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A8D6417-45B9-4B52-860E-30402F5146DA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9334C7E-9D10-400C-A7E5-48E666EEA85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Sjörgenův</a:t>
            </a:r>
            <a:r>
              <a:rPr lang="cs-CZ" dirty="0" smtClean="0"/>
              <a:t> syndrom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6248" y="5357826"/>
            <a:ext cx="4500562" cy="1143008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Zadala: Mgr. Marie Brázdová, </a:t>
            </a:r>
            <a:r>
              <a:rPr lang="cs-CZ" sz="1800" b="1" dirty="0" err="1" smtClean="0"/>
              <a:t>Ph.D</a:t>
            </a:r>
            <a:r>
              <a:rPr lang="cs-CZ" sz="1800" b="1" dirty="0" smtClean="0"/>
              <a:t>.</a:t>
            </a:r>
          </a:p>
          <a:p>
            <a:r>
              <a:rPr lang="cs-CZ" sz="1800" b="1" dirty="0" smtClean="0"/>
              <a:t>Vypracoval: Vojtěch Hejtmánek</a:t>
            </a:r>
            <a:endParaRPr lang="cs-CZ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066800"/>
          </a:xfrm>
        </p:spPr>
        <p:txBody>
          <a:bodyPr/>
          <a:lstStyle/>
          <a:p>
            <a:r>
              <a:rPr lang="cs-CZ" dirty="0" smtClean="0"/>
              <a:t>Základní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000" dirty="0" smtClean="0"/>
              <a:t>Relativně vzácné autoimunitní onemocnění postihující buňky žláz (hlavně slinných, slzných ale i příušní žlázy nebo žlázek ve vagině)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Často doprovází jiné autoimunitní onemocnění (Lupus nebo </a:t>
            </a:r>
            <a:r>
              <a:rPr lang="cs-CZ" sz="2000" dirty="0" err="1" smtClean="0"/>
              <a:t>Rhevmatoidní</a:t>
            </a:r>
            <a:r>
              <a:rPr lang="cs-CZ" sz="2000" dirty="0" smtClean="0"/>
              <a:t> </a:t>
            </a:r>
            <a:r>
              <a:rPr lang="cs-CZ" sz="2000" dirty="0" err="1" smtClean="0"/>
              <a:t>arthiris</a:t>
            </a:r>
            <a:r>
              <a:rPr lang="cs-CZ" sz="20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cs-CZ" sz="2000" dirty="0" smtClean="0"/>
              <a:t>Většinou postihuje lidi starší 40 let, vyšší predispozici mají ženy</a:t>
            </a:r>
          </a:p>
          <a:p>
            <a:r>
              <a:rPr lang="cs-CZ" sz="2000" dirty="0" smtClean="0"/>
              <a:t>Vzniká na základě genetické predispozice a nějakého vyvolávajícího faktoru (např. viry – EBV, CMV)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r>
              <a:rPr lang="cs-CZ" dirty="0" smtClean="0"/>
              <a:t>Symptomy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85926"/>
            <a:ext cx="8401080" cy="478861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000" dirty="0" smtClean="0"/>
              <a:t>Vlivem poškození slinných žláz dochází ke Xerostomii, poruše polykání a poruše přijmu potravy</a:t>
            </a:r>
          </a:p>
          <a:p>
            <a:pPr lvl="1"/>
            <a:r>
              <a:rPr lang="cs-CZ" sz="1800" dirty="0" err="1" smtClean="0"/>
              <a:t>Foetor</a:t>
            </a:r>
            <a:r>
              <a:rPr lang="cs-CZ" sz="1800" dirty="0" smtClean="0"/>
              <a:t> ex </a:t>
            </a:r>
            <a:r>
              <a:rPr lang="cs-CZ" sz="1800" dirty="0" err="1" smtClean="0"/>
              <a:t>ore</a:t>
            </a:r>
            <a:endParaRPr lang="cs-CZ" sz="1800" dirty="0" smtClean="0"/>
          </a:p>
          <a:p>
            <a:pPr lvl="1">
              <a:spcAft>
                <a:spcPts val="600"/>
              </a:spcAft>
            </a:pPr>
            <a:r>
              <a:rPr lang="cs-CZ" sz="1800" dirty="0" err="1" smtClean="0"/>
              <a:t>Caries</a:t>
            </a:r>
            <a:r>
              <a:rPr lang="cs-CZ" sz="1800" dirty="0" smtClean="0"/>
              <a:t> (sliny mají ochranný vliv proti kazu</a:t>
            </a:r>
            <a:r>
              <a:rPr lang="cs-CZ" sz="1800" dirty="0" smtClean="0"/>
              <a:t>)</a:t>
            </a:r>
          </a:p>
          <a:p>
            <a:r>
              <a:rPr lang="cs-CZ" sz="2000" dirty="0" smtClean="0"/>
              <a:t>Vlivem poškození slzných žláz dochází ke Xeroftalmii, pálení oči a nesnášenlivosti slunečního záření</a:t>
            </a:r>
          </a:p>
          <a:p>
            <a:pPr lvl="1">
              <a:spcAft>
                <a:spcPts val="600"/>
              </a:spcAft>
            </a:pPr>
            <a:r>
              <a:rPr lang="cs-CZ" sz="1800" dirty="0" smtClean="0"/>
              <a:t>Možnost poškození oční rohovky</a:t>
            </a:r>
            <a:endParaRPr lang="cs-CZ" sz="1800" dirty="0" smtClean="0"/>
          </a:p>
          <a:p>
            <a:r>
              <a:rPr lang="cs-CZ" sz="2000" dirty="0" smtClean="0"/>
              <a:t>Při poškození příušní žlázy</a:t>
            </a:r>
          </a:p>
          <a:p>
            <a:pPr lvl="1">
              <a:spcAft>
                <a:spcPts val="600"/>
              </a:spcAft>
            </a:pPr>
            <a:r>
              <a:rPr lang="cs-CZ" sz="1800" dirty="0" smtClean="0"/>
              <a:t>Zduření připomínající příušnice</a:t>
            </a:r>
            <a:endParaRPr lang="cs-CZ" sz="2000" dirty="0" smtClean="0"/>
          </a:p>
          <a:p>
            <a:r>
              <a:rPr lang="cs-CZ" sz="2000" dirty="0" smtClean="0"/>
              <a:t>Při poškození buněk slinivky břišní</a:t>
            </a:r>
          </a:p>
          <a:p>
            <a:pPr lvl="1"/>
            <a:r>
              <a:rPr lang="cs-CZ" sz="1800" dirty="0" smtClean="0"/>
              <a:t>Mastná objemná stolice (potrava se nedostatečně tráví a odchází nestrávená ve </a:t>
            </a:r>
            <a:r>
              <a:rPr lang="cs-CZ" sz="1800" dirty="0" smtClean="0"/>
              <a:t>stolici</a:t>
            </a:r>
            <a:r>
              <a:rPr lang="cs-CZ" sz="2000" dirty="0" smtClean="0"/>
              <a:t>)</a:t>
            </a:r>
            <a:endParaRPr lang="cs-CZ" sz="1800" dirty="0" smtClean="0"/>
          </a:p>
          <a:p>
            <a:pPr lvl="1"/>
            <a:endParaRPr lang="cs-CZ" sz="1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 smtClean="0"/>
              <a:t>Schirmerův</a:t>
            </a:r>
            <a:r>
              <a:rPr lang="cs-CZ" sz="2400" dirty="0" smtClean="0"/>
              <a:t> test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/>
              <a:t>Pod oční víčko se zasune konec proužku filtračního papírku, po chvíli se vyjme a zhodnotí se vzdálenost do jaké postoupí vlhkost</a:t>
            </a:r>
            <a:endParaRPr lang="cs-CZ" sz="2000" dirty="0" smtClean="0"/>
          </a:p>
          <a:p>
            <a:r>
              <a:rPr lang="cs-CZ" sz="2400" dirty="0" smtClean="0"/>
              <a:t>Průkaz sérových autoprotilátek</a:t>
            </a:r>
          </a:p>
          <a:p>
            <a:pPr lvl="1"/>
            <a:r>
              <a:rPr lang="cs-CZ" sz="2000" dirty="0" smtClean="0"/>
              <a:t>Revmatoidní faktor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/>
              <a:t>ENA </a:t>
            </a:r>
            <a:r>
              <a:rPr lang="cs-CZ" sz="2000" dirty="0" smtClean="0"/>
              <a:t>protilátky</a:t>
            </a:r>
            <a:endParaRPr lang="cs-CZ" dirty="0" smtClean="0"/>
          </a:p>
          <a:p>
            <a:r>
              <a:rPr lang="cs-CZ" sz="2400" dirty="0" smtClean="0"/>
              <a:t>Nález </a:t>
            </a:r>
            <a:r>
              <a:rPr lang="cs-CZ" sz="2400" dirty="0" err="1" smtClean="0"/>
              <a:t>lymfocytárních</a:t>
            </a:r>
            <a:r>
              <a:rPr lang="cs-CZ" sz="2400" dirty="0" smtClean="0"/>
              <a:t> infiltrátů ve slinných žlázách</a:t>
            </a:r>
          </a:p>
          <a:p>
            <a:pPr lvl="1"/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Pouze symptomatická </a:t>
            </a:r>
          </a:p>
          <a:p>
            <a:pPr lvl="1"/>
            <a:r>
              <a:rPr lang="cs-CZ" sz="2000" dirty="0" smtClean="0"/>
              <a:t>Kapání umělých slz</a:t>
            </a:r>
          </a:p>
          <a:p>
            <a:pPr lvl="1"/>
            <a:r>
              <a:rPr lang="cs-CZ" sz="2000" dirty="0" smtClean="0"/>
              <a:t>Užití lubrikačního gelu</a:t>
            </a:r>
          </a:p>
          <a:p>
            <a:pPr lvl="1">
              <a:spcAft>
                <a:spcPts val="1200"/>
              </a:spcAft>
            </a:pPr>
            <a:r>
              <a:rPr lang="cs-CZ" sz="2000" dirty="0" smtClean="0"/>
              <a:t>Podávání umělých trávicích </a:t>
            </a:r>
            <a:r>
              <a:rPr lang="cs-CZ" sz="2000" dirty="0" smtClean="0"/>
              <a:t>enzymů</a:t>
            </a:r>
            <a:endParaRPr lang="cs-CZ" sz="2000" dirty="0" smtClean="0"/>
          </a:p>
          <a:p>
            <a:r>
              <a:rPr lang="cs-CZ" dirty="0" smtClean="0"/>
              <a:t>Terapie glukokortikoidy, příp. i jinými </a:t>
            </a:r>
            <a:r>
              <a:rPr lang="cs-CZ" dirty="0" err="1" smtClean="0"/>
              <a:t>imunosupresivy</a:t>
            </a:r>
            <a:endParaRPr lang="cs-CZ" dirty="0" smtClean="0"/>
          </a:p>
          <a:p>
            <a:pPr lvl="1"/>
            <a:r>
              <a:rPr lang="cs-CZ" sz="2000" dirty="0" err="1" smtClean="0"/>
              <a:t>Prednison</a:t>
            </a:r>
            <a:r>
              <a:rPr lang="cs-CZ" sz="2000" dirty="0" smtClean="0"/>
              <a:t>, </a:t>
            </a:r>
            <a:r>
              <a:rPr lang="cs-CZ" sz="2000" dirty="0" err="1" smtClean="0"/>
              <a:t>Metotrexát</a:t>
            </a:r>
            <a:r>
              <a:rPr lang="cs-CZ" sz="2000" dirty="0" smtClean="0"/>
              <a:t>, </a:t>
            </a:r>
            <a:r>
              <a:rPr lang="cs-CZ" sz="2000" dirty="0" err="1" smtClean="0"/>
              <a:t>Cyklofosfamid</a:t>
            </a:r>
            <a:endParaRPr lang="cs-CZ" sz="20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46</TotalTime>
  <Words>213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Urbanistický</vt:lpstr>
      <vt:lpstr>Sjörgenův syndrom</vt:lpstr>
      <vt:lpstr>Základní charakteristika</vt:lpstr>
      <vt:lpstr>Symptomy</vt:lpstr>
      <vt:lpstr>Diagnostika</vt:lpstr>
      <vt:lpstr>Léčba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Sjörgenův syndrom</dc:title>
  <dc:creator>Vojtěch</dc:creator>
  <cp:lastModifiedBy>Vojtěch</cp:lastModifiedBy>
  <cp:revision>5</cp:revision>
  <dcterms:created xsi:type="dcterms:W3CDTF">2018-04-15T12:39:25Z</dcterms:created>
  <dcterms:modified xsi:type="dcterms:W3CDTF">2018-04-15T13:25:37Z</dcterms:modified>
</cp:coreProperties>
</file>