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BDEC-A34E-487D-AD3D-325E5AA1FEA1}" type="datetimeFigureOut">
              <a:rPr lang="cs-CZ" smtClean="0"/>
              <a:t>20.03.18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86AD986-4BCB-494A-ACDE-BCEDDA4DD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21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BDEC-A34E-487D-AD3D-325E5AA1FEA1}" type="datetimeFigureOut">
              <a:rPr lang="cs-CZ" smtClean="0"/>
              <a:t>20.03.18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86AD986-4BCB-494A-ACDE-BCEDDA4DD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04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BDEC-A34E-487D-AD3D-325E5AA1FEA1}" type="datetimeFigureOut">
              <a:rPr lang="cs-CZ" smtClean="0"/>
              <a:t>20.03.18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86AD986-4BCB-494A-ACDE-BCEDDA4DD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725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BDEC-A34E-487D-AD3D-325E5AA1FEA1}" type="datetimeFigureOut">
              <a:rPr lang="cs-CZ" smtClean="0"/>
              <a:t>20.03.18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86AD986-4BCB-494A-ACDE-BCEDDA4DD444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5032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BDEC-A34E-487D-AD3D-325E5AA1FEA1}" type="datetimeFigureOut">
              <a:rPr lang="cs-CZ" smtClean="0"/>
              <a:t>20.03.18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86AD986-4BCB-494A-ACDE-BCEDDA4DD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777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BDEC-A34E-487D-AD3D-325E5AA1FEA1}" type="datetimeFigureOut">
              <a:rPr lang="cs-CZ" smtClean="0"/>
              <a:t>20.03.18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D986-4BCB-494A-ACDE-BCEDDA4DD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432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BDEC-A34E-487D-AD3D-325E5AA1FEA1}" type="datetimeFigureOut">
              <a:rPr lang="cs-CZ" smtClean="0"/>
              <a:t>20.03.18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D986-4BCB-494A-ACDE-BCEDDA4DD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744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BDEC-A34E-487D-AD3D-325E5AA1FEA1}" type="datetimeFigureOut">
              <a:rPr lang="cs-CZ" smtClean="0"/>
              <a:t>20.03.18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D986-4BCB-494A-ACDE-BCEDDA4DD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518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3C52BDEC-A34E-487D-AD3D-325E5AA1FEA1}" type="datetimeFigureOut">
              <a:rPr lang="cs-CZ" smtClean="0"/>
              <a:t>20.03.18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86AD986-4BCB-494A-ACDE-BCEDDA4DD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99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BDEC-A34E-487D-AD3D-325E5AA1FEA1}" type="datetimeFigureOut">
              <a:rPr lang="cs-CZ" smtClean="0"/>
              <a:t>20.03.18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D986-4BCB-494A-ACDE-BCEDDA4DD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89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BDEC-A34E-487D-AD3D-325E5AA1FEA1}" type="datetimeFigureOut">
              <a:rPr lang="cs-CZ" smtClean="0"/>
              <a:t>20.03.18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86AD986-4BCB-494A-ACDE-BCEDDA4DD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024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BDEC-A34E-487D-AD3D-325E5AA1FEA1}" type="datetimeFigureOut">
              <a:rPr lang="cs-CZ" smtClean="0"/>
              <a:t>20.03.18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D986-4BCB-494A-ACDE-BCEDDA4DD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842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BDEC-A34E-487D-AD3D-325E5AA1FEA1}" type="datetimeFigureOut">
              <a:rPr lang="cs-CZ" smtClean="0"/>
              <a:t>20.03.18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D986-4BCB-494A-ACDE-BCEDDA4DD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121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BDEC-A34E-487D-AD3D-325E5AA1FEA1}" type="datetimeFigureOut">
              <a:rPr lang="cs-CZ" smtClean="0"/>
              <a:t>20.03.18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D986-4BCB-494A-ACDE-BCEDDA4DD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668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BDEC-A34E-487D-AD3D-325E5AA1FEA1}" type="datetimeFigureOut">
              <a:rPr lang="cs-CZ" smtClean="0"/>
              <a:t>20.03.18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D986-4BCB-494A-ACDE-BCEDDA4DD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4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BDEC-A34E-487D-AD3D-325E5AA1FEA1}" type="datetimeFigureOut">
              <a:rPr lang="cs-CZ" smtClean="0"/>
              <a:t>20.03.18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D986-4BCB-494A-ACDE-BCEDDA4DD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00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BDEC-A34E-487D-AD3D-325E5AA1FEA1}" type="datetimeFigureOut">
              <a:rPr lang="cs-CZ" smtClean="0"/>
              <a:t>20.03.18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D986-4BCB-494A-ACDE-BCEDDA4DD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79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2BDEC-A34E-487D-AD3D-325E5AA1FEA1}" type="datetimeFigureOut">
              <a:rPr lang="cs-CZ" smtClean="0"/>
              <a:t>20.03.18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AD986-4BCB-494A-ACDE-BCEDDA4DD4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943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vorozeneckyscreening.cz/glutarova-acidurie-typ-i-ga-i" TargetMode="External"/><Relationship Id="rId4" Type="http://schemas.openxmlformats.org/officeDocument/2006/relationships/hyperlink" Target="http://www.nspku.cz/nemoci/organicke-acidurie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wikiskripta.eu/w/Glutarov%C3%A1_aciduri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Glutarová</a:t>
            </a:r>
            <a:r>
              <a:rPr lang="cs-CZ" dirty="0" smtClean="0"/>
              <a:t> </a:t>
            </a:r>
            <a:r>
              <a:rPr lang="cs-CZ" dirty="0" err="1" smtClean="0"/>
              <a:t>acidurie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Barbora Heřmanská, F16043</a:t>
            </a:r>
          </a:p>
          <a:p>
            <a:r>
              <a:rPr lang="cs-CZ" dirty="0" smtClean="0"/>
              <a:t>VFU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124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Autozomálně recesivní dědičné onemocnění (u rodičů se nemoc neprojevuje, přenos “ob“ generaci)</a:t>
            </a:r>
          </a:p>
          <a:p>
            <a:r>
              <a:rPr lang="cs-CZ" dirty="0" smtClean="0"/>
              <a:t>Vyšetření je součástí novorozeneckého </a:t>
            </a:r>
            <a:r>
              <a:rPr lang="cs-CZ" dirty="0" err="1" smtClean="0"/>
              <a:t>screeningu</a:t>
            </a:r>
            <a:r>
              <a:rPr lang="cs-CZ" dirty="0" smtClean="0"/>
              <a:t> (od roku </a:t>
            </a:r>
            <a:r>
              <a:rPr lang="cs-CZ" dirty="0" smtClean="0"/>
              <a:t>2009, měří se hladina </a:t>
            </a:r>
            <a:r>
              <a:rPr lang="cs-CZ" smtClean="0"/>
              <a:t>glutarylkarnitinu)</a:t>
            </a:r>
            <a:endParaRPr lang="cs-CZ" dirty="0" smtClean="0"/>
          </a:p>
          <a:p>
            <a:r>
              <a:rPr lang="cs-CZ" dirty="0" smtClean="0"/>
              <a:t>Onemocnění se může projevit pár měsíců až dva roky po narození</a:t>
            </a:r>
          </a:p>
          <a:p>
            <a:r>
              <a:rPr lang="cs-CZ" dirty="0" smtClean="0"/>
              <a:t>Při podezření okamžitý test organických kyselin v moči – průkaz zvýšené hladiny kyseliny </a:t>
            </a:r>
            <a:r>
              <a:rPr lang="cs-CZ" dirty="0" err="1" smtClean="0"/>
              <a:t>glutarové</a:t>
            </a:r>
            <a:r>
              <a:rPr lang="cs-CZ" dirty="0" smtClean="0"/>
              <a:t> a kyseliny 3-hydroxy </a:t>
            </a:r>
            <a:r>
              <a:rPr lang="cs-CZ" dirty="0" err="1" smtClean="0"/>
              <a:t>glutarové</a:t>
            </a:r>
            <a:endParaRPr lang="cs-CZ" dirty="0" smtClean="0"/>
          </a:p>
          <a:p>
            <a:r>
              <a:rPr lang="cs-CZ" dirty="0" smtClean="0"/>
              <a:t>Incidence – 1:40 000 (bělošská populace)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895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Neschopnost organismus zpracovávat aminokyseliny lysin a tryptofan</a:t>
            </a:r>
          </a:p>
          <a:p>
            <a:r>
              <a:rPr lang="cs-CZ" dirty="0" smtClean="0"/>
              <a:t>Způsobeno deficitem </a:t>
            </a:r>
            <a:r>
              <a:rPr lang="cs-CZ" dirty="0" err="1" smtClean="0"/>
              <a:t>glutaryl-CoA</a:t>
            </a:r>
            <a:r>
              <a:rPr lang="cs-CZ" dirty="0"/>
              <a:t> </a:t>
            </a:r>
            <a:r>
              <a:rPr lang="cs-CZ" dirty="0" smtClean="0"/>
              <a:t>dehydrogenázy</a:t>
            </a:r>
          </a:p>
          <a:p>
            <a:r>
              <a:rPr lang="cs-CZ" dirty="0" smtClean="0"/>
              <a:t>Tento enzym je uložen v mitochondriích a zajišťuje oxidativní dekarboxylaci </a:t>
            </a:r>
            <a:r>
              <a:rPr lang="cs-CZ" dirty="0" err="1" smtClean="0"/>
              <a:t>glutaryl-CoA</a:t>
            </a:r>
            <a:r>
              <a:rPr lang="cs-CZ" dirty="0" smtClean="0"/>
              <a:t> na </a:t>
            </a:r>
            <a:r>
              <a:rPr lang="cs-CZ" dirty="0" err="1" smtClean="0"/>
              <a:t>krotonyl</a:t>
            </a:r>
            <a:r>
              <a:rPr lang="cs-CZ" dirty="0" smtClean="0"/>
              <a:t> </a:t>
            </a:r>
            <a:r>
              <a:rPr lang="cs-CZ" dirty="0" err="1" smtClean="0"/>
              <a:t>CoA</a:t>
            </a:r>
            <a:r>
              <a:rPr lang="cs-CZ" dirty="0"/>
              <a:t> </a:t>
            </a:r>
            <a:r>
              <a:rPr lang="cs-CZ" dirty="0" smtClean="0"/>
              <a:t>-&gt; deficit tohoto enzymu -&gt; zvýšení hladiny toxické kyseliny </a:t>
            </a:r>
            <a:r>
              <a:rPr lang="cs-CZ" dirty="0" err="1" smtClean="0"/>
              <a:t>glutarové</a:t>
            </a:r>
            <a:r>
              <a:rPr lang="cs-CZ" dirty="0" smtClean="0"/>
              <a:t> a jejich </a:t>
            </a:r>
            <a:r>
              <a:rPr lang="cs-CZ" dirty="0" smtClean="0"/>
              <a:t>metabolitů -&gt; poškození některých částí mozku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5886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 a léčba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novorozenců makrocefalie</a:t>
            </a:r>
          </a:p>
          <a:p>
            <a:r>
              <a:rPr lang="cs-CZ" dirty="0" smtClean="0"/>
              <a:t>Metabolická acidóza, neprospívání, dystonie a atetóza</a:t>
            </a:r>
          </a:p>
          <a:p>
            <a:r>
              <a:rPr lang="cs-CZ" dirty="0" smtClean="0"/>
              <a:t>Nezbytná správná péče, jinak smrt</a:t>
            </a:r>
          </a:p>
          <a:p>
            <a:r>
              <a:rPr lang="cs-CZ" dirty="0" smtClean="0"/>
              <a:t>Při správné péči možnost vyhnout se i </a:t>
            </a:r>
            <a:r>
              <a:rPr lang="cs-CZ" dirty="0" err="1" smtClean="0"/>
              <a:t>neurodegenerativním</a:t>
            </a:r>
            <a:r>
              <a:rPr lang="cs-CZ" dirty="0" smtClean="0"/>
              <a:t> poruchám (60-70% případů)</a:t>
            </a:r>
          </a:p>
          <a:p>
            <a:r>
              <a:rPr lang="cs-CZ" dirty="0" smtClean="0"/>
              <a:t>Léčba riboflavinem a dietou – restrikce lysinu a tryptofanu, </a:t>
            </a:r>
            <a:r>
              <a:rPr lang="cs-CZ" dirty="0" err="1" smtClean="0"/>
              <a:t>nízkobílkovinnová</a:t>
            </a:r>
            <a:r>
              <a:rPr lang="cs-CZ" dirty="0" smtClean="0"/>
              <a:t> dieta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8051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www.wikiskripta.eu/w/Glutarov%C3%A1_acidurie</a:t>
            </a:r>
            <a:r>
              <a:rPr lang="cs-CZ" dirty="0" smtClean="0"/>
              <a:t> </a:t>
            </a:r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www.novorozeneckyscreening.cz/glutarova-acidurie-typ-i-ga-i</a:t>
            </a:r>
            <a:r>
              <a:rPr lang="cs-CZ" dirty="0" smtClean="0"/>
              <a:t> </a:t>
            </a:r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www.nspku.cz/nemoci/organicke-acidurie.html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9932666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23</TotalTime>
  <Words>179</Words>
  <Application>Microsoft Macintosh PowerPoint</Application>
  <PresentationFormat>Širokoúhlá obrazovka</PresentationFormat>
  <Paragraphs>23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Berlín</vt:lpstr>
      <vt:lpstr>Glutarová acidurie</vt:lpstr>
      <vt:lpstr>Základní informace</vt:lpstr>
      <vt:lpstr>Princip</vt:lpstr>
      <vt:lpstr>Projevy a léčba</vt:lpstr>
      <vt:lpstr>Zdroje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Glutarová acidurie</dc:title>
  <dc:creator>F16043</dc:creator>
  <cp:lastModifiedBy>F16043</cp:lastModifiedBy>
  <cp:revision>5</cp:revision>
  <dcterms:created xsi:type="dcterms:W3CDTF">2018-03-20T12:24:14Z</dcterms:created>
  <dcterms:modified xsi:type="dcterms:W3CDTF">2018-03-20T16:45:27Z</dcterms:modified>
</cp:coreProperties>
</file>