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Nadpis a podnadpi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12" name="Text úrovne 1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3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ka – 2 na výšk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rázok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Obrázok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ka – 3 na výšk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rázok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Obrázok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Obrázok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áci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anko Hraško"/>
          <p:cNvSpPr txBox="1"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–Janko Hraško</a:t>
            </a:r>
          </a:p>
        </p:txBody>
      </p:sp>
      <p:sp>
        <p:nvSpPr>
          <p:cNvPr id="112" name="„Sem zadajte citáciu.“"/>
          <p:cNvSpPr txBox="1"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„Sem zadajte citáciu.“</a:t>
            </a:r>
          </a:p>
        </p:txBody>
      </p:sp>
      <p:sp>
        <p:nvSpPr>
          <p:cNvPr id="113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k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brázok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rázdn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ka – na šírk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ok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 názvu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22" name="Text úrovne 1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3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ov – stre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31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ka – na výšk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ok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 názvu"/>
          <p:cNvSpPr txBox="1"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40" name="Text úrovne 1…"/>
          <p:cNvSpPr txBox="1"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1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ov – h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9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o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7" name="Text úrov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8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ov, odrážky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ok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7" name="Text úrovne 1…"/>
          <p:cNvSpPr txBox="1"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68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drážk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e 1…"/>
          <p:cNvSpPr txBox="1"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6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ka – titulo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ok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ext úrovne 1…"/>
          <p:cNvSpPr txBox="1"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85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Text úrovne 1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" name="Číslo snímky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Hematologické metody. Využití automatických hematologických analyzátorů v klinické praxi. Koagulační metod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defRPr spc="160" sz="4002">
                <a:effectLst>
                  <a:outerShdw sx="100000" sy="100000" kx="0" ky="0" algn="b" rotWithShape="0" blurRad="17526" dist="17526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Hematologické metody. Využití automatických hematologických analyzátorů v klinické praxi. Koagulační metody</a:t>
            </a:r>
          </a:p>
        </p:txBody>
      </p:sp>
      <p:sp>
        <p:nvSpPr>
          <p:cNvPr id="138" name="Homola Martin…"/>
          <p:cNvSpPr txBox="1"/>
          <p:nvPr/>
        </p:nvSpPr>
        <p:spPr>
          <a:xfrm>
            <a:off x="5090963" y="6551810"/>
            <a:ext cx="315307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C1C1C1"/>
                </a:solidFill>
              </a:defRPr>
            </a:pPr>
            <a:r>
              <a:t>Homola Martin</a:t>
            </a:r>
          </a:p>
          <a:p>
            <a:pPr>
              <a:defRPr>
                <a:solidFill>
                  <a:srgbClr val="C1C1C1"/>
                </a:solidFill>
              </a:defRPr>
            </a:pPr>
            <a:r>
              <a:t>F16044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Koagulační kaská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Koagulační kaskáda</a:t>
            </a:r>
          </a:p>
        </p:txBody>
      </p:sp>
      <p:pic>
        <p:nvPicPr>
          <p:cNvPr id="141" name="Obrázok" descr="Obrázo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3190" y="1996661"/>
            <a:ext cx="9498420" cy="7614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Koagulační metod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Koagulační metody</a:t>
            </a:r>
          </a:p>
        </p:txBody>
      </p:sp>
      <p:sp>
        <p:nvSpPr>
          <p:cNvPr id="144" name="Koagulační metody měří čas od přidání startovací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32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Koagulační metody měří čas od přidání startovací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2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reagencie do vzniku fibrinového vlákna ve vzorku plazmy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2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</a:p>
          <a:p>
            <a:pPr marL="314325" indent="-314325" defTabSz="457200">
              <a:spcBef>
                <a:spcPts val="0"/>
              </a:spcBef>
              <a:defRPr sz="32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Fyzikálna detekcia</a:t>
            </a:r>
          </a:p>
          <a:p>
            <a:pPr lvl="1" marL="733425" indent="-314325" defTabSz="457200">
              <a:spcBef>
                <a:spcPts val="0"/>
              </a:spcBef>
              <a:defRPr sz="32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detekcia fibrínového vlákna</a:t>
            </a:r>
          </a:p>
          <a:p>
            <a:pPr lvl="1" marL="733425" indent="-314325" defTabSz="457200">
              <a:spcBef>
                <a:spcPts val="0"/>
              </a:spcBef>
              <a:defRPr sz="32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elektromechanické rotácie a vibrácie</a:t>
            </a:r>
          </a:p>
          <a:p>
            <a:pPr marL="314325" indent="-314325" defTabSz="457200">
              <a:spcBef>
                <a:spcPts val="0"/>
              </a:spcBef>
              <a:defRPr sz="32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Optiká detekcia</a:t>
            </a:r>
          </a:p>
          <a:p>
            <a:pPr lvl="1" marL="733425" indent="-314325" defTabSz="457200">
              <a:spcBef>
                <a:spcPts val="0"/>
              </a:spcBef>
              <a:defRPr sz="32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nefelometria</a:t>
            </a:r>
          </a:p>
          <a:p>
            <a:pPr lvl="1" marL="733425" indent="-314325" defTabSz="457200">
              <a:spcBef>
                <a:spcPts val="0"/>
              </a:spcBef>
              <a:defRPr sz="32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turbidimetira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Využití automatických hematologických analyzátorů v klinické praxi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5452"/>
            </a:lvl1pPr>
          </a:lstStyle>
          <a:p>
            <a:pPr/>
            <a:r>
              <a:t>Využití automatických hematologických analyzátorů v klinické praxi.</a:t>
            </a:r>
          </a:p>
        </p:txBody>
      </p:sp>
      <p:sp>
        <p:nvSpPr>
          <p:cNvPr id="147" name="analýza nesrážlivé periferní krv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3847" indent="-303847" defTabSz="457200">
              <a:spcBef>
                <a:spcPts val="0"/>
              </a:spcBef>
              <a:defRPr sz="29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analýza nesrážlivé periferní krve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9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   - rutinní odběr do solí EDTA (K2+, K3+, Na2+)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9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• ředící roztoky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9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   - impedanční analýza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9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      - vodivý roztok + nevodivá buňka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9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   - optická analýza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9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      - opticky inaktivní roztok + opticky aktivní buňka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9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• lyzační roztoky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9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   - hemolýza erytrocytů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9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• barvící roztoky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9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   - barvení obsahu buňky (granula, DNA, RNA)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9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• čistící roztoky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9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   - čištění měříciho systému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Hematologické metod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Hematologické metody</a:t>
            </a:r>
          </a:p>
        </p:txBody>
      </p:sp>
      <p:sp>
        <p:nvSpPr>
          <p:cNvPr id="150" name="• absorbční spektrofotometri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• absorbční spektrofotometrie</a:t>
            </a:r>
          </a:p>
          <a:p>
            <a:pPr lvl="5" marL="0" indent="0" defTabSz="457200">
              <a:spcBef>
                <a:spcPts val="0"/>
              </a:spcBef>
              <a:buSzTx/>
              <a:buNone/>
              <a:defRPr sz="30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   - mikrohematokritová metoda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• impedanční analýza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   - možné doplnění vysokofrekvenční analýzou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• optická analýza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   - prošlého světla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   - rozptýleného světla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   - fluorescence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   - cytochemická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</a:p>
          <a:p>
            <a:pPr marL="314325" indent="-314325" defTabSz="457200">
              <a:spcBef>
                <a:spcPts val="0"/>
              </a:spcBef>
              <a:defRPr sz="30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z měření získáváme informace o: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   - počtu buněk (kvantitativní analýza)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chemeClr val="accent4">
                    <a:satOff val="-16081"/>
                    <a:lumOff val="-34587"/>
                  </a:schemeClr>
                </a:solidFill>
              </a:defRPr>
            </a:pPr>
            <a:r>
              <a:t>   - velikosti, tvaru a složení buňky (kvalitativní analýza)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