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4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názvu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3" name="Text úrovne 1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4" name="Číslo snímky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anko Hraško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–Janko Hraško</a:t>
            </a:r>
          </a:p>
        </p:txBody>
      </p:sp>
      <p:sp>
        <p:nvSpPr>
          <p:cNvPr id="96" name="„Sem zadajte citáciu.“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„Sem zadajte citáciu.“</a:t>
            </a:r>
          </a:p>
        </p:txBody>
      </p:sp>
      <p:sp>
        <p:nvSpPr>
          <p:cNvPr id="97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rázok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a –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Obrázok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ext názvu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24" name="Text úrovne 1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5" name="Číslo snímky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názvu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 názvu</a:t>
            </a:r>
          </a:p>
        </p:txBody>
      </p:sp>
      <p:sp>
        <p:nvSpPr>
          <p:cNvPr id="3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a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rázok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ext názvu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2" name="Text úrovne 1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3" name="Číslo snímky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 –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9" name="Text úrov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rázok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9" name="Text úrovne 1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úrovne 1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a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rázok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Obrázok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Obrázok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názvu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e 1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Číslo snímky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wikiskripta.eu/w/Gangr%C3%A9na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wikiskripta.eu/w/Vitamin_B6" TargetMode="External"/><Relationship Id="rId3" Type="http://schemas.openxmlformats.org/officeDocument/2006/relationships/hyperlink" Target="https://www.wikiskripta.eu/w/Prenat%C3%A1ln%C3%AD_diagnostika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Homocystinuri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Homocystinurie</a:t>
            </a:r>
          </a:p>
        </p:txBody>
      </p:sp>
      <p:sp>
        <p:nvSpPr>
          <p:cNvPr id="122" name="Homola Martin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08254">
              <a:defRPr spc="250" sz="3132">
                <a:effectLst>
                  <a:outerShdw sx="100000" sy="100000" kx="0" ky="0" algn="b" rotWithShape="0" blurRad="22098" dist="2209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Homola Martin</a:t>
            </a:r>
          </a:p>
          <a:p>
            <a:pPr defTabSz="508254">
              <a:defRPr spc="250" sz="3132">
                <a:effectLst>
                  <a:outerShdw sx="100000" sy="100000" kx="0" ky="0" algn="b" rotWithShape="0" blurRad="22098" dist="2209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08254">
              <a:defRPr spc="250" sz="3132">
                <a:effectLst>
                  <a:outerShdw sx="100000" sy="100000" kx="0" ky="0" algn="b" rotWithShape="0" blurRad="22098" dist="2209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F16044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 to j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 to je?</a:t>
            </a:r>
          </a:p>
        </p:txBody>
      </p:sp>
      <p:sp>
        <p:nvSpPr>
          <p:cNvPr id="125" name="autosomálně recesivní dědično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8069" indent="-358069" defTabSz="457200">
              <a:spcBef>
                <a:spcPts val="0"/>
              </a:spcBef>
              <a:defRPr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autosomálně recesivní dědičnost</a:t>
            </a:r>
          </a:p>
          <a:p>
            <a:pPr marL="358069" indent="-358069" defTabSz="457200">
              <a:spcBef>
                <a:spcPts val="0"/>
              </a:spcBef>
              <a:defRPr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358069" indent="-358069" defTabSz="457200">
              <a:spcBef>
                <a:spcPts val="0"/>
              </a:spcBef>
              <a:defRPr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četnost 1 : 200 000</a:t>
            </a:r>
          </a:p>
          <a:p>
            <a:pPr marL="358069" indent="-358069" defTabSz="457200">
              <a:spcBef>
                <a:spcPts val="0"/>
              </a:spcBef>
              <a:defRPr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baseline="31999"/>
          </a:p>
          <a:p>
            <a:pPr marL="358069" indent="-358069" defTabSz="457200">
              <a:spcBef>
                <a:spcPts val="0"/>
              </a:spcBef>
              <a:defRPr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porucha aktivity β-cystathionin syntethasy (katalyzuje tvotbu cystathionu z homocysteinu a serinu)</a:t>
            </a:r>
          </a:p>
          <a:p>
            <a:pPr marL="358069" indent="-358069" defTabSz="457200">
              <a:spcBef>
                <a:spcPts val="0"/>
              </a:spcBef>
              <a:defRPr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358069" indent="-358069" defTabSz="457200">
              <a:spcBef>
                <a:spcPts val="0"/>
              </a:spcBef>
              <a:defRPr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při poruše metabolismu metylmalonové kys., kobalaminu nebo při nedostatku B6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řízna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Příznaky</a:t>
            </a:r>
          </a:p>
        </p:txBody>
      </p:sp>
      <p:sp>
        <p:nvSpPr>
          <p:cNvPr id="128" name="projevy nejsou zřetelné hned po narození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projevy nejsou zřetelné hned po narození</a:t>
            </a: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objevují se v batolecím nebo předškolním věku – porucha duševního vývoje (psychomotorická retardace v 60% případů), marfanoidní fenotyp (vysoká štíhlá postava, arachnodaktylie, kyfosa, skoliosa, osteoporóza),glaukom a centrální i periferní trombembolické příhody</a:t>
            </a: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luxace čoček způsobují silnou myopii, trombózy vznikají nejčastěji na bazi lební a ohrožují na životě. Díky trombózám dochází ke </a:t>
            </a:r>
            <a:r>
              <a:rPr>
                <a:hlinkClick r:id="rId2" invalidUrl="" action="" tgtFrame="" tooltip="" history="1" highlightClick="0" endSnd="0"/>
              </a:rPr>
              <a:t>gangrénám</a:t>
            </a:r>
            <a:r>
              <a:t> orgánů, které zpravidla ukončí život nemocného v 20.-30. roce</a:t>
            </a: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atrofie zrakového nervu, cor pulmonale, hypertenze</a:t>
            </a: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zvýšení homocysteinu a methioninu v krvi, častá metabolická osteopatie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283986" indent="-283986" defTabSz="457200">
              <a:spcBef>
                <a:spcPts val="0"/>
              </a:spcBef>
              <a:defRPr sz="23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nutno potvrdit na enzymatické a molekulární úrovni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éčb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Léčba</a:t>
            </a:r>
          </a:p>
        </p:txBody>
      </p:sp>
      <p:sp>
        <p:nvSpPr>
          <p:cNvPr id="131" name="část pacientů (cca 50%) příznivě reaguje na vysoké dávky pyridoxinu (vit B6) (v množství 300-900 mg/d), který je kofaktorem β-cystathionin syntethas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375" indent="-333375" defTabSz="457200">
              <a:spcBef>
                <a:spcPts val="0"/>
              </a:spcBef>
              <a:defRPr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část pacientů (cca 50%) příznivě reaguje na vysoké dávky </a:t>
            </a:r>
            <a:r>
              <a:rPr>
                <a:hlinkClick r:id="rId2" invalidUrl="" action="" tgtFrame="" tooltip="" history="1" highlightClick="0" endSnd="0"/>
              </a:rPr>
              <a:t>pyridoxinu (vit B6)</a:t>
            </a:r>
            <a:r>
              <a:t> (v množství 300-900 mg/d), který je kofaktorem β-cystathionin syntethasy</a:t>
            </a:r>
          </a:p>
          <a:p>
            <a:pPr marL="333375" indent="-333375" defTabSz="457200">
              <a:spcBef>
                <a:spcPts val="0"/>
              </a:spcBef>
              <a:defRPr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333375" indent="-333375" defTabSz="457200">
              <a:spcBef>
                <a:spcPts val="0"/>
              </a:spcBef>
              <a:defRPr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při úplném chybění enzymatické aktivity je nutné zahájit dietní léčbu s omezeným přísunem methioninu a dodávce cystinu</a:t>
            </a:r>
          </a:p>
          <a:p>
            <a:pPr marL="333375" indent="-333375" defTabSz="457200">
              <a:spcBef>
                <a:spcPts val="0"/>
              </a:spcBef>
              <a:defRPr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  <a:p>
            <a:pPr marL="333375" indent="-333375" defTabSz="457200">
              <a:spcBef>
                <a:spcPts val="0"/>
              </a:spcBef>
              <a:defRPr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je dostupná </a:t>
            </a:r>
            <a:r>
              <a:rPr>
                <a:hlinkClick r:id="rId3" invalidUrl="" action="" tgtFrame="" tooltip="" history="1" highlightClick="0" endSnd="0"/>
              </a:rPr>
              <a:t>prenatální diagnostika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