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A3DE2-8CAE-4C53-ACC1-EA7163B04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E9761A-5A99-412B-94B9-A4834E57C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3CF7ABA-1E76-4C7A-806E-3CA54AC51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657D885-05D0-4A2A-8171-BC5A98279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7FBB767-408E-4443-9C37-2CB49F08D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635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6E11C-1179-43A9-B03B-A73F10929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93EED3C0-0FC2-452D-8F38-A2148699F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49A726-5EAE-4595-975F-AB84A03BA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72C6F0D-6ED1-4968-B6A4-646445160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0762891-CEE0-42AB-998E-B325AFEB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928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EEC604C-775D-4E6C-A753-5DD98CB9B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1B5245CA-4729-4D0A-82DA-AB39FF435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A0F60C2-91B6-41DF-8919-C3E0042F5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15B0818-BFFE-4DBE-9DBF-1575D7429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2B85227-DD16-4DB5-BC9E-2190994E3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81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95839-11ED-4DD2-AF80-36F213AA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5D4200-BA08-47CD-A3F3-5D7A9F504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F5662A4-47E5-4248-A169-FC4897468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9470A6-A873-411E-83B1-A02C67E8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D90DEC7-573F-4B0F-AE12-1DE39EF0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509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DD350-34BE-40A6-A847-107884935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2BEE685C-B773-4B2B-A649-54C783741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0E0BEAB-3218-4DAE-9C7B-7160B26A1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3507281-FAC0-41B4-9F90-C40D2145D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137C117-F431-4481-9492-CAB6E5AC2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921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F0A8B-48B9-4A39-BEEC-84302109A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8DD4D4-D6F3-4FA9-9A5B-AC2D23A16E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58E7AF1-09B6-492A-BFCB-0B83E303C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7F9DF9B-39D3-41BB-A667-EBBB421C1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68E454B-7BD0-4BCF-A14A-33932706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F462B08-0B8F-4622-8159-231D5361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867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8A2E5A-7FF4-4E48-94AE-BD4FCD8DC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69BC65F2-15B1-4D11-A572-D487E8BA6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2CDC265-A8CE-4469-8F53-EA8C0108B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9AA7B20-1397-44E6-93DF-999A0391F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57E3454-7D82-4FD8-89C3-E42726051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6F7A579F-1274-415C-AEE3-83B2EBC2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9646B940-1670-4BF7-B36C-7370998A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6AD46C0-6D6C-41F0-9A77-F8FD0EC63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148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EE1FB5-0EA0-48F1-B38F-1A0C4056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2D06DA1-6B78-4D48-BD1B-0FED1E20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43AAF50F-F855-44AC-A6FD-657FC61E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043821FB-86E3-43FF-8DDB-E7711CE4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754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F4C42F52-8960-4946-907B-6EAECC112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760E7DC-B728-4A68-99A6-5B4C877E7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7C1026D-8E9D-42EB-BBE8-4B3E79A82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222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8E2CA-A764-49ED-929C-183DF222F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BDCE1C1-F4D7-4868-9DB3-DE1D5363A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B932876B-F30E-4078-B531-EDB470F98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8F6D013-0EC7-4C65-AD5C-0059E6E98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12CBEBA-200B-4E8E-B87F-BA463F0E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A4CA1-6084-4CF3-ABF7-8BF698D03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049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3A1F9-16B2-480D-B12B-61D5B8F4D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B520B5DD-8072-4E4C-9AAB-04ACDE3B72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07B4FBC3-3472-450C-A36E-EEEBE10DC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F42B15B-586F-4DFB-A419-83D292F66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8563FE5-6921-401B-A97E-C129D375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E6CE8D7-41DD-4F46-AB8A-79FB3369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130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BCEE4607-1963-4AAE-8A23-F4FC5B05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B848C7A-953B-4B0D-A0D1-1B2EDCD37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C794278-5C8C-4FF3-819A-716EAA036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32E53-9514-4352-9B1B-65A909D9A5A8}" type="datetimeFigureOut">
              <a:rPr lang="sk-SK" smtClean="0"/>
              <a:t>15.4.2018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73E6644-CD7C-4207-9855-3A5EE331F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3B0B48E-F984-4929-BF52-771876703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310BB-A06D-4C24-BA63-A2C2580964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599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jnr.org/content/22/3/541" TargetMode="External"/><Relationship Id="rId2" Type="http://schemas.openxmlformats.org/officeDocument/2006/relationships/hyperlink" Target="http://ww.w.priznaky-projevy.cz/neurologie-neurochirugie/alexandrova-choroba-fibrinoidni-leukodystrofie-priznaky-projevy-symptom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arediseases.info.nih.gov/diseases/5774/alexander-disease" TargetMode="External"/><Relationship Id="rId4" Type="http://schemas.openxmlformats.org/officeDocument/2006/relationships/hyperlink" Target="http://genetics4medics.com/alexander-diseas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91356BEF-1F51-47DB-92B7-5097A4BF4B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61" t="19555" r="28967" b="24258"/>
          <a:stretch/>
        </p:blipFill>
        <p:spPr>
          <a:xfrm>
            <a:off x="4576702" y="3368615"/>
            <a:ext cx="2784796" cy="255930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6F05236-5A80-4044-AEE9-CA3FD8A35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23126"/>
          </a:xfrm>
        </p:spPr>
        <p:txBody>
          <a:bodyPr/>
          <a:lstStyle/>
          <a:p>
            <a:r>
              <a:rPr lang="sk-SK" dirty="0"/>
              <a:t>Alexandrova choroba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CBFEC0-1F8D-40E6-BA95-89B5D0D579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403" y="2245489"/>
            <a:ext cx="9144000" cy="1655762"/>
          </a:xfrm>
        </p:spPr>
        <p:txBody>
          <a:bodyPr/>
          <a:lstStyle/>
          <a:p>
            <a:r>
              <a:rPr lang="sk-SK" dirty="0"/>
              <a:t>Veronika Hulková </a:t>
            </a:r>
          </a:p>
          <a:p>
            <a:r>
              <a:rPr lang="sk-SK" dirty="0"/>
              <a:t>F16049</a:t>
            </a:r>
          </a:p>
        </p:txBody>
      </p:sp>
    </p:spTree>
    <p:extLst>
      <p:ext uri="{BB962C8B-B14F-4D97-AF65-F5344CB8AC3E}">
        <p14:creationId xmlns:p14="http://schemas.microsoft.com/office/powerpoint/2010/main" val="22822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D4847-9037-4255-8468-3762F160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Definícia a príčina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616A0E-9CB5-4225-B26D-1DAD42BEC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fibrinoidná</a:t>
            </a:r>
            <a:r>
              <a:rPr lang="sk-SK" dirty="0"/>
              <a:t> </a:t>
            </a:r>
            <a:r>
              <a:rPr lang="sk-SK" dirty="0" err="1"/>
              <a:t>leukodystrofia</a:t>
            </a:r>
            <a:endParaRPr lang="sk-SK" dirty="0"/>
          </a:p>
          <a:p>
            <a:r>
              <a:rPr lang="sk-SK" dirty="0"/>
              <a:t>veľmi zriedkavé neurologické ochorenie bielej hmoty mozgovej, kedy dochádza k poruche tvorby </a:t>
            </a:r>
            <a:r>
              <a:rPr lang="sk-SK" dirty="0" err="1"/>
              <a:t>myelínu</a:t>
            </a:r>
            <a:r>
              <a:rPr lang="sk-SK" dirty="0"/>
              <a:t>, a ďalej k hromadeniu bielkovinových agregátov tzv. </a:t>
            </a:r>
            <a:r>
              <a:rPr lang="sk-SK" dirty="0" err="1"/>
              <a:t>Rosenthalových</a:t>
            </a:r>
            <a:r>
              <a:rPr lang="sk-SK" dirty="0"/>
              <a:t> vlákien v </a:t>
            </a:r>
            <a:r>
              <a:rPr lang="sk-SK" dirty="0" err="1"/>
              <a:t>astrocytoch</a:t>
            </a:r>
            <a:r>
              <a:rPr lang="sk-SK" dirty="0"/>
              <a:t> </a:t>
            </a:r>
          </a:p>
          <a:p>
            <a:r>
              <a:rPr lang="sk-SK" dirty="0"/>
              <a:t>Príčinou tohto ochorenia je mutácia génu GFAP kódujúceho </a:t>
            </a:r>
            <a:r>
              <a:rPr lang="sk-SK" dirty="0" err="1"/>
              <a:t>glialny</a:t>
            </a:r>
            <a:r>
              <a:rPr lang="sk-SK" dirty="0"/>
              <a:t> </a:t>
            </a:r>
            <a:r>
              <a:rPr lang="sk-SK" dirty="0" err="1"/>
              <a:t>fibrilárny</a:t>
            </a:r>
            <a:r>
              <a:rPr lang="sk-SK" dirty="0"/>
              <a:t> kyslý proteín.</a:t>
            </a:r>
          </a:p>
          <a:p>
            <a:r>
              <a:rPr lang="sk-SK" dirty="0"/>
              <a:t> Klinicky rozlišujeme typ I typický pre deti do 4 rokov a typ II vyskytujúce sa u pacientov rôznych vekových skupín. Prejavy tejto choroby postupne vyvíjajú sa a vedú k smrti.</a:t>
            </a:r>
          </a:p>
        </p:txBody>
      </p:sp>
    </p:spTree>
    <p:extLst>
      <p:ext uri="{BB962C8B-B14F-4D97-AF65-F5344CB8AC3E}">
        <p14:creationId xmlns:p14="http://schemas.microsoft.com/office/powerpoint/2010/main" val="114509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2094CC03-D858-4922-AD84-5EBF2BD8C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4809" y="3262895"/>
            <a:ext cx="4239190" cy="258983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3437A29-C9CD-4259-9D4A-74FB84D80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Diagnostika a terapia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F80EE3B-E133-476C-836B-F0AEC43E7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17302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Najspoľahlivejším vyšetrením je DNA analýza vzorky krvi či steru </a:t>
            </a:r>
            <a:r>
              <a:rPr lang="sk-SK" dirty="0" err="1"/>
              <a:t>bukálnej</a:t>
            </a:r>
            <a:r>
              <a:rPr lang="sk-SK" dirty="0"/>
              <a:t> sliznice a preukaz prítomnosti mutácie GFAP génu.</a:t>
            </a:r>
          </a:p>
          <a:p>
            <a:r>
              <a:rPr lang="sk-SK" dirty="0"/>
              <a:t>Možná je tiež biopsia mozgu a histologické vyšetrenie či magnetická rezonancia, výsledný nález však môže svedčiť aj o iných ochoreniach mozgu (znížená hustota bielej hmoty, 					       dominantný predný lalok)</a:t>
            </a:r>
            <a:endParaRPr lang="en-US" dirty="0"/>
          </a:p>
          <a:p>
            <a:r>
              <a:rPr lang="sk-SK" dirty="0"/>
              <a:t>Terapia je len symptomatická a 				                       podporná.</a:t>
            </a:r>
          </a:p>
          <a:p>
            <a:r>
              <a:rPr lang="sk-SK" dirty="0"/>
              <a:t>Smrť do 10 rokov od prejavenia 				                     symptómov</a:t>
            </a:r>
          </a:p>
          <a:p>
            <a:r>
              <a:rPr lang="sk-SK" dirty="0"/>
              <a:t>500 prípadov.</a:t>
            </a: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0015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EDC30-55A1-4760-AA1D-9D6A4F740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 I 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4A2FD25-492D-4436-91BB-92542426B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zastavenie rastu </a:t>
            </a:r>
          </a:p>
          <a:p>
            <a:r>
              <a:rPr lang="sk-SK" dirty="0"/>
              <a:t>oneskorený vývoj niektorých fyzických a psychických zručností </a:t>
            </a:r>
          </a:p>
          <a:p>
            <a:r>
              <a:rPr lang="sk-SK" dirty="0"/>
              <a:t>náhle epizódy nekontrolovateľnej elektrickej aktivity v mozgu (záchvaty kŕčov) </a:t>
            </a:r>
          </a:p>
          <a:p>
            <a:r>
              <a:rPr lang="sk-SK" dirty="0" err="1"/>
              <a:t>makrocefalia</a:t>
            </a:r>
            <a:endParaRPr lang="sk-SK" dirty="0"/>
          </a:p>
          <a:p>
            <a:r>
              <a:rPr lang="sk-SK" dirty="0"/>
              <a:t>zvýšená svalová stuhnutosť, </a:t>
            </a:r>
            <a:r>
              <a:rPr lang="sk-SK" dirty="0" err="1"/>
              <a:t>spasticita</a:t>
            </a:r>
            <a:r>
              <a:rPr lang="sk-SK" dirty="0"/>
              <a:t>, obmedzenie hybnosti, </a:t>
            </a:r>
            <a:r>
              <a:rPr lang="sk-SK" dirty="0" err="1"/>
              <a:t>ataxia</a:t>
            </a:r>
            <a:r>
              <a:rPr lang="sk-SK" dirty="0"/>
              <a:t>, vracanie, </a:t>
            </a:r>
          </a:p>
          <a:p>
            <a:r>
              <a:rPr lang="sk-SK" dirty="0"/>
              <a:t>sťažené prehĺtanie, kašľanie, dýchanie či rozprávanie</a:t>
            </a:r>
          </a:p>
        </p:txBody>
      </p:sp>
    </p:spTree>
    <p:extLst>
      <p:ext uri="{BB962C8B-B14F-4D97-AF65-F5344CB8AC3E}">
        <p14:creationId xmlns:p14="http://schemas.microsoft.com/office/powerpoint/2010/main" val="116987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57601-E241-4EA4-A878-DAEB8F55C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 II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EED135-C8ED-43D1-866C-3E9E129D7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poruchy rastu či psychomotorického vývoja a zväčšenie hlavy sa objavujú len </a:t>
            </a:r>
            <a:r>
              <a:rPr lang="sk-SK" b="1" dirty="0"/>
              <a:t>veľmi zriedka </a:t>
            </a:r>
          </a:p>
          <a:p>
            <a:r>
              <a:rPr lang="sk-SK" dirty="0"/>
              <a:t>zvýšená svalová stuhnutosť, </a:t>
            </a:r>
            <a:r>
              <a:rPr lang="sk-SK" dirty="0" err="1"/>
              <a:t>spasticita</a:t>
            </a:r>
            <a:r>
              <a:rPr lang="sk-SK" dirty="0"/>
              <a:t>, obmedzenie hybnosti, </a:t>
            </a:r>
            <a:r>
              <a:rPr lang="sk-SK" dirty="0" err="1"/>
              <a:t>ataxia</a:t>
            </a:r>
            <a:r>
              <a:rPr lang="sk-SK" dirty="0"/>
              <a:t>, vracanie, </a:t>
            </a:r>
          </a:p>
          <a:p>
            <a:r>
              <a:rPr lang="sk-SK" dirty="0"/>
              <a:t>sťažené prehĺtanie, kašľanie, dýchanie či rozprávanie</a:t>
            </a:r>
          </a:p>
        </p:txBody>
      </p:sp>
    </p:spTree>
    <p:extLst>
      <p:ext uri="{BB962C8B-B14F-4D97-AF65-F5344CB8AC3E}">
        <p14:creationId xmlns:p14="http://schemas.microsoft.com/office/powerpoint/2010/main" val="3993121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3F119-4802-49E3-BE29-AEB95C3C8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F02965-456A-4275-BA3B-2095ECED7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http://ww.w.priznaky-projevy.cz/neurologie-neurochirugie/alexandrova-choroba-fibrinoidni-leukodystrofie-priznaky-projevy-symptomy</a:t>
            </a:r>
            <a:endParaRPr lang="sk-SK" dirty="0"/>
          </a:p>
          <a:p>
            <a:r>
              <a:rPr lang="sk-SK" dirty="0">
                <a:hlinkClick r:id="rId3"/>
              </a:rPr>
              <a:t>http://www.ajnr.org/content/22/3/541</a:t>
            </a:r>
            <a:endParaRPr lang="sk-SK" dirty="0"/>
          </a:p>
          <a:p>
            <a:r>
              <a:rPr lang="sk-SK" dirty="0">
                <a:hlinkClick r:id="rId4"/>
              </a:rPr>
              <a:t>http://genetics4medics.com/alexander-disease.html</a:t>
            </a:r>
            <a:endParaRPr lang="sk-SK" dirty="0"/>
          </a:p>
          <a:p>
            <a:r>
              <a:rPr lang="sk-SK" dirty="0">
                <a:hlinkClick r:id="rId5"/>
              </a:rPr>
              <a:t>https://rarediseases.info.nih.gov/diseases/5774/alexander-disease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7785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261</Words>
  <Application>Microsoft Office PowerPoint</Application>
  <PresentationFormat>Širokouhlá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balíka Office</vt:lpstr>
      <vt:lpstr>Alexandrova choroba</vt:lpstr>
      <vt:lpstr>Definícia a príčina</vt:lpstr>
      <vt:lpstr>Diagnostika a terapia</vt:lpstr>
      <vt:lpstr>Typ I  </vt:lpstr>
      <vt:lpstr>Typ II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Alexandrova choroba</dc:title>
  <dc:creator>Veronika Hulková</dc:creator>
  <cp:lastModifiedBy>Veronika Hulková</cp:lastModifiedBy>
  <cp:revision>4</cp:revision>
  <dcterms:created xsi:type="dcterms:W3CDTF">2018-04-15T13:20:01Z</dcterms:created>
  <dcterms:modified xsi:type="dcterms:W3CDTF">2018-04-15T13:46:58Z</dcterms:modified>
</cp:coreProperties>
</file>