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CA01913F-3FBD-4B62-92CF-D2B8A67415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Výsledok vyhľadávania obrázkov pre dopyt vitamin B3 vzorec">
            <a:extLst>
              <a:ext uri="{FF2B5EF4-FFF2-40B4-BE49-F238E27FC236}">
                <a16:creationId xmlns:a16="http://schemas.microsoft.com/office/drawing/2014/main" id="{5E428430-AFF6-414F-8C84-BC492A78C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984" y="1144878"/>
            <a:ext cx="6896936" cy="456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B0A898-5387-4E99-A785-462A85DC017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F8E112F6-4F18-45B7-BC65-9DEE9CF37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805" y="640080"/>
            <a:ext cx="3378099" cy="3034857"/>
          </a:xfrm>
        </p:spPr>
        <p:txBody>
          <a:bodyPr anchor="b">
            <a:normAutofit/>
          </a:bodyPr>
          <a:lstStyle/>
          <a:p>
            <a:r>
              <a:rPr lang="sk-SK" sz="4400" dirty="0" err="1"/>
              <a:t>Pelagra</a:t>
            </a:r>
            <a:r>
              <a:rPr lang="sk-SK" sz="4400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0C6E11-52BE-4175-AD73-49E1FEA8A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806" y="3849539"/>
            <a:ext cx="3378098" cy="2367405"/>
          </a:xfrm>
        </p:spPr>
        <p:txBody>
          <a:bodyPr anchor="t">
            <a:normAutofit/>
          </a:bodyPr>
          <a:lstStyle/>
          <a:p>
            <a:pPr algn="r"/>
            <a:r>
              <a:rPr lang="sk-SK" sz="1600"/>
              <a:t>Eva Hvolková</a:t>
            </a:r>
          </a:p>
          <a:p>
            <a:pPr algn="r"/>
            <a:r>
              <a:rPr lang="sk-SK" sz="1600"/>
              <a:t>Patobiochemie</a:t>
            </a:r>
          </a:p>
          <a:p>
            <a:pPr algn="r"/>
            <a:r>
              <a:rPr lang="sk-SK" sz="1600"/>
              <a:t>Sudý t. 7:00-9:15</a:t>
            </a:r>
          </a:p>
        </p:txBody>
      </p:sp>
    </p:spTree>
    <p:extLst>
      <p:ext uri="{BB962C8B-B14F-4D97-AF65-F5344CB8AC3E}">
        <p14:creationId xmlns:p14="http://schemas.microsoft.com/office/powerpoint/2010/main" val="114502608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A1D99-0852-476D-8169-9DB971D2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426190"/>
            <a:ext cx="9720072" cy="1499616"/>
          </a:xfrm>
        </p:spPr>
        <p:txBody>
          <a:bodyPr/>
          <a:lstStyle/>
          <a:p>
            <a:r>
              <a:rPr lang="sk-SK" dirty="0"/>
              <a:t>Obecná charakteristika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3DEE22-0699-486A-80B9-43394DD89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1651547"/>
            <a:ext cx="4860035" cy="4621237"/>
          </a:xfrm>
        </p:spPr>
        <p:txBody>
          <a:bodyPr>
            <a:normAutofit fontScale="85000" lnSpcReduction="20000"/>
          </a:bodyPr>
          <a:lstStyle/>
          <a:p>
            <a:r>
              <a:rPr lang="sk-SK" sz="2100" dirty="0"/>
              <a:t>-choroba spôsobená </a:t>
            </a:r>
            <a:r>
              <a:rPr lang="sk-SK" sz="2100" dirty="0" err="1"/>
              <a:t>hypovitaminózou</a:t>
            </a:r>
            <a:r>
              <a:rPr lang="sk-SK" sz="2100" dirty="0"/>
              <a:t> (nedostatkom) až avitaminózou (úplný deficit) vitamínu B3 (niacínu, kysliny nikotínovej)</a:t>
            </a:r>
            <a:br>
              <a:rPr lang="sk-SK" sz="2100" dirty="0"/>
            </a:br>
            <a:r>
              <a:rPr lang="sk-SK" sz="2100" dirty="0"/>
              <a:t>-táto choroba postihuje ľudí, ktorých potrava sa skladá najmä z kukurice (neobsahuje využiteľný vitamín B3 a </a:t>
            </a:r>
            <a:r>
              <a:rPr lang="sk-SK" sz="2100" dirty="0" err="1"/>
              <a:t>tryptofán</a:t>
            </a:r>
            <a:r>
              <a:rPr lang="sk-SK" sz="2100" dirty="0"/>
              <a:t>) alebo </a:t>
            </a:r>
            <a:r>
              <a:rPr lang="sk-SK" sz="2100" dirty="0" err="1"/>
              <a:t>čiroku</a:t>
            </a:r>
            <a:r>
              <a:rPr lang="sk-SK" sz="2100" dirty="0"/>
              <a:t> (obsahuje príliš </a:t>
            </a:r>
            <a:r>
              <a:rPr lang="sk-SK" sz="2100" dirty="0" err="1"/>
              <a:t>leucínu</a:t>
            </a:r>
            <a:r>
              <a:rPr lang="sk-SK" sz="2100" dirty="0"/>
              <a:t>)</a:t>
            </a:r>
            <a:br>
              <a:rPr lang="sk-SK" sz="2100" dirty="0"/>
            </a:br>
            <a:r>
              <a:rPr lang="sk-SK" sz="2100" dirty="0"/>
              <a:t>-pri neliečenej forme je toto ochorenie smrteľné </a:t>
            </a:r>
          </a:p>
          <a:p>
            <a:r>
              <a:rPr lang="sk-SK" sz="2100" b="1" u="sng" dirty="0"/>
              <a:t>Ďalšie možné príčinu vzniku </a:t>
            </a:r>
            <a:r>
              <a:rPr lang="sk-SK" sz="2100" b="1" u="sng" dirty="0" err="1"/>
              <a:t>pellagry</a:t>
            </a:r>
            <a:r>
              <a:rPr lang="sk-SK" sz="2100" b="1" u="sng" dirty="0"/>
              <a:t>:</a:t>
            </a:r>
          </a:p>
          <a:p>
            <a:pPr fontAlgn="t">
              <a:buFont typeface="Wingdings" panose="05000000000000000000" pitchFamily="2" charset="2"/>
              <a:buChar char="q"/>
            </a:pPr>
            <a:r>
              <a:rPr lang="sk-SK" sz="2100" dirty="0"/>
              <a:t>patologické stavy tráviaceho systému              (napr. chronická </a:t>
            </a:r>
            <a:r>
              <a:rPr lang="sk-SK" sz="2100" dirty="0" err="1"/>
              <a:t>enteritída</a:t>
            </a:r>
            <a:r>
              <a:rPr lang="sk-SK" sz="2100" dirty="0"/>
              <a:t>)</a:t>
            </a:r>
          </a:p>
          <a:p>
            <a:pPr fontAlgn="t">
              <a:buFont typeface="Wingdings" panose="05000000000000000000" pitchFamily="2" charset="2"/>
              <a:buChar char="q"/>
            </a:pPr>
            <a:r>
              <a:rPr lang="sk-SK" sz="2100" dirty="0"/>
              <a:t>infekčné choroby (tuberkulóza a úplavica)</a:t>
            </a:r>
          </a:p>
          <a:p>
            <a:pPr fontAlgn="t">
              <a:buFont typeface="Wingdings" panose="05000000000000000000" pitchFamily="2" charset="2"/>
              <a:buChar char="q"/>
            </a:pPr>
            <a:r>
              <a:rPr lang="sk-SK" sz="2100" dirty="0"/>
              <a:t>zvýšené slnečné žiarenie</a:t>
            </a:r>
          </a:p>
          <a:p>
            <a:pPr fontAlgn="t">
              <a:buFont typeface="Wingdings" panose="05000000000000000000" pitchFamily="2" charset="2"/>
              <a:buChar char="q"/>
            </a:pPr>
            <a:r>
              <a:rPr lang="sk-SK" sz="2100" dirty="0"/>
              <a:t>chronický alkoholizmus</a:t>
            </a:r>
          </a:p>
          <a:p>
            <a:pPr fontAlgn="t">
              <a:buFont typeface="Wingdings" panose="05000000000000000000" pitchFamily="2" charset="2"/>
              <a:buChar char="q"/>
            </a:pPr>
            <a:r>
              <a:rPr lang="sk-SK" sz="2100" dirty="0"/>
              <a:t>prírodné stavy v tele, keď sa zvyšuje potreba tela pre kyselinu nikotínovú (počas tehotenstva a laktácie, podvýživa, ako silná fyzická námaha)</a:t>
            </a:r>
          </a:p>
          <a:p>
            <a:pPr marL="0" indent="0">
              <a:buNone/>
            </a:pPr>
            <a:endParaRPr lang="sk-SK" sz="1600" b="1" u="sng" dirty="0"/>
          </a:p>
          <a:p>
            <a:endParaRPr lang="sk-SK" sz="16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39C9F2A-7794-4A0E-AD47-62A31B05E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7838" y="1651547"/>
            <a:ext cx="5143265" cy="4624051"/>
          </a:xfrm>
        </p:spPr>
        <p:txBody>
          <a:bodyPr>
            <a:normAutofit fontScale="85000" lnSpcReduction="20000"/>
          </a:bodyPr>
          <a:lstStyle/>
          <a:p>
            <a:r>
              <a:rPr lang="sk-SK" sz="2800" b="1" dirty="0"/>
              <a:t>VITAMÍN B3: </a:t>
            </a:r>
          </a:p>
          <a:p>
            <a:r>
              <a:rPr lang="sk-SK" sz="2100" dirty="0"/>
              <a:t>-napomáha zlepšiť stav cholesterolu v krvi (zlepšuje pomer zlý x dobrý cholesterol)</a:t>
            </a:r>
            <a:br>
              <a:rPr lang="sk-SK" sz="2100" dirty="0"/>
            </a:br>
            <a:r>
              <a:rPr lang="sk-SK" sz="2100" dirty="0"/>
              <a:t>-zabezpečuje udržiavanie vyšších nervových funkcií, významná úloha pri liečbe psychických chorôb</a:t>
            </a:r>
            <a:br>
              <a:rPr lang="sk-SK" sz="2100" dirty="0"/>
            </a:br>
            <a:r>
              <a:rPr lang="sk-SK" sz="2100" dirty="0"/>
              <a:t>-taktiež potrebný pre syntézu hormónov, napr. estrogénu, testosterónu a </a:t>
            </a:r>
            <a:r>
              <a:rPr lang="sk-SK" sz="2100" dirty="0" err="1"/>
              <a:t>progesterónu</a:t>
            </a:r>
            <a:br>
              <a:rPr lang="sk-SK" sz="2100" dirty="0"/>
            </a:br>
            <a:r>
              <a:rPr lang="sk-SK" sz="2100" dirty="0"/>
              <a:t>-niacín má vysoké </a:t>
            </a:r>
            <a:r>
              <a:rPr lang="sk-SK" sz="2100" dirty="0" err="1"/>
              <a:t>vazodilatačné</a:t>
            </a:r>
            <a:r>
              <a:rPr lang="sk-SK" sz="2100" dirty="0"/>
              <a:t> účinky a je vhodný k liečbe krvného obehu alebo napomáha prekrveniu periférnych kapilár a má i </a:t>
            </a:r>
            <a:r>
              <a:rPr lang="sk-SK" sz="2100" dirty="0" err="1"/>
              <a:t>fibrinolytický</a:t>
            </a:r>
            <a:r>
              <a:rPr lang="sk-SK" sz="2100" dirty="0"/>
              <a:t> účinok</a:t>
            </a:r>
            <a:br>
              <a:rPr lang="sk-SK" sz="2100" dirty="0"/>
            </a:br>
            <a:r>
              <a:rPr lang="sk-SK" sz="2100" dirty="0"/>
              <a:t>-vitamín rozpustný vo vode a citlivý na var</a:t>
            </a:r>
            <a:br>
              <a:rPr lang="sk-SK" sz="2100" dirty="0"/>
            </a:br>
            <a:r>
              <a:rPr lang="sk-SK" sz="2100" b="1" dirty="0"/>
              <a:t>-</a:t>
            </a:r>
            <a:r>
              <a:rPr lang="sk-SK" sz="2100" b="1" i="1" dirty="0"/>
              <a:t>denná potreba</a:t>
            </a:r>
            <a:r>
              <a:rPr lang="sk-SK" sz="2100" b="1" dirty="0"/>
              <a:t>: </a:t>
            </a:r>
            <a:r>
              <a:rPr lang="sk-SK" sz="2100" dirty="0"/>
              <a:t>15-30mg (pri pití alkoholu, nadmernej konzumácií sladkostí nutná vyššia dávka)</a:t>
            </a:r>
            <a:br>
              <a:rPr lang="sk-SK" sz="2100" b="1" dirty="0"/>
            </a:br>
            <a:r>
              <a:rPr lang="sk-SK" sz="2100" dirty="0"/>
              <a:t>-spolu s ostatnými vitamínmi skupiny B napomáha získavať energiu zo sacharidov a kontrolovať hladinu cukru v krvi</a:t>
            </a:r>
            <a:br>
              <a:rPr lang="sk-SK" sz="2100" dirty="0"/>
            </a:br>
            <a:r>
              <a:rPr lang="sk-SK" sz="2100" dirty="0"/>
              <a:t>-zabezpečuje zdravú kožu, nervy a dobré zažívanie</a:t>
            </a:r>
            <a:br>
              <a:rPr lang="sk-SK" sz="2100" dirty="0"/>
            </a:br>
            <a:r>
              <a:rPr lang="sk-SK" sz="2100" b="1" dirty="0"/>
              <a:t>Zdroje: </a:t>
            </a:r>
            <a:r>
              <a:rPr lang="sk-SK" sz="2100" dirty="0"/>
              <a:t>pivné droždie, </a:t>
            </a:r>
            <a:r>
              <a:rPr lang="sk-SK" sz="2100" dirty="0" err="1"/>
              <a:t>játra</a:t>
            </a:r>
            <a:r>
              <a:rPr lang="sk-SK" sz="2100" dirty="0"/>
              <a:t>, tuniak, taktiež i v semenách </a:t>
            </a:r>
            <a:r>
              <a:rPr lang="sk-SK" sz="2100" dirty="0" err="1"/>
              <a:t>slnečnine</a:t>
            </a:r>
            <a:r>
              <a:rPr lang="sk-SK" sz="2100" dirty="0"/>
              <a:t>, vo fazuli a hrachu</a:t>
            </a:r>
          </a:p>
        </p:txBody>
      </p:sp>
    </p:spTree>
    <p:extLst>
      <p:ext uri="{BB962C8B-B14F-4D97-AF65-F5344CB8AC3E}">
        <p14:creationId xmlns:p14="http://schemas.microsoft.com/office/powerpoint/2010/main" val="267546313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3" name="Straight Connector 85">
            <a:extLst>
              <a:ext uri="{FF2B5EF4-FFF2-40B4-BE49-F238E27FC236}">
                <a16:creationId xmlns:a16="http://schemas.microsoft.com/office/drawing/2014/main" id="{FA993D1F-6F87-4AA4-9136-735C9E120C22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Rectangle 87">
            <a:extLst>
              <a:ext uri="{FF2B5EF4-FFF2-40B4-BE49-F238E27FC236}">
                <a16:creationId xmlns:a16="http://schemas.microsoft.com/office/drawing/2014/main" id="{7F9AE671-7AC2-451B-A1D1-5285F0101A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4738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Súvisiaci obrázok">
            <a:extLst>
              <a:ext uri="{FF2B5EF4-FFF2-40B4-BE49-F238E27FC236}">
                <a16:creationId xmlns:a16="http://schemas.microsoft.com/office/drawing/2014/main" id="{F5EF2CFD-AA2F-48F2-BEB8-D0D01DE2E7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5" r="10504" b="-1"/>
          <a:stretch/>
        </p:blipFill>
        <p:spPr bwMode="auto">
          <a:xfrm>
            <a:off x="8431698" y="3264090"/>
            <a:ext cx="3760302" cy="359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ýsledok vyhľadávania obrázkov pre dopyt pellagra">
            <a:extLst>
              <a:ext uri="{FF2B5EF4-FFF2-40B4-BE49-F238E27FC236}">
                <a16:creationId xmlns:a16="http://schemas.microsoft.com/office/drawing/2014/main" id="{B24FED7A-B808-4094-86CA-DB90767EC9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83" r="7539" b="2"/>
          <a:stretch/>
        </p:blipFill>
        <p:spPr bwMode="auto">
          <a:xfrm>
            <a:off x="6108251" y="10"/>
            <a:ext cx="3816014" cy="3920034"/>
          </a:xfrm>
          <a:custGeom>
            <a:avLst/>
            <a:gdLst>
              <a:gd name="connsiteX0" fmla="*/ 0 w 3816014"/>
              <a:gd name="connsiteY0" fmla="*/ 0 h 3920044"/>
              <a:gd name="connsiteX1" fmla="*/ 3816014 w 3816014"/>
              <a:gd name="connsiteY1" fmla="*/ 0 h 3920044"/>
              <a:gd name="connsiteX2" fmla="*/ 3816014 w 3816014"/>
              <a:gd name="connsiteY2" fmla="*/ 3103224 h 3920044"/>
              <a:gd name="connsiteX3" fmla="*/ 2157388 w 3816014"/>
              <a:gd name="connsiteY3" fmla="*/ 3103224 h 3920044"/>
              <a:gd name="connsiteX4" fmla="*/ 2157388 w 3816014"/>
              <a:gd name="connsiteY4" fmla="*/ 3920044 h 3920044"/>
              <a:gd name="connsiteX5" fmla="*/ 0 w 3816014"/>
              <a:gd name="connsiteY5" fmla="*/ 3920044 h 392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6014" h="3920044">
                <a:moveTo>
                  <a:pt x="0" y="0"/>
                </a:moveTo>
                <a:lnTo>
                  <a:pt x="3816014" y="0"/>
                </a:lnTo>
                <a:lnTo>
                  <a:pt x="3816014" y="3103224"/>
                </a:lnTo>
                <a:lnTo>
                  <a:pt x="2157388" y="3103224"/>
                </a:lnTo>
                <a:lnTo>
                  <a:pt x="2157388" y="3920044"/>
                </a:lnTo>
                <a:lnTo>
                  <a:pt x="0" y="39200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ok vyhľadávania obrázkov pre dopyt pellagra">
            <a:extLst>
              <a:ext uri="{FF2B5EF4-FFF2-40B4-BE49-F238E27FC236}">
                <a16:creationId xmlns:a16="http://schemas.microsoft.com/office/drawing/2014/main" id="{25CDAF9A-D962-4788-A508-D8E9CF2AC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2" r="27364" b="-4"/>
          <a:stretch/>
        </p:blipFill>
        <p:spPr bwMode="auto">
          <a:xfrm>
            <a:off x="6108252" y="4076701"/>
            <a:ext cx="216258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Súvisiaci obrázok">
            <a:extLst>
              <a:ext uri="{FF2B5EF4-FFF2-40B4-BE49-F238E27FC236}">
                <a16:creationId xmlns:a16="http://schemas.microsoft.com/office/drawing/2014/main" id="{2380273C-8DB7-4755-A1D4-0E725F381B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70" b="4"/>
          <a:stretch/>
        </p:blipFill>
        <p:spPr bwMode="auto">
          <a:xfrm>
            <a:off x="10088880" y="10"/>
            <a:ext cx="2103120" cy="311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45" name="Straight Connector 89">
            <a:extLst>
              <a:ext uri="{FF2B5EF4-FFF2-40B4-BE49-F238E27FC236}">
                <a16:creationId xmlns:a16="http://schemas.microsoft.com/office/drawing/2014/main" id="{FD975650-B67E-4E34-9014-A4A9C3512F6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76344956-47F4-423F-82E0-A12AA062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867" y="350836"/>
            <a:ext cx="4684327" cy="9509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z="4400" dirty="0"/>
              <a:t>Príznaky ochorenia</a:t>
            </a:r>
            <a:endParaRPr lang="en-US" sz="4400" dirty="0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EC79C655-30CC-4927-AC07-F10023F79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252" y="1157344"/>
            <a:ext cx="4848909" cy="5613009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sk-SK" dirty="0"/>
              <a:t>postihuje predovšetkým kožu, tráviaci a nervový systém</a:t>
            </a:r>
          </a:p>
          <a:p>
            <a:r>
              <a:rPr lang="sk-SK" b="1" u="sng" dirty="0"/>
              <a:t>Pokožka reaguje na </a:t>
            </a:r>
            <a:r>
              <a:rPr lang="sk-SK" b="1" u="sng" dirty="0" err="1"/>
              <a:t>pellagru</a:t>
            </a:r>
            <a:r>
              <a:rPr lang="sk-SK" b="1" u="sng" dirty="0"/>
              <a:t> nasledovne</a:t>
            </a:r>
            <a:r>
              <a:rPr lang="sk-SK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sčervenanie (abnormálne začervenanie)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pľuzgiere s bahnitých obsahom vnútri (väčšinou na tvári, krku, paží a nôh)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koža dostáva sivý odtieň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hyperkeratóza</a:t>
            </a:r>
            <a:r>
              <a:rPr lang="sk-SK" dirty="0"/>
              <a:t> (nadmerná </a:t>
            </a:r>
            <a:r>
              <a:rPr lang="sk-SK" dirty="0" err="1"/>
              <a:t>kornifikácia</a:t>
            </a:r>
            <a:r>
              <a:rPr lang="sk-SK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mnoho pacientov trpí závažným zápalom slizníc úst, očí, nosa a pohlavných orgánov</a:t>
            </a:r>
          </a:p>
          <a:p>
            <a:r>
              <a:rPr lang="sk-SK" b="1" u="sng" dirty="0"/>
              <a:t>Rozvinutá </a:t>
            </a:r>
            <a:r>
              <a:rPr lang="sk-SK" b="1" u="sng" dirty="0" err="1"/>
              <a:t>pellagra</a:t>
            </a:r>
            <a:r>
              <a:rPr lang="sk-SK" b="1" u="sng" dirty="0"/>
              <a:t>:</a:t>
            </a:r>
          </a:p>
          <a:p>
            <a:r>
              <a:rPr lang="sk-SK" dirty="0" err="1"/>
              <a:t>Pellagra</a:t>
            </a:r>
            <a:r>
              <a:rPr lang="sk-SK" dirty="0"/>
              <a:t> je tiež nazývaná ochorením </a:t>
            </a:r>
            <a:r>
              <a:rPr lang="sk-SK" b="1" dirty="0"/>
              <a:t>3 D</a:t>
            </a:r>
            <a:r>
              <a:rPr lang="sk-SK" dirty="0"/>
              <a:t> (alebo tiež „nemoc 4 D“ – posledné „D“ je </a:t>
            </a:r>
            <a:r>
              <a:rPr lang="sk-SK" dirty="0" err="1"/>
              <a:t>death</a:t>
            </a:r>
            <a:r>
              <a:rPr lang="sk-SK" dirty="0"/>
              <a:t> teda smrť).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b="1" dirty="0"/>
              <a:t>d</a:t>
            </a:r>
            <a:r>
              <a:rPr lang="sk-SK" dirty="0"/>
              <a:t>ermatitída – symetrické lézie hlavne na časti tela vystavených svetlu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b="1" dirty="0" err="1"/>
              <a:t>d</a:t>
            </a:r>
            <a:r>
              <a:rPr lang="sk-SK" dirty="0" err="1"/>
              <a:t>iarrhoea</a:t>
            </a:r>
            <a:r>
              <a:rPr lang="sk-SK" dirty="0"/>
              <a:t> sa strieda s obstipáciou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b="1" dirty="0"/>
              <a:t>d</a:t>
            </a:r>
            <a:r>
              <a:rPr lang="sk-SK" dirty="0"/>
              <a:t>emencia (zmätenosť) </a:t>
            </a:r>
            <a:br>
              <a:rPr lang="sk-SK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384421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AE90DA4B-D33B-47CF-ACFF-6B3C8D149B6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1" name="Rectangle 200">
            <a:extLst>
              <a:ext uri="{FF2B5EF4-FFF2-40B4-BE49-F238E27FC236}">
                <a16:creationId xmlns:a16="http://schemas.microsoft.com/office/drawing/2014/main" id="{7A06B8F0-F135-493F-9B95-C6B4330708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3" name="Rectangle 202">
            <a:extLst>
              <a:ext uri="{FF2B5EF4-FFF2-40B4-BE49-F238E27FC236}">
                <a16:creationId xmlns:a16="http://schemas.microsoft.com/office/drawing/2014/main" id="{0E8F9D5A-3893-44AE-9C24-B91F1B0D0E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59FD017-CEF8-4CCC-BBF4-3125AAAC049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150596"/>
            <a:ext cx="7038171" cy="22196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A372449-4575-4282-8807-814002D329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978" y="484632"/>
            <a:ext cx="4012684" cy="58856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088280B8-EF2C-4153-8943-1D71B90906E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179326" y="4803229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ýsledok vyhľadávania obrázkov pre dopyt vitamin B3 tablety">
            <a:extLst>
              <a:ext uri="{FF2B5EF4-FFF2-40B4-BE49-F238E27FC236}">
                <a16:creationId xmlns:a16="http://schemas.microsoft.com/office/drawing/2014/main" id="{3F878C3B-1238-44D9-BC0E-B8B010597A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58901" y="804997"/>
            <a:ext cx="1630412" cy="301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ýsledok vyhľadávania obrázkov pre dopyt vitamín B3">
            <a:extLst>
              <a:ext uri="{FF2B5EF4-FFF2-40B4-BE49-F238E27FC236}">
                <a16:creationId xmlns:a16="http://schemas.microsoft.com/office/drawing/2014/main" id="{BD542D3D-BF0A-4063-97C5-62E422728A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53570" y="1326405"/>
            <a:ext cx="2239623" cy="197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ok vyhľadávania obrázkov pre dopyt postel">
            <a:extLst>
              <a:ext uri="{FF2B5EF4-FFF2-40B4-BE49-F238E27FC236}">
                <a16:creationId xmlns:a16="http://schemas.microsoft.com/office/drawing/2014/main" id="{7B1845A4-D999-450F-BF78-68303F10C7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452844" y="1194827"/>
            <a:ext cx="2239623" cy="223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0B3E532-1EC7-4566-961B-5971381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1455" y="4391025"/>
            <a:ext cx="5928956" cy="17388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>
                <a:solidFill>
                  <a:srgbClr val="FFFFFF"/>
                </a:solidFill>
              </a:rPr>
              <a:t>Liečba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A63E9015-3DA7-41E5-81A4-E66A51B70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8357" y="804997"/>
            <a:ext cx="3310909" cy="5324835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Liečba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môže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zahrňovať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Kľud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lôžku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Vysoko-energická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dieta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B-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komplex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vitamínov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podvýžive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Nikotánamid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alebo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niacín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forme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tabliet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Potrava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bohatá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zložky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obsahom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vitamínu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B3</a:t>
            </a:r>
          </a:p>
        </p:txBody>
      </p:sp>
    </p:spTree>
    <p:extLst>
      <p:ext uri="{BB962C8B-B14F-4D97-AF65-F5344CB8AC3E}">
        <p14:creationId xmlns:p14="http://schemas.microsoft.com/office/powerpoint/2010/main" val="76725479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B232F-7BF7-47AD-9655-8221542C2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1930" y="4850295"/>
            <a:ext cx="4234070" cy="1731908"/>
          </a:xfrm>
        </p:spPr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1E161B-674F-4BA8-A191-88D5D85E5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870" y="477078"/>
            <a:ext cx="11264347" cy="173190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tx1"/>
                </a:solidFill>
              </a:rPr>
              <a:t>http://www.priznaky-projevy.cz/laboratorni-hodnoty/nedostatek-vitaminu/pelagra-nedostatek-vitaminu-b3-priznaky-projevy-symptomy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tx1"/>
                </a:solidFill>
              </a:rPr>
              <a:t>http://www.nexars.com/cs/vitamin-B3.php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7863157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</TotalTime>
  <Words>175</Words>
  <Application>Microsoft Office PowerPoint</Application>
  <PresentationFormat>Širokouhlá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Arial</vt:lpstr>
      <vt:lpstr>Tw Cen MT</vt:lpstr>
      <vt:lpstr>Tw Cen MT Condensed</vt:lpstr>
      <vt:lpstr>Wingdings</vt:lpstr>
      <vt:lpstr>Wingdings 3</vt:lpstr>
      <vt:lpstr>Integrál</vt:lpstr>
      <vt:lpstr>Pelagra </vt:lpstr>
      <vt:lpstr>Obecná charakteristika</vt:lpstr>
      <vt:lpstr>Príznaky ochorenia</vt:lpstr>
      <vt:lpstr>Liečba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Pellagra</dc:title>
  <dc:creator>Hvolka</dc:creator>
  <cp:lastModifiedBy>Hvolka</cp:lastModifiedBy>
  <cp:revision>12</cp:revision>
  <dcterms:created xsi:type="dcterms:W3CDTF">2018-03-01T20:08:45Z</dcterms:created>
  <dcterms:modified xsi:type="dcterms:W3CDTF">2018-04-04T12:56:29Z</dcterms:modified>
</cp:coreProperties>
</file>