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0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07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75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028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6605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64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343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71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77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42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75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9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3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2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02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04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5D885-1BF1-456D-9548-BF4856661377}" type="datetimeFigureOut">
              <a:rPr lang="cs-CZ" smtClean="0"/>
              <a:t>31.03.2018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263FB-F42B-4F84-8547-D0D44E6A7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35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Hartnupova</a:t>
            </a:r>
            <a:r>
              <a:rPr lang="en-GB" dirty="0" smtClean="0"/>
              <a:t> </a:t>
            </a:r>
            <a:r>
              <a:rPr lang="cs-CZ" dirty="0"/>
              <a:t>nemoc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Marie Jančálková</a:t>
            </a:r>
          </a:p>
          <a:p>
            <a:r>
              <a:rPr lang="cs-CZ" dirty="0" smtClean="0"/>
              <a:t>F16054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00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259" y="942071"/>
            <a:ext cx="8911687" cy="1280890"/>
          </a:xfrm>
        </p:spPr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371" y="2222961"/>
            <a:ext cx="8915400" cy="3777622"/>
          </a:xfrm>
        </p:spPr>
        <p:txBody>
          <a:bodyPr/>
          <a:lstStyle/>
          <a:p>
            <a:r>
              <a:rPr lang="cs-CZ" dirty="0"/>
              <a:t>Vrozená izolovaná porucha transportu neutrálních aminokyselin střevní sliznicí a renálními tubuly podmíněná defektem specifického transportního genu pro tyto aminokyseliny na 2. </a:t>
            </a:r>
            <a:r>
              <a:rPr lang="cs-CZ" dirty="0" smtClean="0"/>
              <a:t>chromozomu</a:t>
            </a:r>
          </a:p>
          <a:p>
            <a:endParaRPr lang="cs-CZ" dirty="0" smtClean="0"/>
          </a:p>
          <a:p>
            <a:r>
              <a:rPr lang="cs-CZ" dirty="0" smtClean="0"/>
              <a:t>Dědičnost – autozomálně recesivní -&gt; mnoho přenašečů</a:t>
            </a:r>
          </a:p>
          <a:p>
            <a:endParaRPr lang="cs-CZ" dirty="0" smtClean="0"/>
          </a:p>
          <a:p>
            <a:r>
              <a:rPr lang="cs-CZ" dirty="0" smtClean="0"/>
              <a:t>Především narušen metabolismus aminokyseliny tryptofanu</a:t>
            </a:r>
          </a:p>
          <a:p>
            <a:endParaRPr lang="cs-CZ" dirty="0" smtClean="0"/>
          </a:p>
          <a:p>
            <a:r>
              <a:rPr lang="cs-CZ" dirty="0" err="1" smtClean="0"/>
              <a:t>Hartnup</a:t>
            </a:r>
            <a:r>
              <a:rPr lang="cs-CZ" dirty="0" smtClean="0"/>
              <a:t> </a:t>
            </a:r>
            <a:r>
              <a:rPr lang="cs-CZ" dirty="0"/>
              <a:t>– jméno rodiny, u které lékaři londýnských nemocnic </a:t>
            </a:r>
            <a:r>
              <a:rPr lang="cs-CZ" dirty="0" smtClean="0"/>
              <a:t>zjistili v </a:t>
            </a:r>
            <a:r>
              <a:rPr lang="cs-CZ" dirty="0"/>
              <a:t>období po r. 1951 dosud nepopsanou dědičnou metabolickou chorobu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3881" y="3601156"/>
            <a:ext cx="1380458" cy="149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94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Převážná část pacientů je bez příznaků, u ostatních se kolem 10. roku objevuje kožní </a:t>
            </a:r>
            <a:r>
              <a:rPr lang="cs-CZ" dirty="0" err="1"/>
              <a:t>fotosenzitivita</a:t>
            </a:r>
            <a:r>
              <a:rPr lang="cs-CZ" dirty="0"/>
              <a:t> </a:t>
            </a:r>
            <a:r>
              <a:rPr lang="cs-CZ" dirty="0" err="1"/>
              <a:t>pelargoidní</a:t>
            </a:r>
            <a:r>
              <a:rPr lang="cs-CZ" dirty="0"/>
              <a:t> </a:t>
            </a:r>
            <a:r>
              <a:rPr lang="cs-CZ" dirty="0" err="1"/>
              <a:t>rash</a:t>
            </a:r>
            <a:r>
              <a:rPr lang="cs-CZ" dirty="0"/>
              <a:t>, chronické ekzémy. U některých se rozvine intermitentní ataxie s iritabilitou, emocionální </a:t>
            </a:r>
            <a:r>
              <a:rPr lang="cs-CZ" dirty="0" err="1"/>
              <a:t>instabilitou</a:t>
            </a:r>
            <a:r>
              <a:rPr lang="cs-CZ" dirty="0"/>
              <a:t>, ev. kombinovaná se suicidálními sklony</a:t>
            </a:r>
            <a:endParaRPr lang="cs-CZ" dirty="0"/>
          </a:p>
        </p:txBody>
      </p:sp>
      <p:pic>
        <p:nvPicPr>
          <p:cNvPr id="1026" name="Picture 2" descr="VÃ½sledek obrÃ¡zku pro hartnup dise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198" y="4067567"/>
            <a:ext cx="2619375" cy="17430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176" y="3492099"/>
            <a:ext cx="2099577" cy="28940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166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Diagnóza								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601157"/>
          </a:xfrm>
        </p:spPr>
        <p:txBody>
          <a:bodyPr>
            <a:normAutofit/>
          </a:bodyPr>
          <a:lstStyle/>
          <a:p>
            <a:r>
              <a:rPr lang="cs-CZ" dirty="0"/>
              <a:t>Diagnóza je snadnější u člověka s popsanými příznaky, pokud v rodině máme o </a:t>
            </a:r>
            <a:r>
              <a:rPr lang="cs-CZ" dirty="0" err="1"/>
              <a:t>Hartnupově</a:t>
            </a:r>
            <a:r>
              <a:rPr lang="cs-CZ" dirty="0"/>
              <a:t> chorobě informace.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</a:t>
            </a:r>
            <a:r>
              <a:rPr lang="cs-CZ" dirty="0"/>
              <a:t> vyšetření moči je možné v moči zjistit zvýšenou koncentraci tryptofanu a dalších aminokyselin, které jsou ledvinami nadměrně vylučované.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Definitivní </a:t>
            </a:r>
            <a:r>
              <a:rPr lang="cs-CZ" dirty="0"/>
              <a:t>průkaz diagnózy je možný genetickým vyšetřením.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03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Dieta</a:t>
            </a:r>
            <a:r>
              <a:rPr lang="cs-CZ" dirty="0" smtClean="0"/>
              <a:t> – především zdroje niacinu (červené maso, ryby, drůbež,…)</a:t>
            </a:r>
          </a:p>
          <a:p>
            <a:endParaRPr lang="cs-CZ" dirty="0"/>
          </a:p>
          <a:p>
            <a:r>
              <a:rPr lang="cs-CZ" dirty="0" smtClean="0"/>
              <a:t>Vitamín B komplex nebo niacin</a:t>
            </a:r>
          </a:p>
          <a:p>
            <a:endParaRPr lang="cs-CZ" dirty="0"/>
          </a:p>
          <a:p>
            <a:r>
              <a:rPr lang="cs-CZ" dirty="0" smtClean="0"/>
              <a:t>Omezit pobyt na slunci</a:t>
            </a:r>
          </a:p>
          <a:p>
            <a:endParaRPr lang="cs-CZ" dirty="0"/>
          </a:p>
          <a:p>
            <a:r>
              <a:rPr lang="cs-CZ" dirty="0" smtClean="0"/>
              <a:t>Prognóza je velmi dobrá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4841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15109</TotalTime>
  <Words>152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Hartnupova nemoc</vt:lpstr>
      <vt:lpstr>Definice</vt:lpstr>
      <vt:lpstr>Příznaky</vt:lpstr>
      <vt:lpstr>Diagnóza        </vt:lpstr>
      <vt:lpstr>Léčba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Hartnuppova</dc:title>
  <dc:creator>Marie Jančálková</dc:creator>
  <cp:lastModifiedBy>Marie Jančálková</cp:lastModifiedBy>
  <cp:revision>6</cp:revision>
  <dcterms:created xsi:type="dcterms:W3CDTF">2018-03-01T10:25:12Z</dcterms:created>
  <dcterms:modified xsi:type="dcterms:W3CDTF">2018-03-31T09:52:18Z</dcterms:modified>
</cp:coreProperties>
</file>