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4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4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59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863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638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2954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982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826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00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335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512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336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48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529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88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58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566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57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05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2052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pha.net/consor/cgi-bin/OC_Exp.php?Lng=GB&amp;Expert=2118" TargetMode="External"/><Relationship Id="rId2" Type="http://schemas.openxmlformats.org/officeDocument/2006/relationships/hyperlink" Target="https://en.wikipedia.org/wiki/Hawkinsinuri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ink.springer.com/10.1007/s10545-016-9963-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315C29-02E6-4086-912D-54BE41A767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HAWKINSINURIA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0D9524-E148-4D9B-8503-00455B22A0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HANA JANEČKOVÁ</a:t>
            </a:r>
            <a:br>
              <a:rPr lang="cs-CZ" dirty="0"/>
            </a:br>
            <a:r>
              <a:rPr lang="cs-CZ" dirty="0"/>
              <a:t>F16055</a:t>
            </a:r>
          </a:p>
        </p:txBody>
      </p:sp>
    </p:spTree>
    <p:extLst>
      <p:ext uri="{BB962C8B-B14F-4D97-AF65-F5344CB8AC3E}">
        <p14:creationId xmlns:p14="http://schemas.microsoft.com/office/powerpoint/2010/main" val="1405278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F5AE29-B084-4B01-B8EE-DA799A92C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cs-CZ" dirty="0"/>
              <a:t>HAWKINSINURIA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094BB9-81EF-46B5-8A28-0261462EB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2192867"/>
            <a:ext cx="10192335" cy="3615267"/>
          </a:xfrm>
        </p:spPr>
        <p:txBody>
          <a:bodyPr/>
          <a:lstStyle/>
          <a:p>
            <a:r>
              <a:rPr lang="cs-CZ" sz="2400" dirty="0"/>
              <a:t>Vzácné autozomálně dominantní onemocnění</a:t>
            </a:r>
          </a:p>
          <a:p>
            <a:r>
              <a:rPr lang="cs-CZ" sz="2400" dirty="0"/>
              <a:t>Porucha metabolismu tyrosinu</a:t>
            </a:r>
          </a:p>
          <a:p>
            <a:r>
              <a:rPr lang="cs-CZ" sz="2400" dirty="0"/>
              <a:t>Při nedostatku enzymu 4-HPPD (</a:t>
            </a:r>
            <a:r>
              <a:rPr lang="cs-CZ" sz="2400" dirty="0" err="1"/>
              <a:t>hydroxyfenylpyruvátdioxygenáza</a:t>
            </a:r>
            <a:r>
              <a:rPr lang="cs-CZ" sz="2400" dirty="0"/>
              <a:t>) je </a:t>
            </a:r>
            <a:r>
              <a:rPr lang="cs-CZ" sz="2400" dirty="0" err="1"/>
              <a:t>homogenizacÍ</a:t>
            </a:r>
            <a:r>
              <a:rPr lang="cs-CZ" sz="2400" dirty="0"/>
              <a:t> 4-hydrocyfenylpyruvátu </a:t>
            </a:r>
            <a:r>
              <a:rPr lang="cs-CZ" sz="2400" dirty="0" err="1"/>
              <a:t>prodUkován</a:t>
            </a:r>
            <a:r>
              <a:rPr lang="cs-CZ" sz="2400" dirty="0"/>
              <a:t> meziprodukt, který reaguje s </a:t>
            </a:r>
            <a:r>
              <a:rPr lang="cs-CZ" sz="2400" dirty="0" err="1"/>
              <a:t>glutathionem</a:t>
            </a:r>
            <a:r>
              <a:rPr lang="cs-CZ" sz="2400" dirty="0"/>
              <a:t> a vzniká HAWKINSIN vylučovaný močí.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414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D3AA05-FB3D-4485-80DE-72F426093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DC9CFE-4FE4-4695-B53C-524BC8E08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U NOVOROZENCŮ – po odstavení od mateřského mléka</a:t>
            </a:r>
          </a:p>
          <a:p>
            <a:r>
              <a:rPr lang="cs-CZ" sz="2400" dirty="0"/>
              <a:t>Zastavený růst</a:t>
            </a:r>
          </a:p>
          <a:p>
            <a:r>
              <a:rPr lang="cs-CZ" sz="2400" dirty="0"/>
              <a:t>Metabolická acidóza</a:t>
            </a:r>
          </a:p>
          <a:p>
            <a:r>
              <a:rPr lang="cs-CZ" sz="2400" dirty="0"/>
              <a:t>Jemné a řídké vlasy</a:t>
            </a:r>
          </a:p>
          <a:p>
            <a:r>
              <a:rPr lang="cs-CZ" sz="2400" dirty="0"/>
              <a:t>Vylučování </a:t>
            </a:r>
            <a:r>
              <a:rPr lang="cs-CZ" sz="2400" dirty="0" err="1"/>
              <a:t>Hawkinsinu</a:t>
            </a:r>
            <a:r>
              <a:rPr lang="cs-CZ" sz="2400" dirty="0"/>
              <a:t> v moči</a:t>
            </a:r>
          </a:p>
          <a:p>
            <a:r>
              <a:rPr lang="cs-CZ" sz="2400" dirty="0"/>
              <a:t>Malá chuť k jídlu</a:t>
            </a:r>
          </a:p>
          <a:p>
            <a:r>
              <a:rPr lang="cs-CZ" sz="2400" dirty="0"/>
              <a:t>Nedostatek energie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724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2FE390-C4F1-41C5-B7FE-66632F990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890341-B372-4B09-90DC-688CFD4DE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9"/>
            <a:ext cx="8946541" cy="1668850"/>
          </a:xfrm>
        </p:spPr>
        <p:txBody>
          <a:bodyPr/>
          <a:lstStyle/>
          <a:p>
            <a:r>
              <a:rPr lang="cs-CZ" dirty="0"/>
              <a:t>Potenciální léčbou je dieta – jídlo s nízkým obsahem fenylalaninu a tyrosinu</a:t>
            </a:r>
          </a:p>
          <a:p>
            <a:r>
              <a:rPr lang="cs-CZ" dirty="0"/>
              <a:t>Dodávání kyseliny </a:t>
            </a:r>
            <a:r>
              <a:rPr lang="cs-CZ" dirty="0" err="1"/>
              <a:t>pyroglutamové</a:t>
            </a:r>
            <a:r>
              <a:rPr lang="cs-CZ" dirty="0"/>
              <a:t> – N-acyl-L-cystein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56E0F161-B48D-42D9-80E4-3C89671DBA7E}"/>
              </a:ext>
            </a:extLst>
          </p:cNvPr>
          <p:cNvSpPr txBox="1">
            <a:spLocks/>
          </p:cNvSpPr>
          <p:nvPr/>
        </p:nvSpPr>
        <p:spPr>
          <a:xfrm>
            <a:off x="645130" y="3429000"/>
            <a:ext cx="9404723" cy="12552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HAWKINSIN</a:t>
            </a:r>
          </a:p>
        </p:txBody>
      </p:sp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75384888-C983-4C0B-8206-A353126AAB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401737"/>
              </p:ext>
            </p:extLst>
          </p:nvPr>
        </p:nvGraphicFramePr>
        <p:xfrm>
          <a:off x="6762872" y="2887344"/>
          <a:ext cx="3745163" cy="3796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hemSketch" r:id="rId3" imgW="1041840" imgH="1055880" progId="ACD.ChemSketch.20">
                  <p:embed/>
                </p:oleObj>
              </mc:Choice>
              <mc:Fallback>
                <p:oleObj name="ChemSketch" r:id="rId3" imgW="1041840" imgH="10558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62872" y="2887344"/>
                        <a:ext cx="3745163" cy="37965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6583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E32938-64B4-4E03-AA5B-4631A833E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CD5582-9A7D-45B9-BBE9-AB019D2A6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https://en.wikipedia.org/wiki/Hawkinsinuria</a:t>
            </a:r>
            <a:endParaRPr lang="cs-CZ" dirty="0"/>
          </a:p>
          <a:p>
            <a:r>
              <a:rPr lang="cs-CZ" dirty="0">
                <a:hlinkClick r:id="rId3"/>
              </a:rPr>
              <a:t>http://www.orpha.net/consor/cgi-bin/OC_Exp.php?Lng=GB&amp;Expert=2118</a:t>
            </a:r>
            <a:endParaRPr lang="cs-CZ" dirty="0"/>
          </a:p>
          <a:p>
            <a:r>
              <a:rPr lang="cs-CZ" dirty="0"/>
              <a:t>GOMEZ-OSPINA, Natalia, Anna I. SCOTT, </a:t>
            </a:r>
            <a:r>
              <a:rPr lang="cs-CZ" dirty="0" err="1"/>
              <a:t>Gia</a:t>
            </a:r>
            <a:r>
              <a:rPr lang="cs-CZ" dirty="0"/>
              <a:t> J. OH, et al. </a:t>
            </a:r>
            <a:r>
              <a:rPr lang="cs-CZ" dirty="0" err="1"/>
              <a:t>Expanding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phenotype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hawkinsinuria</a:t>
            </a:r>
            <a:r>
              <a:rPr lang="cs-CZ" dirty="0"/>
              <a:t>: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insights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response to N-acetyl-L-cysteine. 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Inherited</a:t>
            </a:r>
            <a:r>
              <a:rPr lang="cs-CZ" i="1" dirty="0"/>
              <a:t> </a:t>
            </a:r>
            <a:r>
              <a:rPr lang="cs-CZ" i="1" dirty="0" err="1"/>
              <a:t>Metabolic</a:t>
            </a:r>
            <a:r>
              <a:rPr lang="cs-CZ" i="1" dirty="0"/>
              <a:t> </a:t>
            </a:r>
            <a:r>
              <a:rPr lang="cs-CZ" i="1" dirty="0" err="1"/>
              <a:t>Disease</a:t>
            </a:r>
            <a:r>
              <a:rPr lang="cs-CZ" dirty="0"/>
              <a:t> [online]. 2016, </a:t>
            </a:r>
            <a:r>
              <a:rPr lang="cs-CZ" b="1" dirty="0"/>
              <a:t>39</a:t>
            </a:r>
            <a:r>
              <a:rPr lang="cs-CZ" dirty="0"/>
              <a:t>(6), 821-829 [cit. 2018-03-19]. DOI: 10.1007/s10545-016-9963-8. ISSN 0141-8955. Dostupné z: </a:t>
            </a:r>
            <a:r>
              <a:rPr lang="cs-CZ" dirty="0">
                <a:hlinkClick r:id="rId4"/>
              </a:rPr>
              <a:t>http://link.springer.com/10.1007/s10545-016-9963-8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1010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</TotalTime>
  <Words>147</Words>
  <Application>Microsoft Office PowerPoint</Application>
  <PresentationFormat>Širokoúhlá obrazovka</PresentationFormat>
  <Paragraphs>22</Paragraphs>
  <Slides>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ACD/ChemSketch</vt:lpstr>
      <vt:lpstr>HAWKINSINURIA</vt:lpstr>
      <vt:lpstr>HAWKINSINURIA</vt:lpstr>
      <vt:lpstr>PROJEVY</vt:lpstr>
      <vt:lpstr>LÉČBA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HAWKINSINURIA</dc:title>
  <dc:creator>Hanička</dc:creator>
  <cp:lastModifiedBy>Hanička</cp:lastModifiedBy>
  <cp:revision>5</cp:revision>
  <dcterms:created xsi:type="dcterms:W3CDTF">2018-03-19T16:52:25Z</dcterms:created>
  <dcterms:modified xsi:type="dcterms:W3CDTF">2018-03-19T17:34:42Z</dcterms:modified>
</cp:coreProperties>
</file>