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42B495B-FDDD-4878-8C25-941F04B87B96}" type="datetimeFigureOut">
              <a:rPr lang="cs-CZ" smtClean="0"/>
              <a:t>14.04.2018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FCC5D46-1601-4D90-9D9D-6392B7CD7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756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495B-FDDD-4878-8C25-941F04B87B96}" type="datetimeFigureOut">
              <a:rPr lang="cs-CZ" smtClean="0"/>
              <a:t>14.04.2018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5D46-1601-4D90-9D9D-6392B7CD7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81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495B-FDDD-4878-8C25-941F04B87B96}" type="datetimeFigureOut">
              <a:rPr lang="cs-CZ" smtClean="0"/>
              <a:t>14.04.2018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5D46-1601-4D90-9D9D-6392B7CD7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51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495B-FDDD-4878-8C25-941F04B87B96}" type="datetimeFigureOut">
              <a:rPr lang="cs-CZ" smtClean="0"/>
              <a:t>14.04.2018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5D46-1601-4D90-9D9D-6392B7CD7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908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42B495B-FDDD-4878-8C25-941F04B87B96}" type="datetimeFigureOut">
              <a:rPr lang="cs-CZ" smtClean="0"/>
              <a:t>14.04.2018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AFCC5D46-1601-4D90-9D9D-6392B7CD7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707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495B-FDDD-4878-8C25-941F04B87B96}" type="datetimeFigureOut">
              <a:rPr lang="cs-CZ" smtClean="0"/>
              <a:t>14.04.2018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5D46-1601-4D90-9D9D-6392B7CD7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833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495B-FDDD-4878-8C25-941F04B87B96}" type="datetimeFigureOut">
              <a:rPr lang="cs-CZ" smtClean="0"/>
              <a:t>14.04.2018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5D46-1601-4D90-9D9D-6392B7CD7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376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495B-FDDD-4878-8C25-941F04B87B96}" type="datetimeFigureOut">
              <a:rPr lang="cs-CZ" smtClean="0"/>
              <a:t>14.04.2018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5D46-1601-4D90-9D9D-6392B7CD7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57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495B-FDDD-4878-8C25-941F04B87B96}" type="datetimeFigureOut">
              <a:rPr lang="cs-CZ" smtClean="0"/>
              <a:t>14.04.2018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5D46-1601-4D90-9D9D-6392B7CD7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24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495B-FDDD-4878-8C25-941F04B87B96}" type="datetimeFigureOut">
              <a:rPr lang="cs-CZ" smtClean="0"/>
              <a:t>14.04.2018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CC5D46-1601-4D90-9D9D-6392B7CD7E56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194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42B495B-FDDD-4878-8C25-941F04B87B96}" type="datetimeFigureOut">
              <a:rPr lang="cs-CZ" smtClean="0"/>
              <a:t>14.04.2018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CC5D46-1601-4D90-9D9D-6392B7CD7E5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56553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2B495B-FDDD-4878-8C25-941F04B87B96}" type="datetimeFigureOut">
              <a:rPr lang="cs-CZ" smtClean="0"/>
              <a:t>14.04.2018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FCC5D46-1601-4D90-9D9D-6392B7CD7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67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rpha.net/consor/cgi-bin/OC_Exp.php?lng=EN&amp;Expert=10101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60B8A-BE56-486C-AA54-7097ADB535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Romano-</a:t>
            </a:r>
            <a:r>
              <a:rPr lang="cs-CZ" dirty="0" err="1"/>
              <a:t>Wardův</a:t>
            </a:r>
            <a:r>
              <a:rPr lang="cs-CZ" dirty="0"/>
              <a:t> syndrom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1595AE4-D50C-494B-9A35-C111A4DA34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F16066- Marie Kaňkovská</a:t>
            </a:r>
          </a:p>
        </p:txBody>
      </p:sp>
    </p:spTree>
    <p:extLst>
      <p:ext uri="{BB962C8B-B14F-4D97-AF65-F5344CB8AC3E}">
        <p14:creationId xmlns:p14="http://schemas.microsoft.com/office/powerpoint/2010/main" val="3170100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25F096-374B-4B3C-AFD9-B0C65B352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cs-CZ" sz="4400"/>
              <a:t>Romano-Wardův syndrom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9E0C05-BC9E-4BDD-BF0E-647024CEF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txBody>
          <a:bodyPr anchor="ctr">
            <a:normAutofit/>
          </a:bodyPr>
          <a:lstStyle/>
          <a:p>
            <a:r>
              <a:rPr lang="cs-CZ" dirty="0"/>
              <a:t>Označuje se také jako </a:t>
            </a:r>
            <a:r>
              <a:rPr lang="cs-CZ" dirty="0" err="1"/>
              <a:t>pseudohypokalemický</a:t>
            </a:r>
            <a:r>
              <a:rPr lang="cs-CZ" dirty="0"/>
              <a:t> syndrom</a:t>
            </a:r>
          </a:p>
          <a:p>
            <a:r>
              <a:rPr lang="cs-CZ" dirty="0"/>
              <a:t>stav, který způsobuje narušení normálního rytmu srdce</a:t>
            </a:r>
          </a:p>
          <a:p>
            <a:r>
              <a:rPr lang="cs-CZ" dirty="0"/>
              <a:t>autosomální dominantní varianta syndromu dlouhého QT syndromu (LQTS, viz tento termín) charakterizovaného </a:t>
            </a:r>
            <a:r>
              <a:rPr lang="cs-CZ" dirty="0" err="1"/>
              <a:t>synkopálními</a:t>
            </a:r>
            <a:r>
              <a:rPr lang="cs-CZ" dirty="0"/>
              <a:t> epizodami a elektrokardiografickými abnormalitami (prodloužení QT, abnormality T-vln a </a:t>
            </a:r>
            <a:r>
              <a:rPr lang="cs-CZ" dirty="0" err="1"/>
              <a:t>torsade</a:t>
            </a:r>
            <a:r>
              <a:rPr lang="cs-CZ" dirty="0"/>
              <a:t> de </a:t>
            </a:r>
            <a:r>
              <a:rPr lang="cs-CZ" dirty="0" err="1"/>
              <a:t>pointes</a:t>
            </a:r>
            <a:r>
              <a:rPr lang="cs-CZ" dirty="0"/>
              <a:t> (</a:t>
            </a:r>
            <a:r>
              <a:rPr lang="cs-CZ" dirty="0" err="1"/>
              <a:t>TdP</a:t>
            </a:r>
            <a:r>
              <a:rPr lang="cs-CZ" dirty="0"/>
              <a:t>) ventrikulární tachykardie)</a:t>
            </a:r>
          </a:p>
        </p:txBody>
      </p:sp>
    </p:spTree>
    <p:extLst>
      <p:ext uri="{BB962C8B-B14F-4D97-AF65-F5344CB8AC3E}">
        <p14:creationId xmlns:p14="http://schemas.microsoft.com/office/powerpoint/2010/main" val="716594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251D5CA-40D7-42A5-9EC9-1033810D7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cs-CZ" sz="4400"/>
              <a:t>Romano-Wardův syndrom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876961-93E0-460A-B07D-605B456CF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txBody>
          <a:bodyPr anchor="ctr">
            <a:normAutofit/>
          </a:bodyPr>
          <a:lstStyle/>
          <a:p>
            <a:r>
              <a:rPr lang="cs-CZ" dirty="0"/>
              <a:t>může být výsledkem mutací genů kódujících podjednotky kardiálních iontových kanálů ( </a:t>
            </a:r>
            <a:r>
              <a:rPr lang="cs-CZ" i="1" dirty="0"/>
              <a:t>KCNQ1</a:t>
            </a:r>
            <a:r>
              <a:rPr lang="cs-CZ" dirty="0"/>
              <a:t> , </a:t>
            </a:r>
            <a:r>
              <a:rPr lang="cs-CZ" i="1" dirty="0"/>
              <a:t>KCNH2</a:t>
            </a:r>
            <a:r>
              <a:rPr lang="cs-CZ" dirty="0"/>
              <a:t> , </a:t>
            </a:r>
            <a:r>
              <a:rPr lang="cs-CZ" i="1" dirty="0"/>
              <a:t>SCN5A</a:t>
            </a:r>
            <a:r>
              <a:rPr lang="cs-CZ" dirty="0"/>
              <a:t> , </a:t>
            </a:r>
            <a:r>
              <a:rPr lang="cs-CZ" i="1" dirty="0"/>
              <a:t>KCNE1</a:t>
            </a:r>
            <a:r>
              <a:rPr lang="cs-CZ" dirty="0"/>
              <a:t> , </a:t>
            </a:r>
            <a:r>
              <a:rPr lang="cs-CZ" i="1" dirty="0"/>
              <a:t>KCNE2</a:t>
            </a:r>
            <a:r>
              <a:rPr lang="cs-CZ" dirty="0"/>
              <a:t> a </a:t>
            </a:r>
            <a:r>
              <a:rPr lang="cs-CZ" i="1" dirty="0"/>
              <a:t>SCN4B</a:t>
            </a:r>
            <a:r>
              <a:rPr lang="cs-CZ" dirty="0"/>
              <a:t> ) nebo v těch, které kódují proteiny interagující se srdečními iontovými kanály ( </a:t>
            </a:r>
            <a:r>
              <a:rPr lang="cs-CZ" i="1" dirty="0"/>
              <a:t>ANK2</a:t>
            </a:r>
            <a:r>
              <a:rPr lang="cs-CZ" dirty="0"/>
              <a:t> , </a:t>
            </a:r>
            <a:r>
              <a:rPr lang="cs-CZ" i="1" dirty="0"/>
              <a:t>CAV3</a:t>
            </a:r>
            <a:r>
              <a:rPr lang="cs-CZ" dirty="0"/>
              <a:t> , </a:t>
            </a:r>
            <a:r>
              <a:rPr lang="cs-CZ" i="1" dirty="0"/>
              <a:t>AKAP9</a:t>
            </a:r>
            <a:r>
              <a:rPr lang="cs-CZ" dirty="0"/>
              <a:t> nebo </a:t>
            </a:r>
            <a:r>
              <a:rPr lang="cs-CZ" i="1" dirty="0"/>
              <a:t>SNTA1</a:t>
            </a:r>
            <a:r>
              <a:rPr lang="cs-CZ" dirty="0"/>
              <a:t> ) autozomálně dominantním způsobem s nízkou penetrancí</a:t>
            </a:r>
          </a:p>
          <a:p>
            <a:r>
              <a:rPr lang="cs-CZ" dirty="0"/>
              <a:t>Termíny LQT1 až LQT6 a LQT9 až LQT12 popisují pacienty postižené genetickými variantami RWS, přičemž LQT7 odkazuje na Andersenův syndrom a LQT8 se odkazuje na Timothyho syndrom </a:t>
            </a:r>
          </a:p>
        </p:txBody>
      </p:sp>
    </p:spTree>
    <p:extLst>
      <p:ext uri="{BB962C8B-B14F-4D97-AF65-F5344CB8AC3E}">
        <p14:creationId xmlns:p14="http://schemas.microsoft.com/office/powerpoint/2010/main" val="1425473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D61AA62-DC77-4B99-882D-4F64D511C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cs-CZ" sz="4400"/>
              <a:t>Romano-Wardův syndrom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0ED863-B998-41DA-BC3E-C01D360B0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txBody>
          <a:bodyPr anchor="ctr">
            <a:normAutofit/>
          </a:bodyPr>
          <a:lstStyle/>
          <a:p>
            <a:r>
              <a:rPr lang="cs-CZ" dirty="0"/>
              <a:t>AD dědičná forma, obsahuje soubor 6 různých molekulárních genotypů</a:t>
            </a:r>
          </a:p>
          <a:p>
            <a:r>
              <a:rPr lang="cs-CZ" dirty="0"/>
              <a:t>Riziko postižení sourozence -50%</a:t>
            </a:r>
          </a:p>
          <a:p>
            <a:r>
              <a:rPr lang="cs-CZ" dirty="0"/>
              <a:t>Riziko přenosu na dítě:</a:t>
            </a:r>
          </a:p>
          <a:p>
            <a:pPr lvl="1"/>
            <a:r>
              <a:rPr lang="cs-CZ"/>
              <a:t>Pacient je heterozygot</a:t>
            </a:r>
          </a:p>
          <a:p>
            <a:pPr marL="0" indent="0">
              <a:buNone/>
            </a:pPr>
            <a:r>
              <a:rPr lang="cs-CZ" dirty="0"/>
              <a:t>                  -partner je dominantní homozygot - šance přenosu 100%</a:t>
            </a:r>
          </a:p>
          <a:p>
            <a:pPr marL="0" indent="0">
              <a:buNone/>
            </a:pPr>
            <a:r>
              <a:rPr lang="cs-CZ" dirty="0"/>
              <a:t>                  -partner je heterozygot -75%</a:t>
            </a:r>
          </a:p>
          <a:p>
            <a:pPr marL="0" indent="0">
              <a:buNone/>
            </a:pPr>
            <a:r>
              <a:rPr lang="cs-CZ" dirty="0"/>
              <a:t>                  -partner je recesivní homozygot -50%</a:t>
            </a:r>
          </a:p>
          <a:p>
            <a:r>
              <a:rPr lang="cs-CZ" dirty="0"/>
              <a:t>Pacient je dominantní homozygot –riziko přenosu je vždy 100%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8839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7462BB4-2D44-4253-856A-F10A79A8A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cs-CZ" sz="4400"/>
              <a:t>Romano-Wardův syndrom- Řízení a léčba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325B1D-E1D2-4E42-9698-E0DE3A39D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500"/>
              <a:t>Beta-adrenergní blokátory představují léčbu první volby u symptomatických pacientů - kdykoli se </a:t>
            </a:r>
            <a:r>
              <a:rPr lang="cs-CZ" sz="1500" err="1"/>
              <a:t>synkopální</a:t>
            </a:r>
            <a:r>
              <a:rPr lang="cs-CZ" sz="1500"/>
              <a:t> epizody objeví navzdory plné dávce beta-blokující terapie, mělo by být zváženo a provedeno vždy, kdy je to možné, levá srdeční sympatická </a:t>
            </a:r>
            <a:r>
              <a:rPr lang="cs-CZ" sz="1500" err="1"/>
              <a:t>denervation</a:t>
            </a:r>
            <a:r>
              <a:rPr lang="cs-CZ" sz="1500"/>
              <a:t> (LCSD)</a:t>
            </a:r>
          </a:p>
          <a:p>
            <a:pPr>
              <a:lnSpc>
                <a:spcPct val="90000"/>
              </a:lnSpc>
            </a:pPr>
            <a:r>
              <a:rPr lang="cs-CZ" sz="1500"/>
              <a:t>Srdeční stimulace je pouze zřídka indikována ( </a:t>
            </a:r>
            <a:r>
              <a:rPr lang="cs-CZ" sz="1500" i="1"/>
              <a:t>např. U</a:t>
            </a:r>
            <a:r>
              <a:rPr lang="cs-CZ" sz="1500"/>
              <a:t> kojenců nebo malých dětí s atrioventrikulárním blokem 2: 1). </a:t>
            </a:r>
            <a:r>
              <a:rPr lang="cs-CZ" sz="1500" err="1"/>
              <a:t>Implantabilní</a:t>
            </a:r>
            <a:r>
              <a:rPr lang="cs-CZ" sz="1500"/>
              <a:t> defibrilátory </a:t>
            </a:r>
            <a:r>
              <a:rPr lang="cs-CZ" sz="1500" err="1"/>
              <a:t>kardioverteru</a:t>
            </a:r>
            <a:r>
              <a:rPr lang="cs-CZ" sz="1500"/>
              <a:t> (ICD) jsou vždy indikovány po zástavě srdce nebo na žádost pacienta a vždy, když se objeví synkopa navzdory beta-blokádě a LCSD</a:t>
            </a:r>
          </a:p>
          <a:p>
            <a:pPr>
              <a:lnSpc>
                <a:spcPct val="90000"/>
              </a:lnSpc>
            </a:pPr>
            <a:r>
              <a:rPr lang="cs-CZ" sz="1500"/>
              <a:t>Je indikováno profylaktické užívání betablokátorů u asymptomatických dětí a dospělých do 40 let s LQTS (LQT1, LQT2 nebo LQT3). LQTS a jeho varianty jsou hlavními příčinami náhlé srdeční smrti u mladých, jinak zdravých jedinců a významně přispívají ke syndromu náhlé úmrtí dětí (SIDS).</a:t>
            </a:r>
          </a:p>
          <a:p>
            <a:pPr>
              <a:lnSpc>
                <a:spcPct val="90000"/>
              </a:lnSpc>
            </a:pPr>
            <a:r>
              <a:rPr lang="cs-CZ" sz="1500"/>
              <a:t>Vzhledem k tomu, že existují velmi účinné terapie, má včasná diagnóza (neonatální screening EKG) zásadní význam a umožňuje preventivní léčbu.</a:t>
            </a:r>
          </a:p>
        </p:txBody>
      </p:sp>
    </p:spTree>
    <p:extLst>
      <p:ext uri="{BB962C8B-B14F-4D97-AF65-F5344CB8AC3E}">
        <p14:creationId xmlns:p14="http://schemas.microsoft.com/office/powerpoint/2010/main" val="2247877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E43CE6-EF8A-4436-9BC5-A21DE3196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8FD993-2DD8-4F3E-9EF5-4048453EC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http://www.orpha.net/consor/cgi-bin/OC_Exp.php?lng=EN&amp;Expert=101016</a:t>
            </a:r>
            <a:endParaRPr lang="cs-CZ" dirty="0"/>
          </a:p>
          <a:p>
            <a:r>
              <a:rPr lang="cs-CZ" i="1" dirty="0"/>
              <a:t>lekarske.slovniky.cz/lexikon.../romanuv-warduv-syndrom-syndrom-romano-ward-3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6203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468</TotalTime>
  <Words>405</Words>
  <Application>Microsoft Office PowerPoint</Application>
  <PresentationFormat>Širokoúhlá obrazovka</PresentationFormat>
  <Paragraphs>26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Century Gothic</vt:lpstr>
      <vt:lpstr>Garamond</vt:lpstr>
      <vt:lpstr>Savon</vt:lpstr>
      <vt:lpstr>Romano-Wardův syndrom</vt:lpstr>
      <vt:lpstr>Romano-Wardův syndrom </vt:lpstr>
      <vt:lpstr>Romano-Wardův syndrom</vt:lpstr>
      <vt:lpstr>Romano-Wardův syndrom </vt:lpstr>
      <vt:lpstr>Romano-Wardův syndrom- Řízení a léčba</vt:lpstr>
      <vt:lpstr>Zdroje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Romano-Wardův syndrom</dc:title>
  <dc:creator>Marie KANKOVSKA</dc:creator>
  <cp:lastModifiedBy>F16066</cp:lastModifiedBy>
  <cp:revision>9</cp:revision>
  <dcterms:created xsi:type="dcterms:W3CDTF">2018-04-02T07:13:05Z</dcterms:created>
  <dcterms:modified xsi:type="dcterms:W3CDTF">2018-04-14T04:51:27Z</dcterms:modified>
</cp:coreProperties>
</file>