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16079" initials="F" lastIdx="0" clrIdx="0">
    <p:extLst>
      <p:ext uri="{19B8F6BF-5375-455C-9EA6-DF929625EA0E}">
        <p15:presenceInfo xmlns:p15="http://schemas.microsoft.com/office/powerpoint/2012/main" userId="F16079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40587-93D2-4077-9227-879C92C528FC}" type="datetimeFigureOut">
              <a:rPr lang="cs-CZ" smtClean="0"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AB67-A3C2-4290-8DA3-2B5A6B06B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434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40587-93D2-4077-9227-879C92C528FC}" type="datetimeFigureOut">
              <a:rPr lang="cs-CZ" smtClean="0"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AB67-A3C2-4290-8DA3-2B5A6B06B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014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40587-93D2-4077-9227-879C92C528FC}" type="datetimeFigureOut">
              <a:rPr lang="cs-CZ" smtClean="0"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AB67-A3C2-4290-8DA3-2B5A6B06BB8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7393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40587-93D2-4077-9227-879C92C528FC}" type="datetimeFigureOut">
              <a:rPr lang="cs-CZ" smtClean="0"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AB67-A3C2-4290-8DA3-2B5A6B06B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956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40587-93D2-4077-9227-879C92C528FC}" type="datetimeFigureOut">
              <a:rPr lang="cs-CZ" smtClean="0"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AB67-A3C2-4290-8DA3-2B5A6B06BB8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6154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40587-93D2-4077-9227-879C92C528FC}" type="datetimeFigureOut">
              <a:rPr lang="cs-CZ" smtClean="0"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AB67-A3C2-4290-8DA3-2B5A6B06B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889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40587-93D2-4077-9227-879C92C528FC}" type="datetimeFigureOut">
              <a:rPr lang="cs-CZ" smtClean="0"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AB67-A3C2-4290-8DA3-2B5A6B06B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921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40587-93D2-4077-9227-879C92C528FC}" type="datetimeFigureOut">
              <a:rPr lang="cs-CZ" smtClean="0"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AB67-A3C2-4290-8DA3-2B5A6B06B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07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40587-93D2-4077-9227-879C92C528FC}" type="datetimeFigureOut">
              <a:rPr lang="cs-CZ" smtClean="0"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AB67-A3C2-4290-8DA3-2B5A6B06B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588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40587-93D2-4077-9227-879C92C528FC}" type="datetimeFigureOut">
              <a:rPr lang="cs-CZ" smtClean="0"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AB67-A3C2-4290-8DA3-2B5A6B06B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08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40587-93D2-4077-9227-879C92C528FC}" type="datetimeFigureOut">
              <a:rPr lang="cs-CZ" smtClean="0"/>
              <a:t>15.04.2018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AB67-A3C2-4290-8DA3-2B5A6B06B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40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40587-93D2-4077-9227-879C92C528FC}" type="datetimeFigureOut">
              <a:rPr lang="cs-CZ" smtClean="0"/>
              <a:t>15.04.2018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AB67-A3C2-4290-8DA3-2B5A6B06B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17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40587-93D2-4077-9227-879C92C528FC}" type="datetimeFigureOut">
              <a:rPr lang="cs-CZ" smtClean="0"/>
              <a:t>15.04.2018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AB67-A3C2-4290-8DA3-2B5A6B06B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25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40587-93D2-4077-9227-879C92C528FC}" type="datetimeFigureOut">
              <a:rPr lang="cs-CZ" smtClean="0"/>
              <a:t>15.04.2018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AB67-A3C2-4290-8DA3-2B5A6B06B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925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40587-93D2-4077-9227-879C92C528FC}" type="datetimeFigureOut">
              <a:rPr lang="cs-CZ" smtClean="0"/>
              <a:t>15.04.2018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AB67-A3C2-4290-8DA3-2B5A6B06B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262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AB67-A3C2-4290-8DA3-2B5A6B06BB84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40587-93D2-4077-9227-879C92C528FC}" type="datetimeFigureOut">
              <a:rPr lang="cs-CZ" smtClean="0"/>
              <a:t>15.04.2018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43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40587-93D2-4077-9227-879C92C528FC}" type="datetimeFigureOut">
              <a:rPr lang="cs-CZ" smtClean="0"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76FAB67-A3C2-4290-8DA3-2B5A6B06B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48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fajir.cz/?q=akutni-myeloidni-leukemie" TargetMode="External"/><Relationship Id="rId2" Type="http://schemas.openxmlformats.org/officeDocument/2006/relationships/hyperlink" Target="https://www.google.cz/search?q=acute+myeloid+leukemia&amp;source=lnms&amp;tbm=isch&amp;sa=X&amp;ved=0ahUKEwjLxo_UqL7aAhUGGuwKHXW6C58Q_AUICigB&amp;biw=1366&amp;bih=613#imgdii=-rukbKVPfQeHnM:&amp;imgrc=4enJ3Vh71Imlx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ikiskripta.eu/w/Akutn%C3%AD_myeloidn%C3%AD_leukemie" TargetMode="External"/><Relationship Id="rId4" Type="http://schemas.openxmlformats.org/officeDocument/2006/relationships/hyperlink" Target="https://www.wikiskripta.eu/w/Akutn%C3%AD_myeloidn%C3%AD_leukemie#/media/File:AML-M3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6FC860-310B-473F-B1D9-7A278377E8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3154" y="1264847"/>
            <a:ext cx="9177866" cy="1646302"/>
          </a:xfrm>
        </p:spPr>
        <p:txBody>
          <a:bodyPr/>
          <a:lstStyle/>
          <a:p>
            <a:r>
              <a:rPr lang="cs-CZ" dirty="0"/>
              <a:t>Akutní myeloidní leukemie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C94A05-4BF5-4AE2-B2F0-3E9ECAFBBC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Gabriela Kubešová</a:t>
            </a:r>
            <a:br>
              <a:rPr lang="cs-CZ" dirty="0"/>
            </a:br>
            <a:r>
              <a:rPr lang="cs-CZ" dirty="0"/>
              <a:t>2. ročník </a:t>
            </a:r>
            <a:r>
              <a:rPr lang="cs-CZ" dirty="0" err="1"/>
              <a:t>FaF</a:t>
            </a:r>
            <a:r>
              <a:rPr lang="cs-CZ" dirty="0"/>
              <a:t> VFU</a:t>
            </a:r>
            <a:br>
              <a:rPr lang="cs-CZ" dirty="0"/>
            </a:br>
            <a:r>
              <a:rPr lang="cs-CZ" dirty="0" err="1"/>
              <a:t>Patobiochemie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5312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3C1EA0-C8CB-4A5C-B431-088F7C4D1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Akutní myeloidní leukemie - AML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C6AD87-8CDD-4A95-A670-8889E138A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AML je jedním ze čtyř druhů leukemie</a:t>
            </a:r>
          </a:p>
          <a:p>
            <a:r>
              <a:rPr lang="cs-CZ" dirty="0"/>
              <a:t>Toto onemocnění vzniká maligní transformací kmenové </a:t>
            </a:r>
            <a:r>
              <a:rPr lang="cs-CZ" dirty="0" err="1"/>
              <a:t>hemopoetické</a:t>
            </a:r>
            <a:r>
              <a:rPr lang="cs-CZ" dirty="0"/>
              <a:t> buňky, která se diferencuje na myeloidní nebo </a:t>
            </a:r>
            <a:r>
              <a:rPr lang="cs-CZ" dirty="0" err="1"/>
              <a:t>myelomonocytární</a:t>
            </a:r>
            <a:r>
              <a:rPr lang="cs-CZ" dirty="0"/>
              <a:t> </a:t>
            </a:r>
            <a:r>
              <a:rPr lang="cs-CZ" dirty="0" err="1"/>
              <a:t>blasty</a:t>
            </a:r>
            <a:r>
              <a:rPr lang="cs-CZ" dirty="0"/>
              <a:t> </a:t>
            </a:r>
          </a:p>
          <a:p>
            <a:r>
              <a:rPr lang="cs-CZ" dirty="0"/>
              <a:t>Vzácněji se může diferencovat na </a:t>
            </a:r>
            <a:r>
              <a:rPr lang="cs-CZ" dirty="0" err="1"/>
              <a:t>erythroidní</a:t>
            </a:r>
            <a:r>
              <a:rPr lang="cs-CZ" dirty="0"/>
              <a:t> nebo </a:t>
            </a:r>
            <a:r>
              <a:rPr lang="cs-CZ" dirty="0" err="1"/>
              <a:t>megakaryocytární</a:t>
            </a:r>
            <a:r>
              <a:rPr lang="cs-CZ" dirty="0"/>
              <a:t> </a:t>
            </a:r>
            <a:r>
              <a:rPr lang="cs-CZ" dirty="0" err="1"/>
              <a:t>blasty</a:t>
            </a:r>
            <a:endParaRPr lang="cs-CZ" dirty="0"/>
          </a:p>
          <a:p>
            <a:r>
              <a:rPr lang="cs-CZ" dirty="0"/>
              <a:t>Typicky se diferenciace zastaví na úrovni </a:t>
            </a:r>
            <a:r>
              <a:rPr lang="cs-CZ" dirty="0" err="1"/>
              <a:t>blastů</a:t>
            </a:r>
            <a:r>
              <a:rPr lang="cs-CZ" dirty="0"/>
              <a:t>, jejichž proliferace se vymyká autoregulačním pochodům</a:t>
            </a:r>
          </a:p>
          <a:p>
            <a:r>
              <a:rPr lang="cs-CZ" dirty="0"/>
              <a:t>AML se vyskytuje většinou u starších pacientů (obvykle nad 60 let) s incidencí 3,4:100 000 obyvatelům</a:t>
            </a:r>
          </a:p>
        </p:txBody>
      </p:sp>
    </p:spTree>
    <p:extLst>
      <p:ext uri="{BB962C8B-B14F-4D97-AF65-F5344CB8AC3E}">
        <p14:creationId xmlns:p14="http://schemas.microsoft.com/office/powerpoint/2010/main" val="1065599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A4E147-30AB-4988-AB92-746558F63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Příčiny a projevy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764876-A552-422D-A1A0-2E62C4B13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1719"/>
            <a:ext cx="8596668" cy="4697411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Příčina onemocnění není známa, nicméně se obvykle jedná o chromozomální poruchu či genetickou mutaci na úrovni </a:t>
            </a:r>
            <a:r>
              <a:rPr lang="cs-CZ" dirty="0" err="1"/>
              <a:t>hemopoetické</a:t>
            </a:r>
            <a:r>
              <a:rPr lang="cs-CZ" dirty="0"/>
              <a:t> buňky</a:t>
            </a:r>
          </a:p>
          <a:p>
            <a:r>
              <a:rPr lang="cs-CZ" dirty="0"/>
              <a:t>Vyvolávací faktory mohou být některé viry, chemikálie, cytostatika určená k léčbě jiného nádorového onemocnění nebo ionizující záření </a:t>
            </a:r>
          </a:p>
          <a:p>
            <a:r>
              <a:rPr lang="cs-CZ" dirty="0"/>
              <a:t>Roli hraje i genetický předpoklad, který činí jedince citlivějšího k vyvolávacím faktorům – např. lidé s Downovým syndromem, </a:t>
            </a:r>
            <a:r>
              <a:rPr lang="cs-CZ" dirty="0" err="1"/>
              <a:t>Klinefelterovým</a:t>
            </a:r>
            <a:r>
              <a:rPr lang="cs-CZ" dirty="0"/>
              <a:t> syndromem</a:t>
            </a:r>
          </a:p>
          <a:p>
            <a:endParaRPr lang="cs-CZ" dirty="0"/>
          </a:p>
          <a:p>
            <a:r>
              <a:rPr lang="cs-CZ" dirty="0"/>
              <a:t>Projevy odpovídají obecným rysům leukemie</a:t>
            </a:r>
          </a:p>
          <a:p>
            <a:r>
              <a:rPr lang="cs-CZ" dirty="0"/>
              <a:t>Příznaky nejsou zcela specifické – únava, horečky, noční pocení, bolest kloubů apod.</a:t>
            </a:r>
          </a:p>
          <a:p>
            <a:r>
              <a:rPr lang="cs-CZ" dirty="0"/>
              <a:t>Dále záleží na napadení tkáně nádorovými buňkami – např. zvětšená slezina, zduření dásní</a:t>
            </a:r>
          </a:p>
          <a:p>
            <a:r>
              <a:rPr lang="cs-CZ" dirty="0"/>
              <a:t>Typická je anemie z nedostatku erytrocytů a oslabení imunity, špatně hojící se rány a časté infekce, kvůli nedostatku leukocytů</a:t>
            </a:r>
          </a:p>
          <a:p>
            <a:r>
              <a:rPr lang="cs-CZ" dirty="0"/>
              <a:t>Nedostatek trombocytů se projeví zvýšenou krvácivostí (modřiny, krvácení z nosu, krev v moči/stolici)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3729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CF4E5B-2F68-457A-BBF4-816502B32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a terapie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CDF4E6-6C43-4173-A325-451A36438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Kvůli poměrně nevýrazným příznakům může být nález nemoci relativně náhodný </a:t>
            </a:r>
          </a:p>
          <a:p>
            <a:r>
              <a:rPr lang="cs-CZ" dirty="0"/>
              <a:t>Krevní obraz – zvýšené bílé krvinky, pokles erytrocytů a trombocytů</a:t>
            </a:r>
          </a:p>
          <a:p>
            <a:r>
              <a:rPr lang="cs-CZ" dirty="0"/>
              <a:t>Odběr vzorku kostní dřeně – ta je výrazně </a:t>
            </a:r>
            <a:r>
              <a:rPr lang="cs-CZ" dirty="0" err="1"/>
              <a:t>hypercelulární</a:t>
            </a:r>
            <a:r>
              <a:rPr lang="cs-CZ" dirty="0"/>
              <a:t> s masivní infiltrací leukemických buněk (</a:t>
            </a:r>
            <a:r>
              <a:rPr lang="cs-CZ" dirty="0" err="1"/>
              <a:t>blasty</a:t>
            </a:r>
            <a:r>
              <a:rPr lang="cs-CZ" dirty="0"/>
              <a:t>- ve zdravé dřeni 5%, při leukemii až přes 30%)</a:t>
            </a:r>
          </a:p>
          <a:p>
            <a:endParaRPr lang="cs-CZ" dirty="0"/>
          </a:p>
          <a:p>
            <a:r>
              <a:rPr lang="cs-CZ" dirty="0"/>
              <a:t>Léčba se zahajuje chemoterapií ve dvou fázích – první fáze po dosažení remise, druhá fáze má za snahu zničit zbytek skrytých nádorových buněk</a:t>
            </a:r>
          </a:p>
          <a:p>
            <a:r>
              <a:rPr lang="cs-CZ" dirty="0"/>
              <a:t>Další možností léčby je transplantace kostní dřeně</a:t>
            </a:r>
          </a:p>
          <a:p>
            <a:r>
              <a:rPr lang="cs-CZ" dirty="0"/>
              <a:t>Pokud stav pacienta nedovoluje účinnou léčbu, provádí se alespoň symptomatické terapie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446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510F60-137A-48AC-A1D2-DAA52A94D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B693A009-7337-4994-BDD0-0D680312AF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68" y="345856"/>
            <a:ext cx="5473432" cy="3881437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54F3F56-5D28-4469-8F57-0AFECDD2F1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557" y="2536091"/>
            <a:ext cx="5473432" cy="401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411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CED24-6BE3-4CF6-9CD2-AFC8D3B22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C3648A-F023-4948-898A-2B0BB4DC0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779" y="1484730"/>
            <a:ext cx="8811223" cy="2371654"/>
          </a:xfrm>
        </p:spPr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https://www.google.cz/search?q=acute+myeloid+leukemia&amp;source=lnms&amp;tbm=isch&amp;sa=X&amp;ved=0ahUKEwjLxo_UqL7aAhUGGuwKHXW6C58Q_AUICigB&amp;biw=1366&amp;bih=613#imgdii=-rukbKVPfQeHnM:&amp;imgrc=4enJ3Vh71ImlxM</a:t>
            </a:r>
            <a:r>
              <a:rPr lang="cs-CZ" dirty="0"/>
              <a:t>:</a:t>
            </a:r>
          </a:p>
          <a:p>
            <a:r>
              <a:rPr lang="cs-CZ" dirty="0">
                <a:hlinkClick r:id="rId3"/>
              </a:rPr>
              <a:t>http://www.stefajir.cz/?q=akutni-myeloidni-leukemie</a:t>
            </a:r>
            <a:endParaRPr lang="cs-CZ" dirty="0"/>
          </a:p>
          <a:p>
            <a:r>
              <a:rPr lang="cs-CZ" dirty="0">
                <a:hlinkClick r:id="rId4"/>
              </a:rPr>
              <a:t>https://www.wikiskripta.eu/w/Akutn%C3%AD_myeloidn%C3%AD_leukemie#/media/File:AML-M3.jpg</a:t>
            </a:r>
            <a:endParaRPr lang="cs-CZ" dirty="0"/>
          </a:p>
          <a:p>
            <a:r>
              <a:rPr lang="cs-CZ" dirty="0">
                <a:hlinkClick r:id="rId5"/>
              </a:rPr>
              <a:t>https://www.wikiskripta.eu/w/Akutn%C3%AD_myeloidn%C3%AD_leukemie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263660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718</TotalTime>
  <Words>429</Words>
  <Application>Microsoft Office PowerPoint</Application>
  <PresentationFormat>Širokoúhlá obrazovka</PresentationFormat>
  <Paragraphs>31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Fazeta</vt:lpstr>
      <vt:lpstr>Akutní myeloidní leukemie </vt:lpstr>
      <vt:lpstr>Akutní myeloidní leukemie - AML</vt:lpstr>
      <vt:lpstr>Příčiny a projevy</vt:lpstr>
      <vt:lpstr>Diagnostika a terapie</vt:lpstr>
      <vt:lpstr>Prezentace aplikace PowerPoint</vt:lpstr>
      <vt:lpstr>Zdroje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Akutní myeloidní leukemie</dc:title>
  <dc:creator>F16079</dc:creator>
  <cp:lastModifiedBy>F16079</cp:lastModifiedBy>
  <cp:revision>7</cp:revision>
  <dcterms:created xsi:type="dcterms:W3CDTF">2018-04-15T20:04:35Z</dcterms:created>
  <dcterms:modified xsi:type="dcterms:W3CDTF">2018-04-16T08:02:39Z</dcterms:modified>
</cp:coreProperties>
</file>