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79A7BD8-44B1-483B-B5F1-67A64E08EF9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6D6731B-8816-475F-9147-3F72C31FA3B4}" type="datetimeFigureOut">
              <a:rPr lang="cs-CZ" smtClean="0"/>
              <a:t>24.3.2018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Lymsk%C3%A1_boreli%C3%B3za" TargetMode="External"/><Relationship Id="rId2" Type="http://schemas.openxmlformats.org/officeDocument/2006/relationships/hyperlink" Target="https://www.wikiskripta.eu/w/Lymesk%C3%A1_borreli%C3%B3z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fluentialpoints.com/Gallery/Ixodid_Ticks_Ixodes.htm" TargetMode="External"/><Relationship Id="rId5" Type="http://schemas.openxmlformats.org/officeDocument/2006/relationships/hyperlink" Target="http://www.fourriversclinic.com/2014/04/lyme-disease-in-placer-county/erythema-migrans/" TargetMode="External"/><Relationship Id="rId4" Type="http://schemas.openxmlformats.org/officeDocument/2006/relationships/hyperlink" Target="http://docplayer.cz/13495162-Lymeska-borelioza-marketa-vojtova-vosz-a-szs-hradec-kralov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Lymská</a:t>
            </a:r>
            <a:r>
              <a:rPr lang="cs-CZ" sz="6000" dirty="0" smtClean="0"/>
              <a:t> borelióza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Lenka Kučerová</a:t>
            </a:r>
          </a:p>
          <a:p>
            <a:pPr algn="l"/>
            <a:r>
              <a:rPr lang="cs-CZ" dirty="0" smtClean="0"/>
              <a:t>F16080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45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Lymská</a:t>
            </a:r>
            <a:r>
              <a:rPr lang="cs-CZ" dirty="0" smtClean="0"/>
              <a:t> borelióza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Nejčastější infekční onemocnění přenášené klíšťaty v ČR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Přenášena klíšťaty (méně často komáři, ovádi, mouchy, blechy)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1982 – Old Lyme (Connecticut)</a:t>
            </a:r>
            <a:r>
              <a:rPr lang="cs-CZ" dirty="0" smtClean="0">
                <a:solidFill>
                  <a:schemeClr val="tx2"/>
                </a:solidFill>
              </a:rPr>
              <a:t>, první objevení</a:t>
            </a:r>
          </a:p>
          <a:p>
            <a:r>
              <a:rPr lang="cs-CZ" dirty="0" err="1" smtClean="0">
                <a:solidFill>
                  <a:schemeClr val="tx2"/>
                </a:solidFill>
              </a:rPr>
              <a:t>Borrelia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burgdorferi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Borrelia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afzelii</a:t>
            </a:r>
            <a:r>
              <a:rPr lang="cs-CZ" dirty="0" smtClean="0">
                <a:solidFill>
                  <a:schemeClr val="tx2"/>
                </a:solidFill>
              </a:rPr>
              <a:t> a </a:t>
            </a:r>
            <a:r>
              <a:rPr lang="cs-CZ" dirty="0" err="1" smtClean="0">
                <a:solidFill>
                  <a:schemeClr val="tx2"/>
                </a:solidFill>
              </a:rPr>
              <a:t>Borrelia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garinii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Borelie</a:t>
            </a:r>
            <a:r>
              <a:rPr lang="cs-CZ" dirty="0" smtClean="0">
                <a:solidFill>
                  <a:schemeClr val="tx2"/>
                </a:solidFill>
              </a:rPr>
              <a:t> se uvolňují do organismu přes sliny po přisátí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Po rozmnožení v kůži jsou transportovány krví a lymfou do dalších orgánů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Postižení kůže, nervového systému,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    kloubů, srdce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Inkubační doba variabilní 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   (2 – 32 dnů až několik měsíců)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17" y="4077072"/>
            <a:ext cx="3208485" cy="215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17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Příznaky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043" y="146074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b="1" dirty="0" smtClean="0">
                <a:solidFill>
                  <a:schemeClr val="tx2"/>
                </a:solidFill>
              </a:rPr>
              <a:t>1. Časné stádium LB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Nejčastější forma a typické projevy, za cca 7-14 dní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Červená </a:t>
            </a:r>
            <a:r>
              <a:rPr lang="cs-CZ" dirty="0">
                <a:solidFill>
                  <a:schemeClr val="tx2"/>
                </a:solidFill>
              </a:rPr>
              <a:t>skvrna v místě přisátí </a:t>
            </a:r>
            <a:r>
              <a:rPr lang="cs-CZ" dirty="0" smtClean="0">
                <a:solidFill>
                  <a:schemeClr val="tx2"/>
                </a:solidFill>
              </a:rPr>
              <a:t>klíštěte = </a:t>
            </a:r>
            <a:r>
              <a:rPr lang="cs-CZ" b="1" dirty="0" err="1" smtClean="0">
                <a:solidFill>
                  <a:schemeClr val="tx2"/>
                </a:solidFill>
              </a:rPr>
              <a:t>erythema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migrans</a:t>
            </a:r>
            <a:endParaRPr lang="cs-CZ" b="1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Mohou být chřipkové </a:t>
            </a:r>
            <a:r>
              <a:rPr lang="cs-CZ" dirty="0">
                <a:solidFill>
                  <a:schemeClr val="tx2"/>
                </a:solidFill>
              </a:rPr>
              <a:t>symptomy – únava, malátnost, bolest hlavy, </a:t>
            </a:r>
            <a:r>
              <a:rPr lang="cs-CZ" dirty="0" smtClean="0">
                <a:solidFill>
                  <a:schemeClr val="tx2"/>
                </a:solidFill>
              </a:rPr>
              <a:t>kloubů </a:t>
            </a:r>
            <a:r>
              <a:rPr lang="cs-CZ" dirty="0">
                <a:solidFill>
                  <a:schemeClr val="tx2"/>
                </a:solidFill>
              </a:rPr>
              <a:t>a svalů, </a:t>
            </a:r>
            <a:r>
              <a:rPr lang="cs-CZ" dirty="0" err="1" smtClean="0">
                <a:solidFill>
                  <a:schemeClr val="tx2"/>
                </a:solidFill>
              </a:rPr>
              <a:t>subfebrilie</a:t>
            </a:r>
            <a:endParaRPr lang="cs-CZ" dirty="0" smtClean="0">
              <a:solidFill>
                <a:schemeClr val="tx2"/>
              </a:solidFill>
            </a:endParaRPr>
          </a:p>
          <a:p>
            <a:pPr marL="114300" indent="0">
              <a:buNone/>
            </a:pPr>
            <a:r>
              <a:rPr lang="cs-CZ" b="1" dirty="0">
                <a:solidFill>
                  <a:schemeClr val="tx2"/>
                </a:solidFill>
              </a:rPr>
              <a:t>2</a:t>
            </a:r>
            <a:r>
              <a:rPr lang="cs-CZ" b="1" dirty="0" smtClean="0">
                <a:solidFill>
                  <a:schemeClr val="tx2"/>
                </a:solidFill>
              </a:rPr>
              <a:t>. </a:t>
            </a:r>
            <a:r>
              <a:rPr lang="cs-CZ" b="1" dirty="0">
                <a:solidFill>
                  <a:schemeClr val="tx2"/>
                </a:solidFill>
              </a:rPr>
              <a:t>Časné </a:t>
            </a:r>
            <a:r>
              <a:rPr lang="cs-CZ" b="1" dirty="0" smtClean="0">
                <a:solidFill>
                  <a:schemeClr val="tx2"/>
                </a:solidFill>
              </a:rPr>
              <a:t>diseminované stádium LB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Mnohočetné migrující erytémy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Akutní </a:t>
            </a:r>
            <a:r>
              <a:rPr lang="cs-CZ" dirty="0" err="1" smtClean="0">
                <a:solidFill>
                  <a:schemeClr val="tx2"/>
                </a:solidFill>
              </a:rPr>
              <a:t>neuroborelióza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lymfocytomy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Lymská</a:t>
            </a:r>
            <a:r>
              <a:rPr lang="cs-CZ" dirty="0" smtClean="0">
                <a:solidFill>
                  <a:schemeClr val="tx2"/>
                </a:solidFill>
              </a:rPr>
              <a:t> artritida, karditida </a:t>
            </a:r>
          </a:p>
          <a:p>
            <a:pPr marL="114300" indent="0">
              <a:buNone/>
            </a:pPr>
            <a:r>
              <a:rPr lang="cs-CZ" b="1" dirty="0" smtClean="0">
                <a:solidFill>
                  <a:schemeClr val="tx2"/>
                </a:solidFill>
              </a:rPr>
              <a:t>3. Pozdní stádium LB (měsíce až roky)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Chronická artritida, </a:t>
            </a:r>
            <a:r>
              <a:rPr lang="cs-CZ" dirty="0" err="1" smtClean="0">
                <a:solidFill>
                  <a:schemeClr val="tx2"/>
                </a:solidFill>
              </a:rPr>
              <a:t>neuroborelióza</a:t>
            </a:r>
            <a:endParaRPr lang="cs-CZ" b="1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Postižení kůže, léčba je zdlouhavá</a:t>
            </a:r>
            <a:endParaRPr lang="cs-CZ" dirty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cs-CZ" dirty="0"/>
          </a:p>
          <a:p>
            <a:endParaRPr lang="cs-CZ" dirty="0"/>
          </a:p>
          <a:p>
            <a:endParaRPr lang="cs-CZ" b="1" dirty="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506" y="3645024"/>
            <a:ext cx="3096344" cy="246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433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Diagnostika a 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Diagnostika </a:t>
            </a:r>
            <a:r>
              <a:rPr lang="cs-CZ" dirty="0" err="1" smtClean="0">
                <a:solidFill>
                  <a:schemeClr val="tx2"/>
                </a:solidFill>
              </a:rPr>
              <a:t>lymské</a:t>
            </a:r>
            <a:r>
              <a:rPr lang="cs-CZ" dirty="0" smtClean="0">
                <a:solidFill>
                  <a:schemeClr val="tx2"/>
                </a:solidFill>
              </a:rPr>
              <a:t> boreliózy </a:t>
            </a:r>
            <a:r>
              <a:rPr lang="cs-CZ" dirty="0">
                <a:solidFill>
                  <a:schemeClr val="tx2"/>
                </a:solidFill>
              </a:rPr>
              <a:t>je poměrně </a:t>
            </a:r>
            <a:r>
              <a:rPr lang="cs-CZ" dirty="0" smtClean="0">
                <a:solidFill>
                  <a:schemeClr val="tx2"/>
                </a:solidFill>
              </a:rPr>
              <a:t>obtížná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Provádí se sérologické vyšetření </a:t>
            </a:r>
            <a:r>
              <a:rPr lang="cs-CZ" dirty="0">
                <a:solidFill>
                  <a:schemeClr val="tx2"/>
                </a:solidFill>
              </a:rPr>
              <a:t>anti-</a:t>
            </a:r>
            <a:r>
              <a:rPr lang="cs-CZ" dirty="0" err="1">
                <a:solidFill>
                  <a:schemeClr val="tx2"/>
                </a:solidFill>
              </a:rPr>
              <a:t>borreliových</a:t>
            </a:r>
            <a:r>
              <a:rPr lang="cs-CZ" dirty="0">
                <a:solidFill>
                  <a:schemeClr val="tx2"/>
                </a:solidFill>
              </a:rPr>
              <a:t> protilátek metodou ELISA </a:t>
            </a:r>
            <a:r>
              <a:rPr lang="cs-CZ" dirty="0" smtClean="0">
                <a:solidFill>
                  <a:schemeClr val="tx2"/>
                </a:solidFill>
              </a:rPr>
              <a:t>a potvrzuje se přesnější metodou Western </a:t>
            </a:r>
            <a:r>
              <a:rPr lang="cs-CZ" dirty="0" err="1">
                <a:solidFill>
                  <a:schemeClr val="tx2"/>
                </a:solidFill>
              </a:rPr>
              <a:t>blot</a:t>
            </a:r>
            <a:r>
              <a:rPr lang="cs-CZ" dirty="0">
                <a:solidFill>
                  <a:schemeClr val="tx2"/>
                </a:solidFill>
              </a:rPr>
              <a:t> ve třídách </a:t>
            </a:r>
            <a:r>
              <a:rPr lang="cs-CZ" dirty="0" err="1">
                <a:solidFill>
                  <a:schemeClr val="tx2"/>
                </a:solidFill>
              </a:rPr>
              <a:t>IgM</a:t>
            </a:r>
            <a:r>
              <a:rPr lang="cs-CZ" dirty="0">
                <a:solidFill>
                  <a:schemeClr val="tx2"/>
                </a:solidFill>
              </a:rPr>
              <a:t> a </a:t>
            </a:r>
            <a:r>
              <a:rPr lang="cs-CZ" dirty="0" err="1" smtClean="0">
                <a:solidFill>
                  <a:schemeClr val="tx2"/>
                </a:solidFill>
              </a:rPr>
              <a:t>IgG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Mohou vznikat falešně pozitivní i falešně negativní výsledky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Dále mohou být provedeny PCR, biopsie, vyšetření mozkomíšního moku, synoviální tekutiny</a:t>
            </a:r>
          </a:p>
          <a:p>
            <a:r>
              <a:rPr lang="cs-CZ" dirty="0">
                <a:solidFill>
                  <a:schemeClr val="tx2"/>
                </a:solidFill>
              </a:rPr>
              <a:t>Důležité klinické </a:t>
            </a:r>
            <a:r>
              <a:rPr lang="cs-CZ" dirty="0" smtClean="0">
                <a:solidFill>
                  <a:schemeClr val="tx2"/>
                </a:solidFill>
              </a:rPr>
              <a:t>příznaky</a:t>
            </a:r>
          </a:p>
          <a:p>
            <a:r>
              <a:rPr lang="cs-CZ" dirty="0">
                <a:solidFill>
                  <a:schemeClr val="tx2"/>
                </a:solidFill>
              </a:rPr>
              <a:t>Časné formy LB odezní i spontánně, antibiotika urychlí vymizení příznaků a zamezí perzistenci </a:t>
            </a:r>
            <a:r>
              <a:rPr lang="cs-CZ" dirty="0" err="1">
                <a:solidFill>
                  <a:schemeClr val="tx2"/>
                </a:solidFill>
              </a:rPr>
              <a:t>borelií</a:t>
            </a:r>
            <a:r>
              <a:rPr lang="cs-CZ" dirty="0">
                <a:solidFill>
                  <a:schemeClr val="tx2"/>
                </a:solidFill>
              </a:rPr>
              <a:t> v </a:t>
            </a:r>
            <a:r>
              <a:rPr lang="cs-CZ" dirty="0" smtClean="0">
                <a:solidFill>
                  <a:schemeClr val="tx2"/>
                </a:solidFill>
              </a:rPr>
              <a:t>organismu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ATB se podávají po dobu 2-3 týdnů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67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tx2"/>
                </a:solidFill>
                <a:hlinkClick r:id="rId2"/>
              </a:rPr>
              <a:t>www.wikiskripta.eu/w/Lymesk%C3%A1_borreli%C3%B3za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chemeClr val="tx2"/>
                </a:solidFill>
                <a:hlinkClick r:id="rId3"/>
              </a:rPr>
              <a:t>cs.wikipedia.org/wiki/Lymsk%C3%A1_boreli%C3%B3za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  <a:hlinkClick r:id="rId4"/>
              </a:rPr>
              <a:t>http://</a:t>
            </a:r>
            <a:r>
              <a:rPr lang="cs-CZ" dirty="0" smtClean="0">
                <a:solidFill>
                  <a:schemeClr val="tx2"/>
                </a:solidFill>
                <a:hlinkClick r:id="rId4"/>
              </a:rPr>
              <a:t>docplayer.cz/13495162-Lymeska-borelioza-marketa-vojtova-vosz-a-szs-hradec-kralove.html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  <a:hlinkClick r:id="rId5"/>
              </a:rPr>
              <a:t>http://www.fourriversclinic.com/2014/04/lyme-disease-in-placer-county/erythema-migrans</a:t>
            </a:r>
            <a:r>
              <a:rPr lang="cs-CZ" dirty="0" smtClean="0">
                <a:solidFill>
                  <a:schemeClr val="tx2"/>
                </a:solidFill>
                <a:hlinkClick r:id="rId5"/>
              </a:rPr>
              <a:t>/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  <a:hlinkClick r:id="rId6"/>
              </a:rPr>
              <a:t>http://</a:t>
            </a:r>
            <a:r>
              <a:rPr lang="cs-CZ" dirty="0" smtClean="0">
                <a:solidFill>
                  <a:schemeClr val="tx2"/>
                </a:solidFill>
                <a:hlinkClick r:id="rId6"/>
              </a:rPr>
              <a:t>influentialpoints.com/Gallery/Ixodid_Ticks_Ixodes.htm</a:t>
            </a:r>
            <a:endParaRPr lang="cs-CZ" dirty="0" smtClean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19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1338</TotalTime>
  <Words>263</Words>
  <Application>Microsoft Office PowerPoint</Application>
  <PresentationFormat>Předvádění na obrazovce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Sousedství</vt:lpstr>
      <vt:lpstr>Lymská borelióza</vt:lpstr>
      <vt:lpstr>Lymská borelióza</vt:lpstr>
      <vt:lpstr>Příznaky </vt:lpstr>
      <vt:lpstr>Diagnostika a léčba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Lymská borelióza</dc:title>
  <dc:creator>Familia</dc:creator>
  <cp:lastModifiedBy>Familia</cp:lastModifiedBy>
  <cp:revision>9</cp:revision>
  <dcterms:created xsi:type="dcterms:W3CDTF">2018-03-24T12:08:52Z</dcterms:created>
  <dcterms:modified xsi:type="dcterms:W3CDTF">2018-03-25T10:27:18Z</dcterms:modified>
</cp:coreProperties>
</file>