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ctrTitle"/>
          </p:nvPr>
        </p:nvSpPr>
        <p:spPr>
          <a:xfrm>
            <a:off x="1524003" y="1122361"/>
            <a:ext cx="9144000" cy="2387598"/>
          </a:xfrm>
        </p:spPr>
        <p:txBody>
          <a:bodyPr anchor="b" anchorCtr="1"/>
          <a:lstStyle>
            <a:lvl1pPr algn="ctr">
              <a:defRPr sz="6000"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Podnadpis 2"/>
          <p:cNvSpPr txBox="1">
            <a:spLocks noGrp="1"/>
          </p:cNvSpPr>
          <p:nvPr>
            <p:ph type="subTitle" idx="1"/>
          </p:nvPr>
        </p:nvSpPr>
        <p:spPr>
          <a:xfrm>
            <a:off x="1524003" y="3602041"/>
            <a:ext cx="9144000" cy="1655758"/>
          </a:xfrm>
        </p:spPr>
        <p:txBody>
          <a:bodyPr anchorCtr="1"/>
          <a:lstStyle>
            <a:lvl1pPr marL="0" indent="0" algn="ctr">
              <a:buNone/>
              <a:defRPr sz="2400"/>
            </a:lvl1pPr>
          </a:lstStyle>
          <a:p>
            <a:pPr lvl="0"/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F47A565-5BD5-4E2D-8E1B-53C67690A045}" type="datetime1">
              <a:rPr lang="cs-CZ"/>
              <a:pPr lvl="0"/>
              <a:t>17. 3. 2018</a:t>
            </a:fld>
            <a:endParaRPr lang="cs-CZ"/>
          </a:p>
        </p:txBody>
      </p:sp>
      <p:sp>
        <p:nvSpPr>
          <p:cNvPr id="5" name="Zástupný symbol pro zápatí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6" name="Zástupný symbol pro číslo snímku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7DB2B82-F320-4EEE-A076-96CB76D1183D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387254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14D1709-7F22-42A9-941C-66B5E7D4D563}" type="datetime1">
              <a:rPr lang="cs-CZ"/>
              <a:pPr lvl="0"/>
              <a:t>17. 3. 2018</a:t>
            </a:fld>
            <a:endParaRPr lang="cs-CZ"/>
          </a:p>
        </p:txBody>
      </p:sp>
      <p:sp>
        <p:nvSpPr>
          <p:cNvPr id="5" name="Zástupný symbol pro zápatí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6" name="Zástupný symbol pro číslo snímku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6A3C598-E8C6-4886-8000-31FEACF91AB1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406171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 txBox="1">
            <a:spLocks noGrp="1"/>
          </p:cNvSpPr>
          <p:nvPr>
            <p:ph type="title" orient="vert"/>
          </p:nvPr>
        </p:nvSpPr>
        <p:spPr>
          <a:xfrm>
            <a:off x="8724903" y="365129"/>
            <a:ext cx="2628899" cy="5811834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 txBox="1">
            <a:spLocks noGrp="1"/>
          </p:cNvSpPr>
          <p:nvPr>
            <p:ph type="body" orient="vert" idx="1"/>
          </p:nvPr>
        </p:nvSpPr>
        <p:spPr>
          <a:xfrm>
            <a:off x="838203" y="365129"/>
            <a:ext cx="7734296" cy="5811834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AB8C77F-560F-4653-A42C-2D43EAA9D88F}" type="datetime1">
              <a:rPr lang="cs-CZ"/>
              <a:pPr lvl="0"/>
              <a:t>17. 3. 2018</a:t>
            </a:fld>
            <a:endParaRPr lang="cs-CZ"/>
          </a:p>
        </p:txBody>
      </p:sp>
      <p:sp>
        <p:nvSpPr>
          <p:cNvPr id="5" name="Zástupný symbol pro zápatí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6" name="Zástupný symbol pro číslo snímku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BEBFD5F-DFD4-4207-836B-0D20781DD117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8954434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C63D4AF-5BB3-420F-AF6D-324510A4439F}" type="datetime1">
              <a:rPr lang="cs-CZ"/>
              <a:pPr lvl="0"/>
              <a:t>17. 3. 2018</a:t>
            </a:fld>
            <a:endParaRPr lang="cs-CZ"/>
          </a:p>
        </p:txBody>
      </p:sp>
      <p:sp>
        <p:nvSpPr>
          <p:cNvPr id="5" name="Zástupný symbol pro zápatí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6" name="Zástupný symbol pro číslo snímku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86AD32C-3422-469D-ADEC-7EDCFDEB8239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667433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/>
          </p:nvPr>
        </p:nvSpPr>
        <p:spPr>
          <a:xfrm>
            <a:off x="831847" y="1709735"/>
            <a:ext cx="10515600" cy="2852735"/>
          </a:xfrm>
        </p:spPr>
        <p:txBody>
          <a:bodyPr anchor="b"/>
          <a:lstStyle>
            <a:lvl1pPr>
              <a:defRPr sz="6000"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 txBox="1">
            <a:spLocks noGrp="1"/>
          </p:cNvSpPr>
          <p:nvPr>
            <p:ph type="body" idx="1"/>
          </p:nvPr>
        </p:nvSpPr>
        <p:spPr>
          <a:xfrm>
            <a:off x="831847" y="4589465"/>
            <a:ext cx="10515600" cy="1500182"/>
          </a:xfrm>
        </p:spPr>
        <p:txBody>
          <a:bodyPr/>
          <a:lstStyle>
            <a:lvl1pPr marL="0" indent="0">
              <a:buNone/>
              <a:defRPr sz="2400">
                <a:solidFill>
                  <a:srgbClr val="898989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A1F8811-CA56-44A6-B488-F4D9107BB45E}" type="datetime1">
              <a:rPr lang="cs-CZ"/>
              <a:pPr lvl="0"/>
              <a:t>17. 3. 2018</a:t>
            </a:fld>
            <a:endParaRPr lang="cs-CZ"/>
          </a:p>
        </p:txBody>
      </p:sp>
      <p:sp>
        <p:nvSpPr>
          <p:cNvPr id="5" name="Zástupný symbol pro zápatí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6" name="Zástupný symbol pro číslo snímku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1BD43A6-5A92-43F7-9085-BC2E5894B1D1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65975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 txBox="1">
            <a:spLocks noGrp="1"/>
          </p:cNvSpPr>
          <p:nvPr>
            <p:ph idx="1"/>
          </p:nvPr>
        </p:nvSpPr>
        <p:spPr>
          <a:xfrm>
            <a:off x="838203" y="1825627"/>
            <a:ext cx="5181603" cy="435133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 txBox="1">
            <a:spLocks noGrp="1"/>
          </p:cNvSpPr>
          <p:nvPr>
            <p:ph idx="2"/>
          </p:nvPr>
        </p:nvSpPr>
        <p:spPr>
          <a:xfrm>
            <a:off x="6172200" y="1825627"/>
            <a:ext cx="5181603" cy="435133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B4FB8B8-671D-4AE4-9EEB-6EADDC4857D8}" type="datetime1">
              <a:rPr lang="cs-CZ"/>
              <a:pPr lvl="0"/>
              <a:t>17. 3. 2018</a:t>
            </a:fld>
            <a:endParaRPr lang="cs-CZ"/>
          </a:p>
        </p:txBody>
      </p:sp>
      <p:sp>
        <p:nvSpPr>
          <p:cNvPr id="6" name="Zástupný symbol pro zápatí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7" name="Zástupný symbol pro číslo snímku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A45C3BC-7448-45D6-AFE9-96AD80E9E7BE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777765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/>
          </p:nvPr>
        </p:nvSpPr>
        <p:spPr>
          <a:xfrm>
            <a:off x="839784" y="365129"/>
            <a:ext cx="10515600" cy="1325559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 txBox="1">
            <a:spLocks noGrp="1"/>
          </p:cNvSpPr>
          <p:nvPr>
            <p:ph type="body" idx="1"/>
          </p:nvPr>
        </p:nvSpPr>
        <p:spPr>
          <a:xfrm>
            <a:off x="839784" y="1681160"/>
            <a:ext cx="5157782" cy="823910"/>
          </a:xfrm>
        </p:spPr>
        <p:txBody>
          <a:bodyPr anchor="b"/>
          <a:lstStyle>
            <a:lvl1pPr marL="0" indent="0">
              <a:buNone/>
              <a:defRPr sz="24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 txBox="1">
            <a:spLocks noGrp="1"/>
          </p:cNvSpPr>
          <p:nvPr>
            <p:ph idx="2"/>
          </p:nvPr>
        </p:nvSpPr>
        <p:spPr>
          <a:xfrm>
            <a:off x="839784" y="2505071"/>
            <a:ext cx="5157782" cy="368458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 txBox="1">
            <a:spLocks noGrp="1"/>
          </p:cNvSpPr>
          <p:nvPr>
            <p:ph type="body" idx="3"/>
          </p:nvPr>
        </p:nvSpPr>
        <p:spPr>
          <a:xfrm>
            <a:off x="6172200" y="1681160"/>
            <a:ext cx="5183184" cy="823910"/>
          </a:xfrm>
        </p:spPr>
        <p:txBody>
          <a:bodyPr anchor="b"/>
          <a:lstStyle>
            <a:lvl1pPr marL="0" indent="0">
              <a:buNone/>
              <a:defRPr sz="24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 txBox="1">
            <a:spLocks noGrp="1"/>
          </p:cNvSpPr>
          <p:nvPr>
            <p:ph idx="4"/>
          </p:nvPr>
        </p:nvSpPr>
        <p:spPr>
          <a:xfrm>
            <a:off x="6172200" y="2505071"/>
            <a:ext cx="5183184" cy="368458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CE1486B-0B1C-4D00-8937-0DCCAA877954}" type="datetime1">
              <a:rPr lang="cs-CZ"/>
              <a:pPr lvl="0"/>
              <a:t>17. 3. 2018</a:t>
            </a:fld>
            <a:endParaRPr lang="cs-CZ"/>
          </a:p>
        </p:txBody>
      </p:sp>
      <p:sp>
        <p:nvSpPr>
          <p:cNvPr id="8" name="Zástupný symbol pro zápatí 7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9" name="Zástupný symbol pro číslo snímku 8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2C16278-5D3A-44B5-970D-00B4E79CC0D6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2360368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142F919-24B9-456E-87E4-B74703ED9878}" type="datetime1">
              <a:rPr lang="cs-CZ"/>
              <a:pPr lvl="0"/>
              <a:t>17. 3. 2018</a:t>
            </a:fld>
            <a:endParaRPr lang="cs-CZ"/>
          </a:p>
        </p:txBody>
      </p:sp>
      <p:sp>
        <p:nvSpPr>
          <p:cNvPr id="4" name="Zástupný symbol pro zápatí 3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5" name="Zástupný symbol pro číslo snímku 4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18A0065-7BA8-4EAF-BE65-402E907D11C7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969590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5A2EA84-C902-4B80-8860-3EE7B5B6EFBA}" type="datetime1">
              <a:rPr lang="cs-CZ"/>
              <a:pPr lvl="0"/>
              <a:t>17. 3. 2018</a:t>
            </a:fld>
            <a:endParaRPr lang="cs-CZ"/>
          </a:p>
        </p:txBody>
      </p:sp>
      <p:sp>
        <p:nvSpPr>
          <p:cNvPr id="3" name="Zástupný symbol pro zápatí 2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4" name="Zástupný symbol pro číslo snímku 3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EAF3378-CE90-4EAB-A389-89DB52598C81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849477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/>
          </p:nvPr>
        </p:nvSpPr>
        <p:spPr>
          <a:xfrm>
            <a:off x="839784" y="457200"/>
            <a:ext cx="3932240" cy="1600200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 txBox="1">
            <a:spLocks noGrp="1"/>
          </p:cNvSpPr>
          <p:nvPr>
            <p:ph idx="1"/>
          </p:nvPr>
        </p:nvSpPr>
        <p:spPr>
          <a:xfrm>
            <a:off x="5183184" y="987423"/>
            <a:ext cx="6172200" cy="487362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 txBox="1">
            <a:spLocks noGrp="1"/>
          </p:cNvSpPr>
          <p:nvPr>
            <p:ph type="body" idx="2"/>
          </p:nvPr>
        </p:nvSpPr>
        <p:spPr>
          <a:xfrm>
            <a:off x="839784" y="2057400"/>
            <a:ext cx="3932240" cy="3811584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464AE49-4D28-4EF8-9E2E-F536A47EFDA7}" type="datetime1">
              <a:rPr lang="cs-CZ"/>
              <a:pPr lvl="0"/>
              <a:t>17. 3. 2018</a:t>
            </a:fld>
            <a:endParaRPr lang="cs-CZ"/>
          </a:p>
        </p:txBody>
      </p:sp>
      <p:sp>
        <p:nvSpPr>
          <p:cNvPr id="6" name="Zástupný symbol pro zápatí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7" name="Zástupný symbol pro číslo snímku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E62957E-4FB3-40A9-8D7C-35AD9ECD4BDE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731467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/>
          </p:nvPr>
        </p:nvSpPr>
        <p:spPr>
          <a:xfrm>
            <a:off x="839784" y="457200"/>
            <a:ext cx="3932240" cy="1600200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symbol obrázku 2"/>
          <p:cNvSpPr txBox="1">
            <a:spLocks noGrp="1"/>
          </p:cNvSpPr>
          <p:nvPr>
            <p:ph type="pic" idx="1"/>
          </p:nvPr>
        </p:nvSpPr>
        <p:spPr>
          <a:xfrm>
            <a:off x="5183184" y="987423"/>
            <a:ext cx="6172200" cy="4873623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pPr lvl="0"/>
            <a:endParaRPr lang="cs-CZ"/>
          </a:p>
        </p:txBody>
      </p:sp>
      <p:sp>
        <p:nvSpPr>
          <p:cNvPr id="4" name="Zástupný symbol pro text 3"/>
          <p:cNvSpPr txBox="1">
            <a:spLocks noGrp="1"/>
          </p:cNvSpPr>
          <p:nvPr>
            <p:ph type="body" idx="2"/>
          </p:nvPr>
        </p:nvSpPr>
        <p:spPr>
          <a:xfrm>
            <a:off x="839784" y="2057400"/>
            <a:ext cx="3932240" cy="3811584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15C5566-6F66-441A-A079-0DEB9E18F54B}" type="datetime1">
              <a:rPr lang="cs-CZ"/>
              <a:pPr lvl="0"/>
              <a:t>17. 3. 2018</a:t>
            </a:fld>
            <a:endParaRPr lang="cs-CZ"/>
          </a:p>
        </p:txBody>
      </p:sp>
      <p:sp>
        <p:nvSpPr>
          <p:cNvPr id="6" name="Zástupný symbol pro zápatí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7" name="Zástupný symbol pro číslo snímku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2A98308-D498-4035-9854-4446604EEFF5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020992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/>
          <p:cNvSpPr txBox="1">
            <a:spLocks noGrp="1"/>
          </p:cNvSpPr>
          <p:nvPr>
            <p:ph type="title"/>
          </p:nvPr>
        </p:nvSpPr>
        <p:spPr>
          <a:xfrm>
            <a:off x="838203" y="365129"/>
            <a:ext cx="10515600" cy="132555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rmAutofit/>
          </a:bodyPr>
          <a:lstStyle/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 txBox="1">
            <a:spLocks noGrp="1"/>
          </p:cNvSpPr>
          <p:nvPr>
            <p:ph type="body" idx="1"/>
          </p:nvPr>
        </p:nvSpPr>
        <p:spPr>
          <a:xfrm>
            <a:off x="838203" y="1825627"/>
            <a:ext cx="10515600" cy="4351336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 txBox="1">
            <a:spLocks noGrp="1"/>
          </p:cNvSpPr>
          <p:nvPr>
            <p:ph type="dt" sz="half" idx="2"/>
          </p:nvPr>
        </p:nvSpPr>
        <p:spPr>
          <a:xfrm>
            <a:off x="838203" y="6356351"/>
            <a:ext cx="27432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cs-CZ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fld id="{164D436A-8C36-4C58-81DF-0FF6C43EC5A4}" type="datetime1">
              <a:rPr lang="cs-CZ"/>
              <a:pPr lvl="0"/>
              <a:t>17. 3. 2018</a:t>
            </a:fld>
            <a:endParaRPr lang="cs-CZ"/>
          </a:p>
        </p:txBody>
      </p:sp>
      <p:sp>
        <p:nvSpPr>
          <p:cNvPr id="5" name="Zástupný symbol pro zápatí 4"/>
          <p:cNvSpPr txBox="1">
            <a:spLocks noGrp="1"/>
          </p:cNvSpPr>
          <p:nvPr>
            <p:ph type="ftr" sz="quarter" idx="3"/>
          </p:nvPr>
        </p:nvSpPr>
        <p:spPr>
          <a:xfrm>
            <a:off x="4038603" y="6356351"/>
            <a:ext cx="41148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>
            <a:noAutofit/>
          </a:bodyPr>
          <a:lstStyle>
            <a:lvl1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cs-CZ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endParaRPr lang="cs-CZ"/>
          </a:p>
        </p:txBody>
      </p:sp>
      <p:sp>
        <p:nvSpPr>
          <p:cNvPr id="6" name="Zástupný symbol pro číslo snímku 5"/>
          <p:cNvSpPr txBox="1">
            <a:spLocks noGrp="1"/>
          </p:cNvSpPr>
          <p:nvPr>
            <p:ph type="sldNum" sz="quarter" idx="4"/>
          </p:nvPr>
        </p:nvSpPr>
        <p:spPr>
          <a:xfrm>
            <a:off x="8610603" y="6356351"/>
            <a:ext cx="27432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cs-CZ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fld id="{AE77923A-5E49-43A6-8F55-91E900464049}" type="slidenum"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xStyles>
    <p:titleStyle>
      <a:lvl1pPr marL="0" marR="0" lvl="0" indent="0" algn="l" defTabSz="914400" rtl="0" fontAlgn="auto" hangingPunct="1">
        <a:lnSpc>
          <a:spcPct val="90000"/>
        </a:lnSpc>
        <a:spcBef>
          <a:spcPts val="0"/>
        </a:spcBef>
        <a:spcAft>
          <a:spcPts val="0"/>
        </a:spcAft>
        <a:buNone/>
        <a:tabLst/>
        <a:defRPr lang="cs-CZ" sz="4400" b="0" i="0" u="none" strike="noStrike" kern="1200" cap="none" spc="0" baseline="0">
          <a:solidFill>
            <a:srgbClr val="000000"/>
          </a:solidFill>
          <a:uFillTx/>
          <a:latin typeface="Calibri Light"/>
        </a:defRPr>
      </a:lvl1pPr>
    </p:titleStyle>
    <p:bodyStyle>
      <a:lvl1pPr marL="228600" marR="0" lvl="0" indent="-228600" algn="l" defTabSz="914400" rtl="0" fontAlgn="auto" hangingPunct="1">
        <a:lnSpc>
          <a:spcPct val="90000"/>
        </a:lnSpc>
        <a:spcBef>
          <a:spcPts val="1000"/>
        </a:spcBef>
        <a:spcAft>
          <a:spcPts val="0"/>
        </a:spcAft>
        <a:buSzPct val="100000"/>
        <a:buFont typeface="Arial" pitchFamily="34"/>
        <a:buChar char="•"/>
        <a:tabLst/>
        <a:defRPr lang="cs-CZ" sz="2800" b="0" i="0" u="none" strike="noStrike" kern="1200" cap="none" spc="0" baseline="0">
          <a:solidFill>
            <a:srgbClr val="000000"/>
          </a:solidFill>
          <a:uFillTx/>
          <a:latin typeface="Calibri"/>
        </a:defRPr>
      </a:lvl1pPr>
      <a:lvl2pPr marL="685800" marR="0" lvl="1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cs-CZ" sz="2400" b="0" i="0" u="none" strike="noStrike" kern="1200" cap="none" spc="0" baseline="0">
          <a:solidFill>
            <a:srgbClr val="000000"/>
          </a:solidFill>
          <a:uFillTx/>
          <a:latin typeface="Calibri"/>
        </a:defRPr>
      </a:lvl2pPr>
      <a:lvl3pPr marL="1143000" marR="0" lvl="2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cs-CZ" sz="2000" b="0" i="0" u="none" strike="noStrike" kern="1200" cap="none" spc="0" baseline="0">
          <a:solidFill>
            <a:srgbClr val="000000"/>
          </a:solidFill>
          <a:uFillTx/>
          <a:latin typeface="Calibri"/>
        </a:defRPr>
      </a:lvl3pPr>
      <a:lvl4pPr marL="1600200" marR="0" lvl="3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cs-CZ" sz="1800" b="0" i="0" u="none" strike="noStrike" kern="1200" cap="none" spc="0" baseline="0">
          <a:solidFill>
            <a:srgbClr val="000000"/>
          </a:solidFill>
          <a:uFillTx/>
          <a:latin typeface="Calibri"/>
        </a:defRPr>
      </a:lvl4pPr>
      <a:lvl5pPr marL="2057400" marR="0" lvl="4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cs-CZ" sz="1800" b="0" i="0" u="none" strike="noStrike" kern="1200" cap="none" spc="0" baseline="0">
          <a:solidFill>
            <a:srgbClr val="000000"/>
          </a:solidFill>
          <a:uFillTx/>
          <a:latin typeface="Calibri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ctrTitle"/>
          </p:nvPr>
        </p:nvSpPr>
        <p:spPr>
          <a:xfrm>
            <a:off x="1524003" y="492971"/>
            <a:ext cx="9144000" cy="845234"/>
          </a:xfrm>
        </p:spPr>
        <p:txBody>
          <a:bodyPr>
            <a:normAutofit fontScale="90000"/>
          </a:bodyPr>
          <a:lstStyle/>
          <a:p>
            <a:pPr lvl="0"/>
            <a:r>
              <a:rPr lang="cs-CZ" dirty="0" err="1"/>
              <a:t>Erdheim-Chesterova</a:t>
            </a:r>
            <a:r>
              <a:rPr lang="cs-CZ" dirty="0"/>
              <a:t> choroba</a:t>
            </a:r>
          </a:p>
        </p:txBody>
      </p:sp>
      <p:sp>
        <p:nvSpPr>
          <p:cNvPr id="3" name="Podnadpis 2"/>
          <p:cNvSpPr txBox="1">
            <a:spLocks noGrp="1"/>
          </p:cNvSpPr>
          <p:nvPr>
            <p:ph type="subTitle" idx="1"/>
          </p:nvPr>
        </p:nvSpPr>
        <p:spPr>
          <a:xfrm>
            <a:off x="532262" y="1480661"/>
            <a:ext cx="6150593" cy="1655758"/>
          </a:xfrm>
        </p:spPr>
        <p:txBody>
          <a:bodyPr/>
          <a:lstStyle/>
          <a:p>
            <a:pPr lvl="0"/>
            <a:r>
              <a:rPr lang="cs-CZ" dirty="0"/>
              <a:t>Martin Löffelmann</a:t>
            </a:r>
          </a:p>
          <a:p>
            <a:pPr lvl="0"/>
            <a:r>
              <a:rPr lang="cs-CZ" dirty="0"/>
              <a:t>F16087</a:t>
            </a:r>
          </a:p>
        </p:txBody>
      </p:sp>
      <p:sp>
        <p:nvSpPr>
          <p:cNvPr id="4" name="Obdélník 3"/>
          <p:cNvSpPr/>
          <p:nvPr/>
        </p:nvSpPr>
        <p:spPr>
          <a:xfrm>
            <a:off x="413981" y="2955709"/>
            <a:ext cx="3489279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/>
              <a:t>akumulace histiocytů </a:t>
            </a:r>
            <a:r>
              <a:rPr lang="cs-CZ" dirty="0" smtClean="0"/>
              <a:t>(druh bílých krvinek) obsahujících v cytoplazmě velké množství depozit tuku a jejich hromadění v různých tkáních a orgánech. </a:t>
            </a:r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44454" y="2308540"/>
            <a:ext cx="7629106" cy="4518778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/>
          </p:nvPr>
        </p:nvSpPr>
        <p:spPr/>
        <p:txBody>
          <a:bodyPr anchorCtr="1"/>
          <a:lstStyle/>
          <a:p>
            <a:pPr lvl="0" algn="ctr"/>
            <a:r>
              <a:rPr lang="cs-CZ"/>
              <a:t>Úvod</a:t>
            </a:r>
          </a:p>
        </p:txBody>
      </p:sp>
      <p:sp>
        <p:nvSpPr>
          <p:cNvPr id="3" name="Zástupný symbol pro obsah 2"/>
          <p:cNvSpPr txBox="1">
            <a:spLocks noGrp="1"/>
          </p:cNvSpPr>
          <p:nvPr>
            <p:ph idx="1"/>
          </p:nvPr>
        </p:nvSpPr>
        <p:spPr>
          <a:xfrm>
            <a:off x="838203" y="1620810"/>
            <a:ext cx="10858993" cy="5064989"/>
          </a:xfrm>
        </p:spPr>
        <p:txBody>
          <a:bodyPr/>
          <a:lstStyle/>
          <a:p>
            <a:pPr lvl="0">
              <a:lnSpc>
                <a:spcPct val="80000"/>
              </a:lnSpc>
            </a:pPr>
            <a:r>
              <a:rPr lang="cs-CZ" sz="2600" dirty="0" err="1"/>
              <a:t>Erdheim-Chesterova</a:t>
            </a:r>
            <a:r>
              <a:rPr lang="cs-CZ" sz="2600" dirty="0"/>
              <a:t> choroba (ECD), známa také jako </a:t>
            </a:r>
            <a:r>
              <a:rPr lang="cs-CZ" sz="2600" dirty="0" err="1"/>
              <a:t>polyostotická</a:t>
            </a:r>
            <a:r>
              <a:rPr lang="cs-CZ" sz="2600" dirty="0"/>
              <a:t> sklerotická </a:t>
            </a:r>
            <a:r>
              <a:rPr lang="cs-CZ" sz="2600" dirty="0" err="1"/>
              <a:t>histiocytóza</a:t>
            </a:r>
            <a:endParaRPr lang="cs-CZ" sz="2600" dirty="0"/>
          </a:p>
          <a:p>
            <a:pPr lvl="0">
              <a:lnSpc>
                <a:spcPct val="80000"/>
              </a:lnSpc>
            </a:pPr>
            <a:r>
              <a:rPr lang="cs-CZ" sz="2600" dirty="0"/>
              <a:t>Postihuje jedince ve středním věku. </a:t>
            </a:r>
          </a:p>
          <a:p>
            <a:pPr lvl="0">
              <a:lnSpc>
                <a:spcPct val="80000"/>
              </a:lnSpc>
            </a:pPr>
            <a:r>
              <a:rPr lang="cs-CZ" sz="2600" dirty="0"/>
              <a:t>Typická je zvýšená produkce a akumulace histiocytů ve tkáních a orgánech. Tyto tkáně se následně zhušťují a stávají se </a:t>
            </a:r>
            <a:r>
              <a:rPr lang="cs-CZ" sz="2600" dirty="0" err="1"/>
              <a:t>fibrotickými</a:t>
            </a:r>
            <a:r>
              <a:rPr lang="cs-CZ" sz="2600" dirty="0"/>
              <a:t>.</a:t>
            </a:r>
          </a:p>
          <a:p>
            <a:pPr lvl="0">
              <a:lnSpc>
                <a:spcPct val="80000"/>
              </a:lnSpc>
            </a:pPr>
            <a:r>
              <a:rPr lang="cs-CZ" sz="2600" dirty="0"/>
              <a:t>Vyskytují se mnohojaderné obrovské buňky a zánětlivá ložiska lymfocytů a histiocytů v kostní dřeni</a:t>
            </a:r>
          </a:p>
          <a:p>
            <a:pPr lvl="0">
              <a:lnSpc>
                <a:spcPct val="80000"/>
              </a:lnSpc>
            </a:pPr>
            <a:r>
              <a:rPr lang="cs-CZ" sz="2600" dirty="0"/>
              <a:t>Mezi postižená místa patří: dlouhé kosti, kůže, tkáň za očními koulemi, plíce, mozek a hypofýza</a:t>
            </a:r>
          </a:p>
          <a:p>
            <a:pPr lvl="0">
              <a:lnSpc>
                <a:spcPct val="80000"/>
              </a:lnSpc>
            </a:pPr>
            <a:r>
              <a:rPr lang="cs-CZ" sz="2600" dirty="0"/>
              <a:t>Bez léčby může choroba vést k selhání orgánů a smrti</a:t>
            </a:r>
          </a:p>
          <a:p>
            <a:pPr lvl="0">
              <a:lnSpc>
                <a:spcPct val="80000"/>
              </a:lnSpc>
            </a:pPr>
            <a:r>
              <a:rPr lang="cs-CZ" sz="2600" dirty="0"/>
              <a:t>Příčina nemoci není známa</a:t>
            </a:r>
          </a:p>
          <a:p>
            <a:pPr lvl="0">
              <a:lnSpc>
                <a:spcPct val="80000"/>
              </a:lnSpc>
            </a:pPr>
            <a:r>
              <a:rPr lang="cs-CZ" sz="2600" dirty="0"/>
              <a:t>Velmi vzácná choroba. Zhruba 500 pacientů na světě. 60 % muži.</a:t>
            </a:r>
          </a:p>
          <a:p>
            <a:pPr lvl="0">
              <a:lnSpc>
                <a:spcPct val="80000"/>
              </a:lnSpc>
            </a:pPr>
            <a:endParaRPr lang="cs-CZ" sz="2600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/>
          </p:nvPr>
        </p:nvSpPr>
        <p:spPr>
          <a:xfrm>
            <a:off x="838203" y="0"/>
            <a:ext cx="10515600" cy="1325559"/>
          </a:xfrm>
        </p:spPr>
        <p:txBody>
          <a:bodyPr anchorCtr="1"/>
          <a:lstStyle/>
          <a:p>
            <a:pPr lvl="0" algn="ctr"/>
            <a:r>
              <a:rPr lang="cs-CZ"/>
              <a:t>Symptomy</a:t>
            </a:r>
          </a:p>
        </p:txBody>
      </p:sp>
      <p:sp>
        <p:nvSpPr>
          <p:cNvPr id="3" name="Zástupný symbol pro obsah 2"/>
          <p:cNvSpPr txBox="1">
            <a:spLocks noGrp="1"/>
          </p:cNvSpPr>
          <p:nvPr>
            <p:ph idx="1"/>
          </p:nvPr>
        </p:nvSpPr>
        <p:spPr>
          <a:xfrm>
            <a:off x="838203" y="1184358"/>
            <a:ext cx="10515600" cy="5388632"/>
          </a:xfrm>
        </p:spPr>
        <p:txBody>
          <a:bodyPr/>
          <a:lstStyle/>
          <a:p>
            <a:pPr lvl="0"/>
            <a:r>
              <a:rPr lang="cs-CZ"/>
              <a:t>Mohou se lišit mezi jednotlivými pacienty, ale mezi nejčastější patří:</a:t>
            </a:r>
          </a:p>
          <a:p>
            <a:pPr lvl="1"/>
            <a:r>
              <a:rPr lang="cs-CZ"/>
              <a:t>Únava</a:t>
            </a:r>
          </a:p>
          <a:p>
            <a:pPr lvl="1"/>
            <a:r>
              <a:rPr lang="cs-CZ"/>
              <a:t>Horečka</a:t>
            </a:r>
          </a:p>
          <a:p>
            <a:pPr lvl="1"/>
            <a:r>
              <a:rPr lang="cs-CZ"/>
              <a:t>Abnormální morfologie metafýzy a epifýzy</a:t>
            </a:r>
          </a:p>
          <a:p>
            <a:pPr lvl="1"/>
            <a:r>
              <a:rPr lang="cs-CZ"/>
              <a:t>Osteomyelitida</a:t>
            </a:r>
          </a:p>
          <a:p>
            <a:pPr lvl="1"/>
            <a:r>
              <a:rPr lang="cs-CZ"/>
              <a:t>Bolesti kostí</a:t>
            </a:r>
          </a:p>
          <a:p>
            <a:pPr lvl="1"/>
            <a:r>
              <a:rPr lang="cs-CZ"/>
              <a:t>Dysurie</a:t>
            </a:r>
          </a:p>
          <a:p>
            <a:pPr lvl="1"/>
            <a:r>
              <a:rPr lang="cs-CZ"/>
              <a:t>Ztráta tělesné hmotnosti</a:t>
            </a:r>
          </a:p>
          <a:p>
            <a:pPr lvl="0"/>
            <a:r>
              <a:rPr lang="cs-CZ"/>
              <a:t>Méně časté symptomy:</a:t>
            </a:r>
          </a:p>
          <a:p>
            <a:pPr lvl="1"/>
            <a:r>
              <a:rPr lang="cs-CZ"/>
              <a:t>Abdominální bolesti</a:t>
            </a:r>
          </a:p>
          <a:p>
            <a:pPr lvl="1"/>
            <a:r>
              <a:rPr lang="cs-CZ"/>
              <a:t>Otoky kloubů</a:t>
            </a:r>
          </a:p>
          <a:p>
            <a:pPr lvl="1"/>
            <a:r>
              <a:rPr lang="cs-CZ"/>
              <a:t>Anémie</a:t>
            </a:r>
          </a:p>
          <a:p>
            <a:pPr lvl="1"/>
            <a:r>
              <a:rPr lang="cs-CZ"/>
              <a:t>Kožní vyrážka</a:t>
            </a:r>
          </a:p>
          <a:p>
            <a:pPr marL="0" lvl="0" indent="0">
              <a:buNone/>
            </a:pPr>
            <a:endParaRPr lang="cs-CZ"/>
          </a:p>
        </p:txBody>
      </p:sp>
      <p:pic>
        <p:nvPicPr>
          <p:cNvPr id="4" name="Picture 2" descr="Maladie de Chester-Erdheim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7705100" y="2509918"/>
            <a:ext cx="3517075" cy="3517075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5" name="TextovéPole 3"/>
          <p:cNvSpPr txBox="1"/>
          <p:nvPr/>
        </p:nvSpPr>
        <p:spPr>
          <a:xfrm>
            <a:off x="8209446" y="6115324"/>
            <a:ext cx="2508382" cy="369335"/>
          </a:xfrm>
          <a:prstGeom prst="rect">
            <a:avLst/>
          </a:prstGeom>
          <a:noFill/>
          <a:ln w="9528" cap="flat">
            <a:solidFill>
              <a:srgbClr val="000000"/>
            </a:solidFill>
            <a:prstDash val="solid"/>
            <a:miter/>
          </a:ln>
        </p:spPr>
        <p:txBody>
          <a:bodyPr vert="horz" wrap="non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Histologie ECD po biopsii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/>
          </p:nvPr>
        </p:nvSpPr>
        <p:spPr>
          <a:xfrm>
            <a:off x="838193" y="0"/>
            <a:ext cx="10515600" cy="1325559"/>
          </a:xfrm>
        </p:spPr>
        <p:txBody>
          <a:bodyPr anchorCtr="1"/>
          <a:lstStyle/>
          <a:p>
            <a:pPr lvl="0" algn="ctr"/>
            <a:r>
              <a:rPr lang="cs-CZ"/>
              <a:t>Diagnostika a terapie</a:t>
            </a:r>
          </a:p>
        </p:txBody>
      </p:sp>
      <p:sp>
        <p:nvSpPr>
          <p:cNvPr id="3" name="Zástupný symbol pro obsah 2"/>
          <p:cNvSpPr txBox="1">
            <a:spLocks noGrp="1"/>
          </p:cNvSpPr>
          <p:nvPr>
            <p:ph idx="1"/>
          </p:nvPr>
        </p:nvSpPr>
        <p:spPr>
          <a:xfrm>
            <a:off x="838193" y="1303111"/>
            <a:ext cx="11001503" cy="5275813"/>
          </a:xfrm>
        </p:spPr>
        <p:txBody>
          <a:bodyPr/>
          <a:lstStyle/>
          <a:p>
            <a:pPr lvl="0">
              <a:lnSpc>
                <a:spcPct val="80000"/>
              </a:lnSpc>
            </a:pPr>
            <a:r>
              <a:rPr lang="cs-CZ"/>
              <a:t>Diagnóza pomocí zobrazovacích metod</a:t>
            </a:r>
          </a:p>
          <a:p>
            <a:pPr lvl="1">
              <a:lnSpc>
                <a:spcPct val="80000"/>
              </a:lnSpc>
            </a:pPr>
            <a:r>
              <a:rPr lang="cs-CZ"/>
              <a:t>RTG, CT, MR, PET scan (pozitronová emisní tomografie)</a:t>
            </a:r>
          </a:p>
          <a:p>
            <a:pPr lvl="1">
              <a:lnSpc>
                <a:spcPct val="80000"/>
              </a:lnSpc>
            </a:pPr>
            <a:r>
              <a:rPr lang="cs-CZ"/>
              <a:t>SPECT (jednofotonová emisní výpočetní tomografie)</a:t>
            </a:r>
          </a:p>
          <a:p>
            <a:pPr marL="457200" lvl="1" indent="0">
              <a:lnSpc>
                <a:spcPct val="80000"/>
              </a:lnSpc>
              <a:buNone/>
            </a:pPr>
            <a:endParaRPr lang="cs-CZ"/>
          </a:p>
          <a:p>
            <a:pPr lvl="0">
              <a:lnSpc>
                <a:spcPct val="80000"/>
              </a:lnSpc>
            </a:pPr>
            <a:r>
              <a:rPr lang="cs-CZ"/>
              <a:t>Terapie</a:t>
            </a:r>
          </a:p>
          <a:p>
            <a:pPr lvl="1">
              <a:lnSpc>
                <a:spcPct val="80000"/>
              </a:lnSpc>
            </a:pPr>
            <a:r>
              <a:rPr lang="cs-CZ"/>
              <a:t>Kortikoidy</a:t>
            </a:r>
          </a:p>
          <a:p>
            <a:pPr lvl="1">
              <a:lnSpc>
                <a:spcPct val="80000"/>
              </a:lnSpc>
            </a:pPr>
            <a:r>
              <a:rPr lang="cs-CZ"/>
              <a:t>Radioterapie</a:t>
            </a:r>
          </a:p>
          <a:p>
            <a:pPr lvl="1">
              <a:lnSpc>
                <a:spcPct val="80000"/>
              </a:lnSpc>
            </a:pPr>
            <a:r>
              <a:rPr lang="cs-CZ"/>
              <a:t>Chemoterapie</a:t>
            </a:r>
          </a:p>
          <a:p>
            <a:pPr lvl="1">
              <a:lnSpc>
                <a:spcPct val="80000"/>
              </a:lnSpc>
            </a:pPr>
            <a:r>
              <a:rPr lang="cs-CZ"/>
              <a:t>Imunoterapie</a:t>
            </a:r>
          </a:p>
          <a:p>
            <a:pPr lvl="1">
              <a:lnSpc>
                <a:spcPct val="80000"/>
              </a:lnSpc>
            </a:pPr>
            <a:r>
              <a:rPr lang="cs-CZ"/>
              <a:t>Symptomatická a podpůrná</a:t>
            </a:r>
          </a:p>
          <a:p>
            <a:pPr lvl="1">
              <a:lnSpc>
                <a:spcPct val="80000"/>
              </a:lnSpc>
            </a:pPr>
            <a:r>
              <a:rPr lang="cs-CZ"/>
              <a:t>Cytostatikum Vemurafenib (Zelboraf®)</a:t>
            </a:r>
          </a:p>
          <a:p>
            <a:pPr lvl="1">
              <a:lnSpc>
                <a:spcPct val="80000"/>
              </a:lnSpc>
            </a:pPr>
            <a:endParaRPr lang="cs-CZ"/>
          </a:p>
          <a:p>
            <a:pPr lvl="0">
              <a:lnSpc>
                <a:spcPct val="80000"/>
              </a:lnSpc>
            </a:pPr>
            <a:r>
              <a:rPr lang="cs-CZ"/>
              <a:t>Další léčiva jsou ve fázi klinického výzkumu</a:t>
            </a:r>
          </a:p>
          <a:p>
            <a:pPr marL="457200" lvl="1" indent="0">
              <a:lnSpc>
                <a:spcPct val="80000"/>
              </a:lnSpc>
              <a:buNone/>
            </a:pPr>
            <a:endParaRPr lang="cs-CZ"/>
          </a:p>
        </p:txBody>
      </p:sp>
      <p:pic>
        <p:nvPicPr>
          <p:cNvPr id="4" name="Picture 2" descr="Výsledek obrázku pro vemurafenib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8074718" y="3798518"/>
            <a:ext cx="3279074" cy="2459306"/>
          </a:xfrm>
          <a:prstGeom prst="rect">
            <a:avLst/>
          </a:prstGeom>
          <a:noFill/>
          <a:ln cap="flat">
            <a:noFill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252</TotalTime>
  <Words>219</Words>
  <Application>Microsoft Office PowerPoint</Application>
  <PresentationFormat>Širokoúhlá obrazovka</PresentationFormat>
  <Paragraphs>42</Paragraphs>
  <Slides>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Motiv Office</vt:lpstr>
      <vt:lpstr>Erdheim-Chesterova choroba</vt:lpstr>
      <vt:lpstr>Úvod</vt:lpstr>
      <vt:lpstr>Symptomy</vt:lpstr>
      <vt:lpstr>Diagnostika a terapie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Martin Loffelmann</dc:creator>
  <cp:lastModifiedBy>Marie Brazdova</cp:lastModifiedBy>
  <cp:revision>7</cp:revision>
  <dcterms:created xsi:type="dcterms:W3CDTF">2018-02-26T09:12:18Z</dcterms:created>
  <dcterms:modified xsi:type="dcterms:W3CDTF">2018-03-17T11:11:25Z</dcterms:modified>
</cp:coreProperties>
</file>