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47A565-5BD5-4E2D-8E1B-53C67690A045}" type="datetime1">
              <a:rPr lang="cs-CZ"/>
              <a:pPr lvl="0"/>
              <a:t>17. 3. 2018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DB2B82-F320-4EEE-A076-96CB76D1183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725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4D1709-7F22-42A9-941C-66B5E7D4D563}" type="datetime1">
              <a:rPr lang="cs-CZ"/>
              <a:pPr lvl="0"/>
              <a:t>17. 3. 2018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A3C598-E8C6-4886-8000-31FEACF91AB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617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B8C77F-560F-4653-A42C-2D43EAA9D88F}" type="datetime1">
              <a:rPr lang="cs-CZ"/>
              <a:pPr lvl="0"/>
              <a:t>17. 3. 2018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EBFD5F-DFD4-4207-836B-0D20781DD11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544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63D4AF-5BB3-420F-AF6D-324510A4439F}" type="datetime1">
              <a:rPr lang="cs-CZ"/>
              <a:pPr lvl="0"/>
              <a:t>17. 3. 2018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6AD32C-3422-469D-ADEC-7EDCFDEB823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6743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1F8811-CA56-44A6-B488-F4D9107BB45E}" type="datetime1">
              <a:rPr lang="cs-CZ"/>
              <a:pPr lvl="0"/>
              <a:t>17. 3. 2018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BD43A6-5A92-43F7-9085-BC2E5894B1D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597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4FB8B8-671D-4AE4-9EEB-6EADDC4857D8}" type="datetime1">
              <a:rPr lang="cs-CZ"/>
              <a:pPr lvl="0"/>
              <a:t>17. 3. 2018</a:t>
            </a:fld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45C3BC-7448-45D6-AFE9-96AD80E9E7B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776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E1486B-0B1C-4D00-8937-0DCCAA877954}" type="datetime1">
              <a:rPr lang="cs-CZ"/>
              <a:pPr lvl="0"/>
              <a:t>17. 3. 2018</a:t>
            </a:fld>
            <a:endParaRPr lang="cs-CZ"/>
          </a:p>
        </p:txBody>
      </p:sp>
      <p:sp>
        <p:nvSpPr>
          <p:cNvPr id="8" name="Zástupný symbol pro zápatí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C16278-5D3A-44B5-970D-00B4E79CC0D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603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42F919-24B9-456E-87E4-B74703ED9878}" type="datetime1">
              <a:rPr lang="cs-CZ"/>
              <a:pPr lvl="0"/>
              <a:t>17. 3. 2018</a:t>
            </a:fld>
            <a:endParaRPr lang="cs-CZ"/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A0065-7BA8-4EAF-BE65-402E907D11C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959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A2EA84-C902-4B80-8860-3EE7B5B6EFBA}" type="datetime1">
              <a:rPr lang="cs-CZ"/>
              <a:pPr lvl="0"/>
              <a:t>17. 3. 2018</a:t>
            </a:fld>
            <a:endParaRPr lang="cs-CZ"/>
          </a:p>
        </p:txBody>
      </p:sp>
      <p:sp>
        <p:nvSpPr>
          <p:cNvPr id="3" name="Zástupný symbol pro zápatí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AF3378-CE90-4EAB-A389-89DB52598C8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947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64AE49-4D28-4EF8-9E2E-F536A47EFDA7}" type="datetime1">
              <a:rPr lang="cs-CZ"/>
              <a:pPr lvl="0"/>
              <a:t>17. 3. 2018</a:t>
            </a:fld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62957E-4FB3-40A9-8D7C-35AD9ECD4BD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146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cs-CZ"/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5C5566-6F66-441A-A079-0DEB9E18F54B}" type="datetime1">
              <a:rPr lang="cs-CZ"/>
              <a:pPr lvl="0"/>
              <a:t>17. 3. 2018</a:t>
            </a:fld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A98308-D498-4035-9854-4446604EEFF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099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64D436A-8C36-4C58-81DF-0FF6C43EC5A4}" type="datetime1">
              <a:rPr lang="cs-CZ"/>
              <a:pPr lvl="0"/>
              <a:t>17. 3. 2018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E77923A-5E49-43A6-8F55-91E900464049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cs-CZ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1524003" y="492971"/>
            <a:ext cx="9144000" cy="845234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 err="1"/>
              <a:t>Erdheim-Chesterova</a:t>
            </a:r>
            <a:r>
              <a:rPr lang="cs-CZ" dirty="0"/>
              <a:t> choroba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532262" y="1480661"/>
            <a:ext cx="6150593" cy="1655758"/>
          </a:xfrm>
        </p:spPr>
        <p:txBody>
          <a:bodyPr/>
          <a:lstStyle/>
          <a:p>
            <a:pPr lvl="0"/>
            <a:r>
              <a:rPr lang="cs-CZ" dirty="0"/>
              <a:t>Martin Löffelmann</a:t>
            </a:r>
          </a:p>
          <a:p>
            <a:pPr lvl="0"/>
            <a:r>
              <a:rPr lang="cs-CZ" dirty="0"/>
              <a:t>F16087</a:t>
            </a:r>
          </a:p>
        </p:txBody>
      </p:sp>
      <p:sp>
        <p:nvSpPr>
          <p:cNvPr id="4" name="Obdélník 3"/>
          <p:cNvSpPr/>
          <p:nvPr/>
        </p:nvSpPr>
        <p:spPr>
          <a:xfrm>
            <a:off x="413981" y="2955709"/>
            <a:ext cx="34892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akumulace histiocytů </a:t>
            </a:r>
            <a:r>
              <a:rPr lang="cs-CZ" dirty="0" smtClean="0"/>
              <a:t>(druh bílých krvinek) obsahujících v cytoplazmě velké množství depozit tuku a jejich hromadění v různých tkáních a orgánech.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4454" y="2308540"/>
            <a:ext cx="7629106" cy="45187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cs-CZ"/>
              <a:t>Úvod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838203" y="1620810"/>
            <a:ext cx="10858993" cy="5064989"/>
          </a:xfrm>
        </p:spPr>
        <p:txBody>
          <a:bodyPr/>
          <a:lstStyle/>
          <a:p>
            <a:pPr lvl="0">
              <a:lnSpc>
                <a:spcPct val="80000"/>
              </a:lnSpc>
            </a:pPr>
            <a:r>
              <a:rPr lang="cs-CZ" sz="2600" dirty="0" err="1"/>
              <a:t>Erdheim-Chesterova</a:t>
            </a:r>
            <a:r>
              <a:rPr lang="cs-CZ" sz="2600" dirty="0"/>
              <a:t> choroba (ECD), známa také jako </a:t>
            </a:r>
            <a:r>
              <a:rPr lang="cs-CZ" sz="2600" dirty="0" err="1"/>
              <a:t>polyostotická</a:t>
            </a:r>
            <a:r>
              <a:rPr lang="cs-CZ" sz="2600" dirty="0"/>
              <a:t> sklerotická </a:t>
            </a:r>
            <a:r>
              <a:rPr lang="cs-CZ" sz="2600" dirty="0" err="1"/>
              <a:t>histiocytóza</a:t>
            </a:r>
            <a:endParaRPr lang="cs-CZ" sz="2600" dirty="0"/>
          </a:p>
          <a:p>
            <a:pPr lvl="0">
              <a:lnSpc>
                <a:spcPct val="80000"/>
              </a:lnSpc>
            </a:pPr>
            <a:r>
              <a:rPr lang="cs-CZ" sz="2600" dirty="0"/>
              <a:t>Postihuje jedince ve středním věku. </a:t>
            </a:r>
          </a:p>
          <a:p>
            <a:pPr lvl="0">
              <a:lnSpc>
                <a:spcPct val="80000"/>
              </a:lnSpc>
            </a:pPr>
            <a:r>
              <a:rPr lang="cs-CZ" sz="2600" dirty="0"/>
              <a:t>Typická je zvýšená produkce a akumulace histiocytů ve tkáních a orgánech. Tyto tkáně se následně zhušťují a stávají se </a:t>
            </a:r>
            <a:r>
              <a:rPr lang="cs-CZ" sz="2600" dirty="0" err="1"/>
              <a:t>fibrotickými</a:t>
            </a:r>
            <a:r>
              <a:rPr lang="cs-CZ" sz="2600" dirty="0"/>
              <a:t>.</a:t>
            </a:r>
          </a:p>
          <a:p>
            <a:pPr lvl="0">
              <a:lnSpc>
                <a:spcPct val="80000"/>
              </a:lnSpc>
            </a:pPr>
            <a:r>
              <a:rPr lang="cs-CZ" sz="2600" dirty="0"/>
              <a:t>Vyskytují se mnohojaderné obrovské buňky a zánětlivá ložiska lymfocytů a histiocytů v kostní dřeni</a:t>
            </a:r>
          </a:p>
          <a:p>
            <a:pPr lvl="0">
              <a:lnSpc>
                <a:spcPct val="80000"/>
              </a:lnSpc>
            </a:pPr>
            <a:r>
              <a:rPr lang="cs-CZ" sz="2600" dirty="0"/>
              <a:t>Mezi postižená místa patří: dlouhé kosti, kůže, tkáň za očními koulemi, plíce, mozek a hypofýza</a:t>
            </a:r>
          </a:p>
          <a:p>
            <a:pPr lvl="0">
              <a:lnSpc>
                <a:spcPct val="80000"/>
              </a:lnSpc>
            </a:pPr>
            <a:r>
              <a:rPr lang="cs-CZ" sz="2600" dirty="0"/>
              <a:t>Bez léčby může choroba vést k selhání orgánů a smrti</a:t>
            </a:r>
          </a:p>
          <a:p>
            <a:pPr lvl="0">
              <a:lnSpc>
                <a:spcPct val="80000"/>
              </a:lnSpc>
            </a:pPr>
            <a:r>
              <a:rPr lang="cs-CZ" sz="2600" dirty="0"/>
              <a:t>Příčina nemoci není známa</a:t>
            </a:r>
          </a:p>
          <a:p>
            <a:pPr lvl="0">
              <a:lnSpc>
                <a:spcPct val="80000"/>
              </a:lnSpc>
            </a:pPr>
            <a:r>
              <a:rPr lang="cs-CZ" sz="2600" dirty="0"/>
              <a:t>Velmi vzácná choroba. Zhruba 500 pacientů na světě. 60 % muži.</a:t>
            </a:r>
          </a:p>
          <a:p>
            <a:pPr lvl="0">
              <a:lnSpc>
                <a:spcPct val="80000"/>
              </a:lnSpc>
            </a:pPr>
            <a:endParaRPr lang="cs-CZ" sz="2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838203" y="0"/>
            <a:ext cx="10515600" cy="1325559"/>
          </a:xfrm>
        </p:spPr>
        <p:txBody>
          <a:bodyPr anchorCtr="1"/>
          <a:lstStyle/>
          <a:p>
            <a:pPr lvl="0" algn="ctr"/>
            <a:r>
              <a:rPr lang="cs-CZ"/>
              <a:t>Symptomy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838203" y="1184358"/>
            <a:ext cx="10515600" cy="5388632"/>
          </a:xfrm>
        </p:spPr>
        <p:txBody>
          <a:bodyPr/>
          <a:lstStyle/>
          <a:p>
            <a:pPr lvl="0"/>
            <a:r>
              <a:rPr lang="cs-CZ"/>
              <a:t>Mohou se lišit mezi jednotlivými pacienty, ale mezi nejčastější patří:</a:t>
            </a:r>
          </a:p>
          <a:p>
            <a:pPr lvl="1"/>
            <a:r>
              <a:rPr lang="cs-CZ"/>
              <a:t>Únava</a:t>
            </a:r>
          </a:p>
          <a:p>
            <a:pPr lvl="1"/>
            <a:r>
              <a:rPr lang="cs-CZ"/>
              <a:t>Horečka</a:t>
            </a:r>
          </a:p>
          <a:p>
            <a:pPr lvl="1"/>
            <a:r>
              <a:rPr lang="cs-CZ"/>
              <a:t>Abnormální morfologie metafýzy a epifýzy</a:t>
            </a:r>
          </a:p>
          <a:p>
            <a:pPr lvl="1"/>
            <a:r>
              <a:rPr lang="cs-CZ"/>
              <a:t>Osteomyelitida</a:t>
            </a:r>
          </a:p>
          <a:p>
            <a:pPr lvl="1"/>
            <a:r>
              <a:rPr lang="cs-CZ"/>
              <a:t>Bolesti kostí</a:t>
            </a:r>
          </a:p>
          <a:p>
            <a:pPr lvl="1"/>
            <a:r>
              <a:rPr lang="cs-CZ"/>
              <a:t>Dysurie</a:t>
            </a:r>
          </a:p>
          <a:p>
            <a:pPr lvl="1"/>
            <a:r>
              <a:rPr lang="cs-CZ"/>
              <a:t>Ztráta tělesné hmotnosti</a:t>
            </a:r>
          </a:p>
          <a:p>
            <a:pPr lvl="0"/>
            <a:r>
              <a:rPr lang="cs-CZ"/>
              <a:t>Méně časté symptomy:</a:t>
            </a:r>
          </a:p>
          <a:p>
            <a:pPr lvl="1"/>
            <a:r>
              <a:rPr lang="cs-CZ"/>
              <a:t>Abdominální bolesti</a:t>
            </a:r>
          </a:p>
          <a:p>
            <a:pPr lvl="1"/>
            <a:r>
              <a:rPr lang="cs-CZ"/>
              <a:t>Otoky kloubů</a:t>
            </a:r>
          </a:p>
          <a:p>
            <a:pPr lvl="1"/>
            <a:r>
              <a:rPr lang="cs-CZ"/>
              <a:t>Anémie</a:t>
            </a:r>
          </a:p>
          <a:p>
            <a:pPr lvl="1"/>
            <a:r>
              <a:rPr lang="cs-CZ"/>
              <a:t>Kožní vyrážka</a:t>
            </a:r>
          </a:p>
          <a:p>
            <a:pPr marL="0" lvl="0" indent="0">
              <a:buNone/>
            </a:pPr>
            <a:endParaRPr lang="cs-CZ"/>
          </a:p>
        </p:txBody>
      </p:sp>
      <p:pic>
        <p:nvPicPr>
          <p:cNvPr id="4" name="Picture 2" descr="Maladie de Chester-Erdhei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705100" y="2509918"/>
            <a:ext cx="3517075" cy="35170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ovéPole 3"/>
          <p:cNvSpPr txBox="1"/>
          <p:nvPr/>
        </p:nvSpPr>
        <p:spPr>
          <a:xfrm>
            <a:off x="8209446" y="6115324"/>
            <a:ext cx="2508382" cy="36933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Histologie ECD po biopsii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838193" y="0"/>
            <a:ext cx="10515600" cy="1325559"/>
          </a:xfrm>
        </p:spPr>
        <p:txBody>
          <a:bodyPr anchorCtr="1"/>
          <a:lstStyle/>
          <a:p>
            <a:pPr lvl="0" algn="ctr"/>
            <a:r>
              <a:rPr lang="cs-CZ"/>
              <a:t>Diagnostika a terapie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838193" y="1303111"/>
            <a:ext cx="11001503" cy="5275813"/>
          </a:xfrm>
        </p:spPr>
        <p:txBody>
          <a:bodyPr/>
          <a:lstStyle/>
          <a:p>
            <a:pPr lvl="0">
              <a:lnSpc>
                <a:spcPct val="80000"/>
              </a:lnSpc>
            </a:pPr>
            <a:r>
              <a:rPr lang="cs-CZ"/>
              <a:t>Diagnóza pomocí zobrazovacích metod</a:t>
            </a:r>
          </a:p>
          <a:p>
            <a:pPr lvl="1">
              <a:lnSpc>
                <a:spcPct val="80000"/>
              </a:lnSpc>
            </a:pPr>
            <a:r>
              <a:rPr lang="cs-CZ"/>
              <a:t>RTG, CT, MR, PET scan (pozitronová emisní tomografie)</a:t>
            </a:r>
          </a:p>
          <a:p>
            <a:pPr lvl="1">
              <a:lnSpc>
                <a:spcPct val="80000"/>
              </a:lnSpc>
            </a:pPr>
            <a:r>
              <a:rPr lang="cs-CZ"/>
              <a:t>SPECT (jednofotonová emisní výpočetní tomografie)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cs-CZ"/>
          </a:p>
          <a:p>
            <a:pPr lvl="0">
              <a:lnSpc>
                <a:spcPct val="80000"/>
              </a:lnSpc>
            </a:pPr>
            <a:r>
              <a:rPr lang="cs-CZ"/>
              <a:t>Terapie</a:t>
            </a:r>
          </a:p>
          <a:p>
            <a:pPr lvl="1">
              <a:lnSpc>
                <a:spcPct val="80000"/>
              </a:lnSpc>
            </a:pPr>
            <a:r>
              <a:rPr lang="cs-CZ"/>
              <a:t>Kortikoidy</a:t>
            </a:r>
          </a:p>
          <a:p>
            <a:pPr lvl="1">
              <a:lnSpc>
                <a:spcPct val="80000"/>
              </a:lnSpc>
            </a:pPr>
            <a:r>
              <a:rPr lang="cs-CZ"/>
              <a:t>Radioterapie</a:t>
            </a:r>
          </a:p>
          <a:p>
            <a:pPr lvl="1">
              <a:lnSpc>
                <a:spcPct val="80000"/>
              </a:lnSpc>
            </a:pPr>
            <a:r>
              <a:rPr lang="cs-CZ"/>
              <a:t>Chemoterapie</a:t>
            </a:r>
          </a:p>
          <a:p>
            <a:pPr lvl="1">
              <a:lnSpc>
                <a:spcPct val="80000"/>
              </a:lnSpc>
            </a:pPr>
            <a:r>
              <a:rPr lang="cs-CZ"/>
              <a:t>Imunoterapie</a:t>
            </a:r>
          </a:p>
          <a:p>
            <a:pPr lvl="1">
              <a:lnSpc>
                <a:spcPct val="80000"/>
              </a:lnSpc>
            </a:pPr>
            <a:r>
              <a:rPr lang="cs-CZ"/>
              <a:t>Symptomatická a podpůrná</a:t>
            </a:r>
          </a:p>
          <a:p>
            <a:pPr lvl="1">
              <a:lnSpc>
                <a:spcPct val="80000"/>
              </a:lnSpc>
            </a:pPr>
            <a:r>
              <a:rPr lang="cs-CZ"/>
              <a:t>Cytostatikum Vemurafenib (Zelboraf®)</a:t>
            </a:r>
          </a:p>
          <a:p>
            <a:pPr lvl="1">
              <a:lnSpc>
                <a:spcPct val="80000"/>
              </a:lnSpc>
            </a:pPr>
            <a:endParaRPr lang="cs-CZ"/>
          </a:p>
          <a:p>
            <a:pPr lvl="0">
              <a:lnSpc>
                <a:spcPct val="80000"/>
              </a:lnSpc>
            </a:pPr>
            <a:r>
              <a:rPr lang="cs-CZ"/>
              <a:t>Další léčiva jsou ve fázi klinického výzkumu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cs-CZ"/>
          </a:p>
        </p:txBody>
      </p:sp>
      <p:pic>
        <p:nvPicPr>
          <p:cNvPr id="4" name="Picture 2" descr="Výsledek obrázku pro vemurafenib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74718" y="3798518"/>
            <a:ext cx="3279074" cy="2459306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219</Words>
  <Application>Microsoft Office PowerPoint</Application>
  <PresentationFormat>Širokoúhlá obrazovka</PresentationFormat>
  <Paragraphs>42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Erdheim-Chesterova choroba</vt:lpstr>
      <vt:lpstr>Úvod</vt:lpstr>
      <vt:lpstr>Symptomy</vt:lpstr>
      <vt:lpstr>Diagnostika a terapie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Loffelmann</dc:creator>
  <cp:lastModifiedBy>Marie Brazdova</cp:lastModifiedBy>
  <cp:revision>7</cp:revision>
  <dcterms:created xsi:type="dcterms:W3CDTF">2018-02-26T09:12:18Z</dcterms:created>
  <dcterms:modified xsi:type="dcterms:W3CDTF">2018-03-17T11:11:25Z</dcterms:modified>
</cp:coreProperties>
</file>