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00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87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79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83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04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6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36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71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9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78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55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12C34-1FAA-4F74-9FE6-FA166DFEC138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8F4CE-61D4-4BD2-BAA0-C5CCB67F7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79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mim.org/entry/256520" TargetMode="External"/><Relationship Id="rId2" Type="http://schemas.openxmlformats.org/officeDocument/2006/relationships/hyperlink" Target="https://rarediseases.org/rare-diseases/neu-laxova-syndrom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rpha.net/consor/cgi-bin/OC_Exp.php?lng=EN&amp;Expert=2671" TargetMode="External"/><Relationship Id="rId4" Type="http://schemas.openxmlformats.org/officeDocument/2006/relationships/hyperlink" Target="https://www.omim.org/entry/60687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Neu-Laxova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Anna Loosová, F16089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06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Obecná charakteristika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Autosomálně recesivní</a:t>
            </a:r>
          </a:p>
          <a:p>
            <a:r>
              <a:rPr lang="cs-CZ" sz="1600" dirty="0" smtClean="0"/>
              <a:t>Intrauterinní růstová retardace</a:t>
            </a:r>
          </a:p>
          <a:p>
            <a:r>
              <a:rPr lang="cs-CZ" sz="1600" dirty="0" smtClean="0"/>
              <a:t>V děloze můžeme zaznamenat nezvykle málo pohybů plodu, krátkou pupeční šňůru, a abnormálně malou placentu</a:t>
            </a:r>
          </a:p>
          <a:p>
            <a:r>
              <a:rPr lang="cs-CZ" sz="1600" dirty="0" smtClean="0"/>
              <a:t>Výrazné abnormality v oblasti hlavy a obličeje (</a:t>
            </a:r>
            <a:r>
              <a:rPr lang="cs-CZ" sz="1600" dirty="0" err="1" smtClean="0"/>
              <a:t>craniofaciální</a:t>
            </a:r>
            <a:r>
              <a:rPr lang="cs-CZ" sz="1600" dirty="0" smtClean="0"/>
              <a:t> oblast)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   například: mikrocefalie, splasklé čelo, široká mezera mezi očima (</a:t>
            </a:r>
            <a:r>
              <a:rPr lang="cs-CZ" sz="1600" dirty="0" err="1" smtClean="0"/>
              <a:t>ocularní</a:t>
            </a:r>
            <a:r>
              <a:rPr lang="cs-CZ" sz="1600" dirty="0" smtClean="0"/>
              <a:t> </a:t>
            </a:r>
            <a:r>
              <a:rPr lang="cs-CZ" sz="1600" dirty="0" err="1" smtClean="0"/>
              <a:t>hypertelorismus</a:t>
            </a:r>
            <a:r>
              <a:rPr lang="cs-CZ" sz="1600" dirty="0" smtClean="0"/>
              <a:t>), splasklý nos, deformované uši</a:t>
            </a:r>
          </a:p>
          <a:p>
            <a:r>
              <a:rPr lang="cs-CZ" sz="1600" dirty="0" smtClean="0"/>
              <a:t>Generalizovaný otok v důsledku hromadění tekutin v těle</a:t>
            </a:r>
          </a:p>
          <a:p>
            <a:r>
              <a:rPr lang="cs-CZ" sz="1600" dirty="0" smtClean="0"/>
              <a:t>Permanentní flexe a nehybnost několika kloubů, a další malformace končetin (zkrácené a </a:t>
            </a:r>
            <a:r>
              <a:rPr lang="cs-CZ" sz="1600" dirty="0" err="1" smtClean="0"/>
              <a:t>zruhlé</a:t>
            </a:r>
            <a:r>
              <a:rPr lang="cs-CZ" sz="1600" dirty="0" smtClean="0"/>
              <a:t> svaly)</a:t>
            </a:r>
          </a:p>
          <a:p>
            <a:r>
              <a:rPr lang="cs-CZ" sz="1600" dirty="0" smtClean="0"/>
              <a:t>Můžou se vyskytovat abnormality u mozku (nekompletní vývoj </a:t>
            </a:r>
            <a:r>
              <a:rPr lang="cs-CZ" sz="1600" dirty="0" err="1" smtClean="0"/>
              <a:t>gyrů</a:t>
            </a:r>
            <a:r>
              <a:rPr lang="cs-CZ" sz="1600" dirty="0"/>
              <a:t> </a:t>
            </a:r>
            <a:r>
              <a:rPr lang="cs-CZ" sz="1600" dirty="0" err="1" smtClean="0"/>
              <a:t>lissencefalie</a:t>
            </a:r>
            <a:r>
              <a:rPr lang="cs-CZ" sz="1600" dirty="0" smtClean="0"/>
              <a:t> typu III, zvětšené komory někdy může být i výskyt mozkové kalcifikace), kůže, srdce, genitálií a ledvin</a:t>
            </a:r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40980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Příčiny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err="1" smtClean="0"/>
              <a:t>Neu-Laxova</a:t>
            </a:r>
            <a:r>
              <a:rPr lang="cs-CZ" sz="1600" dirty="0" smtClean="0"/>
              <a:t> syndrom je způsoben homozygotní mutací na genu PHGDH (</a:t>
            </a:r>
            <a:r>
              <a:rPr lang="cs-CZ" sz="1400" i="1" dirty="0"/>
              <a:t>3-PHOSPHOGLYCERATE </a:t>
            </a:r>
            <a:r>
              <a:rPr lang="cs-CZ" sz="1400" i="1" dirty="0" smtClean="0"/>
              <a:t>DEHYDROGENASE) </a:t>
            </a:r>
            <a:r>
              <a:rPr lang="cs-CZ" sz="1600" dirty="0" smtClean="0"/>
              <a:t>na chromozomu 1p12</a:t>
            </a:r>
          </a:p>
          <a:p>
            <a:r>
              <a:rPr lang="cs-CZ" sz="1600" dirty="0" smtClean="0"/>
              <a:t>Syndrom je děděný autozomálně-recesivně, takže postižený jedinec musí dostat chybnou variantu genu od obou rodičů</a:t>
            </a:r>
          </a:p>
          <a:p>
            <a:r>
              <a:rPr lang="cs-CZ" sz="1600" dirty="0" smtClean="0"/>
              <a:t>Pravděpodobnost početí dítěte s takovým syndromem je pro pár s výskytem jedné varianty normální a jedné postižené u obou (jsou nosiči) 25%</a:t>
            </a:r>
          </a:p>
          <a:p>
            <a:r>
              <a:rPr lang="cs-CZ" sz="1600" dirty="0" smtClean="0"/>
              <a:t>Rodiče několika potomků s tímto syndromem jsou pokrevní příbuzní</a:t>
            </a:r>
            <a:endParaRPr lang="cs-CZ" sz="14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r>
              <a:rPr lang="cs-CZ" sz="1600" dirty="0" err="1" smtClean="0"/>
              <a:t>Prognoza</a:t>
            </a:r>
            <a:r>
              <a:rPr lang="cs-CZ" sz="1600" dirty="0" smtClean="0"/>
              <a:t> je velmi špatná: novorozenci s tímto syndromem jsou buď narozeni mrtví, nebo zemřou těsně po porodu</a:t>
            </a:r>
          </a:p>
        </p:txBody>
      </p:sp>
    </p:spTree>
    <p:extLst>
      <p:ext uri="{BB962C8B-B14F-4D97-AF65-F5344CB8AC3E}">
        <p14:creationId xmlns:p14="http://schemas.microsoft.com/office/powerpoint/2010/main" val="203115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Diagnostika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Prenatální: rutinní ultrazvukové vyšetření v 19-20 týdnu gestace může ukázat </a:t>
            </a:r>
            <a:r>
              <a:rPr lang="cs-CZ" sz="1600" dirty="0" err="1" smtClean="0"/>
              <a:t>polyhydramniosu</a:t>
            </a:r>
            <a:r>
              <a:rPr lang="cs-CZ" sz="1600" dirty="0" smtClean="0"/>
              <a:t> (přebytek </a:t>
            </a:r>
            <a:r>
              <a:rPr lang="cs-CZ" sz="1600" dirty="0" err="1" smtClean="0"/>
              <a:t>amnionové</a:t>
            </a:r>
            <a:r>
              <a:rPr lang="cs-CZ" sz="1600" dirty="0" smtClean="0"/>
              <a:t> tekutiny v </a:t>
            </a:r>
            <a:r>
              <a:rPr lang="cs-CZ" sz="1600" dirty="0" err="1" smtClean="0"/>
              <a:t>amnionovém</a:t>
            </a:r>
            <a:r>
              <a:rPr lang="cs-CZ" sz="1600" dirty="0" smtClean="0"/>
              <a:t> obalu), mikrocefalii, vyčnívající oči, </a:t>
            </a:r>
            <a:r>
              <a:rPr lang="cs-CZ" sz="1600" dirty="0" err="1" smtClean="0"/>
              <a:t>retrognathismus</a:t>
            </a:r>
            <a:r>
              <a:rPr lang="cs-CZ" sz="1600" dirty="0" smtClean="0"/>
              <a:t> čelistí (rozpor mezi postavením horní a dolní čelisti), snížená pohyblivost, a dále také otok pokožky hlavy, kolene a loktů</a:t>
            </a:r>
          </a:p>
          <a:p>
            <a:pPr lvl="1"/>
            <a:r>
              <a:rPr lang="cs-CZ" sz="1600" dirty="0"/>
              <a:t> </a:t>
            </a:r>
            <a:r>
              <a:rPr lang="cs-CZ" sz="1600" dirty="0" smtClean="0"/>
              <a:t>    U rizikových gravidit by mělo být ultrazvukové vyšetření: v 6-8 týdnu, ve 12-16 týdnu pro analýzu pohybů plodu, a     v 16-24 týdnu pro detekci obličejových abnormalit</a:t>
            </a:r>
            <a:endParaRPr lang="cs-CZ" sz="1600" dirty="0"/>
          </a:p>
          <a:p>
            <a:r>
              <a:rPr lang="cs-CZ" sz="1600" dirty="0" smtClean="0"/>
              <a:t>Postnatální: po narození je diagnostika relativně jednoduchá, syndrom jde poznat podle četných malformací uvedených v obecné charakteristice na prvním snímku, histopatologické nálezy zahrnují trojici dermatologických jevů: </a:t>
            </a:r>
            <a:r>
              <a:rPr lang="cs-CZ" sz="1600" dirty="0" err="1" smtClean="0"/>
              <a:t>ichtyosa</a:t>
            </a:r>
            <a:r>
              <a:rPr lang="cs-CZ" sz="1600" dirty="0" smtClean="0"/>
              <a:t>, edém, tuková tkáň s hypertrofií tukových buněk, anomálie CNS a neúplná formace kortikálních kostí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3231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Zdroje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 smtClean="0">
                <a:hlinkClick r:id="rId2"/>
              </a:rPr>
              <a:t>https://rarediseases.org/rare-diseases/neu-laxova-syndrome/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>
                <a:hlinkClick r:id="rId3"/>
              </a:rPr>
              <a:t>https://www.omim.org/entry/256520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>
                <a:hlinkClick r:id="rId4"/>
              </a:rPr>
              <a:t>https://www.omim.org/entry/606879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>
                <a:hlinkClick r:id="rId5"/>
              </a:rPr>
              <a:t>http://www.orpha.net/consor/cgi-bin/OC_Exp.php?lng=EN&amp;Expert=2671</a:t>
            </a:r>
            <a:endParaRPr lang="cs-CZ" sz="18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327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346</Words>
  <Application>Microsoft Office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Neu-Laxova syndrom</vt:lpstr>
      <vt:lpstr>Obecná charakteristika</vt:lpstr>
      <vt:lpstr>Příčiny </vt:lpstr>
      <vt:lpstr>Diagnostika</vt:lpstr>
      <vt:lpstr>Zdroje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Neu-Laxova syndrom</dc:title>
  <dc:creator>Jan Loos</dc:creator>
  <cp:lastModifiedBy>Jan Loos</cp:lastModifiedBy>
  <cp:revision>5</cp:revision>
  <dcterms:created xsi:type="dcterms:W3CDTF">2018-02-22T16:39:57Z</dcterms:created>
  <dcterms:modified xsi:type="dcterms:W3CDTF">2018-02-22T17:16:26Z</dcterms:modified>
</cp:coreProperties>
</file>