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0FEBF-9DC5-48C1-92BC-A69655303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D5372E-63A1-4456-8BE7-E9A96695C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EE079E-697A-4D07-A070-AF581C85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452D4A-1070-46D1-A51B-61DEC8E0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925717-831D-4700-805E-D38C5D6A6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81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9D37E-49FD-42AD-B52B-DC68D713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9651DB-316C-4B4A-A9CD-22C9C5E895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F64606-A7B9-4946-B34F-5C7656B6F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6F1254-BB82-4BEF-8A0C-FE5595C9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85D192-A284-4FC9-AC08-BD375C65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48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C68B712-4A04-43A6-8A8B-725868D6F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64C195B-79A3-461A-9AC8-BADDB97BC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D024C9-D09F-4B86-A4DF-A65A8C4D2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6DAB6A-5D0E-49A4-99F8-3D8B5C9E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EAF23D-99F7-458C-96F3-C7CE01493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80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6DB6D-0571-4B23-A2D7-FB35F6F1C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EED9CF-4B73-4AE5-B024-B016CAC3B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9D943E-9846-4170-A473-1C68B6EE7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00D610-2D89-4C5E-B6F9-A7D6322E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99F652-56F3-4E9C-AB82-74597E4B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66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BFD89-2779-4B6F-BA2B-DEF973528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08DE68-8416-46FF-856F-8E94DD0AE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549918-2F4C-49D7-B0E4-A9A34B0EE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AC0843-FC55-4E57-9410-5967F886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6E772D-6F01-4CEF-9A31-AB20B4915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76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57197-D4B3-4BD0-B4F7-BD462D73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8035B3-ED2C-4D6C-8884-F37BAFA2E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B999B4E-28F1-49D1-BB19-29770D31A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12A8F6-3827-4258-A488-F4B7D54F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DC4013-4D1F-4766-BB57-7A7901CA1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E0FCF3-9492-4A5A-8160-0CACCA907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66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5A68F-1244-49B8-A06C-6A5153648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79C313-7CA1-4A07-AF11-818EB8940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0D465F9-4124-49AD-B5CE-9FE285C54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A8BF981-9184-4B44-914C-0ECE7C60C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07A9A9B-AEF8-4124-AF0A-574ABAD93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F7A302-B345-4B39-A45A-E2A39AA3D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6FACCD9-C413-41A5-BD51-9092C20F9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8A5BF67-3E63-4B3B-A2F1-177BFA91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06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6B439-3B0C-454A-80C0-488DA9C73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88F4105-9FA8-4FFB-B0F0-79BCD3D3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B640C1B-FFA4-494D-82EE-B1FD1DEC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40A3A6-30D9-4E60-9A72-2D9915E19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05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DDA98D3-91E1-4CCD-A7B1-F70D9341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76723E-289D-48B9-8639-B05506CC5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8FEB49-D9BE-4D6B-825D-63D621B8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95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1B923-D47B-47FF-AACE-2D257051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0FBFB4-021E-45E5-825A-F88AFBFE1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119A057-5C10-4CFC-A972-7BCC5D573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D675FB-4730-40AB-9279-23CA2D3F3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A11B1D-9398-4BA2-8C85-A4C19EC99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E96731-7948-4B93-B4A3-14CDFADF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65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379FE1-C500-488E-8305-3B0668164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ECC946B-B1BA-45DE-8588-E72CF6A01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D6D13EC-6173-4F3B-AFC6-2B748ABF0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D77633-4D7D-4674-B53E-F964E349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806698-6959-4E9E-B16D-65B742C0E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E1C578-E0BD-48D0-BFAA-2027EC2B0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70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5EDB401-F1BE-47E6-A8B4-127B6CE25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D523FFA-5D3B-46FA-9939-97274138C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1248A0-55C9-477C-8ADE-95078280F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263E5-8B13-46EE-80CB-DB6C0F1625E2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B79E25-9C80-42BD-993C-D412EEBEA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3BCF5D-DA18-46B6-BEF8-C7550EF82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2E0A-EBF3-4B5E-A4B0-2567424BB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03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C2D44-FD6A-457B-9507-582F6A363C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latin typeface="+mn-lt"/>
              </a:rPr>
              <a:t>Deficit alfa-1-antitrypsinu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C443A3-2E13-40D9-BA71-350BB30D81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Karolína Máchová, F16091</a:t>
            </a:r>
          </a:p>
        </p:txBody>
      </p:sp>
    </p:spTree>
    <p:extLst>
      <p:ext uri="{BB962C8B-B14F-4D97-AF65-F5344CB8AC3E}">
        <p14:creationId xmlns:p14="http://schemas.microsoft.com/office/powerpoint/2010/main" val="225667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77B38D-6569-4640-B31B-FA2D1A9F5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17"/>
            <a:ext cx="10515600" cy="5766146"/>
          </a:xfrm>
        </p:spPr>
        <p:txBody>
          <a:bodyPr>
            <a:normAutofit/>
          </a:bodyPr>
          <a:lstStyle/>
          <a:p>
            <a:r>
              <a:rPr lang="cs-CZ" dirty="0"/>
              <a:t>Alfa-1-antitrypsin (AAT)</a:t>
            </a:r>
          </a:p>
          <a:p>
            <a:pPr lvl="1"/>
            <a:r>
              <a:rPr lang="cs-CZ" sz="1900" dirty="0"/>
              <a:t>Plazmatické proteiny a reaktanty akutní fáze, AAT je inhibitorem proteáz, který inaktivuje různé enzymy, mimo jiné </a:t>
            </a:r>
            <a:r>
              <a:rPr lang="cs-CZ" sz="1900" dirty="0" err="1"/>
              <a:t>elastázu</a:t>
            </a:r>
            <a:r>
              <a:rPr lang="cs-CZ" sz="1900" dirty="0"/>
              <a:t> neutrofilů – </a:t>
            </a:r>
            <a:r>
              <a:rPr lang="cs-CZ" sz="1900" dirty="0" err="1"/>
              <a:t>elastáza</a:t>
            </a:r>
            <a:r>
              <a:rPr lang="cs-CZ" sz="1900" dirty="0"/>
              <a:t> ničí bakterie ale taky elastin v alveolách, který plicní tkáni dodává elasticitu a sílu</a:t>
            </a:r>
          </a:p>
          <a:p>
            <a:pPr lvl="1"/>
            <a:r>
              <a:rPr lang="cs-CZ" sz="1900" dirty="0"/>
              <a:t>AAT je produkován v játrech </a:t>
            </a:r>
            <a:r>
              <a:rPr lang="cs-CZ" sz="1900" dirty="0" err="1"/>
              <a:t>hepatocyty</a:t>
            </a:r>
            <a:r>
              <a:rPr lang="cs-CZ" sz="1900" dirty="0"/>
              <a:t>, odtud se dostane do krve a je poslán do plic, kde inhibuje </a:t>
            </a:r>
            <a:r>
              <a:rPr lang="cs-CZ" sz="1900" dirty="0" err="1"/>
              <a:t>elastázu</a:t>
            </a:r>
            <a:r>
              <a:rPr lang="cs-CZ" sz="1900" dirty="0"/>
              <a:t>, což zabraňuje ztrátě elastinu a tedy i ztrátě strukturální integrity – jinak by došlo k roztažení a destrukci acinu -&gt; emfyzém (pan-</a:t>
            </a:r>
            <a:r>
              <a:rPr lang="cs-CZ" sz="1900" dirty="0" err="1"/>
              <a:t>acinární</a:t>
            </a:r>
            <a:r>
              <a:rPr lang="cs-CZ" sz="1900" dirty="0"/>
              <a:t>)</a:t>
            </a:r>
          </a:p>
          <a:p>
            <a:pPr lvl="1"/>
            <a:r>
              <a:rPr lang="cs-CZ" sz="1900" dirty="0"/>
              <a:t>Kódován genem SERPINA 1 (typ serinového </a:t>
            </a:r>
            <a:r>
              <a:rPr lang="cs-CZ" sz="1900" dirty="0" err="1"/>
              <a:t>proteázového</a:t>
            </a:r>
            <a:r>
              <a:rPr lang="cs-CZ" sz="1900" dirty="0"/>
              <a:t> inhibitoru), který je umístěn na dlouhém raménku 14. chromosomu</a:t>
            </a:r>
          </a:p>
          <a:p>
            <a:pPr lvl="1"/>
            <a:r>
              <a:rPr lang="cs-CZ" sz="1900" dirty="0"/>
              <a:t>Alely jsou vůči sobě </a:t>
            </a:r>
            <a:r>
              <a:rPr lang="cs-CZ" sz="1900" dirty="0" err="1"/>
              <a:t>kodominatní</a:t>
            </a:r>
            <a:r>
              <a:rPr lang="cs-CZ" sz="1900" dirty="0"/>
              <a:t> -každá kopie odpovídá za polovinu tvorby AAT -&gt; pokud je mutace jednoho nebo obou genů vzniká málo ATT anebo dysfunkční AAT</a:t>
            </a:r>
          </a:p>
          <a:p>
            <a:pPr lvl="1"/>
            <a:r>
              <a:rPr lang="cs-CZ" sz="1900" dirty="0"/>
              <a:t>Tvorba AAT pod 30 % -&gt; deficit alfa-1-antitrypsinu</a:t>
            </a:r>
          </a:p>
          <a:p>
            <a:pPr lvl="1"/>
            <a:r>
              <a:rPr lang="cs-CZ" sz="1900" dirty="0"/>
              <a:t>Deficit AAT může mít několik podob</a:t>
            </a:r>
          </a:p>
          <a:p>
            <a:pPr lvl="2"/>
            <a:r>
              <a:rPr lang="cs-CZ" sz="1900" dirty="0"/>
              <a:t> Tvorba AAT zcela chybí, hladina AAT je pak v krvi neměřitelná a do plic se žádný nedostane</a:t>
            </a:r>
          </a:p>
          <a:p>
            <a:pPr lvl="2"/>
            <a:r>
              <a:rPr lang="cs-CZ" sz="1900" dirty="0"/>
              <a:t> Tvorba chybného AAT – AAT má sníženou funkci a odlišnou strukturu, což vede k polymeraci, jaterní buňky nejsou schopny takto polymerovaný AAT vyplavit do krve a tak ho zadržují uvnitř endoplazmatického retikula. Shlukování AAT vede k poškození jater, až vývoji jaterní cirhózy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466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aat deficiency">
            <a:extLst>
              <a:ext uri="{FF2B5EF4-FFF2-40B4-BE49-F238E27FC236}">
                <a16:creationId xmlns:a16="http://schemas.microsoft.com/office/drawing/2014/main" id="{6D851AF4-4A52-4CDA-AC93-E36D4EC240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3" b="3345"/>
          <a:stretch/>
        </p:blipFill>
        <p:spPr bwMode="auto">
          <a:xfrm>
            <a:off x="7274379" y="702365"/>
            <a:ext cx="4554126" cy="254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EC14CB-BDCF-4865-9B42-E311A129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3339"/>
            <a:ext cx="10515600" cy="5989982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cs-CZ" sz="2500" dirty="0"/>
              <a:t>Alely se v </a:t>
            </a:r>
            <a:r>
              <a:rPr lang="cs-CZ" sz="2500" dirty="0" err="1"/>
              <a:t>lokusu</a:t>
            </a:r>
            <a:r>
              <a:rPr lang="cs-CZ" sz="2500" dirty="0"/>
              <a:t> označují prefixem </a:t>
            </a:r>
            <a:r>
              <a:rPr lang="cs-CZ" sz="2500" dirty="0" err="1"/>
              <a:t>Pi</a:t>
            </a:r>
            <a:r>
              <a:rPr lang="cs-CZ" sz="2500" dirty="0"/>
              <a:t> (=</a:t>
            </a:r>
            <a:r>
              <a:rPr lang="cs-CZ" sz="2500" dirty="0" err="1"/>
              <a:t>proteázový</a:t>
            </a:r>
            <a:r>
              <a:rPr lang="cs-CZ" sz="2500" dirty="0"/>
              <a:t> inhibitor). Nejběžnější alela je </a:t>
            </a:r>
            <a:r>
              <a:rPr lang="cs-CZ" sz="2500" dirty="0" err="1"/>
              <a:t>PiM</a:t>
            </a:r>
            <a:r>
              <a:rPr lang="cs-CZ" sz="2500" dirty="0"/>
              <a:t> (normální) a nejčastější </a:t>
            </a:r>
            <a:r>
              <a:rPr lang="cs-CZ" sz="2500" dirty="0" err="1"/>
              <a:t>patogenickou</a:t>
            </a:r>
            <a:r>
              <a:rPr lang="cs-CZ" sz="2500" dirty="0"/>
              <a:t> je </a:t>
            </a:r>
            <a:r>
              <a:rPr lang="cs-CZ" sz="2500" dirty="0" err="1"/>
              <a:t>PiZ</a:t>
            </a:r>
            <a:r>
              <a:rPr lang="cs-CZ" sz="2500" dirty="0"/>
              <a:t> </a:t>
            </a:r>
          </a:p>
          <a:p>
            <a:pPr lvl="2"/>
            <a:r>
              <a:rPr lang="cs-CZ" sz="2500" dirty="0" err="1"/>
              <a:t>PiMZ</a:t>
            </a:r>
            <a:r>
              <a:rPr lang="cs-CZ" sz="2500" dirty="0"/>
              <a:t> – u heterozygotů je hladina AAT snížena </a:t>
            </a:r>
            <a:br>
              <a:rPr lang="cs-CZ" sz="2500" dirty="0"/>
            </a:br>
            <a:r>
              <a:rPr lang="cs-CZ" sz="2500" dirty="0"/>
              <a:t>na 60 % (50 % AAT je kódováno alelou M</a:t>
            </a:r>
            <a:br>
              <a:rPr lang="cs-CZ" sz="2500" dirty="0"/>
            </a:br>
            <a:r>
              <a:rPr lang="cs-CZ" sz="2500" dirty="0"/>
              <a:t>a 10 % alelou Z)</a:t>
            </a:r>
          </a:p>
          <a:p>
            <a:pPr lvl="2"/>
            <a:r>
              <a:rPr lang="cs-CZ" sz="2500" dirty="0" err="1"/>
              <a:t>PiZZ</a:t>
            </a:r>
            <a:r>
              <a:rPr lang="cs-CZ" sz="2500" dirty="0"/>
              <a:t> – u homozygotů je hladina AAT snížena na 15-20 %, </a:t>
            </a:r>
            <a:br>
              <a:rPr lang="cs-CZ" sz="2500" dirty="0"/>
            </a:br>
            <a:r>
              <a:rPr lang="cs-CZ" sz="2500" dirty="0"/>
              <a:t>je zde tedy mnohem větší riziko vzniku plicních a jaterních</a:t>
            </a:r>
            <a:br>
              <a:rPr lang="cs-CZ" sz="2500" dirty="0"/>
            </a:br>
            <a:r>
              <a:rPr lang="cs-CZ" sz="2500" dirty="0"/>
              <a:t> onemocnění než u </a:t>
            </a:r>
            <a:r>
              <a:rPr lang="cs-CZ" sz="2500" dirty="0" err="1"/>
              <a:t>PiMZ</a:t>
            </a:r>
            <a:endParaRPr lang="cs-CZ" sz="2500" dirty="0"/>
          </a:p>
          <a:p>
            <a:pPr marL="914400" lvl="2" indent="0">
              <a:buNone/>
            </a:pPr>
            <a:endParaRPr lang="cs-CZ" sz="2700" dirty="0"/>
          </a:p>
          <a:p>
            <a:r>
              <a:rPr lang="cs-CZ" sz="2700" dirty="0"/>
              <a:t>Projevy</a:t>
            </a:r>
          </a:p>
          <a:p>
            <a:pPr lvl="1"/>
            <a:r>
              <a:rPr lang="cs-CZ" sz="2500" dirty="0"/>
              <a:t>Hromadění AAT v endoplazmatickém retikulu jaterních buněk</a:t>
            </a:r>
            <a:br>
              <a:rPr lang="cs-CZ" sz="2500" dirty="0"/>
            </a:br>
            <a:r>
              <a:rPr lang="cs-CZ" sz="2500" dirty="0"/>
              <a:t> způsobuje jejich poškození –&gt; zjizvení tkáně – cirhóza</a:t>
            </a:r>
          </a:p>
          <a:p>
            <a:pPr lvl="1"/>
            <a:r>
              <a:rPr lang="cs-CZ" sz="2500" dirty="0"/>
              <a:t>Cirhóza může vést ke komplikacím jako je neschopnost </a:t>
            </a:r>
            <a:br>
              <a:rPr lang="cs-CZ" sz="2500" dirty="0"/>
            </a:br>
            <a:r>
              <a:rPr lang="cs-CZ" sz="2500" dirty="0"/>
              <a:t>tvořit koagulační faktory a bílkoviny, rakovina jater, obtíže</a:t>
            </a:r>
            <a:br>
              <a:rPr lang="cs-CZ" sz="2500" dirty="0"/>
            </a:br>
            <a:r>
              <a:rPr lang="cs-CZ" sz="2500" dirty="0"/>
              <a:t>s detoxikací vede k nárůstu toxinů, které mohou způsobit encefalopatii</a:t>
            </a:r>
            <a:r>
              <a:rPr lang="en-US" sz="2500" dirty="0"/>
              <a:t>;</a:t>
            </a:r>
            <a:r>
              <a:rPr lang="cs-CZ" sz="2500" dirty="0"/>
              <a:t> </a:t>
            </a:r>
            <a:br>
              <a:rPr lang="cs-CZ" sz="2500" dirty="0"/>
            </a:br>
            <a:r>
              <a:rPr lang="cs-CZ" sz="2500" dirty="0"/>
              <a:t>portální hypertenze – vznikají jícnové varixy</a:t>
            </a:r>
          </a:p>
          <a:p>
            <a:pPr lvl="1"/>
            <a:r>
              <a:rPr lang="cs-CZ" sz="2500" dirty="0"/>
              <a:t>Zvýšená aktivita </a:t>
            </a:r>
            <a:r>
              <a:rPr lang="cs-CZ" sz="2500" dirty="0" err="1"/>
              <a:t>elastáz</a:t>
            </a:r>
            <a:r>
              <a:rPr lang="cs-CZ" sz="2500" dirty="0"/>
              <a:t> produkovaných bílými krvinkami poškozuje hlavně plíce a vede ke vzniku rozedmy (emfyzému) plic, dále způsobuje chronickou bronchitidu nebo bronchiektázii – chronické obstrukční plicní nemoci</a:t>
            </a:r>
          </a:p>
          <a:p>
            <a:pPr lvl="1"/>
            <a:r>
              <a:rPr lang="cs-CZ" sz="2700" dirty="0"/>
              <a:t>Příznaky CHOPN: dušnost, sípání, velká produkce hlenu, časté respirační infekce u novorozenců se projevuje žloutenkou (bilirubin málo vylučovaný z jater, nárůst v krvi)</a:t>
            </a:r>
          </a:p>
          <a:p>
            <a:pPr lvl="1"/>
            <a:r>
              <a:rPr lang="cs-CZ" sz="2500" dirty="0"/>
              <a:t>U dětí, které mají obě alely Z (</a:t>
            </a:r>
            <a:r>
              <a:rPr lang="cs-CZ" sz="2500" dirty="0" err="1"/>
              <a:t>PiZZ</a:t>
            </a:r>
            <a:r>
              <a:rPr lang="cs-CZ" sz="2500" dirty="0"/>
              <a:t>) může dojít k selhání jater během prvních let života, proto vyžadují transplantaci jater</a:t>
            </a:r>
          </a:p>
          <a:p>
            <a:pPr lvl="1"/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33989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B19505B-9A0A-417B-988A-6A6A19D88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>
            <a:normAutofit fontScale="92500"/>
          </a:bodyPr>
          <a:lstStyle/>
          <a:p>
            <a:r>
              <a:rPr lang="cs-CZ" dirty="0"/>
              <a:t>Diagnostika</a:t>
            </a:r>
          </a:p>
          <a:p>
            <a:pPr lvl="1"/>
            <a:r>
              <a:rPr lang="cs-CZ" sz="2100" dirty="0"/>
              <a:t>Často se nejprve provede rentgen plic – ten může být relativně normální, proto je důležité taky funkční vyšetření plic = spirometrie</a:t>
            </a:r>
          </a:p>
          <a:p>
            <a:pPr lvl="1"/>
            <a:r>
              <a:rPr lang="cs-CZ" sz="2100" dirty="0"/>
              <a:t>Stanovení hladiny sérového alfa-1-antitrypsinu</a:t>
            </a:r>
          </a:p>
          <a:p>
            <a:pPr lvl="1"/>
            <a:r>
              <a:rPr lang="cs-CZ" sz="2100" dirty="0"/>
              <a:t>Genetické vyšetření</a:t>
            </a:r>
          </a:p>
          <a:p>
            <a:pPr lvl="1"/>
            <a:r>
              <a:rPr lang="cs-CZ" sz="2100" dirty="0"/>
              <a:t>Ze zobrazovacích metod je důležité CT plic a ultrazvuk jater (cirhóza)</a:t>
            </a:r>
          </a:p>
          <a:p>
            <a:pPr lvl="1"/>
            <a:r>
              <a:rPr lang="cs-CZ" sz="2100" dirty="0"/>
              <a:t>Biopsie jater ke zjištění cirhózy</a:t>
            </a:r>
          </a:p>
          <a:p>
            <a:pPr lvl="2"/>
            <a:r>
              <a:rPr lang="cs-CZ" sz="2100" dirty="0"/>
              <a:t>Používá se barvicí PAS metoda (</a:t>
            </a:r>
            <a:r>
              <a:rPr lang="cs-CZ" sz="2100" dirty="0" err="1"/>
              <a:t>Periodic</a:t>
            </a:r>
            <a:r>
              <a:rPr lang="cs-CZ" sz="2100" dirty="0"/>
              <a:t> Acid </a:t>
            </a:r>
            <a:r>
              <a:rPr lang="cs-CZ" sz="2100" dirty="0" err="1"/>
              <a:t>Schiff</a:t>
            </a:r>
            <a:r>
              <a:rPr lang="cs-CZ" sz="2100" dirty="0"/>
              <a:t>), glykoproteiny jako je AAT jsou obarveny růžově</a:t>
            </a:r>
          </a:p>
          <a:p>
            <a:pPr lvl="2"/>
            <a:r>
              <a:rPr lang="cs-CZ" sz="2100" dirty="0"/>
              <a:t>Tkáň je vystavena diastáze, enzymu, který za normálních podmínek štěpí glykoproteiny, ale v případě akumulovaného AAT se k němu diastáza nemůže dostat -&gt; PAS pozitivní inkluze AAT</a:t>
            </a:r>
          </a:p>
          <a:p>
            <a:r>
              <a:rPr lang="cs-CZ" dirty="0"/>
              <a:t>Terapie</a:t>
            </a:r>
          </a:p>
          <a:p>
            <a:pPr lvl="1"/>
            <a:r>
              <a:rPr lang="cs-CZ" sz="2100" dirty="0"/>
              <a:t>Chybějící AAT se podává intravenózně ve formě připraveného koncentrátu z lidské krevní plazmy</a:t>
            </a:r>
          </a:p>
          <a:p>
            <a:pPr lvl="1"/>
            <a:r>
              <a:rPr lang="cs-CZ" sz="2100" dirty="0"/>
              <a:t>Podávají se léky na roztažení průdušek (</a:t>
            </a:r>
            <a:r>
              <a:rPr lang="cs-CZ" sz="2100" dirty="0" err="1"/>
              <a:t>bronchodilatancia</a:t>
            </a:r>
            <a:r>
              <a:rPr lang="cs-CZ" sz="2100" dirty="0"/>
              <a:t>, inhalační kortikosteroidy,…) v posledních stádiích chronické obstrukční plicní nemoci pacient potřebuje přístroj s kyslíkem</a:t>
            </a:r>
          </a:p>
          <a:p>
            <a:pPr lvl="1"/>
            <a:r>
              <a:rPr lang="cs-CZ" sz="2100" dirty="0"/>
              <a:t>Zákaz kouření, snažit se vyhnout znečištěnému ovzduší </a:t>
            </a:r>
          </a:p>
          <a:p>
            <a:pPr lvl="1"/>
            <a:r>
              <a:rPr lang="cs-CZ" sz="2100" dirty="0"/>
              <a:t>Cirhóza při zhoršení jaterních funkcí– transplantace jater</a:t>
            </a:r>
          </a:p>
        </p:txBody>
      </p:sp>
    </p:spTree>
    <p:extLst>
      <p:ext uri="{BB962C8B-B14F-4D97-AF65-F5344CB8AC3E}">
        <p14:creationId xmlns:p14="http://schemas.microsoft.com/office/powerpoint/2010/main" val="23354118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399</Words>
  <Application>Microsoft Office PowerPoint</Application>
  <PresentationFormat>Širokoúhlá obrazovka</PresentationFormat>
  <Paragraphs>34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Deficit alfa-1-antitrypsinu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Deficit alfa-1 antitrypsinu</dc:title>
  <dc:creator>F16091</dc:creator>
  <cp:lastModifiedBy>F16091</cp:lastModifiedBy>
  <cp:revision>30</cp:revision>
  <dcterms:created xsi:type="dcterms:W3CDTF">2018-03-29T21:06:54Z</dcterms:created>
  <dcterms:modified xsi:type="dcterms:W3CDTF">2018-04-15T17:16:56Z</dcterms:modified>
</cp:coreProperties>
</file>