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43" y="6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C0B5-207B-404B-B41E-B8142A99BC78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DBA5-BA79-467B-BB43-83685028FFB7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  <a:endParaRPr lang="cs-CZ"/>
          </a:p>
          <a:p>
            <a:pPr lvl="1"/>
            <a:r>
              <a:rPr lang="cs-CZ"/>
              <a:t>Druhá úroveň</a:t>
            </a:r>
            <a:endParaRPr lang="cs-CZ"/>
          </a:p>
          <a:p>
            <a:pPr lvl="2"/>
            <a:r>
              <a:rPr lang="cs-CZ"/>
              <a:t>Třetí úroveň</a:t>
            </a:r>
            <a:endParaRPr lang="cs-CZ"/>
          </a:p>
          <a:p>
            <a:pPr lvl="3"/>
            <a:r>
              <a:rPr lang="cs-CZ"/>
              <a:t>Čtvrtá úroveň</a:t>
            </a:r>
            <a:endParaRPr lang="cs-CZ"/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C0B5-207B-404B-B41E-B8142A99BC78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DBA5-BA79-467B-BB43-83685028FFB7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  <a:endParaRPr lang="cs-CZ"/>
          </a:p>
          <a:p>
            <a:pPr lvl="1"/>
            <a:r>
              <a:rPr lang="cs-CZ"/>
              <a:t>Druhá úroveň</a:t>
            </a:r>
            <a:endParaRPr lang="cs-CZ"/>
          </a:p>
          <a:p>
            <a:pPr lvl="2"/>
            <a:r>
              <a:rPr lang="cs-CZ"/>
              <a:t>Třetí úroveň</a:t>
            </a:r>
            <a:endParaRPr lang="cs-CZ"/>
          </a:p>
          <a:p>
            <a:pPr lvl="3"/>
            <a:r>
              <a:rPr lang="cs-CZ"/>
              <a:t>Čtvrtá úroveň</a:t>
            </a:r>
            <a:endParaRPr lang="cs-CZ"/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C0B5-207B-404B-B41E-B8142A99BC78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DBA5-BA79-467B-BB43-83685028FFB7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  <a:endParaRPr lang="cs-CZ"/>
          </a:p>
          <a:p>
            <a:pPr lvl="1"/>
            <a:r>
              <a:rPr lang="cs-CZ"/>
              <a:t>Druhá úroveň</a:t>
            </a:r>
            <a:endParaRPr lang="cs-CZ"/>
          </a:p>
          <a:p>
            <a:pPr lvl="2"/>
            <a:r>
              <a:rPr lang="cs-CZ"/>
              <a:t>Třetí úroveň</a:t>
            </a:r>
            <a:endParaRPr lang="cs-CZ"/>
          </a:p>
          <a:p>
            <a:pPr lvl="3"/>
            <a:r>
              <a:rPr lang="cs-CZ"/>
              <a:t>Čtvrtá úroveň</a:t>
            </a:r>
            <a:endParaRPr lang="cs-CZ"/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C0B5-207B-404B-B41E-B8142A99BC78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DBA5-BA79-467B-BB43-83685028FFB7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C0B5-207B-404B-B41E-B8142A99BC78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DBA5-BA79-467B-BB43-83685028FFB7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  <a:endParaRPr lang="cs-CZ"/>
          </a:p>
          <a:p>
            <a:pPr lvl="1"/>
            <a:r>
              <a:rPr lang="cs-CZ"/>
              <a:t>Druhá úroveň</a:t>
            </a:r>
            <a:endParaRPr lang="cs-CZ"/>
          </a:p>
          <a:p>
            <a:pPr lvl="2"/>
            <a:r>
              <a:rPr lang="cs-CZ"/>
              <a:t>Třetí úroveň</a:t>
            </a:r>
            <a:endParaRPr lang="cs-CZ"/>
          </a:p>
          <a:p>
            <a:pPr lvl="3"/>
            <a:r>
              <a:rPr lang="cs-CZ"/>
              <a:t>Čtvrtá úroveň</a:t>
            </a:r>
            <a:endParaRPr lang="cs-CZ"/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  <a:endParaRPr lang="cs-CZ"/>
          </a:p>
          <a:p>
            <a:pPr lvl="1"/>
            <a:r>
              <a:rPr lang="cs-CZ"/>
              <a:t>Druhá úroveň</a:t>
            </a:r>
            <a:endParaRPr lang="cs-CZ"/>
          </a:p>
          <a:p>
            <a:pPr lvl="2"/>
            <a:r>
              <a:rPr lang="cs-CZ"/>
              <a:t>Třetí úroveň</a:t>
            </a:r>
            <a:endParaRPr lang="cs-CZ"/>
          </a:p>
          <a:p>
            <a:pPr lvl="3"/>
            <a:r>
              <a:rPr lang="cs-CZ"/>
              <a:t>Čtvrtá úroveň</a:t>
            </a:r>
            <a:endParaRPr lang="cs-CZ"/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C0B5-207B-404B-B41E-B8142A99BC78}" type="datetimeFigureOut">
              <a:rPr lang="cs-CZ" smtClean="0"/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DBA5-BA79-467B-BB43-83685028FFB7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  <a:endParaRPr lang="cs-CZ"/>
          </a:p>
          <a:p>
            <a:pPr lvl="1"/>
            <a:r>
              <a:rPr lang="cs-CZ"/>
              <a:t>Druhá úroveň</a:t>
            </a:r>
            <a:endParaRPr lang="cs-CZ"/>
          </a:p>
          <a:p>
            <a:pPr lvl="2"/>
            <a:r>
              <a:rPr lang="cs-CZ"/>
              <a:t>Třetí úroveň</a:t>
            </a:r>
            <a:endParaRPr lang="cs-CZ"/>
          </a:p>
          <a:p>
            <a:pPr lvl="3"/>
            <a:r>
              <a:rPr lang="cs-CZ"/>
              <a:t>Čtvrtá úroveň</a:t>
            </a:r>
            <a:endParaRPr lang="cs-CZ"/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  <a:endParaRPr lang="cs-CZ"/>
          </a:p>
          <a:p>
            <a:pPr lvl="1"/>
            <a:r>
              <a:rPr lang="cs-CZ"/>
              <a:t>Druhá úroveň</a:t>
            </a:r>
            <a:endParaRPr lang="cs-CZ"/>
          </a:p>
          <a:p>
            <a:pPr lvl="2"/>
            <a:r>
              <a:rPr lang="cs-CZ"/>
              <a:t>Třetí úroveň</a:t>
            </a:r>
            <a:endParaRPr lang="cs-CZ"/>
          </a:p>
          <a:p>
            <a:pPr lvl="3"/>
            <a:r>
              <a:rPr lang="cs-CZ"/>
              <a:t>Čtvrtá úroveň</a:t>
            </a:r>
            <a:endParaRPr lang="cs-CZ"/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C0B5-207B-404B-B41E-B8142A99BC78}" type="datetimeFigureOut">
              <a:rPr lang="cs-CZ" smtClean="0"/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DBA5-BA79-467B-BB43-83685028FFB7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C0B5-207B-404B-B41E-B8142A99BC78}" type="datetimeFigureOut">
              <a:rPr lang="cs-CZ" smtClean="0"/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DBA5-BA79-467B-BB43-83685028FFB7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C0B5-207B-404B-B41E-B8142A99BC78}" type="datetimeFigureOut">
              <a:rPr lang="cs-CZ" smtClean="0"/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DBA5-BA79-467B-BB43-83685028FFB7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  <a:endParaRPr lang="cs-CZ"/>
          </a:p>
          <a:p>
            <a:pPr lvl="1"/>
            <a:r>
              <a:rPr lang="cs-CZ"/>
              <a:t>Druhá úroveň</a:t>
            </a:r>
            <a:endParaRPr lang="cs-CZ"/>
          </a:p>
          <a:p>
            <a:pPr lvl="2"/>
            <a:r>
              <a:rPr lang="cs-CZ"/>
              <a:t>Třetí úroveň</a:t>
            </a:r>
            <a:endParaRPr lang="cs-CZ"/>
          </a:p>
          <a:p>
            <a:pPr lvl="3"/>
            <a:r>
              <a:rPr lang="cs-CZ"/>
              <a:t>Čtvrtá úroveň</a:t>
            </a:r>
            <a:endParaRPr lang="cs-CZ"/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C0B5-207B-404B-B41E-B8142A99BC78}" type="datetimeFigureOut">
              <a:rPr lang="cs-CZ" smtClean="0"/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DBA5-BA79-467B-BB43-83685028FFB7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C0B5-207B-404B-B41E-B8142A99BC78}" type="datetimeFigureOut">
              <a:rPr lang="cs-CZ" smtClean="0"/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DBA5-BA79-467B-BB43-83685028FFB7}" type="slidenum">
              <a:rPr lang="cs-CZ" smtClean="0"/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  <a:endParaRPr lang="cs-CZ"/>
          </a:p>
          <a:p>
            <a:pPr lvl="1"/>
            <a:r>
              <a:rPr lang="cs-CZ"/>
              <a:t>Druhá úroveň</a:t>
            </a:r>
            <a:endParaRPr lang="cs-CZ"/>
          </a:p>
          <a:p>
            <a:pPr lvl="2"/>
            <a:r>
              <a:rPr lang="cs-CZ"/>
              <a:t>Třetí úroveň</a:t>
            </a:r>
            <a:endParaRPr lang="cs-CZ"/>
          </a:p>
          <a:p>
            <a:pPr lvl="3"/>
            <a:r>
              <a:rPr lang="cs-CZ"/>
              <a:t>Čtvrtá úroveň</a:t>
            </a:r>
            <a:endParaRPr lang="cs-CZ"/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FC0B5-207B-404B-B41E-B8142A99BC78}" type="datetimeFigureOut">
              <a:rPr lang="cs-CZ" smtClean="0"/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5DBA5-BA79-467B-BB43-83685028FFB7}" type="slidenum">
              <a:rPr lang="cs-CZ" smtClean="0"/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hyperlink" Target="https://patient.info/doctor/nelsons-syndrome" TargetMode="External"/><Relationship Id="rId5" Type="http://schemas.openxmlformats.org/officeDocument/2006/relationships/hyperlink" Target="http://pituitary.ucla.edu/nelsons-syndrome" TargetMode="External"/><Relationship Id="rId4" Type="http://schemas.openxmlformats.org/officeDocument/2006/relationships/hyperlink" Target="https://mediately.co/cz/drugs/W2B01sfusTjOWX0nditUfLI6k12/dostinex-0-5mg-tableta" TargetMode="External"/><Relationship Id="rId3" Type="http://schemas.openxmlformats.org/officeDocument/2006/relationships/hyperlink" Target="https://en.wikipedia.org/wiki/Nelson's_syndrome" TargetMode="External"/><Relationship Id="rId2" Type="http://schemas.openxmlformats.org/officeDocument/2006/relationships/hyperlink" Target="http://www.endokrinni-system.cz/novinky-es/nelsonuv-syndrom-61" TargetMode="External"/><Relationship Id="rId1" Type="http://schemas.openxmlformats.org/officeDocument/2006/relationships/hyperlink" Target="http://www.sukl.cz/bromokriptin-omezeni-pouzivani-pro-prevenci-a-zastaveni?highlightWords=bromokript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Nelsonův syndrom</a:t>
            </a:r>
            <a:endParaRPr lang="cs-CZ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2491" y="6100141"/>
            <a:ext cx="9144000" cy="1655762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Vypracovala: Eva M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llerová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(F16106)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8826"/>
            <a:ext cx="12192000" cy="6789174"/>
          </a:xfrm>
        </p:spPr>
        <p:txBody>
          <a:bodyPr>
            <a:no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Vzácné onemocnění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Vzniká jako následek léčby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Cushingova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syndromu*, kdy dochází k odstranění jedné nebo obou nadledvin – narušení hormonálního systému korigujícího odpověď organismu na stres a hospodaření s vodou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Příčinou vzniku Nelsonova syndromu je stimulace hypofýzy nadprodukcí hypotalamického kortikotropin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releasing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hormonu při oslabení zpětnovazebné inhibice kortizolem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Nelsonův syndrom nastává  u 15 – 25 % pacientů po odstranění nadledvin při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Cushingově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syndromu, ve stejném poměru u mužů i žen, může se rozvinout až 24 let po bilaterální adrenalektomii, průměr je ale 15 let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diagnostiku Nelsonova syndromu se používají krevní testy, CT a magnetická rezonance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 případ byl popsán v roce 1958 a úmrtnost této choroby činila 12 %, nyní je úmrtnost díky modernizaci zdravotnictví mnohem nižší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extrémně zvýšená hladina kortikoidních hormonů, nejčastěji způsobená nádorovým bujením kůry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nadledvinek,které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tyto hormony produkují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30690" y="0"/>
            <a:ext cx="10515600" cy="4351338"/>
          </a:xfrm>
        </p:spPr>
        <p:txBody>
          <a:bodyPr>
            <a:no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Příznaky: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Nekontrolovatelný nárůst předního laloku hypofýzy        útlak okolních struktur (zrakový nerv – výpadky zorného pole, rozostřené vidění, barvy se nezdají tak jasné)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Silné zvracení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Bolesti hlavy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Tmavší barva kůže z důvodu zvýšené tvorby melaninu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žen přerušení menstruace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Zvýšená hladina ACTH a beta MSH v krvi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Hypopituitarismus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zvýšenou kompresí,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hormonální nedostatečnost hypofýzy,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příznaky závisí na tom, který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hormon se účastní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8520984" y="734214"/>
            <a:ext cx="52009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nelson's syndrome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3680" y="3878462"/>
            <a:ext cx="5065092" cy="2748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8767" y="272128"/>
            <a:ext cx="10515600" cy="4351338"/>
          </a:xfrm>
        </p:spPr>
        <p:txBody>
          <a:bodyPr>
            <a:no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Rizikové faktory pro vznik Nelsonova syndromu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Rychlý vzestup ACTH po adrenalektomii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Dlouhá doba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Cushingovy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nemoci před adrenalektomií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Mladší věk - děti jsou zvláště vysoké riziko.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Léčba: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Radioterapie – zamezí abnormálnímu růstu hypofýzy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Chirurgické odstranění – skrze kosti na bázi lebky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Léky -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bromokriptin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běžně používaný pro zastavení laktace u žen, má celkem dobré schopnosti tlumit růst hypofýzy, ale má mnoho vedlejších účinků (převážně kardiovaskulární, neurologické, psychiatrické)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-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kabergolin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má vyšší účinnost v léčbě syndromu než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bromokriptin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nižší dávkování a menši spektrum vedlejších účinků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-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temozolomid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chemoterapeutikum podávané perorálně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795" y="18255"/>
            <a:ext cx="10515600" cy="1325563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Zdroje: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795" y="986381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>
                <a:hlinkClick r:id="rId1"/>
              </a:rPr>
              <a:t>http://www.sukl.cz/bromokriptin-omezeni-pouzivani-pro-prevenci-a-zastaveni?highlightWords=bromokriptin</a:t>
            </a:r>
            <a:endParaRPr lang="cs-CZ" dirty="0"/>
          </a:p>
          <a:p>
            <a:r>
              <a:rPr lang="cs-CZ" dirty="0">
                <a:hlinkClick r:id="rId2"/>
              </a:rPr>
              <a:t>http://www.endokrinni-system.cz/novinky-es/nelsonuv-syndrom-61</a:t>
            </a:r>
            <a:endParaRPr lang="cs-CZ" dirty="0"/>
          </a:p>
          <a:p>
            <a:r>
              <a:rPr lang="cs-CZ" dirty="0">
                <a:hlinkClick r:id="rId3"/>
              </a:rPr>
              <a:t>https://en.wikipedia.org/wiki/Nelson%27s_syndrome</a:t>
            </a:r>
            <a:endParaRPr lang="cs-CZ" dirty="0"/>
          </a:p>
          <a:p>
            <a:r>
              <a:rPr lang="cs-CZ" dirty="0">
                <a:hlinkClick r:id="rId4"/>
              </a:rPr>
              <a:t>https://mediately.co/cz/drugs/W2B01sfusTjOWX0nditUfLI6k12/dostinex-0-5mg-tableta</a:t>
            </a:r>
            <a:endParaRPr lang="cs-CZ" dirty="0"/>
          </a:p>
          <a:p>
            <a:r>
              <a:rPr lang="cs-CZ" dirty="0">
                <a:hlinkClick r:id="rId5"/>
              </a:rPr>
              <a:t>http://pituitary.ucla.edu/nelsons-syndrome</a:t>
            </a:r>
            <a:endParaRPr lang="cs-CZ" dirty="0"/>
          </a:p>
          <a:p>
            <a:r>
              <a:rPr lang="cs-CZ" dirty="0">
                <a:hlinkClick r:id="rId6"/>
              </a:rPr>
              <a:t>https://patient.info/doctor/nelsons-syndrome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2509</Words>
  <Application>WPS Presentation</Application>
  <PresentationFormat>Širokoúhlá obrazovka</PresentationFormat>
  <Paragraphs>49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SimSun</vt:lpstr>
      <vt:lpstr>Wingdings</vt:lpstr>
      <vt:lpstr>Times New Roman</vt:lpstr>
      <vt:lpstr>Microsoft YaHei</vt:lpstr>
      <vt:lpstr/>
      <vt:lpstr>Arial Unicode MS</vt:lpstr>
      <vt:lpstr>Calibri Light</vt:lpstr>
      <vt:lpstr>Calibri</vt:lpstr>
      <vt:lpstr>Motiv Office</vt:lpstr>
      <vt:lpstr>Nelsonův syndrom</vt:lpstr>
      <vt:lpstr>PowerPoint 演示文稿</vt:lpstr>
      <vt:lpstr>PowerPoint 演示文稿</vt:lpstr>
      <vt:lpstr>PowerPoint 演示文稿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Nelsonův syndrom</dc:title>
  <dc:creator>Eva Mullerová</dc:creator>
  <cp:lastModifiedBy>Eva Mullerová</cp:lastModifiedBy>
  <cp:revision>22</cp:revision>
  <dcterms:created xsi:type="dcterms:W3CDTF">2018-02-21T08:09:00Z</dcterms:created>
  <dcterms:modified xsi:type="dcterms:W3CDTF">2018-03-18T10:33:29Z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1033-10.2.0.5978</vt:lpwstr>
  </property>
</Properties>
</file>