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2E8B7-20AD-42DC-8DAC-C1434ED804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err="1"/>
              <a:t>Lou</a:t>
            </a:r>
            <a:r>
              <a:rPr lang="cs-CZ" dirty="0"/>
              <a:t> </a:t>
            </a:r>
            <a:r>
              <a:rPr lang="cs-CZ" dirty="0" err="1"/>
              <a:t>Gehrigova</a:t>
            </a:r>
            <a:r>
              <a:rPr lang="cs-CZ" dirty="0"/>
              <a:t> choroba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6E81B7-2A10-4001-8EC6-3350052377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Lukáš Muras</a:t>
            </a:r>
          </a:p>
          <a:p>
            <a:r>
              <a:rPr lang="cs-CZ" dirty="0"/>
              <a:t>F16107</a:t>
            </a:r>
          </a:p>
        </p:txBody>
      </p:sp>
    </p:spTree>
    <p:extLst>
      <p:ext uri="{BB962C8B-B14F-4D97-AF65-F5344CB8AC3E}">
        <p14:creationId xmlns:p14="http://schemas.microsoft.com/office/powerpoint/2010/main" val="139013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C88B5-2FA0-4B6D-A553-906332E1E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0CE6BF-DAD7-4BA3-88B9-43D2FC6DB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3633542"/>
          </a:xfrm>
        </p:spPr>
        <p:txBody>
          <a:bodyPr/>
          <a:lstStyle/>
          <a:p>
            <a:r>
              <a:rPr lang="cs-CZ" dirty="0"/>
              <a:t>Také známá jako </a:t>
            </a:r>
            <a:r>
              <a:rPr lang="cs-CZ" b="1" dirty="0"/>
              <a:t>Amyotrofická laterální skleróza (ALS)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onemocnění motoneuronu</a:t>
            </a:r>
          </a:p>
          <a:p>
            <a:r>
              <a:rPr lang="cs-CZ" dirty="0"/>
              <a:t>Fatální, progresivní a neurodegenerativní onemocnění mozku a míchy</a:t>
            </a:r>
          </a:p>
          <a:p>
            <a:r>
              <a:rPr lang="cs-CZ" dirty="0"/>
              <a:t>Způsobuje degeneraci </a:t>
            </a:r>
            <a:r>
              <a:rPr lang="cs-CZ" dirty="0" err="1"/>
              <a:t>degeneraci</a:t>
            </a:r>
            <a:r>
              <a:rPr lang="cs-CZ" dirty="0"/>
              <a:t> a ztrátu mozkových a spinálních motoneuronů – díky tomu dochází ke svalové slabosti až atrofii</a:t>
            </a:r>
          </a:p>
          <a:p>
            <a:r>
              <a:rPr lang="cs-CZ" dirty="0"/>
              <a:t>Mozek poté není schopen ovládat většinu svalů a postižený zůstává paralyzován (při zachování plných psychických i mentálních funkcí)</a:t>
            </a:r>
          </a:p>
          <a:p>
            <a:r>
              <a:rPr lang="cs-CZ" dirty="0"/>
              <a:t>Rozlišujeme sporadickou, familiární (genetickou) a guamskou formu</a:t>
            </a:r>
          </a:p>
          <a:p>
            <a:r>
              <a:rPr lang="cs-CZ" dirty="0"/>
              <a:t>Rychlost nemoci je individuální (průměrně </a:t>
            </a:r>
            <a:r>
              <a:rPr lang="cs-CZ"/>
              <a:t>2-4 roky)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05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0F737C-2E25-4655-82FD-DEFB9A55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onemocnění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7F01DB-0768-40BF-B89A-EC19667DD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089"/>
            <a:ext cx="8596668" cy="4407265"/>
          </a:xfrm>
        </p:spPr>
        <p:txBody>
          <a:bodyPr>
            <a:normAutofit lnSpcReduction="10000"/>
          </a:bodyPr>
          <a:lstStyle/>
          <a:p>
            <a:r>
              <a:rPr lang="cs-CZ" b="1" u="sng" dirty="0"/>
              <a:t>Příčiny</a:t>
            </a:r>
            <a:br>
              <a:rPr lang="cs-CZ" dirty="0"/>
            </a:br>
            <a:r>
              <a:rPr lang="cs-CZ" dirty="0"/>
              <a:t>Genetické: </a:t>
            </a:r>
            <a:br>
              <a:rPr lang="cs-CZ" dirty="0"/>
            </a:br>
            <a:r>
              <a:rPr lang="cs-CZ" dirty="0"/>
              <a:t>- 5-10% případů, s asi 20% případů genetické ALS (a 2% celkově) je spojen defekt na chromozomu 21, který kóduje </a:t>
            </a:r>
            <a:r>
              <a:rPr lang="cs-CZ" dirty="0" err="1"/>
              <a:t>superoxid</a:t>
            </a:r>
            <a:r>
              <a:rPr lang="cs-CZ" dirty="0"/>
              <a:t> </a:t>
            </a:r>
            <a:r>
              <a:rPr lang="cs-CZ" dirty="0" err="1"/>
              <a:t>dismutásu</a:t>
            </a:r>
            <a:r>
              <a:rPr lang="cs-CZ" dirty="0"/>
              <a:t> (předpokládá se, že se přenáší autosomálně dominantním způsobem)</a:t>
            </a:r>
            <a:br>
              <a:rPr lang="cs-CZ" dirty="0"/>
            </a:br>
            <a:r>
              <a:rPr lang="cs-CZ" dirty="0"/>
              <a:t>- Nejčastější mutací způsobující ALS je mutagenní gen SOD1</a:t>
            </a:r>
            <a:br>
              <a:rPr lang="cs-CZ" dirty="0"/>
            </a:br>
            <a:br>
              <a:rPr lang="cs-CZ" dirty="0"/>
            </a:br>
            <a:r>
              <a:rPr lang="cs-CZ" dirty="0"/>
              <a:t>Zranění hlavy:</a:t>
            </a:r>
            <a:br>
              <a:rPr lang="cs-CZ" dirty="0"/>
            </a:br>
            <a:r>
              <a:rPr lang="cs-CZ" dirty="0"/>
              <a:t>Střední až těžké zranění hlavy představuje riziko pro vznik ALS (několik výzkumů naznačuje, že osoby s rizikovým povoláním, ve kterém hrozí poranění hlavy - váleční veteráni, hráči amerického fotbalu- mají mnohem větší tendenci ke vzniku ALS)</a:t>
            </a:r>
            <a:br>
              <a:rPr lang="cs-CZ" dirty="0"/>
            </a:br>
            <a:br>
              <a:rPr lang="cs-CZ" dirty="0"/>
            </a:br>
            <a:r>
              <a:rPr lang="cs-CZ" dirty="0"/>
              <a:t>Ostatní:</a:t>
            </a:r>
            <a:br>
              <a:rPr lang="cs-CZ" dirty="0"/>
            </a:br>
            <a:r>
              <a:rPr lang="cs-CZ" dirty="0"/>
              <a:t>Pokud není přítomná rodinná anamnéza - asi 90% případů – není známa žádná příčina vzniku ALS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5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6CA62-0B97-4F3C-B4AE-D5AA9003B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a léčba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9CD5DB-E9A8-458E-92CB-09A1C2942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666002"/>
          </a:xfrm>
        </p:spPr>
        <p:txBody>
          <a:bodyPr>
            <a:normAutofit/>
          </a:bodyPr>
          <a:lstStyle/>
          <a:p>
            <a:r>
              <a:rPr lang="cs-CZ" u="sng" dirty="0"/>
              <a:t>Ranné stádium</a:t>
            </a:r>
            <a:br>
              <a:rPr lang="cs-CZ" u="sng" dirty="0"/>
            </a:br>
            <a:r>
              <a:rPr lang="cs-CZ" dirty="0"/>
              <a:t>- svalová slabost, záškuby a atrofie (zvláště ruce a nohy), poruchy řeči, dýchání a polykání, Babinského reflex – extense palce na noze, nejsou přítomny bolesti a jsou postiženy spodní i horní tělesné partie</a:t>
            </a:r>
            <a:endParaRPr lang="cs-CZ" u="sng" dirty="0"/>
          </a:p>
          <a:p>
            <a:r>
              <a:rPr lang="cs-CZ" u="sng" dirty="0"/>
              <a:t>Pozdní stadium</a:t>
            </a:r>
            <a:br>
              <a:rPr lang="cs-CZ" u="sng" dirty="0"/>
            </a:br>
            <a:r>
              <a:rPr lang="cs-CZ" dirty="0"/>
              <a:t>- postupně se pacienti stávají imobilními, ztrácí schopnost mluvit a polykat (v závěru choroby je nutná plicní ventilace)</a:t>
            </a:r>
            <a:br>
              <a:rPr lang="cs-CZ" dirty="0"/>
            </a:br>
            <a:r>
              <a:rPr lang="cs-CZ" dirty="0"/>
              <a:t>- k popisu progrese onemocnění se používá ALSFRS-R, který má škálu od 48 do 0 (úplná ztuhlost). Pacienti ztrácejí průměrně 0,9 bodu za měsíc</a:t>
            </a:r>
            <a:br>
              <a:rPr lang="cs-CZ" dirty="0"/>
            </a:br>
            <a:r>
              <a:rPr lang="cs-CZ" dirty="0"/>
              <a:t>- v této fázi se často vyskytuje tzv. syndrom uzamčení – paralýza všech vůlí ovlivnitelných svalů (vyjma okohybných svalů)</a:t>
            </a:r>
            <a:br>
              <a:rPr lang="cs-CZ" dirty="0"/>
            </a:br>
            <a:r>
              <a:rPr lang="cs-CZ" dirty="0"/>
              <a:t>- většina pacientů umírá na zápal plic nebo plicní selhání</a:t>
            </a:r>
            <a:endParaRPr lang="cs-CZ" u="sng" dirty="0"/>
          </a:p>
          <a:p>
            <a:r>
              <a:rPr lang="cs-CZ" dirty="0"/>
              <a:t>Jako léčivo vykazuje jistou efektivitu </a:t>
            </a:r>
            <a:r>
              <a:rPr lang="cs-CZ" dirty="0" err="1"/>
              <a:t>Riluzol</a:t>
            </a:r>
            <a:r>
              <a:rPr lang="cs-CZ" dirty="0"/>
              <a:t>, avšak ten pouze prodlužuje život nemocných osob o 2-3 měsíce. Žádná kauzální léčba prozatím neexistuje.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9772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92</Words>
  <Application>Microsoft Office PowerPoint</Application>
  <PresentationFormat>Širokoúhlá obrazovka</PresentationFormat>
  <Paragraphs>16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Fazeta</vt:lpstr>
      <vt:lpstr>Lou Gehrigova choroba</vt:lpstr>
      <vt:lpstr>Charakteristika</vt:lpstr>
      <vt:lpstr>Příčiny onemocnění</vt:lpstr>
      <vt:lpstr>Průběh a léčba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 Gehrigova choroba</dc:title>
  <dc:creator>F16107</dc:creator>
  <cp:lastModifiedBy>F16107</cp:lastModifiedBy>
  <cp:revision>6</cp:revision>
  <dcterms:created xsi:type="dcterms:W3CDTF">2018-04-15T08:35:37Z</dcterms:created>
  <dcterms:modified xsi:type="dcterms:W3CDTF">2018-04-15T09:17:06Z</dcterms:modified>
</cp:coreProperties>
</file>