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A2D3-278D-4C14-9A2B-12BF697ABCFD}" type="datetimeFigureOut">
              <a:rPr lang="cs-CZ" smtClean="0"/>
              <a:t>26.03.2018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5135-6E72-406E-94DE-437E73ECE1CE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63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A2D3-278D-4C14-9A2B-12BF697ABCFD}" type="datetimeFigureOut">
              <a:rPr lang="cs-CZ" smtClean="0"/>
              <a:t>26.03.2018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5135-6E72-406E-94DE-437E73ECE1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4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A2D3-278D-4C14-9A2B-12BF697ABCFD}" type="datetimeFigureOut">
              <a:rPr lang="cs-CZ" smtClean="0"/>
              <a:t>26.03.2018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5135-6E72-406E-94DE-437E73ECE1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599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A2D3-278D-4C14-9A2B-12BF697ABCFD}" type="datetimeFigureOut">
              <a:rPr lang="cs-CZ" smtClean="0"/>
              <a:t>26.03.2018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5135-6E72-406E-94DE-437E73ECE1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93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A2D3-278D-4C14-9A2B-12BF697ABCFD}" type="datetimeFigureOut">
              <a:rPr lang="cs-CZ" smtClean="0"/>
              <a:t>26.03.2018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5135-6E72-406E-94DE-437E73ECE1CE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76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A2D3-278D-4C14-9A2B-12BF697ABCFD}" type="datetimeFigureOut">
              <a:rPr lang="cs-CZ" smtClean="0"/>
              <a:t>26.03.2018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5135-6E72-406E-94DE-437E73ECE1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881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A2D3-278D-4C14-9A2B-12BF697ABCFD}" type="datetimeFigureOut">
              <a:rPr lang="cs-CZ" smtClean="0"/>
              <a:t>26.03.2018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5135-6E72-406E-94DE-437E73ECE1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7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A2D3-278D-4C14-9A2B-12BF697ABCFD}" type="datetimeFigureOut">
              <a:rPr lang="cs-CZ" smtClean="0"/>
              <a:t>26.03.2018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5135-6E72-406E-94DE-437E73ECE1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93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A2D3-278D-4C14-9A2B-12BF697ABCFD}" type="datetimeFigureOut">
              <a:rPr lang="cs-CZ" smtClean="0"/>
              <a:t>26.03.2018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5135-6E72-406E-94DE-437E73ECE1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65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067A2D3-278D-4C14-9A2B-12BF697ABCFD}" type="datetimeFigureOut">
              <a:rPr lang="cs-CZ" smtClean="0"/>
              <a:t>26.03.2018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AA5135-6E72-406E-94DE-437E73ECE1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5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A2D3-278D-4C14-9A2B-12BF697ABCFD}" type="datetimeFigureOut">
              <a:rPr lang="cs-CZ" smtClean="0"/>
              <a:t>26.03.2018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5135-6E72-406E-94DE-437E73ECE1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112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067A2D3-278D-4C14-9A2B-12BF697ABCFD}" type="datetimeFigureOut">
              <a:rPr lang="cs-CZ" smtClean="0"/>
              <a:t>26.03.2018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6AA5135-6E72-406E-94DE-437E73ECE1CE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259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E2EEF02-67F6-44E6-8A06-0C8E0E93C1B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BB356C8-DE4D-44FC-B426-C9359DD8A4C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F374CBE-052B-4D46-A367-AEAAFB638F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478BF3B-12F7-4FCC-835E-5B9BA147CC0F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086" y="5618770"/>
            <a:ext cx="105156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 descr="Obsah obrázku bublina, osoba, dítě, tráva&#10;&#10;Popis vygenerován s velmi vysokou mírou spolehlivosti">
            <a:extLst>
              <a:ext uri="{FF2B5EF4-FFF2-40B4-BE49-F238E27FC236}">
                <a16:creationId xmlns:a16="http://schemas.microsoft.com/office/drawing/2014/main" id="{F6910636-00B9-4EA0-9BDA-3013BA0953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21" r="-1" b="29614"/>
          <a:stretch/>
        </p:blipFill>
        <p:spPr>
          <a:xfrm>
            <a:off x="635457" y="640080"/>
            <a:ext cx="10916463" cy="3602736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34B965E-C04F-4FF1-8B23-4CD6F2588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999" y="4550229"/>
            <a:ext cx="10909073" cy="1057655"/>
          </a:xfrm>
        </p:spPr>
        <p:txBody>
          <a:bodyPr>
            <a:normAutofit/>
          </a:bodyPr>
          <a:lstStyle/>
          <a:p>
            <a:r>
              <a:rPr lang="cs-CZ" sz="6000" dirty="0"/>
              <a:t>Downův syndrom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2124D75-A430-4A7E-ABAA-3C1802D887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086" y="5718805"/>
            <a:ext cx="10925101" cy="515477"/>
          </a:xfrm>
        </p:spPr>
        <p:txBody>
          <a:bodyPr>
            <a:normAutofit/>
          </a:bodyPr>
          <a:lstStyle/>
          <a:p>
            <a:r>
              <a:rPr lang="cs-CZ" sz="1600" cap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Michaela Obrovská F16116</a:t>
            </a:r>
          </a:p>
        </p:txBody>
      </p:sp>
    </p:spTree>
    <p:extLst>
      <p:ext uri="{BB962C8B-B14F-4D97-AF65-F5344CB8AC3E}">
        <p14:creationId xmlns:p14="http://schemas.microsoft.com/office/powerpoint/2010/main" val="791175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83F75F-1044-4C80-8DB6-6532BEE6E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B73811-75C8-4651-817E-72718B534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Geneticky podmíněné onemocnění způsobené chromozomální aberací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dirty="0" err="1"/>
              <a:t>Trisomie</a:t>
            </a:r>
            <a:r>
              <a:rPr lang="cs-CZ" dirty="0"/>
              <a:t> 21. chromozomu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Karyotyp: 47, XX, +21 / 47, XY, +21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1:8000 novorozenců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Doba přežití: 40 let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7D64917-088D-4BFB-803A-9D263E4C96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789" y="1845734"/>
            <a:ext cx="3938891" cy="423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522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86C18E-6AAD-4B6A-A9DA-8DA3AE37A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E926F6-0387-449E-92FF-C2D941D13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dirty="0" err="1"/>
              <a:t>Nondisjunkce</a:t>
            </a:r>
            <a:r>
              <a:rPr lang="cs-CZ" dirty="0"/>
              <a:t> (prostá </a:t>
            </a:r>
            <a:r>
              <a:rPr lang="cs-CZ" dirty="0" err="1"/>
              <a:t>trisomie</a:t>
            </a:r>
            <a:r>
              <a:rPr lang="cs-CZ" dirty="0"/>
              <a:t>) – nejčastější (92 %)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 jádře všech buněk pacienta jsou přítomny samostatné kopie 21. chromozomu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/>
              <a:t>Robertsonovská</a:t>
            </a:r>
            <a:r>
              <a:rPr lang="cs-CZ" dirty="0"/>
              <a:t> translokace (8 %)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Fúze dvou 21. chromozomů které se nadále chovají jako jeden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Balancovaná – v karyotypu pouze 45 chromozomů, ale 21. chromosom je zdvojený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Nepoškozuje nositele ale potomstvo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Mozaika (3 %)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Mírnější forma – </a:t>
            </a:r>
            <a:r>
              <a:rPr lang="cs-CZ" dirty="0" err="1"/>
              <a:t>trisomií</a:t>
            </a:r>
            <a:r>
              <a:rPr lang="cs-CZ" dirty="0"/>
              <a:t> jsou postiženy jen některé buňky (</a:t>
            </a:r>
            <a:r>
              <a:rPr lang="cs-CZ" dirty="0" err="1"/>
              <a:t>postzygotická</a:t>
            </a:r>
            <a:r>
              <a:rPr lang="cs-CZ" dirty="0"/>
              <a:t> mutace)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Míra fenotypového projevu závisí na podílu zdravých a postižených buněk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2533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0E986E-C99D-47A5-A71A-C18F9F47F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Symptomy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A221F7-3D6C-4D13-939F-908809CFF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35205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Tělesné: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err="1"/>
              <a:t>Kraniofaciální</a:t>
            </a:r>
            <a:r>
              <a:rPr lang="cs-CZ" dirty="0"/>
              <a:t> dysmorfie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Kožní řasa na zátylku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Mongoloidní postavení očních štěrbin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err="1"/>
              <a:t>Epicanthus</a:t>
            </a:r>
            <a:r>
              <a:rPr lang="cs-CZ" dirty="0"/>
              <a:t> (kožní řasa ve vnitřním koutku oka)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Malé a nízko posazené uši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Krátké prsty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Opičí rýhy na dlani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Velká mezera mezi palcem na nohou a ostatními prsty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</p:txBody>
      </p:sp>
      <p:pic>
        <p:nvPicPr>
          <p:cNvPr id="5" name="Obrázek 4" descr="Obsah obrázku dítě, osoba, interiér, oblečení&#10;&#10;Popis vygenerován s velmi vysokou mírou spolehlivosti">
            <a:extLst>
              <a:ext uri="{FF2B5EF4-FFF2-40B4-BE49-F238E27FC236}">
                <a16:creationId xmlns:a16="http://schemas.microsoft.com/office/drawing/2014/main" id="{7231608E-F6DF-4B16-BCAA-FBD256D642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402" y="2035205"/>
            <a:ext cx="2638560" cy="3218768"/>
          </a:xfrm>
          <a:prstGeom prst="rect">
            <a:avLst/>
          </a:prstGeom>
        </p:spPr>
      </p:pic>
      <p:pic>
        <p:nvPicPr>
          <p:cNvPr id="7" name="Obrázek 6" descr="Obsah obrázku osoba, exteriér, malé, mladý&#10;&#10;Popis vygenerován s velmi vysokou mírou spolehlivosti">
            <a:extLst>
              <a:ext uri="{FF2B5EF4-FFF2-40B4-BE49-F238E27FC236}">
                <a16:creationId xmlns:a16="http://schemas.microsoft.com/office/drawing/2014/main" id="{C6E9402D-0CF4-47A1-88C7-777F85E739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533" y="2035205"/>
            <a:ext cx="2329682" cy="3209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623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198A7-283C-477B-BD6F-0F3A3D353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Symptomy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8AAD67-5A6A-4D1D-89C0-27A6099C4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Skryté: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Mentální retardace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IQ 35-70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Porucha motoriky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Snížená plodnost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Srdeční vady – defekt komorového septa, atrioventrikulární kanál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Vývojové anomálie v trávicím traktu – atresie duodena, jícnu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Urogenitální vady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Hypotonie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Zvýšené riziko akutní </a:t>
            </a:r>
            <a:r>
              <a:rPr lang="cs-CZ" dirty="0" err="1"/>
              <a:t>lymfoblastické</a:t>
            </a:r>
            <a:r>
              <a:rPr lang="cs-CZ" dirty="0"/>
              <a:t> leukémie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Narušená funkce štítné žlázy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0956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E416C0-21EF-47DF-B631-7DAF22EDF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Terapie a diagnostika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8A1F84-75A4-43D2-8A40-B49722AF8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Prenatální diagnostika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Pomocí biochemických markerů (zejména PAPP-A, </a:t>
            </a:r>
            <a:r>
              <a:rPr lang="cs-CZ" dirty="0" err="1"/>
              <a:t>hCG</a:t>
            </a:r>
            <a:r>
              <a:rPr lang="cs-CZ" dirty="0"/>
              <a:t>) a ultrazvukových markerů (</a:t>
            </a:r>
            <a:r>
              <a:rPr lang="cs-CZ" dirty="0" err="1"/>
              <a:t>nuchální</a:t>
            </a:r>
            <a:r>
              <a:rPr lang="cs-CZ" dirty="0"/>
              <a:t> </a:t>
            </a:r>
            <a:r>
              <a:rPr lang="cs-CZ" dirty="0" err="1"/>
              <a:t>translucence</a:t>
            </a:r>
            <a:r>
              <a:rPr lang="cs-CZ" dirty="0"/>
              <a:t>, přítomnost nosní kosti, délka stehenní kosti apod.) jsou v souvislosti s věkem matky (vyšší věk matky znamená vyšší populační riziko chromozomálních aberací) vytipována těhotenství s vyšším rizikem Downova syndrom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Vyšetřením vzorku placenty/plodové vody (aminocentéza)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 případě potvrzení </a:t>
            </a:r>
            <a:r>
              <a:rPr lang="cs-CZ" dirty="0" err="1"/>
              <a:t>trizomie</a:t>
            </a:r>
            <a:r>
              <a:rPr lang="cs-CZ" dirty="0"/>
              <a:t> 21 u plodu je těhotné nabídnuto umělé ukončení těhotenství.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 současné době není možné Downův syndrom kauzálně léčit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398613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8019</TotalTime>
  <Words>298</Words>
  <Application>Microsoft Office PowerPoint</Application>
  <PresentationFormat>Širokoúhlá obrazovka</PresentationFormat>
  <Paragraphs>46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Wingdings</vt:lpstr>
      <vt:lpstr>Retrospektiva</vt:lpstr>
      <vt:lpstr>Downův syndrom</vt:lpstr>
      <vt:lpstr>Úvod</vt:lpstr>
      <vt:lpstr>Druhy</vt:lpstr>
      <vt:lpstr>Symptomy</vt:lpstr>
      <vt:lpstr>Symptomy</vt:lpstr>
      <vt:lpstr>Terapie a diagnostika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Downův syndrom</dc:title>
  <dc:creator>F16116</dc:creator>
  <cp:lastModifiedBy>F16116</cp:lastModifiedBy>
  <cp:revision>7</cp:revision>
  <dcterms:created xsi:type="dcterms:W3CDTF">2018-03-25T22:11:55Z</dcterms:created>
  <dcterms:modified xsi:type="dcterms:W3CDTF">2018-03-31T11:51:31Z</dcterms:modified>
</cp:coreProperties>
</file>