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75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karske.slovniky.cz/lexikon-pojem/diabetes-mellitus-zkr-dm-11" TargetMode="External"/><Relationship Id="rId2" Type="http://schemas.openxmlformats.org/officeDocument/2006/relationships/hyperlink" Target="https://www.wikiskripta.eu/w/Diabetes_mellitus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kem.cz/cs/diabetes-mellitus-cukrovka/a-2654/" TargetMode="External"/><Relationship Id="rId4" Type="http://schemas.openxmlformats.org/officeDocument/2006/relationships/hyperlink" Target="https://nemoci.vitalion.cz/cukrovk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E843BA-C7D4-4E7D-9804-2D2B5440FC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i="1" dirty="0"/>
              <a:t>Diabetes </a:t>
            </a:r>
            <a:r>
              <a:rPr lang="cs-CZ" sz="6600" i="1" dirty="0" err="1"/>
              <a:t>mellitus</a:t>
            </a:r>
            <a:r>
              <a:rPr lang="cs-CZ" sz="6600" i="1" dirty="0"/>
              <a:t> (dm)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97EF0DE-F1EF-4D5E-A88D-F14CAFE7D3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2800" dirty="0"/>
              <a:t>Vypracovala: Jana Říhová </a:t>
            </a:r>
          </a:p>
        </p:txBody>
      </p:sp>
    </p:spTree>
    <p:extLst>
      <p:ext uri="{BB962C8B-B14F-4D97-AF65-F5344CB8AC3E}">
        <p14:creationId xmlns:p14="http://schemas.microsoft.com/office/powerpoint/2010/main" val="681365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B8AE0F5-D229-46A8-951E-756AB2D3A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596348"/>
            <a:ext cx="9905999" cy="5777948"/>
          </a:xfrm>
        </p:spPr>
        <p:txBody>
          <a:bodyPr>
            <a:normAutofit fontScale="70000" lnSpcReduction="20000"/>
          </a:bodyPr>
          <a:lstStyle/>
          <a:p>
            <a:r>
              <a:rPr lang="cs-CZ" dirty="0"/>
              <a:t>DM je onemocnění způsobené nedostatkem inzulinu nebo jeho malou účinností, špatné využití glukosy v organismu -&gt; hyperglykémie (&gt;10mmol/l), jedná se tedy o poruchu metabolismu sacharidů</a:t>
            </a:r>
          </a:p>
          <a:p>
            <a:r>
              <a:rPr lang="cs-CZ" dirty="0"/>
              <a:t>Vyšetřuje se stanovením hladiny glukosy v těle, případně využití </a:t>
            </a:r>
            <a:r>
              <a:rPr lang="cs-CZ" dirty="0" err="1"/>
              <a:t>oGGT</a:t>
            </a:r>
            <a:endParaRPr lang="cs-CZ" dirty="0"/>
          </a:p>
          <a:p>
            <a:r>
              <a:rPr lang="cs-CZ" u="sng" dirty="0"/>
              <a:t>2 základní typy DM:</a:t>
            </a:r>
          </a:p>
          <a:p>
            <a:r>
              <a:rPr lang="cs-CZ" b="1" dirty="0"/>
              <a:t>Diabetes </a:t>
            </a:r>
            <a:r>
              <a:rPr lang="cs-CZ" b="1" dirty="0" err="1"/>
              <a:t>mellitus</a:t>
            </a:r>
            <a:r>
              <a:rPr lang="cs-CZ" b="1" dirty="0"/>
              <a:t> 1. typu </a:t>
            </a:r>
            <a:r>
              <a:rPr lang="cs-CZ" dirty="0"/>
              <a:t>– závislý na inzulinu, inzulin-dependentní IDDM, vzniká především v dětství jako </a:t>
            </a:r>
            <a:r>
              <a:rPr lang="cs-CZ" i="1" u="sng" dirty="0"/>
              <a:t>autoimunitní choroba</a:t>
            </a:r>
            <a:r>
              <a:rPr lang="cs-CZ" dirty="0"/>
              <a:t>, nezbytné je podávání inzulinu, vzniká v důsledku zániku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β</a:t>
            </a: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-buněk -&gt; klesá sekrece inzulinu. Zvýšené štěpení tuků vede k výrazné produkci ketolátek až vzniku </a:t>
            </a:r>
            <a:r>
              <a:rPr lang="cs-CZ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ketoacidózy</a:t>
            </a:r>
            <a:endParaRPr lang="cs-CZ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b="1" dirty="0"/>
              <a:t>Diabetes </a:t>
            </a:r>
            <a:r>
              <a:rPr lang="cs-CZ" b="1" dirty="0" err="1"/>
              <a:t>mellitus</a:t>
            </a:r>
            <a:r>
              <a:rPr lang="cs-CZ" b="1" dirty="0"/>
              <a:t> 2. typu </a:t>
            </a:r>
            <a:r>
              <a:rPr lang="cs-CZ" dirty="0"/>
              <a:t>– nezávislý na inzulinu, non-</a:t>
            </a:r>
            <a:r>
              <a:rPr lang="cs-CZ" dirty="0" err="1"/>
              <a:t>inzlulin</a:t>
            </a:r>
            <a:r>
              <a:rPr lang="cs-CZ" dirty="0"/>
              <a:t>-dependentní NIDDM, spíše u starších a obézních lidí, </a:t>
            </a:r>
            <a:r>
              <a:rPr lang="cs-CZ" i="1" dirty="0"/>
              <a:t>inzulinová rezistence- </a:t>
            </a:r>
            <a:r>
              <a:rPr lang="cs-CZ" dirty="0"/>
              <a:t>snížení citlivosti tkání vlastního těla k inzulinu</a:t>
            </a:r>
          </a:p>
          <a:p>
            <a:r>
              <a:rPr lang="cs-CZ" dirty="0"/>
              <a:t>Další typy: gestační DM – v období těhotenství, po porodu odeznívá</a:t>
            </a:r>
          </a:p>
          <a:p>
            <a:r>
              <a:rPr lang="cs-CZ" dirty="0"/>
              <a:t>Hraniční poruchy </a:t>
            </a:r>
            <a:r>
              <a:rPr lang="cs-CZ" dirty="0" err="1"/>
              <a:t>glukosové</a:t>
            </a:r>
            <a:r>
              <a:rPr lang="cs-CZ" dirty="0"/>
              <a:t> homeostázy PGT – porušená </a:t>
            </a:r>
            <a:r>
              <a:rPr lang="cs-CZ" dirty="0" err="1"/>
              <a:t>glukosová</a:t>
            </a:r>
            <a:r>
              <a:rPr lang="cs-CZ" dirty="0"/>
              <a:t> tolerance, IFG – zvýšená glykemie nalačno</a:t>
            </a:r>
          </a:p>
          <a:p>
            <a:r>
              <a:rPr lang="cs-CZ" dirty="0"/>
              <a:t>Specifické typy podmíněné onemocněním exokrinního pankreatu, chemikáliemi, léky..</a:t>
            </a:r>
          </a:p>
          <a:p>
            <a:r>
              <a:rPr lang="cs-CZ" dirty="0"/>
              <a:t>Glukóza se dostává do buněk v nedostatečné míře -&gt; trpí nedostatkem energie, hyperglykemie, glykosurie. Ztráta vody se spolu s nadměrným množstvím glukosy v krvi podílí na vzniku žízně. Nedostatek inzulinu způsobuje i poruchy metabolismu tuků a bílkovin.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5642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EC01285-17E1-4E98-95CA-A9E63B12D5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914400"/>
            <a:ext cx="9905999" cy="4876801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Rizikové faktory DM: 1. typ – genetická predispozice</a:t>
            </a:r>
          </a:p>
          <a:p>
            <a:pPr marL="0" indent="0">
              <a:buNone/>
            </a:pPr>
            <a:r>
              <a:rPr lang="cs-CZ" dirty="0"/>
              <a:t>		        2. typ – obezita, nezdravý životní styl a výživa</a:t>
            </a:r>
          </a:p>
          <a:p>
            <a:r>
              <a:rPr lang="cs-CZ" dirty="0"/>
              <a:t>Příznaky – 1. typ – žízeň, hlad nebo naopak nechutenství, noční pomočování, hubnutí, slabost</a:t>
            </a:r>
          </a:p>
          <a:p>
            <a:pPr marL="0" indent="0">
              <a:buNone/>
            </a:pPr>
            <a:r>
              <a:rPr lang="cs-CZ" dirty="0"/>
              <a:t>               2. Typ –– svědění, žízeň, ospalost, únava, projevy často specifické – špatné hojení ran</a:t>
            </a:r>
          </a:p>
          <a:p>
            <a:pPr marL="0" indent="0">
              <a:buNone/>
            </a:pPr>
            <a:r>
              <a:rPr lang="cs-CZ" dirty="0"/>
              <a:t>Komplikace diabetu:</a:t>
            </a:r>
          </a:p>
          <a:p>
            <a:r>
              <a:rPr lang="cs-CZ" dirty="0"/>
              <a:t>akutní– diabetické kóma</a:t>
            </a:r>
          </a:p>
          <a:p>
            <a:r>
              <a:rPr lang="cs-CZ" dirty="0"/>
              <a:t>chronické – diabetická nefropatie, diabetická retinopatie, urychlení aterosklerózy </a:t>
            </a:r>
            <a:r>
              <a:rPr lang="cs-CZ" dirty="0" err="1"/>
              <a:t>makroangiopatie</a:t>
            </a:r>
            <a:r>
              <a:rPr lang="cs-CZ" dirty="0"/>
              <a:t>, diabetická noha</a:t>
            </a:r>
          </a:p>
          <a:p>
            <a:pPr marL="0" indent="0">
              <a:buNone/>
            </a:pPr>
            <a:r>
              <a:rPr lang="cs-CZ" dirty="0"/>
              <a:t>Léčba: dieta – omezení cukrů, pravidelný příjem potravy, perorální </a:t>
            </a:r>
            <a:r>
              <a:rPr lang="cs-CZ" dirty="0" err="1"/>
              <a:t>antidiabetika</a:t>
            </a:r>
            <a:r>
              <a:rPr lang="cs-CZ" dirty="0"/>
              <a:t>, inzulin (inzulinová pera, měření hladiny cukru – glukometrem)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342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50BD7-32AB-4F5C-83C1-C8D30F661D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2" y="1066799"/>
            <a:ext cx="9905998" cy="929786"/>
          </a:xfrm>
        </p:spPr>
        <p:txBody>
          <a:bodyPr/>
          <a:lstStyle/>
          <a:p>
            <a:r>
              <a:rPr lang="cs-CZ" dirty="0"/>
              <a:t>Zdroje: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2A9A4A-5472-4C0E-8084-D9DA45438A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https://www.wikiskripta.eu/w/Diabetes_mellitus</a:t>
            </a:r>
            <a:endParaRPr lang="cs-CZ" dirty="0"/>
          </a:p>
          <a:p>
            <a:r>
              <a:rPr lang="cs-CZ" dirty="0">
                <a:hlinkClick r:id="rId3"/>
              </a:rPr>
              <a:t>http://lekarske.slovniky.cz/lexikon-pojem/diabetes-mellitus-zkr-dm-11</a:t>
            </a:r>
            <a:endParaRPr lang="cs-CZ" dirty="0"/>
          </a:p>
          <a:p>
            <a:r>
              <a:rPr lang="cs-CZ" dirty="0">
                <a:hlinkClick r:id="rId4"/>
              </a:rPr>
              <a:t>https://nemoci.vitalion.cz/cukrovka/</a:t>
            </a:r>
            <a:endParaRPr lang="cs-CZ" dirty="0"/>
          </a:p>
          <a:p>
            <a:r>
              <a:rPr lang="cs-CZ" dirty="0">
                <a:hlinkClick r:id="rId5"/>
              </a:rPr>
              <a:t>https://www.ikem.cz/cs/diabetes-mellitus-cukrovka/a-2654/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940877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bvod">
  <a:themeElements>
    <a:clrScheme name="Circuit">
      <a:dk1>
        <a:sysClr val="windowText" lastClr="000000"/>
      </a:dk1>
      <a:lt1>
        <a:sysClr val="window" lastClr="FFFFFF"/>
      </a:lt1>
      <a:dk2>
        <a:srgbClr val="8D1E14"/>
      </a:dk2>
      <a:lt2>
        <a:srgbClr val="FF744E"/>
      </a:lt2>
      <a:accent1>
        <a:srgbClr val="E9B758"/>
      </a:accent1>
      <a:accent2>
        <a:srgbClr val="FE8943"/>
      </a:accent2>
      <a:accent3>
        <a:srgbClr val="AEA27C"/>
      </a:accent3>
      <a:accent4>
        <a:srgbClr val="90B46E"/>
      </a:accent4>
      <a:accent5>
        <a:srgbClr val="71AEC1"/>
      </a:accent5>
      <a:accent6>
        <a:srgbClr val="C98DE7"/>
      </a:accent6>
      <a:hlink>
        <a:srgbClr val="FF7A22"/>
      </a:hlink>
      <a:folHlink>
        <a:srgbClr val="FDCD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2000"/>
                <a:satMod val="1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971C58-AB76-4A2A-B231-5F8CA03CF4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TM04033919[[fn=Obvod]]</Template>
  <TotalTime>166</TotalTime>
  <Words>273</Words>
  <Application>Microsoft Office PowerPoint</Application>
  <PresentationFormat>Širokoúhlá obrazovka</PresentationFormat>
  <Paragraphs>25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Arial</vt:lpstr>
      <vt:lpstr>Times New Roman</vt:lpstr>
      <vt:lpstr>Trebuchet MS</vt:lpstr>
      <vt:lpstr>Tw Cen MT</vt:lpstr>
      <vt:lpstr>Obvod</vt:lpstr>
      <vt:lpstr>Diabetes mellitus (dm) </vt:lpstr>
      <vt:lpstr>Prezentace aplikace PowerPoint</vt:lpstr>
      <vt:lpstr>Prezentace aplikace PowerPoint</vt:lpstr>
      <vt:lpstr>Zdroje: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Diabetes mellitus</dc:title>
  <dc:creator>Jana Říhová</dc:creator>
  <cp:lastModifiedBy>Jana Říhová</cp:lastModifiedBy>
  <cp:revision>16</cp:revision>
  <dcterms:created xsi:type="dcterms:W3CDTF">2018-03-04T20:31:18Z</dcterms:created>
  <dcterms:modified xsi:type="dcterms:W3CDTF">2018-03-05T20:24:17Z</dcterms:modified>
</cp:coreProperties>
</file>