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4715-1A18-45C3-8681-DFBEB78DA041}" type="datetimeFigureOut">
              <a:rPr lang="cs-CZ" smtClean="0"/>
              <a:pPr/>
              <a:t>11.4.2018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C50E-03E1-4C91-B465-7B4AB2D1A3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4715-1A18-45C3-8681-DFBEB78DA041}" type="datetimeFigureOut">
              <a:rPr lang="cs-CZ" smtClean="0"/>
              <a:pPr/>
              <a:t>11.4.2018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C50E-03E1-4C91-B465-7B4AB2D1A3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4715-1A18-45C3-8681-DFBEB78DA041}" type="datetimeFigureOut">
              <a:rPr lang="cs-CZ" smtClean="0"/>
              <a:pPr/>
              <a:t>11.4.2018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C50E-03E1-4C91-B465-7B4AB2D1A3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4715-1A18-45C3-8681-DFBEB78DA041}" type="datetimeFigureOut">
              <a:rPr lang="cs-CZ" smtClean="0"/>
              <a:pPr/>
              <a:t>11.4.2018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C50E-03E1-4C91-B465-7B4AB2D1A3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4715-1A18-45C3-8681-DFBEB78DA041}" type="datetimeFigureOut">
              <a:rPr lang="cs-CZ" smtClean="0"/>
              <a:pPr/>
              <a:t>11.4.2018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C50E-03E1-4C91-B465-7B4AB2D1A3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4715-1A18-45C3-8681-DFBEB78DA041}" type="datetimeFigureOut">
              <a:rPr lang="cs-CZ" smtClean="0"/>
              <a:pPr/>
              <a:t>11.4.2018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C50E-03E1-4C91-B465-7B4AB2D1A3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4715-1A18-45C3-8681-DFBEB78DA041}" type="datetimeFigureOut">
              <a:rPr lang="cs-CZ" smtClean="0"/>
              <a:pPr/>
              <a:t>11.4.2018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C50E-03E1-4C91-B465-7B4AB2D1A3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4715-1A18-45C3-8681-DFBEB78DA041}" type="datetimeFigureOut">
              <a:rPr lang="cs-CZ" smtClean="0"/>
              <a:pPr/>
              <a:t>11.4.2018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C50E-03E1-4C91-B465-7B4AB2D1A3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4715-1A18-45C3-8681-DFBEB78DA041}" type="datetimeFigureOut">
              <a:rPr lang="cs-CZ" smtClean="0"/>
              <a:pPr/>
              <a:t>11.4.2018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C50E-03E1-4C91-B465-7B4AB2D1A3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4715-1A18-45C3-8681-DFBEB78DA041}" type="datetimeFigureOut">
              <a:rPr lang="cs-CZ" smtClean="0"/>
              <a:pPr/>
              <a:t>11.4.2018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C50E-03E1-4C91-B465-7B4AB2D1A3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4715-1A18-45C3-8681-DFBEB78DA041}" type="datetimeFigureOut">
              <a:rPr lang="cs-CZ" smtClean="0"/>
              <a:pPr/>
              <a:t>11.4.2018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3ACC50E-03E1-4C91-B465-7B4AB2D1A3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D84715-1A18-45C3-8681-DFBEB78DA041}" type="datetimeFigureOut">
              <a:rPr lang="cs-CZ" smtClean="0"/>
              <a:pPr/>
              <a:t>11.4.2018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ACC50E-03E1-4C91-B465-7B4AB2D1A337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err="1" smtClean="0"/>
              <a:t>Brachydaktylie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000" b="1" dirty="0" smtClean="0"/>
              <a:t>Syndrom intelektuálního postižení</a:t>
            </a:r>
            <a:br>
              <a:rPr lang="cs-CZ" sz="4000" b="1" dirty="0" smtClean="0"/>
            </a:br>
            <a:endParaRPr lang="cs-CZ" sz="4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57290" y="4429132"/>
            <a:ext cx="6400800" cy="1752600"/>
          </a:xfrm>
        </p:spPr>
        <p:txBody>
          <a:bodyPr>
            <a:normAutofit lnSpcReduction="10000"/>
          </a:bodyPr>
          <a:lstStyle/>
          <a:p>
            <a:pPr algn="r"/>
            <a:endParaRPr lang="cs-CZ" sz="2400" dirty="0" smtClean="0">
              <a:solidFill>
                <a:schemeClr val="tx1"/>
              </a:solidFill>
            </a:endParaRPr>
          </a:p>
          <a:p>
            <a:pPr algn="r"/>
            <a:endParaRPr lang="cs-CZ" sz="2400" dirty="0" smtClean="0">
              <a:solidFill>
                <a:schemeClr val="tx1"/>
              </a:solidFill>
            </a:endParaRPr>
          </a:p>
          <a:p>
            <a:pPr algn="r"/>
            <a:r>
              <a:rPr lang="cs-CZ" sz="2400" dirty="0" smtClean="0">
                <a:solidFill>
                  <a:schemeClr val="tx1"/>
                </a:solidFill>
              </a:rPr>
              <a:t>Radka </a:t>
            </a:r>
            <a:r>
              <a:rPr lang="cs-CZ" sz="2400" dirty="0" smtClean="0">
                <a:solidFill>
                  <a:schemeClr val="tx1"/>
                </a:solidFill>
              </a:rPr>
              <a:t>Slavíčková</a:t>
            </a:r>
          </a:p>
          <a:p>
            <a:pPr algn="r"/>
            <a:r>
              <a:rPr lang="cs-CZ" sz="2400" dirty="0" smtClean="0">
                <a:solidFill>
                  <a:schemeClr val="tx1"/>
                </a:solidFill>
              </a:rPr>
              <a:t>F16136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Delece 2q37 nebo </a:t>
            </a:r>
            <a:r>
              <a:rPr lang="cs-CZ" dirty="0" err="1" smtClean="0"/>
              <a:t>monozomie</a:t>
            </a:r>
            <a:r>
              <a:rPr lang="cs-CZ" dirty="0" smtClean="0"/>
              <a:t> 2q37 je chromozomální anomálie zahrnující deleci chromozomového pásu 2q37 </a:t>
            </a:r>
          </a:p>
          <a:p>
            <a:r>
              <a:rPr lang="cs-CZ" dirty="0" smtClean="0"/>
              <a:t>projevuje </a:t>
            </a:r>
            <a:r>
              <a:rPr lang="cs-CZ" dirty="0" smtClean="0"/>
              <a:t>se ve třech hlavních klinických nálezech: </a:t>
            </a:r>
            <a:endParaRPr lang="cs-CZ" dirty="0" smtClean="0"/>
          </a:p>
          <a:p>
            <a:pPr lvl="1"/>
            <a:r>
              <a:rPr lang="cs-CZ" dirty="0" smtClean="0"/>
              <a:t>vývojové zpoždění </a:t>
            </a:r>
          </a:p>
          <a:p>
            <a:pPr lvl="1"/>
            <a:r>
              <a:rPr lang="cs-CZ" dirty="0" smtClean="0"/>
              <a:t>kosterní </a:t>
            </a:r>
            <a:r>
              <a:rPr lang="cs-CZ" dirty="0" smtClean="0"/>
              <a:t>malformace </a:t>
            </a:r>
            <a:endParaRPr lang="cs-CZ" dirty="0" smtClean="0"/>
          </a:p>
          <a:p>
            <a:pPr lvl="1"/>
            <a:r>
              <a:rPr lang="cs-CZ" dirty="0" err="1" smtClean="0"/>
              <a:t>faciální</a:t>
            </a:r>
            <a:r>
              <a:rPr lang="cs-CZ" dirty="0" smtClean="0"/>
              <a:t> dysmorfie</a:t>
            </a:r>
          </a:p>
          <a:p>
            <a:r>
              <a:rPr lang="cs-CZ" dirty="0" smtClean="0"/>
              <a:t>Incidence se odhaduje na méně než 1 z 10 000 jedinců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Klinický popis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Většina pacientů měla  dědičný </a:t>
            </a:r>
            <a:r>
              <a:rPr lang="cs-CZ" dirty="0" err="1" smtClean="0"/>
              <a:t>osteodystrofický</a:t>
            </a:r>
            <a:r>
              <a:rPr lang="cs-CZ" dirty="0" smtClean="0"/>
              <a:t> fenotyp </a:t>
            </a:r>
            <a:r>
              <a:rPr lang="cs-CZ" dirty="0" err="1" smtClean="0"/>
              <a:t>Albright</a:t>
            </a:r>
            <a:r>
              <a:rPr lang="cs-CZ" dirty="0" smtClean="0"/>
              <a:t> s vývojovým zpožděním nebo intelektuálním deficitem, s nízkou tělesnou hmotností nebo s tendencí k obezitě</a:t>
            </a:r>
          </a:p>
          <a:p>
            <a:r>
              <a:rPr lang="cs-CZ" dirty="0" smtClean="0"/>
              <a:t>Časté klinické příznaky:</a:t>
            </a:r>
          </a:p>
          <a:p>
            <a:pPr lvl="1"/>
            <a:r>
              <a:rPr lang="cs-CZ" dirty="0" smtClean="0"/>
              <a:t>Pátý prst </a:t>
            </a:r>
            <a:r>
              <a:rPr lang="cs-CZ" dirty="0" err="1" smtClean="0"/>
              <a:t>klinodaktylie</a:t>
            </a:r>
            <a:r>
              <a:rPr lang="cs-CZ" dirty="0" smtClean="0"/>
              <a:t> (malé nohy, ruce)</a:t>
            </a:r>
          </a:p>
          <a:p>
            <a:pPr lvl="1"/>
            <a:r>
              <a:rPr lang="cs-CZ" dirty="0" smtClean="0"/>
              <a:t>Syndaktylie prstů</a:t>
            </a:r>
          </a:p>
          <a:p>
            <a:pPr lvl="1"/>
            <a:r>
              <a:rPr lang="cs-CZ" dirty="0" smtClean="0"/>
              <a:t>Přetrvávající fetální podložky a jediný palmární záhyb</a:t>
            </a:r>
          </a:p>
          <a:p>
            <a:pPr lvl="1"/>
            <a:r>
              <a:rPr lang="cs-CZ" dirty="0" smtClean="0"/>
              <a:t>Mikrocefalie nebo makrocefalie</a:t>
            </a:r>
          </a:p>
          <a:p>
            <a:pPr lvl="1"/>
            <a:r>
              <a:rPr lang="cs-CZ" dirty="0" smtClean="0"/>
              <a:t>Obličejový </a:t>
            </a:r>
            <a:r>
              <a:rPr lang="cs-CZ" dirty="0" err="1" smtClean="0"/>
              <a:t>dysmorfismus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Opakované chování a závažné nedostatky komunikace a sociální </a:t>
            </a:r>
            <a:r>
              <a:rPr lang="cs-CZ" dirty="0" smtClean="0"/>
              <a:t>interakce</a:t>
            </a:r>
          </a:p>
          <a:p>
            <a:r>
              <a:rPr lang="cs-CZ" dirty="0" smtClean="0"/>
              <a:t>stereotypní pohyby</a:t>
            </a:r>
          </a:p>
          <a:p>
            <a:r>
              <a:rPr lang="cs-CZ" dirty="0" smtClean="0"/>
              <a:t>přerušovaná agresivita</a:t>
            </a:r>
          </a:p>
          <a:p>
            <a:r>
              <a:rPr lang="cs-CZ" dirty="0" smtClean="0"/>
              <a:t> hyperaktivita</a:t>
            </a:r>
          </a:p>
          <a:p>
            <a:r>
              <a:rPr lang="cs-CZ" dirty="0" smtClean="0"/>
              <a:t>porucha pozornosti</a:t>
            </a:r>
          </a:p>
          <a:p>
            <a:r>
              <a:rPr lang="cs-CZ" dirty="0" err="1" smtClean="0"/>
              <a:t>obsesivně</a:t>
            </a:r>
            <a:r>
              <a:rPr lang="cs-CZ" dirty="0" smtClean="0"/>
              <a:t>-kompulzivní </a:t>
            </a:r>
            <a:r>
              <a:rPr lang="cs-CZ" dirty="0" smtClean="0"/>
              <a:t>porucha 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 smtClean="0"/>
              <a:t>poruchy </a:t>
            </a:r>
            <a:r>
              <a:rPr lang="cs-CZ" dirty="0" smtClean="0"/>
              <a:t>spánku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</TotalTime>
  <Words>119</Words>
  <Application>Microsoft Office PowerPoint</Application>
  <PresentationFormat>Předvádění na obrazovce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Tok</vt:lpstr>
      <vt:lpstr>Brachydaktylie Syndrom intelektuálního postižení </vt:lpstr>
      <vt:lpstr>Základní informace</vt:lpstr>
      <vt:lpstr>Klinický popis</vt:lpstr>
      <vt:lpstr>Etiologie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Brachydaktylie Syndrom intelektuálního postižení </dc:title>
  <dc:creator>Standard</dc:creator>
  <cp:lastModifiedBy>Standard</cp:lastModifiedBy>
  <cp:revision>7</cp:revision>
  <dcterms:created xsi:type="dcterms:W3CDTF">2018-03-29T13:43:49Z</dcterms:created>
  <dcterms:modified xsi:type="dcterms:W3CDTF">2018-04-11T19:25:13Z</dcterms:modified>
</cp:coreProperties>
</file>