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os.cz/pacient-a-rodina/onkologicke-diagnozy/myelodysplasticky-syndrom-1/o-myelodysplastickem-syndromu/" TargetMode="External"/><Relationship Id="rId2" Type="http://schemas.openxmlformats.org/officeDocument/2006/relationships/hyperlink" Target="https://www.internimedicina.cz/pdfs/int/2010/11/0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Myelodysplastick&#253;_syndr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27A6B-050F-4986-B823-00C950332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Myelodysplastický</a:t>
            </a:r>
            <a:r>
              <a:rPr lang="cs-CZ" dirty="0"/>
              <a:t> syndrom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9A1D3F-E750-4CB6-94EE-AD50AD139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Žaneta Slonková, F16137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2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41F071-8243-4D23-91CD-B539C0E7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715617"/>
            <a:ext cx="9905998" cy="5075583"/>
          </a:xfrm>
        </p:spPr>
        <p:txBody>
          <a:bodyPr>
            <a:normAutofit/>
          </a:bodyPr>
          <a:lstStyle/>
          <a:p>
            <a:r>
              <a:rPr lang="cs-CZ" sz="2800" dirty="0"/>
              <a:t>Heterogenní skupina chorob, společným rysem je klonální porucha krvetvorby</a:t>
            </a:r>
          </a:p>
          <a:p>
            <a:r>
              <a:rPr lang="cs-CZ" sz="2800" dirty="0" err="1"/>
              <a:t>Závážné</a:t>
            </a:r>
            <a:r>
              <a:rPr lang="cs-CZ" sz="2800" dirty="0"/>
              <a:t> hematologické chronické onemocnění</a:t>
            </a:r>
          </a:p>
          <a:p>
            <a:r>
              <a:rPr lang="cs-CZ" sz="2800" dirty="0"/>
              <a:t>Mutace </a:t>
            </a:r>
            <a:r>
              <a:rPr lang="cs-CZ" sz="2800" dirty="0" err="1"/>
              <a:t>pluripotentní</a:t>
            </a:r>
            <a:r>
              <a:rPr lang="cs-CZ" sz="2800" dirty="0"/>
              <a:t> kmenové buňky → porucha její </a:t>
            </a:r>
            <a:r>
              <a:rPr lang="cs-CZ" sz="2800" dirty="0" err="1"/>
              <a:t>dirferenciace</a:t>
            </a:r>
            <a:r>
              <a:rPr lang="cs-CZ" sz="2800" dirty="0"/>
              <a:t> → vznik </a:t>
            </a:r>
            <a:r>
              <a:rPr lang="cs-CZ" sz="2800" dirty="0" err="1"/>
              <a:t>inefektivní</a:t>
            </a:r>
            <a:r>
              <a:rPr lang="cs-CZ" sz="2800" dirty="0"/>
              <a:t> dysplastické hematopoézy → riziko přechodu MDS v akutní leukemii</a:t>
            </a:r>
          </a:p>
          <a:p>
            <a:r>
              <a:rPr lang="cs-CZ" sz="2800" dirty="0"/>
              <a:t>Projevy: anémie, leukopenie, trombocytopenie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633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AB664-708F-4338-8ABF-14CC67AA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42060"/>
          </a:xfrm>
        </p:spPr>
        <p:txBody>
          <a:bodyPr/>
          <a:lstStyle/>
          <a:p>
            <a:r>
              <a:rPr lang="cs-CZ" dirty="0"/>
              <a:t>Etiologie a patogeneze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C3D32-C804-4228-8711-D2A076C7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68781"/>
            <a:ext cx="9905998" cy="4122420"/>
          </a:xfrm>
        </p:spPr>
        <p:txBody>
          <a:bodyPr>
            <a:normAutofit/>
          </a:bodyPr>
          <a:lstStyle/>
          <a:p>
            <a:r>
              <a:rPr lang="cs-CZ" sz="2800" dirty="0" err="1"/>
              <a:t>Pluripotentní</a:t>
            </a:r>
            <a:r>
              <a:rPr lang="cs-CZ" sz="2800" dirty="0"/>
              <a:t> kmenová buňka je opakovaně vystavena vlivu mutagenů – způsobí poruchu genetického materiálu</a:t>
            </a:r>
          </a:p>
          <a:p>
            <a:r>
              <a:rPr lang="cs-CZ" sz="2800" dirty="0"/>
              <a:t>V periferní krvi – </a:t>
            </a:r>
            <a:r>
              <a:rPr lang="cs-CZ" sz="2800" dirty="0" err="1"/>
              <a:t>pancytopenie</a:t>
            </a:r>
            <a:r>
              <a:rPr lang="cs-CZ" sz="2800" dirty="0"/>
              <a:t> (současný pokles počtu všech typů krevních buněk)</a:t>
            </a:r>
          </a:p>
          <a:p>
            <a:r>
              <a:rPr lang="cs-CZ" sz="2800" dirty="0"/>
              <a:t>Porucha apoptózy (předčasná) a diferenciace → tvorba morfologicky a funkčně abnormálních buněk, ty postupně nahrazují normální krvetvorbu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6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6CE20-69E5-4A29-9B15-97D70A7D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0600"/>
          </a:xfrm>
        </p:spPr>
        <p:txBody>
          <a:bodyPr/>
          <a:lstStyle/>
          <a:p>
            <a:r>
              <a:rPr lang="cs-CZ" dirty="0"/>
              <a:t>Terapie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958DD6-E45B-41C7-AAE7-F9C2FC5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1601"/>
            <a:ext cx="9905998" cy="4419600"/>
          </a:xfrm>
        </p:spPr>
        <p:txBody>
          <a:bodyPr>
            <a:normAutofit/>
          </a:bodyPr>
          <a:lstStyle/>
          <a:p>
            <a:r>
              <a:rPr lang="cs-CZ" sz="2800" dirty="0"/>
              <a:t>Podpůrná péče</a:t>
            </a:r>
          </a:p>
          <a:p>
            <a:r>
              <a:rPr lang="cs-CZ" sz="2800" dirty="0" err="1"/>
              <a:t>Přeléčení</a:t>
            </a:r>
            <a:r>
              <a:rPr lang="cs-CZ" sz="2800" dirty="0"/>
              <a:t> ATB (širokospektrální, popř. kombinace kvůli imunodeficitu), někdy i antimykotika, </a:t>
            </a:r>
            <a:r>
              <a:rPr lang="cs-CZ" sz="2800" dirty="0" err="1"/>
              <a:t>virostatika</a:t>
            </a:r>
            <a:endParaRPr lang="cs-CZ" sz="2800" dirty="0"/>
          </a:p>
          <a:p>
            <a:r>
              <a:rPr lang="cs-CZ" sz="2800" dirty="0"/>
              <a:t>Anemický syndrom – transfuze erytrocytů</a:t>
            </a:r>
          </a:p>
          <a:p>
            <a:r>
              <a:rPr lang="cs-CZ" sz="2800" dirty="0"/>
              <a:t>Při </a:t>
            </a:r>
            <a:r>
              <a:rPr lang="cs-CZ" sz="2800" dirty="0" err="1"/>
              <a:t>cytopenii</a:t>
            </a:r>
            <a:r>
              <a:rPr lang="cs-CZ" sz="2800" dirty="0"/>
              <a:t> – imunosupresivní léky (kortikoidy, cyklosporin)</a:t>
            </a:r>
          </a:p>
          <a:p>
            <a:r>
              <a:rPr lang="cs-CZ" sz="2800" dirty="0"/>
              <a:t>Alogenní transplantace krvetvorných buněk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850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CCD83-1C5A-48F8-8806-7D0A5FD9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C96B5B-8C34-405F-B6C3-C5C9764B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https://www.internimedicina.cz/pdfs/int/2010/11/03.pdf</a:t>
            </a:r>
            <a:endParaRPr lang="cs-CZ" dirty="0"/>
          </a:p>
          <a:p>
            <a:r>
              <a:rPr lang="en-GB" dirty="0">
                <a:hlinkClick r:id="rId3"/>
              </a:rPr>
              <a:t>https://www.linkos.cz/pacient-a-rodina/onkologicke-diagnozy/myelodysplasticky-syndrom-1/o-myelodysplastickem-syndromu/</a:t>
            </a:r>
            <a:endParaRPr lang="cs-CZ" dirty="0"/>
          </a:p>
          <a:p>
            <a:r>
              <a:rPr lang="en-GB" dirty="0">
                <a:hlinkClick r:id="rId4"/>
              </a:rPr>
              <a:t>https://cs.wikipedia.org/wiki/</a:t>
            </a:r>
            <a:r>
              <a:rPr lang="en-GB" dirty="0" err="1">
                <a:hlinkClick r:id="rId4"/>
              </a:rPr>
              <a:t>Myelodysplastický_syndrom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984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37</TotalTime>
  <Words>180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Síť</vt:lpstr>
      <vt:lpstr>Myelodysplastický syndrom</vt:lpstr>
      <vt:lpstr>Prezentace aplikace PowerPoint</vt:lpstr>
      <vt:lpstr>Etiologie a patogeneze</vt:lpstr>
      <vt:lpstr>Terapie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Myelodysplastický syndrom</dc:title>
  <dc:creator>F16137</dc:creator>
  <cp:lastModifiedBy>F16137</cp:lastModifiedBy>
  <cp:revision>7</cp:revision>
  <dcterms:created xsi:type="dcterms:W3CDTF">2018-02-21T21:48:38Z</dcterms:created>
  <dcterms:modified xsi:type="dcterms:W3CDTF">2018-04-11T10:26:25Z</dcterms:modified>
</cp:coreProperties>
</file>