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12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35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440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0928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590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230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252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887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34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58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128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09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44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13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90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8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6DA73D5-0276-44BC-8ADA-57B0B3274FA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22C84-6D32-4064-A057-FF93084A5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3107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92627" y="1151107"/>
            <a:ext cx="9144000" cy="2387600"/>
          </a:xfrm>
        </p:spPr>
        <p:txBody>
          <a:bodyPr/>
          <a:lstStyle/>
          <a:p>
            <a:r>
              <a:rPr lang="cs-CZ" dirty="0" err="1" smtClean="0"/>
              <a:t>Macroglossia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96000" y="5688415"/>
            <a:ext cx="9144000" cy="1655762"/>
          </a:xfrm>
        </p:spPr>
        <p:txBody>
          <a:bodyPr/>
          <a:lstStyle/>
          <a:p>
            <a:r>
              <a:rPr lang="cs-CZ" dirty="0" smtClean="0"/>
              <a:t>Jakub Slovák</a:t>
            </a:r>
            <a:br>
              <a:rPr lang="cs-CZ" dirty="0" smtClean="0"/>
            </a:br>
            <a:r>
              <a:rPr lang="cs-CZ" dirty="0" smtClean="0"/>
              <a:t>F16138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64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61297" y="339367"/>
            <a:ext cx="4032697" cy="1325563"/>
          </a:xfrm>
        </p:spPr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9672" y="1756704"/>
            <a:ext cx="8946541" cy="419548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/>
              <a:t>Makroglossie</a:t>
            </a:r>
            <a:r>
              <a:rPr lang="cs-CZ" dirty="0"/>
              <a:t> je lékařský termín pro neobvykle velký jazyk</a:t>
            </a:r>
            <a:r>
              <a:rPr lang="cs-CZ" dirty="0" smtClean="0"/>
              <a:t>.</a:t>
            </a:r>
          </a:p>
          <a:p>
            <a:r>
              <a:rPr lang="cs-CZ" dirty="0" smtClean="0"/>
              <a:t> Silné </a:t>
            </a:r>
            <a:r>
              <a:rPr lang="cs-CZ" dirty="0"/>
              <a:t>rozšíření jazyka může způsobit kosmetické a funkční potíže při mluvení, jídle, polykání a spaní. </a:t>
            </a:r>
            <a:endParaRPr lang="cs-CZ" dirty="0" smtClean="0"/>
          </a:p>
          <a:p>
            <a:r>
              <a:rPr lang="cs-CZ" dirty="0" err="1" smtClean="0"/>
              <a:t>Makroglossie</a:t>
            </a:r>
            <a:r>
              <a:rPr lang="cs-CZ" dirty="0" smtClean="0"/>
              <a:t> </a:t>
            </a:r>
            <a:r>
              <a:rPr lang="cs-CZ" dirty="0"/>
              <a:t>je méně častá a obvykle se vyskytuje u dětí. Existuje mnoho příčin. Léčba závisí na přesné příčině.</a:t>
            </a:r>
          </a:p>
        </p:txBody>
      </p:sp>
      <p:pic>
        <p:nvPicPr>
          <p:cNvPr id="2050" name="Picture 2" descr="Výsledek obrázku pro macrogloss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575" y="3558124"/>
            <a:ext cx="2245379" cy="2847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26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8686" y="962741"/>
            <a:ext cx="8963652" cy="5231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List ICD-10 </a:t>
            </a:r>
            <a:r>
              <a:rPr lang="cs-CZ" dirty="0"/>
              <a:t>uvádí </a:t>
            </a:r>
            <a:r>
              <a:rPr lang="cs-CZ" dirty="0" err="1"/>
              <a:t>makroglossii</a:t>
            </a:r>
            <a:r>
              <a:rPr lang="cs-CZ" dirty="0"/>
              <a:t> v rámci "jiných vrozených malformací trávicího systému".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Byly </a:t>
            </a:r>
            <a:r>
              <a:rPr lang="cs-CZ" dirty="0"/>
              <a:t>navrženy </a:t>
            </a:r>
            <a:r>
              <a:rPr lang="cs-CZ" dirty="0" smtClean="0"/>
              <a:t>různé definice </a:t>
            </a:r>
            <a:r>
              <a:rPr lang="cs-CZ" dirty="0" err="1" smtClean="0"/>
              <a:t>makroglossie</a:t>
            </a:r>
            <a:r>
              <a:rPr lang="cs-CZ" dirty="0" smtClean="0"/>
              <a:t> jazyka: např. když vyčnívá </a:t>
            </a:r>
            <a:r>
              <a:rPr lang="cs-CZ" dirty="0"/>
              <a:t>za zuby během klidové </a:t>
            </a:r>
            <a:r>
              <a:rPr lang="cs-CZ" dirty="0" smtClean="0"/>
              <a:t>polohy.</a:t>
            </a:r>
          </a:p>
          <a:p>
            <a:pPr marL="0" indent="0">
              <a:buNone/>
            </a:pPr>
            <a:r>
              <a:rPr lang="cs-CZ" dirty="0" err="1" smtClean="0"/>
              <a:t>Makroglossii</a:t>
            </a:r>
            <a:r>
              <a:rPr lang="cs-CZ" dirty="0" smtClean="0"/>
              <a:t> můžeme rozdělit na vaskulární </a:t>
            </a:r>
            <a:r>
              <a:rPr lang="cs-CZ" dirty="0"/>
              <a:t>malformace, zvětšení </a:t>
            </a:r>
            <a:r>
              <a:rPr lang="cs-CZ" dirty="0" smtClean="0"/>
              <a:t>svalu může být pravé a nepravé. </a:t>
            </a:r>
            <a:r>
              <a:rPr lang="cs-CZ" dirty="0"/>
              <a:t>Mezi běžné příklady pravé </a:t>
            </a:r>
            <a:r>
              <a:rPr lang="cs-CZ" dirty="0" err="1"/>
              <a:t>makroglossie</a:t>
            </a:r>
            <a:r>
              <a:rPr lang="cs-CZ" dirty="0"/>
              <a:t> </a:t>
            </a:r>
            <a:r>
              <a:rPr lang="cs-CZ" dirty="0" smtClean="0"/>
              <a:t>patří nádory.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/>
              <a:t>zatímco </a:t>
            </a:r>
            <a:r>
              <a:rPr lang="cs-CZ" dirty="0" smtClean="0"/>
              <a:t>Downův </a:t>
            </a:r>
            <a:r>
              <a:rPr lang="cs-CZ" dirty="0"/>
              <a:t>syndrom je příklad relativní </a:t>
            </a:r>
            <a:br>
              <a:rPr lang="cs-CZ" dirty="0"/>
            </a:br>
            <a:r>
              <a:rPr lang="cs-CZ" dirty="0" err="1" smtClean="0"/>
              <a:t>makroglosie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Pseudomakryglóza</a:t>
            </a:r>
            <a:r>
              <a:rPr lang="cs-CZ" dirty="0" smtClean="0"/>
              <a:t> </a:t>
            </a:r>
            <a:r>
              <a:rPr lang="cs-CZ" dirty="0"/>
              <a:t>se týká jazyka, který má normální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velikost</a:t>
            </a:r>
            <a:r>
              <a:rPr lang="cs-CZ" dirty="0"/>
              <a:t>, ale dává falešný dojem, že je příliš velký </a:t>
            </a:r>
            <a:r>
              <a:rPr lang="cs-CZ" dirty="0" smtClean="0"/>
              <a:t>ve</a:t>
            </a:r>
            <a:br>
              <a:rPr lang="cs-CZ" dirty="0" smtClean="0"/>
            </a:br>
            <a:r>
              <a:rPr lang="cs-CZ" dirty="0" smtClean="0"/>
              <a:t>vztahu </a:t>
            </a:r>
            <a:r>
              <a:rPr lang="cs-CZ" dirty="0"/>
              <a:t>k sousedním anatomickým </a:t>
            </a:r>
            <a:r>
              <a:rPr lang="cs-CZ" dirty="0" smtClean="0"/>
              <a:t>strukturám.</a:t>
            </a:r>
            <a:endParaRPr lang="cs-CZ" dirty="0"/>
          </a:p>
        </p:txBody>
      </p:sp>
      <p:pic>
        <p:nvPicPr>
          <p:cNvPr id="3074" name="Picture 2" descr="Výsledek obrázku pro macrogloss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782" y="3603287"/>
            <a:ext cx="3599237" cy="259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34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95015" y="500062"/>
            <a:ext cx="2055791" cy="1325563"/>
          </a:xfrm>
        </p:spPr>
        <p:txBody>
          <a:bodyPr/>
          <a:lstStyle/>
          <a:p>
            <a:r>
              <a:rPr lang="cs-CZ" dirty="0" smtClean="0"/>
              <a:t>Příčiny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33611" y="1705189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Makroglossie</a:t>
            </a:r>
            <a:r>
              <a:rPr lang="cs-CZ" dirty="0" smtClean="0"/>
              <a:t> </a:t>
            </a:r>
            <a:r>
              <a:rPr lang="cs-CZ" dirty="0"/>
              <a:t>může být způsobena širokou škálou vrozených a získaných stavů.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Izolovaná </a:t>
            </a:r>
            <a:r>
              <a:rPr lang="cs-CZ" dirty="0" err="1"/>
              <a:t>makroglossie</a:t>
            </a:r>
            <a:r>
              <a:rPr lang="cs-CZ" dirty="0"/>
              <a:t> nemá určitelnou příčinu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Nejčastějšími </a:t>
            </a:r>
            <a:r>
              <a:rPr lang="cs-CZ" dirty="0"/>
              <a:t>příčinami zvětšení jazyka jsou cévní malformace (např. </a:t>
            </a:r>
            <a:r>
              <a:rPr lang="cs-CZ" dirty="0" err="1"/>
              <a:t>Lymfangiom</a:t>
            </a:r>
            <a:r>
              <a:rPr lang="cs-CZ" dirty="0"/>
              <a:t> nebo hemangiom) a svalová hypertrofie (např. </a:t>
            </a:r>
            <a:r>
              <a:rPr lang="cs-CZ" dirty="0" err="1"/>
              <a:t>Beckwith-Wiedemannův</a:t>
            </a:r>
            <a:r>
              <a:rPr lang="cs-CZ" dirty="0"/>
              <a:t> syndrom nebo </a:t>
            </a:r>
            <a:r>
              <a:rPr lang="cs-CZ" dirty="0" err="1"/>
              <a:t>hemihyperplázie</a:t>
            </a:r>
            <a:r>
              <a:rPr lang="cs-CZ" dirty="0"/>
              <a:t>).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Rozšíření </a:t>
            </a:r>
            <a:r>
              <a:rPr lang="cs-CZ" dirty="0"/>
              <a:t>způsobené </a:t>
            </a:r>
            <a:r>
              <a:rPr lang="cs-CZ" dirty="0" err="1"/>
              <a:t>lymfangiomem</a:t>
            </a:r>
            <a:r>
              <a:rPr lang="cs-CZ" dirty="0"/>
              <a:t> dává jazyku oblázkový vzhled s několika povrchními rozšířeními lymfatických kanálů. Rozšíření způsobené </a:t>
            </a:r>
            <a:r>
              <a:rPr lang="cs-CZ" dirty="0" err="1"/>
              <a:t>hemihyperplázií</a:t>
            </a:r>
            <a:r>
              <a:rPr lang="cs-CZ" dirty="0"/>
              <a:t> je jednostranné.</a:t>
            </a:r>
            <a:endParaRPr lang="cs-CZ" dirty="0"/>
          </a:p>
        </p:txBody>
      </p:sp>
      <p:pic>
        <p:nvPicPr>
          <p:cNvPr id="1028" name="Picture 4" descr="Výsledek obrázku pro macrogloss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96" y="4209245"/>
            <a:ext cx="23812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059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5</Words>
  <Application>Microsoft Office PowerPoint</Application>
  <PresentationFormat>Širokoúhlá obrazovka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Macroglossia</vt:lpstr>
      <vt:lpstr>Charakteristika</vt:lpstr>
      <vt:lpstr>Prezentace aplikace PowerPoint</vt:lpstr>
      <vt:lpstr>Příčiny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Macroglossia</dc:title>
  <dc:creator>Jakub Slovák</dc:creator>
  <cp:lastModifiedBy>Jakub Slovák</cp:lastModifiedBy>
  <cp:revision>2</cp:revision>
  <dcterms:created xsi:type="dcterms:W3CDTF">2018-04-09T12:16:21Z</dcterms:created>
  <dcterms:modified xsi:type="dcterms:W3CDTF">2018-04-09T12:23:44Z</dcterms:modified>
</cp:coreProperties>
</file>