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960"/>
  </p:normalViewPr>
  <p:slideViewPr>
    <p:cSldViewPr snapToGrid="0" snapToObjects="1">
      <p:cViewPr varScale="1">
        <p:scale>
          <a:sx n="70" d="100"/>
          <a:sy n="70" d="100"/>
        </p:scale>
        <p:origin x="2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9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66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67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02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80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8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27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44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43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59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0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5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6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0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11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50EDFC-32F6-2346-9702-CA69F2CC5CEA}" type="datetimeFigureOut">
              <a:rPr lang="cs-CZ" smtClean="0"/>
              <a:t>15.04.18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725A1F-B7A7-844A-BDAB-6A9BE84C4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fajir.cz/" TargetMode="External"/><Relationship Id="rId4" Type="http://schemas.openxmlformats.org/officeDocument/2006/relationships/hyperlink" Target="http://www.gate2biotech.cz/dedicne-metabolicke-poruchy-z-pohledu-moderni-medicin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kiskript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Zellwegerův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Šenková f16146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968500"/>
            <a:ext cx="37338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Zellwegerův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cerebrohepatorenální</a:t>
            </a:r>
            <a:r>
              <a:rPr lang="cs-CZ" dirty="0"/>
              <a:t> syndrom, </a:t>
            </a:r>
            <a:r>
              <a:rPr lang="cs-CZ" dirty="0" err="1"/>
              <a:t>peroxizomální</a:t>
            </a:r>
            <a:r>
              <a:rPr lang="cs-CZ" dirty="0"/>
              <a:t> biogenetická porucha</a:t>
            </a:r>
            <a:r>
              <a:rPr lang="cs-CZ" dirty="0" smtClean="0"/>
              <a:t>,</a:t>
            </a:r>
          </a:p>
          <a:p>
            <a:r>
              <a:rPr lang="cs-CZ" dirty="0" smtClean="0"/>
              <a:t> vrozená (autozomálně recesivně dědičná) </a:t>
            </a:r>
            <a:r>
              <a:rPr lang="cs-CZ" dirty="0"/>
              <a:t>progresivní </a:t>
            </a:r>
            <a:r>
              <a:rPr lang="cs-CZ" dirty="0" smtClean="0"/>
              <a:t>encefalopatie</a:t>
            </a:r>
          </a:p>
          <a:p>
            <a:r>
              <a:rPr lang="cs-CZ" dirty="0"/>
              <a:t>způsobená redukcí nebo deficitem </a:t>
            </a:r>
            <a:r>
              <a:rPr lang="cs-CZ" dirty="0" err="1"/>
              <a:t>peroxizomálních</a:t>
            </a:r>
            <a:r>
              <a:rPr lang="cs-CZ" dirty="0"/>
              <a:t> enzymů </a:t>
            </a:r>
            <a:r>
              <a:rPr lang="cs-CZ" dirty="0" err="1"/>
              <a:t>peroxizomální</a:t>
            </a:r>
            <a:r>
              <a:rPr lang="cs-CZ" dirty="0"/>
              <a:t> nemoc s poruchou metabolismu velmi dlouhých řetězců mastných </a:t>
            </a:r>
            <a:r>
              <a:rPr lang="cs-CZ" dirty="0" smtClean="0"/>
              <a:t>kyselin</a:t>
            </a:r>
          </a:p>
          <a:p>
            <a:r>
              <a:rPr lang="cs-CZ" dirty="0"/>
              <a:t>postihuje řadu tělních systému včetně </a:t>
            </a:r>
            <a:r>
              <a:rPr lang="cs-CZ" dirty="0" smtClean="0"/>
              <a:t>nervového</a:t>
            </a: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6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Podstatou je mutace v jakémkoliv z 12 genů </a:t>
            </a:r>
            <a:r>
              <a:rPr lang="cs-CZ" dirty="0" smtClean="0"/>
              <a:t>řídících </a:t>
            </a:r>
            <a:r>
              <a:rPr lang="cs-CZ" dirty="0"/>
              <a:t>správnou funkci </a:t>
            </a:r>
            <a:r>
              <a:rPr lang="cs-CZ" dirty="0" err="1"/>
              <a:t>peroxizomálních</a:t>
            </a:r>
            <a:r>
              <a:rPr lang="cs-CZ" dirty="0"/>
              <a:t> </a:t>
            </a:r>
            <a:r>
              <a:rPr lang="cs-CZ" dirty="0" smtClean="0"/>
              <a:t>enzymů</a:t>
            </a:r>
          </a:p>
          <a:p>
            <a:r>
              <a:rPr lang="cs-CZ" dirty="0" smtClean="0"/>
              <a:t>Následkem </a:t>
            </a:r>
            <a:r>
              <a:rPr lang="cs-CZ" dirty="0"/>
              <a:t>této mutace je snížená funkce či úplný deficit </a:t>
            </a:r>
            <a:r>
              <a:rPr lang="cs-CZ" dirty="0" err="1" smtClean="0"/>
              <a:t>peroxizomů</a:t>
            </a:r>
            <a:r>
              <a:rPr lang="cs-CZ" dirty="0"/>
              <a:t> v buňkách mozku, játrech a </a:t>
            </a:r>
            <a:r>
              <a:rPr lang="cs-CZ" dirty="0" smtClean="0"/>
              <a:t>ledvin</a:t>
            </a:r>
          </a:p>
          <a:p>
            <a:r>
              <a:rPr lang="cs-CZ" dirty="0" err="1" smtClean="0"/>
              <a:t>Peroxizomy</a:t>
            </a:r>
            <a:r>
              <a:rPr lang="cs-CZ" dirty="0" smtClean="0"/>
              <a:t> </a:t>
            </a:r>
            <a:r>
              <a:rPr lang="cs-CZ" dirty="0"/>
              <a:t>jsou drobné nitrobuněčné organely, které mají vliv na buněčný metabolismus - pomáhají rozkládat mastné kyseliny a odbourávat </a:t>
            </a:r>
            <a:r>
              <a:rPr lang="cs-CZ" dirty="0" smtClean="0"/>
              <a:t>škodliviny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60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Nemoc se projevuje nižší porodní vahou a následným pomalým přibýváním na </a:t>
            </a:r>
            <a:r>
              <a:rPr lang="cs-CZ" dirty="0" smtClean="0"/>
              <a:t>váze</a:t>
            </a:r>
          </a:p>
          <a:p>
            <a:r>
              <a:rPr lang="cs-CZ" dirty="0" smtClean="0"/>
              <a:t> </a:t>
            </a:r>
            <a:r>
              <a:rPr lang="cs-CZ" dirty="0"/>
              <a:t>Objevují se i různé neurologické obtíže - poruchy zraku, křeče, celkově snížené svalové </a:t>
            </a:r>
            <a:r>
              <a:rPr lang="cs-CZ" dirty="0" smtClean="0"/>
              <a:t>napětí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Játra nemocných bývají zvětšená a výrazem jejich narušené funkce může být </a:t>
            </a:r>
            <a:r>
              <a:rPr lang="cs-CZ" dirty="0" smtClean="0"/>
              <a:t>žloutenka</a:t>
            </a:r>
          </a:p>
          <a:p>
            <a:r>
              <a:rPr lang="cs-CZ" dirty="0" smtClean="0"/>
              <a:t>Přítomna </a:t>
            </a:r>
            <a:r>
              <a:rPr lang="cs-CZ" dirty="0"/>
              <a:t>bývá mentální retardace a poruchy příjmu </a:t>
            </a:r>
            <a:r>
              <a:rPr lang="cs-CZ" dirty="0" smtClean="0"/>
              <a:t>potravy</a:t>
            </a:r>
          </a:p>
          <a:p>
            <a:r>
              <a:rPr lang="cs-CZ" dirty="0" smtClean="0"/>
              <a:t>Z</a:t>
            </a:r>
            <a:r>
              <a:rPr lang="cs-CZ" dirty="0"/>
              <a:t> anatomických odchylek jsou přítomné různé abnormality obličeje - ploché záhlaví, vystouplé čelo,  z</a:t>
            </a:r>
            <a:r>
              <a:rPr lang="cs-CZ" dirty="0" smtClean="0"/>
              <a:t>ploštělý </a:t>
            </a:r>
            <a:r>
              <a:rPr lang="cs-CZ" dirty="0"/>
              <a:t>nos a malá dolní čelist.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46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genetických testů zahrnujících sekvenci genů PEX </a:t>
            </a:r>
            <a:r>
              <a:rPr lang="cs-CZ" dirty="0" smtClean="0"/>
              <a:t>se</a:t>
            </a:r>
            <a:r>
              <a:rPr lang="cs-CZ" dirty="0"/>
              <a:t> biochemické testy ukázaly jako vysoce účinné při diagnostice </a:t>
            </a:r>
            <a:r>
              <a:rPr lang="cs-CZ" dirty="0" err="1"/>
              <a:t>Zellwegerova</a:t>
            </a:r>
            <a:r>
              <a:rPr lang="cs-CZ" dirty="0"/>
              <a:t> </a:t>
            </a:r>
            <a:r>
              <a:rPr lang="cs-CZ" dirty="0" smtClean="0"/>
              <a:t>syndromu</a:t>
            </a:r>
          </a:p>
          <a:p>
            <a:r>
              <a:rPr lang="cs-CZ" dirty="0"/>
              <a:t>Pacienti se Zellwegerovým syndromem obvykle vykazují zvýšené mastné kyseliny s velmi dlouhým řetězcem ve své krevní plazmě </a:t>
            </a:r>
          </a:p>
        </p:txBody>
      </p:sp>
    </p:spTree>
    <p:extLst>
      <p:ext uri="{BB962C8B-B14F-4D97-AF65-F5344CB8AC3E}">
        <p14:creationId xmlns:p14="http://schemas.microsoft.com/office/powerpoint/2010/main" val="160617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a prognóza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Prognóza: děti umírají kolem 1. </a:t>
            </a:r>
            <a:r>
              <a:rPr lang="cs-CZ" dirty="0" smtClean="0"/>
              <a:t>roku života</a:t>
            </a:r>
          </a:p>
          <a:p>
            <a:r>
              <a:rPr lang="cs-CZ" dirty="0"/>
              <a:t>V současnosti není znám žádný lék na léčbu </a:t>
            </a:r>
            <a:r>
              <a:rPr lang="cs-CZ" dirty="0" err="1"/>
              <a:t>Zellwegerova</a:t>
            </a:r>
            <a:r>
              <a:rPr lang="cs-CZ" dirty="0"/>
              <a:t> syndromu, ani standardní </a:t>
            </a:r>
            <a:r>
              <a:rPr lang="cs-CZ" dirty="0" smtClean="0"/>
              <a:t>léčba</a:t>
            </a:r>
          </a:p>
          <a:p>
            <a:r>
              <a:rPr lang="cs-CZ" dirty="0"/>
              <a:t> Infekce by měly být chráněny před takovými komplikacemi, jako je pneumonie a respirační potíže.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3260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28" y="0"/>
            <a:ext cx="6217920" cy="66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www.wikiskripta.eu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http://www.stefajir.cz</a:t>
            </a:r>
            <a:endParaRPr lang="cs-CZ" dirty="0" smtClean="0"/>
          </a:p>
          <a:p>
            <a:r>
              <a:rPr lang="cs-CZ" dirty="0">
                <a:hlinkClick r:id="rId4"/>
              </a:rPr>
              <a:t>http://www.gate2biotech.cz/dedicne-metabolicke-poruchy-z-pohledu-moderni-mediciny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/>
              <a:t>https://</a:t>
            </a:r>
            <a:r>
              <a:rPr lang="cs-CZ" dirty="0" err="1"/>
              <a:t>en.wikipedia.org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534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 – zasedací místnost">
  <a:themeElements>
    <a:clrScheme name="Iont – zasedací místnos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 – zasedací místnos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 – zasedací místnos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</TotalTime>
  <Words>121</Words>
  <Application>Microsoft Macintosh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Century Gothic</vt:lpstr>
      <vt:lpstr>Wingdings 3</vt:lpstr>
      <vt:lpstr>Arial</vt:lpstr>
      <vt:lpstr>Iont – zasedací místnost</vt:lpstr>
      <vt:lpstr>Zellwegerův syndrom</vt:lpstr>
      <vt:lpstr>Zellwegerův syndrom</vt:lpstr>
      <vt:lpstr>Příčiny</vt:lpstr>
      <vt:lpstr>Příznaky</vt:lpstr>
      <vt:lpstr>Diagnostika</vt:lpstr>
      <vt:lpstr>Léčba a prognóza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Zellwegerův syndrom</dc:title>
  <dc:creator>Petr Šenk</dc:creator>
  <cp:lastModifiedBy>Petr Šenk</cp:lastModifiedBy>
  <cp:revision>3</cp:revision>
  <dcterms:created xsi:type="dcterms:W3CDTF">2018-04-15T06:06:37Z</dcterms:created>
  <dcterms:modified xsi:type="dcterms:W3CDTF">2018-04-15T06:27:12Z</dcterms:modified>
</cp:coreProperties>
</file>