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80C6D-A67D-417C-B518-80A8D6DFB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061" y="1073427"/>
            <a:ext cx="9806607" cy="3008244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cs-CZ" sz="7200" dirty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ANGELMANŮV SYNDROM</a:t>
            </a:r>
            <a:br>
              <a:rPr lang="cs-CZ" sz="7200" dirty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cs-CZ" sz="4000" dirty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“</a:t>
            </a:r>
            <a:r>
              <a:rPr lang="cs-CZ" sz="4000" i="1" dirty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Happy </a:t>
            </a:r>
            <a:r>
              <a:rPr lang="cs-CZ" sz="4000" i="1" dirty="0" err="1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puppet</a:t>
            </a:r>
            <a:r>
              <a:rPr lang="cs-CZ" sz="4000" i="1" dirty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 syndrom–šťastné loutky“</a:t>
            </a:r>
            <a:endParaRPr lang="cs-CZ" sz="7200" i="1" dirty="0">
              <a:solidFill>
                <a:srgbClr val="00206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646462-D732-421B-8066-4E85296B3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296" y="5932641"/>
            <a:ext cx="2396125" cy="812715"/>
          </a:xfrm>
        </p:spPr>
        <p:txBody>
          <a:bodyPr/>
          <a:lstStyle/>
          <a:p>
            <a:pPr algn="l"/>
            <a:r>
              <a:rPr lang="cs-CZ" dirty="0"/>
              <a:t>F16151</a:t>
            </a:r>
          </a:p>
          <a:p>
            <a:pPr algn="l"/>
            <a:r>
              <a:rPr lang="cs-CZ" dirty="0"/>
              <a:t>Kristýna </a:t>
            </a:r>
            <a:r>
              <a:rPr lang="cs-CZ" dirty="0" err="1"/>
              <a:t>Šudomová</a:t>
            </a:r>
            <a:endParaRPr lang="cs-CZ" dirty="0"/>
          </a:p>
        </p:txBody>
      </p:sp>
      <p:pic>
        <p:nvPicPr>
          <p:cNvPr id="1026" name="Picture 2" descr="Výsledek obrázku pro angelmanův syndrom">
            <a:extLst>
              <a:ext uri="{FF2B5EF4-FFF2-40B4-BE49-F238E27FC236}">
                <a16:creationId xmlns:a16="http://schemas.microsoft.com/office/drawing/2014/main" id="{EB31D904-759E-496A-81DF-9CB42612C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244" y="4373631"/>
            <a:ext cx="3305175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0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2DD6D-50BE-466A-BB09-214106648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76" y="265042"/>
            <a:ext cx="8691953" cy="980661"/>
          </a:xfrm>
        </p:spPr>
        <p:txBody>
          <a:bodyPr anchor="ctr">
            <a:normAutofit/>
          </a:bodyPr>
          <a:lstStyle/>
          <a:p>
            <a:pPr algn="ctr"/>
            <a:r>
              <a:rPr lang="cs-CZ" sz="4800" dirty="0"/>
              <a:t>PŘÍČINA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747241-C77E-465E-AC08-941AEE324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035" y="1351721"/>
            <a:ext cx="9169033" cy="5360505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cs-CZ" dirty="0" err="1"/>
              <a:t>mikrodeleční</a:t>
            </a:r>
            <a:r>
              <a:rPr lang="cs-CZ" dirty="0"/>
              <a:t> syndrom způsobený delecí v úseku 15q11-13 na </a:t>
            </a:r>
            <a:r>
              <a:rPr lang="cs-CZ" dirty="0" err="1"/>
              <a:t>maternálním</a:t>
            </a:r>
            <a:r>
              <a:rPr lang="cs-CZ" dirty="0"/>
              <a:t> chromozomu (od matky) - 70 %</a:t>
            </a:r>
          </a:p>
          <a:p>
            <a:pPr lvl="1"/>
            <a:r>
              <a:rPr lang="cs-CZ" dirty="0"/>
              <a:t>Zde se vyskytují 2 kritické genové úseky: PWCR a ASCR. Při syndromu tak dochází k deleci obou úseků na </a:t>
            </a:r>
            <a:r>
              <a:rPr lang="cs-CZ" dirty="0" err="1"/>
              <a:t>maternálním</a:t>
            </a:r>
            <a:r>
              <a:rPr lang="cs-CZ" dirty="0"/>
              <a:t> chromozomu, důsledkem čehož je na </a:t>
            </a:r>
            <a:r>
              <a:rPr lang="cs-CZ" dirty="0" err="1"/>
              <a:t>paternálním</a:t>
            </a:r>
            <a:r>
              <a:rPr lang="cs-CZ" dirty="0"/>
              <a:t> homologním chromozomu </a:t>
            </a:r>
            <a:r>
              <a:rPr lang="cs-CZ" dirty="0" err="1"/>
              <a:t>methylován</a:t>
            </a:r>
            <a:r>
              <a:rPr lang="cs-CZ" dirty="0"/>
              <a:t> úsek ASCR, takže dochází k jeho inaktivaci</a:t>
            </a:r>
            <a:br>
              <a:rPr lang="cs-CZ" dirty="0"/>
            </a:br>
            <a:r>
              <a:rPr lang="cs-CZ" dirty="0"/>
              <a:t>a zůstává tak aktivní pouze úsek PWCR na </a:t>
            </a:r>
            <a:r>
              <a:rPr lang="cs-CZ" dirty="0" err="1"/>
              <a:t>paternálním</a:t>
            </a:r>
            <a:r>
              <a:rPr lang="cs-CZ" dirty="0"/>
              <a:t> chromozomu.</a:t>
            </a:r>
          </a:p>
          <a:p>
            <a:pPr lvl="1"/>
            <a:r>
              <a:rPr lang="cs-CZ" dirty="0"/>
              <a:t>Zajímavostí je, že pokud je </a:t>
            </a:r>
            <a:r>
              <a:rPr lang="cs-CZ" dirty="0" err="1"/>
              <a:t>paternální</a:t>
            </a:r>
            <a:r>
              <a:rPr lang="cs-CZ" dirty="0"/>
              <a:t> chromozom s </a:t>
            </a:r>
            <a:r>
              <a:rPr lang="cs-CZ" dirty="0" err="1"/>
              <a:t>maternálním</a:t>
            </a:r>
            <a:r>
              <a:rPr lang="cs-CZ" dirty="0"/>
              <a:t> přehozen nejedná se </a:t>
            </a:r>
            <a:br>
              <a:rPr lang="cs-CZ" dirty="0"/>
            </a:br>
            <a:r>
              <a:rPr lang="cs-CZ" dirty="0"/>
              <a:t>o </a:t>
            </a:r>
            <a:r>
              <a:rPr lang="cs-CZ" dirty="0" err="1"/>
              <a:t>Angelmanův</a:t>
            </a:r>
            <a:r>
              <a:rPr lang="cs-CZ" dirty="0"/>
              <a:t> syndrom, ale o syndrom </a:t>
            </a:r>
            <a:r>
              <a:rPr lang="cs-CZ" dirty="0" err="1"/>
              <a:t>Prader</a:t>
            </a:r>
            <a:r>
              <a:rPr lang="cs-CZ" dirty="0"/>
              <a:t> Willi, který je charakterizován nekontrolovaným přejídáním, malým vzrůstem a mírnou retardací. </a:t>
            </a:r>
          </a:p>
          <a:p>
            <a:pPr>
              <a:buFont typeface="+mj-lt"/>
              <a:buAutoNum type="arabicPeriod"/>
            </a:pPr>
            <a:r>
              <a:rPr lang="cs-CZ" dirty="0" err="1"/>
              <a:t>uniparentální</a:t>
            </a:r>
            <a:r>
              <a:rPr lang="cs-CZ" dirty="0"/>
              <a:t> </a:t>
            </a:r>
            <a:r>
              <a:rPr lang="cs-CZ" dirty="0" err="1"/>
              <a:t>disomie</a:t>
            </a:r>
            <a:r>
              <a:rPr lang="cs-CZ" dirty="0"/>
              <a:t> otcovského 15.chromosomu</a:t>
            </a:r>
          </a:p>
          <a:p>
            <a:pPr lvl="1"/>
            <a:r>
              <a:rPr lang="cs-CZ" dirty="0"/>
              <a:t>Jedinec dostal oba chromozomy 15 (2 identické kopie jednoho chromozomu) od jednoho z rodičů – v tomto případě od otce </a:t>
            </a:r>
            <a:r>
              <a:rPr lang="cs-CZ" dirty="0">
                <a:sym typeface="Wingdings" panose="05000000000000000000" pitchFamily="2" charset="2"/>
              </a:rPr>
              <a:t> oba úseky ASCR jsou </a:t>
            </a:r>
            <a:r>
              <a:rPr lang="cs-CZ" dirty="0" err="1">
                <a:sym typeface="Wingdings" panose="05000000000000000000" pitchFamily="2" charset="2"/>
              </a:rPr>
              <a:t>methylovány</a:t>
            </a:r>
            <a:r>
              <a:rPr lang="cs-CZ" dirty="0">
                <a:sym typeface="Wingdings" panose="05000000000000000000" pitchFamily="2" charset="2"/>
              </a:rPr>
              <a:t>. Pokud by byly zděděny po matce, pak by se jednalo opět o </a:t>
            </a:r>
            <a:r>
              <a:rPr lang="cs-CZ" dirty="0" err="1">
                <a:sym typeface="Wingdings" panose="05000000000000000000" pitchFamily="2" charset="2"/>
              </a:rPr>
              <a:t>Prader</a:t>
            </a:r>
            <a:r>
              <a:rPr lang="cs-CZ" dirty="0">
                <a:sym typeface="Wingdings" panose="05000000000000000000" pitchFamily="2" charset="2"/>
              </a:rPr>
              <a:t> Willi syndrom</a:t>
            </a:r>
          </a:p>
          <a:p>
            <a:pPr marL="400050">
              <a:buFont typeface="+mj-lt"/>
              <a:buAutoNum type="arabicPeriod"/>
            </a:pPr>
            <a:r>
              <a:rPr lang="cs-CZ" dirty="0"/>
              <a:t>U 8 % pacientů byly prokázány u mutace imprintingového centra (řídí imprinting ostatních genů).</a:t>
            </a:r>
          </a:p>
        </p:txBody>
      </p:sp>
    </p:spTree>
    <p:extLst>
      <p:ext uri="{BB962C8B-B14F-4D97-AF65-F5344CB8AC3E}">
        <p14:creationId xmlns:p14="http://schemas.microsoft.com/office/powerpoint/2010/main" val="82070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4064D-F290-4CE3-A8A4-76609D94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5" y="291548"/>
            <a:ext cx="9008959" cy="980661"/>
          </a:xfrm>
        </p:spPr>
        <p:txBody>
          <a:bodyPr anchor="ctr">
            <a:normAutofit/>
          </a:bodyPr>
          <a:lstStyle/>
          <a:p>
            <a:pPr algn="ctr"/>
            <a:r>
              <a:rPr lang="cs-CZ" sz="4800" dirty="0"/>
              <a:t>DIAGNOSTIKA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D9B19E-1C71-428F-B7C7-3175F5D0E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21" y="1524485"/>
            <a:ext cx="8983501" cy="4240210"/>
          </a:xfrm>
        </p:spPr>
        <p:txBody>
          <a:bodyPr/>
          <a:lstStyle/>
          <a:p>
            <a:r>
              <a:rPr lang="cs-CZ" dirty="0"/>
              <a:t>Pouze postnatálně – klinický projev, EEG (epileptické křivky), vyšetření karyotypu </a:t>
            </a:r>
            <a:r>
              <a:rPr lang="cs-CZ" dirty="0">
                <a:sym typeface="Wingdings" panose="05000000000000000000" pitchFamily="2" charset="2"/>
              </a:rPr>
              <a:t> cílený cytogenetický a molekulárně genetický test.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Prvním klinickým projevem mohou být potíže s kojením a „žabí poloha“ + opožděný psychomotorický vývoj od půl roku.</a:t>
            </a:r>
            <a:endParaRPr lang="cs-CZ" dirty="0"/>
          </a:p>
          <a:p>
            <a:r>
              <a:rPr lang="cs-CZ" dirty="0"/>
              <a:t>Nevyléčitelné vrozené </a:t>
            </a:r>
            <a:r>
              <a:rPr lang="cs-CZ" dirty="0" err="1"/>
              <a:t>neurogenetické</a:t>
            </a:r>
            <a:r>
              <a:rPr lang="cs-CZ" dirty="0"/>
              <a:t> onemocnění.</a:t>
            </a:r>
          </a:p>
          <a:p>
            <a:r>
              <a:rPr lang="cs-CZ" dirty="0"/>
              <a:t>Syndrom poprvé popsán v roce 1965 anglickým pediatrem Harry </a:t>
            </a:r>
            <a:r>
              <a:rPr lang="cs-CZ" dirty="0" err="1"/>
              <a:t>Angelmanem</a:t>
            </a:r>
            <a:r>
              <a:rPr lang="cs-CZ" dirty="0"/>
              <a:t> – nenašel příčinu, ale děti nazval jako Šťastné loutky kvůli trhavým pohybům rukou a nekontrolovanému smíchu.</a:t>
            </a:r>
          </a:p>
          <a:p>
            <a:r>
              <a:rPr lang="cs-CZ" dirty="0"/>
              <a:t>1:20 000 osob, hodně z nemocných pacientů je diagnostikováno se špatnou chorobou a zařazeni tak např. mezi dětskou mozkovou obrnu</a:t>
            </a:r>
          </a:p>
          <a:p>
            <a:r>
              <a:rPr lang="cs-CZ" dirty="0"/>
              <a:t>Nemocní nejsou schopni dosáhnout úplné samostatnosti během života. Dožívají se normálního věku.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64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F8BED-F65D-40D2-9297-51AD43E5F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817" y="225288"/>
            <a:ext cx="8863185" cy="1179443"/>
          </a:xfrm>
        </p:spPr>
        <p:txBody>
          <a:bodyPr anchor="ctr">
            <a:normAutofit/>
          </a:bodyPr>
          <a:lstStyle/>
          <a:p>
            <a:pPr algn="ctr"/>
            <a:r>
              <a:rPr lang="cs-CZ" sz="4800" dirty="0"/>
              <a:t>PŘÍZNAKY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685806-1E61-4C61-A3B3-FB5B1AF6E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" y="1391479"/>
            <a:ext cx="9236766" cy="530086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100 % výskyt</a:t>
            </a:r>
          </a:p>
          <a:p>
            <a:pPr lvl="1"/>
            <a:r>
              <a:rPr lang="cs-CZ" dirty="0"/>
              <a:t>Málo rozvinutá řeč – minimum používaných slov.</a:t>
            </a:r>
          </a:p>
          <a:p>
            <a:pPr lvl="1"/>
            <a:r>
              <a:rPr lang="cs-CZ" dirty="0"/>
              <a:t>Mentální retardace (debilita až imbecilita – IQ kolem 55).</a:t>
            </a:r>
          </a:p>
          <a:p>
            <a:pPr lvl="1"/>
            <a:r>
              <a:rPr lang="cs-CZ" dirty="0"/>
              <a:t>Strnulý pohyb (připomínající loutky) – těžce ovládaná motorika, koordinace pohybů a rovnováha.</a:t>
            </a:r>
          </a:p>
          <a:p>
            <a:pPr lvl="1"/>
            <a:r>
              <a:rPr lang="cs-CZ" dirty="0"/>
              <a:t>Bezdůvodné záchvaty smíchu a mávání rukama.</a:t>
            </a:r>
          </a:p>
          <a:p>
            <a:r>
              <a:rPr lang="cs-CZ" dirty="0"/>
              <a:t>80 % výskyt</a:t>
            </a:r>
          </a:p>
          <a:p>
            <a:pPr lvl="1"/>
            <a:r>
              <a:rPr lang="cs-CZ" dirty="0"/>
              <a:t>Porucha pozornosti, spánku (časté u malých kojenců)</a:t>
            </a:r>
          </a:p>
          <a:p>
            <a:pPr lvl="1"/>
            <a:r>
              <a:rPr lang="cs-CZ" dirty="0"/>
              <a:t>Hypotonie (svalová slabost)</a:t>
            </a:r>
          </a:p>
          <a:p>
            <a:pPr lvl="1"/>
            <a:r>
              <a:rPr lang="cs-CZ" dirty="0" err="1"/>
              <a:t>Mikrocephalie</a:t>
            </a:r>
            <a:endParaRPr lang="cs-CZ" dirty="0"/>
          </a:p>
          <a:p>
            <a:pPr lvl="1"/>
            <a:r>
              <a:rPr lang="cs-CZ" dirty="0"/>
              <a:t>Fascinace vodou</a:t>
            </a:r>
          </a:p>
          <a:p>
            <a:r>
              <a:rPr lang="cs-CZ" dirty="0"/>
              <a:t>50 % výskyt</a:t>
            </a:r>
          </a:p>
          <a:p>
            <a:pPr lvl="1"/>
            <a:r>
              <a:rPr lang="cs-CZ" dirty="0"/>
              <a:t>Šilhání</a:t>
            </a:r>
          </a:p>
          <a:p>
            <a:pPr lvl="1"/>
            <a:r>
              <a:rPr lang="cs-CZ" dirty="0"/>
              <a:t>Hyperaktivita</a:t>
            </a:r>
          </a:p>
          <a:p>
            <a:pPr lvl="1"/>
            <a:r>
              <a:rPr lang="cs-CZ" dirty="0"/>
              <a:t>Epileptické záchvaty</a:t>
            </a:r>
          </a:p>
          <a:p>
            <a:pPr lvl="1"/>
            <a:r>
              <a:rPr lang="cs-CZ" dirty="0"/>
              <a:t>Poruchy polykacího a sacího reflexu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08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DB7A29-383E-4EE4-A914-5AE0DEB8D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95" y="172279"/>
            <a:ext cx="8596668" cy="1320800"/>
          </a:xfrm>
        </p:spPr>
        <p:txBody>
          <a:bodyPr anchor="ctr"/>
          <a:lstStyle/>
          <a:p>
            <a:pPr algn="ctr"/>
            <a:r>
              <a:rPr lang="cs-CZ" sz="4800" dirty="0"/>
              <a:t>ZDROJE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7CB0C4-1DCD-4110-803D-B61D52A70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360" y="1488662"/>
            <a:ext cx="8596668" cy="3880773"/>
          </a:xfrm>
        </p:spPr>
        <p:txBody>
          <a:bodyPr/>
          <a:lstStyle/>
          <a:p>
            <a:r>
              <a:rPr lang="cs-CZ" dirty="0"/>
              <a:t>https://www.wikiskripta.eu/w/Angelmanův_syndrom</a:t>
            </a:r>
          </a:p>
          <a:p>
            <a:r>
              <a:rPr lang="cs-CZ" dirty="0"/>
              <a:t>http://angelman.cz/zakladni-informace/</a:t>
            </a:r>
          </a:p>
          <a:p>
            <a:r>
              <a:rPr lang="cs-CZ" dirty="0"/>
              <a:t>http://vzacni.cz/angelmanuv-syndrom/</a:t>
            </a:r>
          </a:p>
          <a:p>
            <a:r>
              <a:rPr lang="cs-CZ" dirty="0"/>
              <a:t>Video ke shlédnutí:</a:t>
            </a:r>
          </a:p>
          <a:p>
            <a:pPr lvl="1"/>
            <a:r>
              <a:rPr lang="cs-CZ" dirty="0"/>
              <a:t>https://www.youtube.com/watch?v=U5J0kvFSTtA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05674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</TotalTime>
  <Words>301</Words>
  <Application>Microsoft Office PowerPoint</Application>
  <PresentationFormat>Širokoúhlá obrazovka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Fazeta</vt:lpstr>
      <vt:lpstr>ANGELMANŮV SYNDROM “Happy puppet syndrom–šťastné loutky“</vt:lpstr>
      <vt:lpstr>PŘÍČINA</vt:lpstr>
      <vt:lpstr>DIAGNOSTIKA</vt:lpstr>
      <vt:lpstr>PŘÍZNAKY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ANGELMANŮV SYNDROM</dc:title>
  <dc:creator>Acer</dc:creator>
  <cp:lastModifiedBy>Acer</cp:lastModifiedBy>
  <cp:revision>12</cp:revision>
  <dcterms:created xsi:type="dcterms:W3CDTF">2018-03-14T11:53:45Z</dcterms:created>
  <dcterms:modified xsi:type="dcterms:W3CDTF">2018-03-14T14:04:37Z</dcterms:modified>
</cp:coreProperties>
</file>