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gradFill flip="none" rotWithShape="1">
          <a:gsLst>
            <a:gs pos="0">
              <a:srgbClr val="B1DDFF"/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825F626B-E1A7-4FA4-87E8-85B5043CB149}" type="datetimeFigureOut">
              <a:rPr lang="cs-CZ" smtClean="0"/>
              <a:t>12.3.2018</a:t>
            </a:fld>
            <a:endParaRPr lang="cs-CZ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95E98FB-5C90-47D2-AB61-3A55FA8B63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763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F626B-E1A7-4FA4-87E8-85B5043CB149}" type="datetimeFigureOut">
              <a:rPr lang="cs-CZ" smtClean="0"/>
              <a:t>12.3.2018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98FB-5C90-47D2-AB61-3A55FA8B63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9276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F626B-E1A7-4FA4-87E8-85B5043CB149}" type="datetimeFigureOut">
              <a:rPr lang="cs-CZ" smtClean="0"/>
              <a:t>12.3.2018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98FB-5C90-47D2-AB61-3A55FA8B63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0600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F626B-E1A7-4FA4-87E8-85B5043CB149}" type="datetimeFigureOut">
              <a:rPr lang="cs-CZ" smtClean="0"/>
              <a:t>12.3.2018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98FB-5C90-47D2-AB61-3A55FA8B63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6114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gradFill flip="none" rotWithShape="1">
          <a:gsLst>
            <a:gs pos="0">
              <a:schemeClr val="bg2">
                <a:tint val="80000"/>
                <a:shade val="100000"/>
                <a:satMod val="300000"/>
              </a:schemeClr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25F626B-E1A7-4FA4-87E8-85B5043CB149}" type="datetimeFigureOut">
              <a:rPr lang="cs-CZ" smtClean="0"/>
              <a:t>12.3.2018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95E98FB-5C90-47D2-AB61-3A55FA8B63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728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F626B-E1A7-4FA4-87E8-85B5043CB149}" type="datetimeFigureOut">
              <a:rPr lang="cs-CZ" smtClean="0"/>
              <a:t>12.3.2018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98FB-5C90-47D2-AB61-3A55FA8B63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46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F626B-E1A7-4FA4-87E8-85B5043CB149}" type="datetimeFigureOut">
              <a:rPr lang="cs-CZ" smtClean="0"/>
              <a:t>12.3.2018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98FB-5C90-47D2-AB61-3A55FA8B63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999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F626B-E1A7-4FA4-87E8-85B5043CB149}" type="datetimeFigureOut">
              <a:rPr lang="cs-CZ" smtClean="0"/>
              <a:t>12.3.2018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98FB-5C90-47D2-AB61-3A55FA8B63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4957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F626B-E1A7-4FA4-87E8-85B5043CB149}" type="datetimeFigureOut">
              <a:rPr lang="cs-CZ" smtClean="0"/>
              <a:t>12.3.2018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98FB-5C90-47D2-AB61-3A55FA8B63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6199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F626B-E1A7-4FA4-87E8-85B5043CB149}" type="datetimeFigureOut">
              <a:rPr lang="cs-CZ" smtClean="0"/>
              <a:t>12.3.2018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95E98FB-5C90-47D2-AB61-3A55FA8B63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4938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rgbClr val="969696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825F626B-E1A7-4FA4-87E8-85B5043CB149}" type="datetimeFigureOut">
              <a:rPr lang="cs-CZ" smtClean="0"/>
              <a:t>12.3.2018</a:t>
            </a:fld>
            <a:endParaRPr lang="cs-CZ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lang="en-US" sz="1000" kern="1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95E98FB-5C90-47D2-AB61-3A55FA8B63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918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25F626B-E1A7-4FA4-87E8-85B5043CB149}" type="datetimeFigureOut">
              <a:rPr lang="cs-CZ" smtClean="0"/>
              <a:t>12.3.2018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667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95E98FB-5C90-47D2-AB61-3A55FA8B636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20612039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RETINIS PIGMENTOSA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F16154 – Františka </a:t>
            </a:r>
            <a:r>
              <a:rPr lang="cs-CZ" dirty="0" err="1" smtClean="0"/>
              <a:t>Uřičářová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86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Retinis</a:t>
            </a:r>
            <a:r>
              <a:rPr lang="cs-CZ" dirty="0" smtClean="0"/>
              <a:t> </a:t>
            </a:r>
            <a:r>
              <a:rPr lang="cs-CZ" dirty="0" err="1" smtClean="0"/>
              <a:t>pigmentosa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vrozené onemocnění oka.</a:t>
            </a:r>
          </a:p>
          <a:p>
            <a:endParaRPr lang="cs-CZ" dirty="0" smtClean="0"/>
          </a:p>
          <a:p>
            <a:r>
              <a:rPr lang="cs-CZ" dirty="0" smtClean="0"/>
              <a:t>Způsobuje postupné zhoršování zraku.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Postihuje přibližně 2 lidi z 10 000.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Symptomy se objevují většinou v dětství, někdy se neprojeví až do dospělosti.</a:t>
            </a:r>
          </a:p>
          <a:p>
            <a:endParaRPr lang="cs-CZ" dirty="0" smtClean="0"/>
          </a:p>
          <a:p>
            <a:r>
              <a:rPr lang="cs-CZ" dirty="0" smtClean="0"/>
              <a:t>Název „</a:t>
            </a:r>
            <a:r>
              <a:rPr lang="cs-CZ" dirty="0" err="1" smtClean="0"/>
              <a:t>retinis</a:t>
            </a:r>
            <a:r>
              <a:rPr lang="cs-CZ" dirty="0" smtClean="0"/>
              <a:t>“ je poněkud zavádějící, poněvadž nejde o zánět.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690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Onemocnění je vrozené a dědičné.</a:t>
            </a:r>
          </a:p>
          <a:p>
            <a:r>
              <a:rPr lang="cs-CZ" dirty="0" smtClean="0"/>
              <a:t>Existuje celá řada forem a podtypů, které jsou způsobené různými mutacemi.</a:t>
            </a:r>
          </a:p>
          <a:p>
            <a:r>
              <a:rPr lang="cs-CZ" dirty="0" smtClean="0"/>
              <a:t>Mutace více jak 50 genů.</a:t>
            </a:r>
          </a:p>
          <a:p>
            <a:r>
              <a:rPr lang="cs-CZ" dirty="0" smtClean="0"/>
              <a:t>Může se vyskytovat samostatně, nebo je součástí syndromů s dalšími poruchami.</a:t>
            </a:r>
          </a:p>
          <a:p>
            <a:r>
              <a:rPr lang="cs-CZ" dirty="0" smtClean="0"/>
              <a:t>Nejčastěji je mutací porušena funkce rodopsinu, který je důležitý pro správnou funkci tyčinek na sítnici.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560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Postupná degenerace tyčinek a zhoršování zraku.</a:t>
            </a:r>
          </a:p>
          <a:p>
            <a:r>
              <a:rPr lang="cs-CZ" dirty="0" smtClean="0"/>
              <a:t>Postupem času dochází i k degradaci čípků.</a:t>
            </a:r>
          </a:p>
          <a:p>
            <a:r>
              <a:rPr lang="cs-CZ" dirty="0" smtClean="0"/>
              <a:t>Šeroslepost, zhoršování periferního vidění, což vede k zúžení zorného pole, rozmazané vidění.</a:t>
            </a:r>
          </a:p>
          <a:p>
            <a:r>
              <a:rPr lang="cs-CZ" dirty="0" smtClean="0"/>
              <a:t>Symptomy se objevují na obou očích ve stejném rozsahu.</a:t>
            </a:r>
          </a:p>
          <a:p>
            <a:r>
              <a:rPr lang="cs-CZ" dirty="0"/>
              <a:t>V</a:t>
            </a:r>
            <a:r>
              <a:rPr lang="cs-CZ" dirty="0" smtClean="0"/>
              <a:t> některých pokročilých případech dochází ke ztrátě centrálního vidění.</a:t>
            </a:r>
          </a:p>
          <a:p>
            <a:r>
              <a:rPr lang="cs-CZ" dirty="0" smtClean="0"/>
              <a:t>Úplné oslepnutí je vzácné.</a:t>
            </a:r>
          </a:p>
          <a:p>
            <a:r>
              <a:rPr lang="cs-CZ" dirty="0" smtClean="0"/>
              <a:t>Velké procento pacientů trpí i poruchami dalších smyslů, zejména hluchotou – </a:t>
            </a:r>
            <a:r>
              <a:rPr lang="cs-CZ" b="1" dirty="0" err="1" smtClean="0"/>
              <a:t>Usherův</a:t>
            </a:r>
            <a:r>
              <a:rPr lang="cs-CZ" b="1" dirty="0" smtClean="0"/>
              <a:t> syndrom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366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Komplexní oční vyšetření – při vyšetření retiny nález tmavého pigmentu.</a:t>
            </a:r>
          </a:p>
          <a:p>
            <a:r>
              <a:rPr lang="cs-CZ" dirty="0" smtClean="0"/>
              <a:t>Případně provedení genetického testu s cílem potvrdit a určit přítomnou mutaci.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920" y="3455213"/>
            <a:ext cx="3566160" cy="3057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84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Léčba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Neexistuje.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U většiny případů pomáhají vyšší dávky vitaminu A. Ten zpomaluje rychlost degenerace tyčinek a tím i zhoršování příznaků.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69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Onemocnění je způsobeno mutací více než 50 genů.</a:t>
            </a:r>
          </a:p>
          <a:p>
            <a:r>
              <a:rPr lang="cs-CZ" dirty="0" smtClean="0"/>
              <a:t>Autosomálně dominantní, autosomálně recesivní, mitochondriální dědičnost a dědičnost vázaná na chromozom X.</a:t>
            </a:r>
          </a:p>
          <a:p>
            <a:r>
              <a:rPr lang="cs-CZ" dirty="0" smtClean="0"/>
              <a:t>Gen rhodopsinu kóduje jeho strukturu.</a:t>
            </a:r>
          </a:p>
          <a:p>
            <a:r>
              <a:rPr lang="cs-CZ" dirty="0" smtClean="0"/>
              <a:t>Mutace genu jsou nejčastěji nesmyslné, nebo dochází k špatnému sestavení terciární struktury proteinu.</a:t>
            </a:r>
          </a:p>
        </p:txBody>
      </p:sp>
    </p:spTree>
    <p:extLst>
      <p:ext uri="{BB962C8B-B14F-4D97-AF65-F5344CB8AC3E}">
        <p14:creationId xmlns:p14="http://schemas.microsoft.com/office/powerpoint/2010/main" val="77726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ýdlo">
  <a:themeElements>
    <a:clrScheme name="Mýdlo">
      <a:dk1>
        <a:sysClr val="windowText" lastClr="000000"/>
      </a:dk1>
      <a:lt1>
        <a:sysClr val="window" lastClr="FFFFFF"/>
      </a:lt1>
      <a:dk2>
        <a:srgbClr val="373545"/>
      </a:dk2>
      <a:lt2>
        <a:srgbClr val="BCD0E0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6793CD"/>
      </a:accent6>
      <a:hlink>
        <a:srgbClr val="6B9F25"/>
      </a:hlink>
      <a:folHlink>
        <a:srgbClr val="9F6715"/>
      </a:folHlink>
    </a:clrScheme>
    <a:fontScheme name="Mýdlo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ýdlo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913DB040-6816-4415-960D-8178C78575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54</TotalTime>
  <Words>273</Words>
  <Application>Microsoft Office PowerPoint</Application>
  <PresentationFormat>Širokoúhlá obrazovka</PresentationFormat>
  <Paragraphs>39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Mýdlo</vt:lpstr>
      <vt:lpstr>RETINIS PIGMENTOSA</vt:lpstr>
      <vt:lpstr>Retinis pigmentosa</vt:lpstr>
      <vt:lpstr>Příčiny</vt:lpstr>
      <vt:lpstr>Projevy</vt:lpstr>
      <vt:lpstr>Diagnostika</vt:lpstr>
      <vt:lpstr>Léčba</vt:lpstr>
      <vt:lpstr>Genetika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RETINIS PIGMENTOSA</dc:title>
  <dc:creator>Fanynka Uri</dc:creator>
  <cp:lastModifiedBy>BRAZDOVAM</cp:lastModifiedBy>
  <cp:revision>7</cp:revision>
  <dcterms:created xsi:type="dcterms:W3CDTF">2018-03-10T19:42:43Z</dcterms:created>
  <dcterms:modified xsi:type="dcterms:W3CDTF">2018-03-12T08:23:42Z</dcterms:modified>
</cp:coreProperties>
</file>