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037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603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893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60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50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76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45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76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53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39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19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7AD3C33-B333-4405-AC18-24F01A849DE7}" type="datetimeFigureOut">
              <a:rPr lang="cs-CZ" smtClean="0"/>
              <a:t>23. 2. 2018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A15B505-BFA9-4B34-B50E-EAE6527E02F4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977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76353BF-3F01-442C-A66F-953310C1FB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Akromegalie	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8978753A-4135-49A6-8E2F-62A7CC24B6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Kateřina Valentová</a:t>
            </a:r>
          </a:p>
          <a:p>
            <a:r>
              <a:rPr lang="cs-CZ" dirty="0"/>
              <a:t>F16155</a:t>
            </a:r>
          </a:p>
        </p:txBody>
      </p:sp>
    </p:spTree>
    <p:extLst>
      <p:ext uri="{BB962C8B-B14F-4D97-AF65-F5344CB8AC3E}">
        <p14:creationId xmlns:p14="http://schemas.microsoft.com/office/powerpoint/2010/main" val="1739578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EBE653-C0D9-4D3F-8AB7-97F292464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4A7609C-BCBE-48ED-8EAD-C84A33065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Akromegalie je získaná porucha související s nadměrnou produkcí růstového hormonu a charakterizovaná progresivním somatickým znetvořením (především tváří a končetin) a systémovými projevy.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xmlns="" id="{D03E6A76-CCC8-4C69-BBAF-881872F8DC74}"/>
              </a:ext>
            </a:extLst>
          </p:cNvPr>
          <p:cNvSpPr txBox="1">
            <a:spLocks/>
          </p:cNvSpPr>
          <p:nvPr/>
        </p:nvSpPr>
        <p:spPr>
          <a:xfrm>
            <a:off x="1024128" y="3429000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Epidemiologie</a:t>
            </a:r>
            <a:endParaRPr 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CADA95F8-0285-4115-B72A-D3F01B361083}"/>
              </a:ext>
            </a:extLst>
          </p:cNvPr>
          <p:cNvSpPr txBox="1">
            <a:spLocks/>
          </p:cNvSpPr>
          <p:nvPr/>
        </p:nvSpPr>
        <p:spPr>
          <a:xfrm>
            <a:off x="1024127" y="4773169"/>
            <a:ext cx="9720073" cy="963637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 Evropě je předpokládán výskyt akromegalie u 1 člověka z 250,000 až 100,000.</a:t>
            </a:r>
          </a:p>
          <a:p>
            <a:pPr algn="just"/>
            <a:r>
              <a:rPr lang="cs-CZ" dirty="0"/>
              <a:t>Nejčastěji se diagnostikuje u mužů i žen středního věku.</a:t>
            </a:r>
          </a:p>
        </p:txBody>
      </p:sp>
    </p:spTree>
    <p:extLst>
      <p:ext uri="{BB962C8B-B14F-4D97-AF65-F5344CB8AC3E}">
        <p14:creationId xmlns:p14="http://schemas.microsoft.com/office/powerpoint/2010/main" val="2050313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A42AD0-425D-4A44-82BA-CE6E05B00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Akromegalie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CF0055B-7AE9-4495-BF11-5FAA0CF5D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38139"/>
            <a:ext cx="9720073" cy="4023360"/>
          </a:xfrm>
        </p:spPr>
        <p:txBody>
          <a:bodyPr/>
          <a:lstStyle/>
          <a:p>
            <a:pPr algn="just"/>
            <a:r>
              <a:rPr lang="cs-CZ" dirty="0"/>
              <a:t>Pomalý nástup – často pozdní detekce.</a:t>
            </a:r>
          </a:p>
          <a:p>
            <a:pPr algn="just"/>
            <a:r>
              <a:rPr lang="cs-CZ" dirty="0"/>
              <a:t>Hlavní klinické znaky: rozšířené končetiny, rozšířené a zkrácené prsty, zesílené měkké tkáně. Na obličeji se projevuje rozšířeným nosem, vyvýšeninami čela, plnými rty a výraznými liniemi obličeje.</a:t>
            </a:r>
          </a:p>
          <a:p>
            <a:pPr algn="just"/>
            <a:r>
              <a:rPr lang="cs-CZ" dirty="0"/>
              <a:t>Dále vede k revmatologickým, kardiovaskulárním, respiračním a metabolickým důsledkům – určují její prognózu.</a:t>
            </a:r>
          </a:p>
          <a:p>
            <a:endParaRPr lang="cs-CZ" dirty="0"/>
          </a:p>
        </p:txBody>
      </p:sp>
      <p:pic>
        <p:nvPicPr>
          <p:cNvPr id="4" name="Picture 2" descr="Image result for acromegaly">
            <a:extLst>
              <a:ext uri="{FF2B5EF4-FFF2-40B4-BE49-F238E27FC236}">
                <a16:creationId xmlns:a16="http://schemas.microsoft.com/office/drawing/2014/main" xmlns="" id="{6B183B4B-4416-4163-A66A-683D54395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364" y="4214192"/>
            <a:ext cx="3913662" cy="250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acromegaly">
            <a:extLst>
              <a:ext uri="{FF2B5EF4-FFF2-40B4-BE49-F238E27FC236}">
                <a16:creationId xmlns:a16="http://schemas.microsoft.com/office/drawing/2014/main" xmlns="" id="{305149C7-0713-477E-8388-B4CBF6DB5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975" y="4214192"/>
            <a:ext cx="4376981" cy="250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13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95CE8D7E-6DE9-4D54-96A7-3CCD4D52D41D}"/>
              </a:ext>
            </a:extLst>
          </p:cNvPr>
          <p:cNvSpPr txBox="1">
            <a:spLocks/>
          </p:cNvSpPr>
          <p:nvPr/>
        </p:nvSpPr>
        <p:spPr>
          <a:xfrm>
            <a:off x="1024125" y="653444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Diagnóza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1544C7F0-DD04-4F87-8D3B-1B010647B76D}"/>
              </a:ext>
            </a:extLst>
          </p:cNvPr>
          <p:cNvSpPr txBox="1">
            <a:spLocks/>
          </p:cNvSpPr>
          <p:nvPr/>
        </p:nvSpPr>
        <p:spPr>
          <a:xfrm>
            <a:off x="1024124" y="1782612"/>
            <a:ext cx="9720073" cy="204122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Klinický důkaz zvýšení růstového hormonu (GH) v séru po orálním tolerančním testu na glukózu (OGTT) a zvýšení hladiny růstového faktoru IGF-I.</a:t>
            </a:r>
          </a:p>
          <a:p>
            <a:pPr algn="just"/>
            <a:r>
              <a:rPr lang="cs-CZ" dirty="0"/>
              <a:t>Hodnocení objemu a rozšíření nádoru se provádí zobrazovacími metodami.</a:t>
            </a:r>
          </a:p>
          <a:p>
            <a:pPr algn="just"/>
            <a:r>
              <a:rPr lang="cs-CZ" dirty="0"/>
              <a:t>Pro stanovení klinického dopadu akromegalie se používá echokardiografie a testování spánkové apnoe.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ED5FD1AE-05C6-4033-8E4A-138E7D6A1A9D}"/>
              </a:ext>
            </a:extLst>
          </p:cNvPr>
          <p:cNvSpPr txBox="1">
            <a:spLocks/>
          </p:cNvSpPr>
          <p:nvPr/>
        </p:nvSpPr>
        <p:spPr>
          <a:xfrm>
            <a:off x="1024125" y="3453384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Léčba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609F6747-2A29-4D5F-91CD-EDBDCF4ED4B8}"/>
              </a:ext>
            </a:extLst>
          </p:cNvPr>
          <p:cNvSpPr txBox="1">
            <a:spLocks/>
          </p:cNvSpPr>
          <p:nvPr/>
        </p:nvSpPr>
        <p:spPr>
          <a:xfrm>
            <a:off x="1024124" y="4573991"/>
            <a:ext cx="9720073" cy="167933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dirty="0"/>
              <a:t>Vyříznutí léze a snižování hladiny IGF a GH na normální hodnoty.</a:t>
            </a:r>
          </a:p>
          <a:p>
            <a:pPr algn="just"/>
            <a:r>
              <a:rPr lang="cs-CZ" dirty="0"/>
              <a:t>Pokud nelze lézi chirurgicky vyříznout, používá se léčba dopaminovými agonisty a analogy </a:t>
            </a:r>
            <a:r>
              <a:rPr lang="cs-CZ" dirty="0" err="1"/>
              <a:t>somatostatinu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Poslední možností po selhání prvních dvou je radioterapie.</a:t>
            </a:r>
          </a:p>
        </p:txBody>
      </p:sp>
    </p:spTree>
    <p:extLst>
      <p:ext uri="{BB962C8B-B14F-4D97-AF65-F5344CB8AC3E}">
        <p14:creationId xmlns:p14="http://schemas.microsoft.com/office/powerpoint/2010/main" val="58222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6E8958-790F-4C8F-91A7-C531D1850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PRognóza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0CDE5AF-58A3-4C47-AAFB-EE0CF49BE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Ve většině případů je dosaženo adekvátní kontroly nemoci, což umožňuje dožívání věku shodného s celkovou populací.</a:t>
            </a:r>
          </a:p>
          <a:p>
            <a:pPr algn="just"/>
            <a:r>
              <a:rPr lang="cs-CZ" dirty="0"/>
              <a:t>I přesto, že jsou pacienti vyléčeni nebo dobře kontrolováni, může se stát, že následky způsobené akromegalií (bolesti kloubů, deformity, změněná kvalita života) přetrvají.</a:t>
            </a:r>
          </a:p>
        </p:txBody>
      </p:sp>
      <p:pic>
        <p:nvPicPr>
          <p:cNvPr id="2050" name="Picture 2" descr="Image result for akromegalie">
            <a:extLst>
              <a:ext uri="{FF2B5EF4-FFF2-40B4-BE49-F238E27FC236}">
                <a16:creationId xmlns:a16="http://schemas.microsoft.com/office/drawing/2014/main" xmlns="" id="{F5BE35D5-93C2-4C83-A61C-515DD92A1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263" y="3896531"/>
            <a:ext cx="4289474" cy="2412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2093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152</TotalTime>
  <Words>249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Integrál</vt:lpstr>
      <vt:lpstr>Akromegalie </vt:lpstr>
      <vt:lpstr>Definice</vt:lpstr>
      <vt:lpstr>Akromegalie</vt:lpstr>
      <vt:lpstr>Prezentace aplikace PowerPoint</vt:lpstr>
      <vt:lpstr>PRognóza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Akromegalie</dc:title>
  <dc:creator>Káťa</dc:creator>
  <cp:lastModifiedBy>Marie Brazdova</cp:lastModifiedBy>
  <cp:revision>6</cp:revision>
  <dcterms:created xsi:type="dcterms:W3CDTF">2018-02-19T17:27:28Z</dcterms:created>
  <dcterms:modified xsi:type="dcterms:W3CDTF">2018-02-23T12:20:31Z</dcterms:modified>
</cp:coreProperties>
</file>