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B073A-E3D8-402F-9E4C-AC53261B747D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E5BD0-4347-4DD4-A244-ECB008C1211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Bakteriální </a:t>
            </a:r>
            <a:r>
              <a:rPr lang="cs-CZ" dirty="0" err="1" smtClean="0"/>
              <a:t>myositis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Vypracoval: Martin Veselý</a:t>
            </a:r>
          </a:p>
          <a:p>
            <a:r>
              <a:rPr lang="cs-CZ" dirty="0" smtClean="0"/>
              <a:t>F16158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Jedná se o zánět svalové tkáně způsobený bakteriální infekcí =</a:t>
            </a:r>
            <a:r>
              <a:rPr lang="en-US" sz="2400" dirty="0" smtClean="0"/>
              <a:t>&gt; </a:t>
            </a:r>
            <a:r>
              <a:rPr lang="en-US" sz="2400" dirty="0" err="1" smtClean="0"/>
              <a:t>jev</a:t>
            </a:r>
            <a:r>
              <a:rPr lang="cs-CZ" sz="2400" dirty="0" smtClean="0"/>
              <a:t>í známky zánětu (</a:t>
            </a:r>
            <a:r>
              <a:rPr lang="cs-CZ" sz="2400" i="1" dirty="0" err="1" smtClean="0"/>
              <a:t>dolor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calor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rubor</a:t>
            </a:r>
            <a:r>
              <a:rPr lang="cs-CZ" sz="2400" i="1" dirty="0" smtClean="0"/>
              <a:t>, tumor, </a:t>
            </a:r>
            <a:r>
              <a:rPr lang="cs-CZ" sz="2400" i="1" dirty="0" err="1" smtClean="0"/>
              <a:t>functio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laesa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Objevuje se především po zranění, kdy dochází ke kolonizaci především rody </a:t>
            </a:r>
            <a:r>
              <a:rPr lang="cs-CZ" sz="2400" i="1" dirty="0" err="1" smtClean="0"/>
              <a:t>Staphylococcus</a:t>
            </a:r>
            <a:r>
              <a:rPr lang="cs-CZ" sz="2400" i="1" dirty="0"/>
              <a:t>,</a:t>
            </a:r>
            <a:r>
              <a:rPr lang="cs-CZ" sz="2400" dirty="0" smtClean="0"/>
              <a:t> </a:t>
            </a:r>
            <a:r>
              <a:rPr lang="cs-CZ" sz="2400" i="1" dirty="0" err="1" smtClean="0"/>
              <a:t>Streptococcus</a:t>
            </a:r>
            <a:r>
              <a:rPr lang="cs-CZ" sz="2400" i="1" dirty="0" smtClean="0"/>
              <a:t> </a:t>
            </a:r>
            <a:r>
              <a:rPr lang="cs-CZ" sz="2400" dirty="0" smtClean="0"/>
              <a:t>nebo </a:t>
            </a:r>
            <a:r>
              <a:rPr lang="cs-CZ" sz="2400" i="1" dirty="0" smtClean="0"/>
              <a:t>Clostridium</a:t>
            </a:r>
            <a:endParaRPr lang="cs-CZ" sz="2400" dirty="0" smtClean="0"/>
          </a:p>
          <a:p>
            <a:r>
              <a:rPr lang="cs-CZ" sz="2400" dirty="0" smtClean="0"/>
              <a:t>Změny ve tkáni mohou doprovázet i systémová onemocnění jako </a:t>
            </a:r>
            <a:r>
              <a:rPr lang="cs-CZ" sz="2400" dirty="0" err="1" smtClean="0"/>
              <a:t>vaskulitis</a:t>
            </a:r>
            <a:r>
              <a:rPr lang="cs-CZ" sz="2400" dirty="0" smtClean="0"/>
              <a:t>, může docházet i k nekrózám </a:t>
            </a:r>
          </a:p>
          <a:p>
            <a:r>
              <a:rPr lang="cs-CZ" sz="2400" dirty="0" smtClean="0"/>
              <a:t>V krvi zvýšené množství leukocytů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Existuje 6 příznaků, u kterých je třeba pojmout podezření na </a:t>
            </a:r>
            <a:r>
              <a:rPr lang="cs-CZ" dirty="0" err="1" smtClean="0"/>
              <a:t>myositidu</a:t>
            </a:r>
            <a:r>
              <a:rPr lang="cs-CZ" dirty="0" smtClean="0"/>
              <a:t>:</a:t>
            </a:r>
          </a:p>
          <a:p>
            <a:pPr marL="514350" indent="-514350">
              <a:buAutoNum type="arabicParenR"/>
            </a:pPr>
            <a:r>
              <a:rPr lang="cs-CZ" dirty="0" smtClean="0"/>
              <a:t>Bolesti svalů</a:t>
            </a:r>
          </a:p>
          <a:p>
            <a:pPr marL="514350" indent="-514350">
              <a:buAutoNum type="arabicParenR"/>
            </a:pPr>
            <a:r>
              <a:rPr lang="cs-CZ" dirty="0" smtClean="0"/>
              <a:t>Rychlý nástup příznaků a rychlá progrese</a:t>
            </a:r>
          </a:p>
          <a:p>
            <a:pPr marL="514350" indent="-514350">
              <a:buAutoNum type="arabicParenR"/>
            </a:pPr>
            <a:r>
              <a:rPr lang="cs-CZ" dirty="0" smtClean="0"/>
              <a:t>Střídavý průběh onemocnění s remisemi</a:t>
            </a:r>
          </a:p>
          <a:p>
            <a:pPr marL="514350" indent="-514350">
              <a:buAutoNum type="arabicParenR"/>
            </a:pPr>
            <a:r>
              <a:rPr lang="cs-CZ" dirty="0" smtClean="0"/>
              <a:t>Palpační nález</a:t>
            </a:r>
          </a:p>
          <a:p>
            <a:pPr marL="514350" indent="-514350">
              <a:buAutoNum type="arabicParenR"/>
            </a:pPr>
            <a:r>
              <a:rPr lang="cs-CZ" dirty="0" smtClean="0"/>
              <a:t>Kožní změny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Komorbidity</a:t>
            </a:r>
            <a:r>
              <a:rPr lang="cs-CZ" dirty="0" smtClean="0"/>
              <a:t> (nádorová a autoimunitní onemocnění)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Vzhledem k tomu, že se jedná o bakteriální infekci, je na místě léčba vhodnými antibiotiky, popř. jejich kombinací</a:t>
            </a:r>
            <a:endParaRPr lang="cs-CZ" dirty="0"/>
          </a:p>
        </p:txBody>
      </p:sp>
      <p:pic>
        <p:nvPicPr>
          <p:cNvPr id="1026" name="Picture 2" descr="Výsledek obrázku pro bacterial myosi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714752"/>
            <a:ext cx="3571875" cy="21431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928662" y="585789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 smtClean="0"/>
              <a:t>Myositis</a:t>
            </a:r>
            <a:r>
              <a:rPr lang="cs-CZ" i="1" dirty="0" smtClean="0"/>
              <a:t> </a:t>
            </a:r>
            <a:r>
              <a:rPr lang="cs-CZ" i="1" dirty="0" err="1" smtClean="0"/>
              <a:t>progredovaná</a:t>
            </a:r>
            <a:r>
              <a:rPr lang="cs-CZ" i="1" dirty="0" smtClean="0"/>
              <a:t> do nekrózy</a:t>
            </a: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</a:p>
          <a:p>
            <a:pPr>
              <a:buNone/>
            </a:pPr>
            <a:r>
              <a:rPr lang="cs-CZ" dirty="0" smtClean="0"/>
              <a:t>http://vet.</a:t>
            </a:r>
            <a:r>
              <a:rPr lang="cs-CZ" dirty="0" err="1" smtClean="0"/>
              <a:t>uga.edu</a:t>
            </a:r>
            <a:r>
              <a:rPr lang="cs-CZ" dirty="0" smtClean="0"/>
              <a:t>/</a:t>
            </a:r>
            <a:r>
              <a:rPr lang="cs-CZ" dirty="0" err="1" smtClean="0"/>
              <a:t>ivcvm</a:t>
            </a:r>
            <a:r>
              <a:rPr lang="cs-CZ" dirty="0" smtClean="0"/>
              <a:t>/</a:t>
            </a:r>
            <a:r>
              <a:rPr lang="cs-CZ" dirty="0" err="1" smtClean="0"/>
              <a:t>courses</a:t>
            </a:r>
            <a:r>
              <a:rPr lang="cs-CZ" dirty="0" smtClean="0"/>
              <a:t>/vpat5215/</a:t>
            </a:r>
            <a:r>
              <a:rPr lang="cs-CZ" dirty="0" err="1" smtClean="0"/>
              <a:t>musculoskeletal</a:t>
            </a:r>
            <a:r>
              <a:rPr lang="cs-CZ" dirty="0" smtClean="0"/>
              <a:t>/</a:t>
            </a:r>
            <a:r>
              <a:rPr lang="cs-CZ" dirty="0" err="1" smtClean="0"/>
              <a:t>mus</a:t>
            </a:r>
            <a:r>
              <a:rPr lang="cs-CZ" dirty="0" smtClean="0"/>
              <a:t>/inflammatory02.htm</a:t>
            </a:r>
          </a:p>
          <a:p>
            <a:pPr>
              <a:buNone/>
            </a:pPr>
            <a:r>
              <a:rPr lang="cs-CZ" dirty="0" smtClean="0"/>
              <a:t>Text:</a:t>
            </a:r>
          </a:p>
          <a:p>
            <a:pPr>
              <a:buNone/>
            </a:pPr>
            <a:r>
              <a:rPr lang="cs-CZ" dirty="0" smtClean="0"/>
              <a:t>https://www.britannica.com/science/bacterial-myositis</a:t>
            </a:r>
          </a:p>
          <a:p>
            <a:pPr>
              <a:buNone/>
            </a:pPr>
            <a:r>
              <a:rPr lang="cs-CZ" dirty="0" smtClean="0"/>
              <a:t>https://www.wikiskripta.eu/w/Myositis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152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Bakteriální myositis</vt:lpstr>
      <vt:lpstr>Definice</vt:lpstr>
      <vt:lpstr>Příznaky</vt:lpstr>
      <vt:lpstr>Léčba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Bakteriální myositis</dc:title>
  <dc:creator>PC</dc:creator>
  <cp:lastModifiedBy>PC</cp:lastModifiedBy>
  <cp:revision>3</cp:revision>
  <dcterms:created xsi:type="dcterms:W3CDTF">2018-03-14T12:38:28Z</dcterms:created>
  <dcterms:modified xsi:type="dcterms:W3CDTF">2018-03-14T12:59:58Z</dcterms:modified>
</cp:coreProperties>
</file>