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E7E5A-47B0-420C-8A9F-36AE8280A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183429-B4A1-4D55-B169-9819B12EAF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D5CA667-4FDB-4454-A9E1-7C4009648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C79D5F7-7037-41D2-A92F-8743D5743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66450B-66E4-4BAF-9508-DA9F5038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773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839FC-715B-4040-89C9-9DE9F5560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E8327A27-FEDC-4F4E-8EB3-1F11171A4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4989669-2DBC-4730-8ABD-3BE54C06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9221187-9F0B-4690-82F1-5E08463D9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0BFE42F-7D52-445C-8E6B-688C3CB0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912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B6F851F-8CD3-4576-8892-E95764B31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FD537B9-587F-457B-A8D6-9C6410AF9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3134C7B-B223-4039-9DDF-DA316E124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101693E-2B6B-495F-8EA1-A4DC8736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39E082A-951D-4CD8-90D5-DA36219BD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210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445CD-8477-4AFA-8526-54E17C03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E59FF34-6468-4393-A042-BC0C25707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F54B0EA-3577-4014-B84C-BAFE9BE70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3374302-13C6-47B2-ADDE-D5B68C89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6862F08-FAD9-4BBB-ADDB-75495CDFC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38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FDBFA-387A-4D95-AD96-7CBC00E7E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5E99EAFB-4502-4DB0-A4B3-3CA4DE219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DA53B32-D5E2-4957-AD04-D9436DE92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143E4F3-59B6-4568-A1CA-675E1075A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B2AB0C1-1796-4F17-84F2-91FFFF86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705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66CED-0380-409A-A557-F7DD2BC1C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1379D7-4A64-4237-A93D-AD61B2E4D8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B839A8C-78C7-4486-8A8C-F7DE76A91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A64AEC5-3E8D-4D6F-A942-8034B0F9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2FE1732-9730-4EEB-97EA-27520F6EC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92658D9-90F5-42B1-95BB-91DE81F6A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915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EBF9C-F3F6-4B0E-98C7-C8F4B22A2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01F1BF9D-7EF8-49D7-A3D2-7A034DA86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374B228-C914-4A03-9388-34E8C9D5D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4E20E187-4AF8-4716-8C90-4BF8FE242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E20FC209-854B-416A-86CC-9ACCE8B58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D1A2ADE-7151-4D7B-9482-22456B049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E28265C7-99C9-4A67-AD6B-879AB3CAE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2B2235FF-9496-4CDE-BAC9-08ECDDD60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251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1E311-F23D-4051-9993-881B10A28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A31CB171-8070-4956-AC11-F8945DBE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14A1FF1-D032-4D03-94E1-EAC9C3C3D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F46AD47-7006-445D-B397-4EEE144D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690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62F19F25-F7CD-4060-994B-F8AA4A55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96EE70C4-A035-4B55-B62D-0BCBE363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381D7F9-F942-4C60-9A58-E48627F35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237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A06E4-96EC-4E33-9B2B-684ACA37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9CEBA0-0633-430F-83C8-1508A859F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0F7F3071-5317-4C50-90FD-2FC297541D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75320CA-08E6-46A3-BD3C-48420077F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13D080C-FF99-4BAA-9081-0EFC664B9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4ABE917-6447-45A9-8DC0-56FAC26C0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633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96E2C9-8F03-4D9F-8B23-60B0074C9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072955C-E579-490F-A16B-F40DC38D14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EF260C77-41E0-4A54-A3EE-C8C2B84D1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FB9B2FD-D9A6-42F4-94AA-2770D22F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B6F5937-F439-4750-B176-76816E386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353E8F7-2E66-466E-818F-C9E503BF8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743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B4F2844F-2BAE-445B-A4A3-3B9CD7169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4A3AA94A-2723-4E2F-BE46-0E6CC98A9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68739F7-5CA4-45D4-83A6-3B75C1568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9E38B-392D-4BBC-BC50-E05FF74CFED3}" type="datetimeFigureOut">
              <a:rPr lang="sk-SK" smtClean="0"/>
              <a:t>23.03.2018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5787C36-E52C-4E69-8D3F-3823F7265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635BEE6-914C-42A5-BA89-7DFAE3222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174D3-ED9B-4AAF-AED2-B2662D319B7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79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iki/%C5%BDlut%C3%A1_zimnice" TargetMode="External"/><Relationship Id="rId4" Type="http://schemas.openxmlformats.org/officeDocument/2006/relationships/hyperlink" Target="https://www.wikiskripta.eu/w/%C5%BDlut%C3%A1_zimnic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intersecting circles">
            <a:extLst>
              <a:ext uri="{FF2B5EF4-FFF2-40B4-BE49-F238E27FC236}">
                <a16:creationId xmlns:a16="http://schemas.microsoft.com/office/drawing/2014/main" id="{D2C4BFA1-2075-4901-9E24-E41D1FDD51F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 title="ribbon">
            <a:extLst>
              <a:ext uri="{FF2B5EF4-FFF2-40B4-BE49-F238E27FC236}">
                <a16:creationId xmlns:a16="http://schemas.microsoft.com/office/drawing/2014/main" id="{053FB2EE-284F-4C87-AB3D-BBF87A9FAB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8F48FA-E706-40A9-B572-25C25E60E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sk-SK" sz="4000" dirty="0">
                <a:solidFill>
                  <a:schemeClr val="bg2"/>
                </a:solidFill>
              </a:rPr>
              <a:t>Žltá zimnica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84EB7B-161F-49EC-BCDB-638D7F5BFB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r>
              <a:rPr lang="sk-SK" sz="1800" dirty="0"/>
              <a:t>Monika Vraždová</a:t>
            </a:r>
          </a:p>
          <a:p>
            <a:r>
              <a:rPr lang="sk-SK" sz="1800" dirty="0"/>
              <a:t>F16163</a:t>
            </a:r>
          </a:p>
        </p:txBody>
      </p:sp>
    </p:spTree>
    <p:extLst>
      <p:ext uri="{BB962C8B-B14F-4D97-AF65-F5344CB8AC3E}">
        <p14:creationId xmlns:p14="http://schemas.microsoft.com/office/powerpoint/2010/main" val="7032359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apa endemických oblastí žluté zimnice (červená) a oblastí s potenciálním rizikem žluté zimnice (oranžová), r. 2010">
            <a:extLst>
              <a:ext uri="{FF2B5EF4-FFF2-40B4-BE49-F238E27FC236}">
                <a16:creationId xmlns:a16="http://schemas.microsoft.com/office/drawing/2014/main" id="{6E46821D-810C-480C-BDBF-732DFA6B69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" r="20081" b="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441EB53-D3B5-42DA-A54A-A1DEC0EB3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Infekčné, vírusové ochorenie (vírus žltej zimnice – </a:t>
            </a:r>
            <a:r>
              <a:rPr lang="sk-SK" dirty="0" err="1">
                <a:solidFill>
                  <a:srgbClr val="FFFFFF"/>
                </a:solidFill>
              </a:rPr>
              <a:t>flavinovírusy</a:t>
            </a:r>
            <a:r>
              <a:rPr lang="sk-SK" dirty="0">
                <a:solidFill>
                  <a:srgbClr val="FFFFFF"/>
                </a:solidFill>
              </a:rPr>
              <a:t>)</a:t>
            </a:r>
          </a:p>
          <a:p>
            <a:r>
              <a:rPr lang="sk-SK" dirty="0">
                <a:solidFill>
                  <a:srgbClr val="FFFFFF"/>
                </a:solidFill>
              </a:rPr>
              <a:t>Prenos: komár (mestská forma </a:t>
            </a:r>
            <a:r>
              <a:rPr lang="sk-SK" i="1" dirty="0" err="1">
                <a:solidFill>
                  <a:srgbClr val="FFFFFF"/>
                </a:solidFill>
              </a:rPr>
              <a:t>Aedes</a:t>
            </a:r>
            <a:r>
              <a:rPr lang="sk-SK" i="1" dirty="0">
                <a:solidFill>
                  <a:srgbClr val="FFFFFF"/>
                </a:solidFill>
              </a:rPr>
              <a:t> </a:t>
            </a:r>
            <a:r>
              <a:rPr lang="sk-SK" i="1" dirty="0" err="1">
                <a:solidFill>
                  <a:srgbClr val="FFFFFF"/>
                </a:solidFill>
              </a:rPr>
              <a:t>aegypti</a:t>
            </a:r>
            <a:r>
              <a:rPr lang="sk-SK" i="1" dirty="0">
                <a:solidFill>
                  <a:srgbClr val="FFFFFF"/>
                </a:solidFill>
              </a:rPr>
              <a:t>, </a:t>
            </a:r>
            <a:r>
              <a:rPr lang="sk-SK" dirty="0" err="1">
                <a:solidFill>
                  <a:srgbClr val="FFFFFF"/>
                </a:solidFill>
              </a:rPr>
              <a:t>džunglová</a:t>
            </a:r>
            <a:r>
              <a:rPr lang="sk-SK" dirty="0">
                <a:solidFill>
                  <a:srgbClr val="FFFFFF"/>
                </a:solidFill>
              </a:rPr>
              <a:t> forma </a:t>
            </a:r>
            <a:r>
              <a:rPr lang="sk-SK" i="1" dirty="0" err="1">
                <a:solidFill>
                  <a:srgbClr val="FFFFFF"/>
                </a:solidFill>
              </a:rPr>
              <a:t>Aedus</a:t>
            </a:r>
            <a:r>
              <a:rPr lang="sk-SK" i="1" dirty="0">
                <a:solidFill>
                  <a:srgbClr val="FFFFFF"/>
                </a:solidFill>
              </a:rPr>
              <a:t> </a:t>
            </a:r>
            <a:r>
              <a:rPr lang="sk-SK" i="1" dirty="0" err="1">
                <a:solidFill>
                  <a:srgbClr val="FFFFFF"/>
                </a:solidFill>
              </a:rPr>
              <a:t>africanus</a:t>
            </a:r>
            <a:r>
              <a:rPr lang="sk-SK" i="1" dirty="0">
                <a:solidFill>
                  <a:srgbClr val="FFFFFF"/>
                </a:solidFill>
              </a:rPr>
              <a:t>, </a:t>
            </a:r>
            <a:r>
              <a:rPr lang="sk-SK" dirty="0">
                <a:solidFill>
                  <a:srgbClr val="FFFFFF"/>
                </a:solidFill>
              </a:rPr>
              <a:t>komár rodu </a:t>
            </a:r>
            <a:r>
              <a:rPr lang="sk-SK" i="1" dirty="0" err="1">
                <a:solidFill>
                  <a:srgbClr val="FFFFFF"/>
                </a:solidFill>
              </a:rPr>
              <a:t>Haemogogus</a:t>
            </a:r>
            <a:r>
              <a:rPr lang="sk-SK" i="1" dirty="0">
                <a:solidFill>
                  <a:srgbClr val="FFFFFF"/>
                </a:solidFill>
              </a:rPr>
              <a:t>)</a:t>
            </a:r>
          </a:p>
          <a:p>
            <a:r>
              <a:rPr lang="sk-SK" dirty="0">
                <a:solidFill>
                  <a:srgbClr val="FFFFFF"/>
                </a:solidFill>
              </a:rPr>
              <a:t>Letalita: 25-50%</a:t>
            </a:r>
          </a:p>
          <a:p>
            <a:r>
              <a:rPr lang="sk-SK" dirty="0">
                <a:solidFill>
                  <a:srgbClr val="FFFFFF"/>
                </a:solidFill>
              </a:rPr>
              <a:t>Inkubačná doba: 3-6 dní</a:t>
            </a:r>
          </a:p>
        </p:txBody>
      </p:sp>
    </p:spTree>
    <p:extLst>
      <p:ext uri="{BB962C8B-B14F-4D97-AF65-F5344CB8AC3E}">
        <p14:creationId xmlns:p14="http://schemas.microsoft.com/office/powerpoint/2010/main" val="4027110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reeform: Shape 134">
            <a:extLst>
              <a:ext uri="{FF2B5EF4-FFF2-40B4-BE49-F238E27FC236}">
                <a16:creationId xmlns:a16="http://schemas.microsoft.com/office/drawing/2014/main" id="{E862BE82-D00D-42C1-BF16-93AA37870C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9" name="Freeform: Shape 136">
            <a:extLst>
              <a:ext uri="{FF2B5EF4-FFF2-40B4-BE49-F238E27FC236}">
                <a16:creationId xmlns:a16="http://schemas.microsoft.com/office/drawing/2014/main" id="{F6D92C2D-1D3D-4974-918C-06579FB354A9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Výsledok vyhľadávania obrázkov pre dopyt yellow fever">
            <a:extLst>
              <a:ext uri="{FF2B5EF4-FFF2-40B4-BE49-F238E27FC236}">
                <a16:creationId xmlns:a16="http://schemas.microsoft.com/office/drawing/2014/main" id="{7A996295-B7CF-4D31-A1F3-AD8C83D9E3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101" y="1732633"/>
            <a:ext cx="5510771" cy="309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5271B95-B900-4BA9-8E4B-654727D07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242" y="632990"/>
            <a:ext cx="4062643" cy="104340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Klinický obraz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68A59821-09B6-4B47-9E6C-0AA65C305CCB}"/>
              </a:ext>
            </a:extLst>
          </p:cNvPr>
          <p:cNvSpPr txBox="1"/>
          <p:nvPr/>
        </p:nvSpPr>
        <p:spPr>
          <a:xfrm>
            <a:off x="518474" y="1774372"/>
            <a:ext cx="4064409" cy="275408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Náhly</a:t>
            </a:r>
            <a:r>
              <a:rPr lang="en-US" sz="1700" dirty="0"/>
              <a:t> </a:t>
            </a:r>
            <a:r>
              <a:rPr lang="en-US" sz="1700" dirty="0" err="1"/>
              <a:t>začiatok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Červené</a:t>
            </a:r>
            <a:r>
              <a:rPr lang="en-US" b="1" dirty="0"/>
              <a:t> </a:t>
            </a:r>
            <a:r>
              <a:rPr lang="en-US" b="1" dirty="0" err="1"/>
              <a:t>štádium</a:t>
            </a:r>
            <a:r>
              <a:rPr lang="en-US" b="1" dirty="0"/>
              <a:t> (</a:t>
            </a:r>
            <a:r>
              <a:rPr lang="en-US" b="1" dirty="0" err="1"/>
              <a:t>prvé</a:t>
            </a:r>
            <a:r>
              <a:rPr lang="en-US" b="1" dirty="0"/>
              <a:t> </a:t>
            </a:r>
            <a:r>
              <a:rPr lang="en-US" b="1" dirty="0" err="1"/>
              <a:t>štádium</a:t>
            </a:r>
            <a:r>
              <a:rPr lang="en-US" b="1" dirty="0"/>
              <a:t>):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Horúčka</a:t>
            </a:r>
            <a:r>
              <a:rPr lang="en-US" sz="1700" dirty="0"/>
              <a:t>, </a:t>
            </a:r>
            <a:r>
              <a:rPr lang="en-US" sz="1700" dirty="0" err="1"/>
              <a:t>únava</a:t>
            </a:r>
            <a:r>
              <a:rPr lang="en-US" sz="1700" dirty="0"/>
              <a:t>, </a:t>
            </a:r>
            <a:r>
              <a:rPr lang="en-US" sz="1700" dirty="0" err="1"/>
              <a:t>bolesť</a:t>
            </a:r>
            <a:r>
              <a:rPr lang="en-US" sz="1700" dirty="0"/>
              <a:t> </a:t>
            </a:r>
            <a:r>
              <a:rPr lang="en-US" sz="1700" dirty="0" err="1"/>
              <a:t>hlavy</a:t>
            </a:r>
            <a:r>
              <a:rPr lang="en-US" sz="1700" dirty="0"/>
              <a:t>, </a:t>
            </a:r>
            <a:r>
              <a:rPr lang="en-US" sz="1700" dirty="0" err="1"/>
              <a:t>začervenanie</a:t>
            </a:r>
            <a:r>
              <a:rPr lang="en-US" sz="1700" dirty="0"/>
              <a:t> </a:t>
            </a:r>
            <a:r>
              <a:rPr lang="en-US" sz="1700" dirty="0" err="1"/>
              <a:t>tváre</a:t>
            </a:r>
            <a:r>
              <a:rPr lang="en-US" sz="1700" dirty="0"/>
              <a:t>, </a:t>
            </a:r>
            <a:r>
              <a:rPr lang="en-US" sz="1700" dirty="0" err="1"/>
              <a:t>prekrvené</a:t>
            </a:r>
            <a:r>
              <a:rPr lang="en-US" sz="1700" dirty="0"/>
              <a:t> </a:t>
            </a:r>
            <a:r>
              <a:rPr lang="en-US" sz="1700" dirty="0" err="1"/>
              <a:t>spojivky</a:t>
            </a:r>
            <a:endParaRPr lang="en-US" sz="17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err="1"/>
              <a:t>Žlté</a:t>
            </a:r>
            <a:r>
              <a:rPr lang="en-US" b="1" dirty="0"/>
              <a:t> </a:t>
            </a:r>
            <a:r>
              <a:rPr lang="en-US" b="1" dirty="0" err="1"/>
              <a:t>štádium</a:t>
            </a:r>
            <a:r>
              <a:rPr lang="en-US" b="1" dirty="0"/>
              <a:t> (</a:t>
            </a:r>
            <a:r>
              <a:rPr lang="en-US" b="1" dirty="0" err="1"/>
              <a:t>druhé</a:t>
            </a:r>
            <a:r>
              <a:rPr lang="en-US" b="1" dirty="0"/>
              <a:t> </a:t>
            </a:r>
            <a:r>
              <a:rPr lang="en-US" b="1" dirty="0" err="1"/>
              <a:t>štádium</a:t>
            </a:r>
            <a:r>
              <a:rPr lang="en-US" b="1" dirty="0"/>
              <a:t>):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 err="1"/>
              <a:t>Zhoršenie</a:t>
            </a:r>
            <a:r>
              <a:rPr lang="en-US" sz="1700" dirty="0"/>
              <a:t> </a:t>
            </a:r>
            <a:r>
              <a:rPr lang="en-US" sz="1700" dirty="0" err="1"/>
              <a:t>stavu</a:t>
            </a:r>
            <a:r>
              <a:rPr lang="en-US" sz="1700" dirty="0"/>
              <a:t>, </a:t>
            </a:r>
            <a:r>
              <a:rPr lang="en-US" sz="1700" dirty="0" err="1"/>
              <a:t>pacient</a:t>
            </a:r>
            <a:r>
              <a:rPr lang="en-US" sz="1700" dirty="0"/>
              <a:t> </a:t>
            </a:r>
            <a:r>
              <a:rPr lang="en-US" sz="1700" dirty="0" err="1"/>
              <a:t>bledne</a:t>
            </a:r>
            <a:r>
              <a:rPr lang="en-US" sz="1700" dirty="0"/>
              <a:t>, </a:t>
            </a:r>
            <a:r>
              <a:rPr lang="en-US" sz="1700" dirty="0" err="1"/>
              <a:t>cyanóza</a:t>
            </a:r>
            <a:r>
              <a:rPr lang="en-US" sz="1700" dirty="0"/>
              <a:t>, </a:t>
            </a:r>
            <a:r>
              <a:rPr lang="en-US" sz="1700" dirty="0" err="1"/>
              <a:t>krvácanie</a:t>
            </a:r>
            <a:r>
              <a:rPr lang="en-US" sz="1700" dirty="0"/>
              <a:t> zo </a:t>
            </a:r>
            <a:r>
              <a:rPr lang="en-US" sz="1700" dirty="0" err="1"/>
              <a:t>slizníc</a:t>
            </a:r>
            <a:r>
              <a:rPr lang="en-US" sz="1700" dirty="0"/>
              <a:t>, </a:t>
            </a:r>
            <a:r>
              <a:rPr lang="en-US" sz="1700" dirty="0" err="1"/>
              <a:t>zvracanie</a:t>
            </a:r>
            <a:r>
              <a:rPr lang="en-US" sz="1700" dirty="0"/>
              <a:t> </a:t>
            </a:r>
            <a:r>
              <a:rPr lang="en-US" sz="1700" dirty="0" err="1"/>
              <a:t>čiernej</a:t>
            </a:r>
            <a:r>
              <a:rPr lang="en-US" sz="1700" dirty="0"/>
              <a:t> </a:t>
            </a:r>
            <a:r>
              <a:rPr lang="en-US" sz="1700" dirty="0" err="1"/>
              <a:t>natrávenej</a:t>
            </a:r>
            <a:r>
              <a:rPr lang="en-US" sz="1700" dirty="0"/>
              <a:t> </a:t>
            </a:r>
            <a:r>
              <a:rPr lang="en-US" sz="1700" dirty="0" err="1"/>
              <a:t>krvi</a:t>
            </a:r>
            <a:r>
              <a:rPr lang="en-US" sz="1700" dirty="0"/>
              <a:t>, </a:t>
            </a:r>
            <a:r>
              <a:rPr lang="en-US" sz="1700" dirty="0" err="1"/>
              <a:t>poškodenie</a:t>
            </a:r>
            <a:r>
              <a:rPr lang="en-US" sz="1700" dirty="0"/>
              <a:t> </a:t>
            </a:r>
            <a:r>
              <a:rPr lang="en-US" sz="1700" dirty="0" err="1"/>
              <a:t>pečene</a:t>
            </a:r>
            <a:r>
              <a:rPr lang="en-US" sz="1700" dirty="0"/>
              <a:t> - </a:t>
            </a:r>
            <a:r>
              <a:rPr lang="en-US" sz="1700" dirty="0" err="1"/>
              <a:t>ikterus</a:t>
            </a:r>
            <a:r>
              <a:rPr lang="en-US" sz="1700" dirty="0"/>
              <a:t>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3254660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https://upload.wikimedia.org/wikipedia/commons/f/f1/Aedes_aegypti_bloodfeeding_CDC_Gathany.jpg">
            <a:extLst>
              <a:ext uri="{FF2B5EF4-FFF2-40B4-BE49-F238E27FC236}">
                <a16:creationId xmlns:a16="http://schemas.microsoft.com/office/drawing/2014/main" id="{4137739F-6654-43CD-9031-476CBCF23E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2" r="15903" b="-2"/>
          <a:stretch/>
        </p:blipFill>
        <p:spPr bwMode="auto"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B40EF70-E639-4653-A13B-70D25778B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sk-SK"/>
              <a:t>Prevencia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7C7F54D-7F49-4879-BC5D-938B0302E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sk-SK" sz="1800"/>
              <a:t>Očkovanie</a:t>
            </a:r>
          </a:p>
          <a:p>
            <a:r>
              <a:rPr lang="sk-SK" sz="1800"/>
              <a:t>Účinky už po 10 dňoch (celoživotná imunita)</a:t>
            </a:r>
          </a:p>
          <a:p>
            <a:r>
              <a:rPr lang="sk-SK" sz="1800"/>
              <a:t>Očkovanie povinné pri ceste do krajín: Angola, Benin, Burkina Faso, Francouzská Guyana, Gabun, Gambie, Ghana,Kamerun, Kongo, </a:t>
            </a:r>
          </a:p>
          <a:p>
            <a:r>
              <a:rPr lang="sk-SK" sz="1800"/>
              <a:t>Libérie, Mali, Mauretánie, Niger, Pobřeží slonoviny, Rwanda, Středoafrická republika, Togo</a:t>
            </a:r>
          </a:p>
        </p:txBody>
      </p:sp>
    </p:spTree>
    <p:extLst>
      <p:ext uri="{BB962C8B-B14F-4D97-AF65-F5344CB8AC3E}">
        <p14:creationId xmlns:p14="http://schemas.microsoft.com/office/powerpoint/2010/main" val="2963027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AC6D7F-F068-4E11-BB06-F601D89BB9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FC0BD8-2B7A-433D-A9EF-6520D41634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4057" y="643002"/>
            <a:ext cx="3796790" cy="37967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84C00D9F-35B5-4047-9946-5EE9AEB90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sk-SK" dirty="0"/>
              <a:t>Zdroje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2EEB13-C63F-4454-9F92-F78CD71D8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sk-SK" sz="1800" dirty="0">
                <a:hlinkClick r:id="rId4"/>
              </a:rPr>
              <a:t>https://www.wikiskripta.eu/w/%C5%BDlut%C3%A1_zimnice</a:t>
            </a:r>
            <a:endParaRPr lang="sk-SK" sz="1800" dirty="0"/>
          </a:p>
          <a:p>
            <a:r>
              <a:rPr lang="sk-SK" sz="1800" dirty="0">
                <a:hlinkClick r:id="rId5"/>
              </a:rPr>
              <a:t>https://cs.wikipedia.org/wiki/%C5%BDlut%C3%A1_zimnice</a:t>
            </a:r>
            <a:endParaRPr lang="sk-SK" sz="1800" dirty="0"/>
          </a:p>
          <a:p>
            <a:r>
              <a:rPr lang="sk-SK" sz="1800" dirty="0"/>
              <a:t>https://en.wikipedia.org/wiki/Yellow_fever#/media/File:Aedes_aegypti_bloodfeeding_CDC_Gathany.jpg</a:t>
            </a:r>
          </a:p>
        </p:txBody>
      </p:sp>
    </p:spTree>
    <p:extLst>
      <p:ext uri="{BB962C8B-B14F-4D97-AF65-F5344CB8AC3E}">
        <p14:creationId xmlns:p14="http://schemas.microsoft.com/office/powerpoint/2010/main" val="19021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>
            <a:extLst>
              <a:ext uri="{FF2B5EF4-FFF2-40B4-BE49-F238E27FC236}">
                <a16:creationId xmlns:a16="http://schemas.microsoft.com/office/drawing/2014/main" id="{FB80A1D2-6F9F-4016-930C-BFED52697FF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34" y="0"/>
            <a:ext cx="12192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451CDBB9-1839-4716-85F6-68DADEE68E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D0E7CE61-61C7-4642-A52F-E247DDDDEAA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EFAEDC-E900-4AF0-A825-BF4EB680A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8928" y="988741"/>
            <a:ext cx="6248416" cy="4880518"/>
          </a:xfrm>
          <a:noFill/>
          <a:ln>
            <a:noFill/>
          </a:ln>
        </p:spPr>
        <p:txBody>
          <a:bodyPr wrap="square" anchor="ctr">
            <a:normAutofit/>
          </a:bodyPr>
          <a:lstStyle/>
          <a:p>
            <a:pPr algn="l"/>
            <a:r>
              <a:rPr lang="sk-SK" sz="4800" dirty="0">
                <a:solidFill>
                  <a:srgbClr val="FFFFFF"/>
                </a:solidFill>
              </a:rPr>
              <a:t>Ďakujem za pozornosť!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FAB073-D79A-4738-8B65-413CBEEA4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7700" y="2007220"/>
            <a:ext cx="2357553" cy="2843560"/>
          </a:xfrm>
        </p:spPr>
        <p:txBody>
          <a:bodyPr anchor="ctr">
            <a:normAutofit/>
          </a:bodyPr>
          <a:lstStyle/>
          <a:p>
            <a:pPr algn="r"/>
            <a:r>
              <a:rPr lang="sk-SK">
                <a:solidFill>
                  <a:srgbClr val="FFFFFF"/>
                </a:solidFill>
              </a:rPr>
              <a:t>Monika Vraždová F16163</a:t>
            </a:r>
          </a:p>
        </p:txBody>
      </p:sp>
    </p:spTree>
    <p:extLst>
      <p:ext uri="{BB962C8B-B14F-4D97-AF65-F5344CB8AC3E}">
        <p14:creationId xmlns:p14="http://schemas.microsoft.com/office/powerpoint/2010/main" val="2006313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185</Words>
  <Application>Microsoft Office PowerPoint</Application>
  <PresentationFormat>Širokouhlá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balíka Office</vt:lpstr>
      <vt:lpstr>Žltá zimnica</vt:lpstr>
      <vt:lpstr>Prezentácia programu PowerPoint</vt:lpstr>
      <vt:lpstr>Klinický obraz</vt:lpstr>
      <vt:lpstr>Prevencia</vt:lpstr>
      <vt:lpstr>Zdroje </vt:lpstr>
      <vt:lpstr>Ďakujem za pozornosť!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Žltá zimnica</dc:title>
  <dc:creator>Monika Vraždová</dc:creator>
  <cp:lastModifiedBy>Monika Vraždová</cp:lastModifiedBy>
  <cp:revision>8</cp:revision>
  <dcterms:created xsi:type="dcterms:W3CDTF">2018-03-12T18:38:31Z</dcterms:created>
  <dcterms:modified xsi:type="dcterms:W3CDTF">2018-03-23T15:06:44Z</dcterms:modified>
</cp:coreProperties>
</file>