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69F79D-D620-44E5-848C-E5EF7A743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A01822C-644F-4812-AAD2-0609044A9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D317409-42A3-4C82-811F-BE8E57AB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D6E6837-ED34-494C-AA10-F367D162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F2C169E-AA16-482E-92FB-66F44E19E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43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D5CEC45-22CB-49C9-AB52-58056E33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8C99E12-D82C-44EA-ABB2-2F26273A6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E4EEA72-6EE6-48D2-9732-E5AF2F07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39B6FAB-671A-46F5-B17A-1CA1A167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8131CB0-D7F4-4DEA-8E96-AE396576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65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400429BF-F0F1-4657-8A51-1C159C383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19687036-017F-4E16-876E-15A3A6A49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9220BCE-11E8-492B-A79B-E20A6F09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AD7728-19E5-44BA-ACC6-AED7EFBC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4F7C3A8-E496-49BF-B2B5-BD17B224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0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C908B3-C955-472E-9D0A-7E59D253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ED8F741-C68C-4DF2-8B3A-81862DA0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FAFB325-2718-4871-95AC-E28CB974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95B2E5D-CAF2-446E-ABEC-1164BF81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510F585-F152-4680-9D26-0372F0467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15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57701DA-2E76-43DC-8957-EF52AE846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BE28D431-7072-42E3-A93D-C416FC7B9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CCCCDFB-E860-4737-A54E-88066C84D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1BA2778-0C95-4998-A346-523449352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2391F83-B56E-4F91-94CC-BD8EC494C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8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13C738-353D-4DA1-A30C-DC30205C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C4F9F64-7CFA-4F6D-9289-4440F9AB6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47115CB9-574E-477F-A973-530E2F96A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CC74416-2ED1-474E-A23F-396A6330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71E6E2D-5B5B-4E21-9E28-4D6D7D0A6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25A580E-6600-4942-B860-E1025101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80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E94211-E8E1-40D4-8F18-387785180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1FA72F1-CC53-4CFF-BABA-0BD21E69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1E2D4338-A9DE-4DF2-A1E7-49C7D2BCC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5CBAAA6-9362-441F-BE7A-75D322876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5E42BDC3-95EB-4A39-9D81-2CC16C24B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85A8C4BC-7B6D-4117-9576-C531204B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FA414E7-46A4-4D15-981D-3591AF2C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E68652C-02EB-4E1C-809B-B7842B15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5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484320-FB1A-4850-9DA3-6A9FCA49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193929F-4FAA-45DF-96AA-12C6C66D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376193AB-3695-4FE9-9810-5D6F654C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5E66F28-14DE-4143-8520-56A8DBF6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23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E15C1B02-375E-4CA7-A990-992EAF1FE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4ABB3EE1-E6F2-47AA-9FE7-15B7767A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5D0BA1B9-5755-45FA-AD43-95C47BB6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71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A85240-A352-42BF-B565-BCAFF8F6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BFD5B4D-A382-4A9D-97C0-8B17865DD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F77410A-7F54-4179-A325-EC8127A2B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BA1911F-1A31-4AA3-A322-13EF25B04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32D6907-2874-454F-9769-23116E97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30AEB25-B9DF-4AC6-90E0-104A27705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592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9D1CEB-5858-448C-B16E-BD7D49354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55D1250-EEB7-450B-B5D5-56FECF69D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47F89DD6-A0D3-45A2-9C68-29C69F488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EEFF112-4F0D-4827-9231-8FBED74E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83E0F50-ADB0-45E2-8D33-F9F66D57E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95FDEE6-4294-4F38-B5AC-0443AF36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37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B2435275-E39E-46CB-82F5-6F5A7C00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147E3033-9596-4E8B-88FC-0906A9824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0B5AC85-4E97-417A-AB12-9F6A2EE2CE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E7DB-EC86-4851-9B4C-9D3359928020}" type="datetimeFigureOut">
              <a:rPr lang="cs-CZ" smtClean="0"/>
              <a:t>1. 4. 2018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ACC5C06-BB3F-4E09-BFDB-0BBA56BE1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7EAEA5B-2838-4BF4-87F2-BBA8D1075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A86F-FE42-4F3D-8B83-21D09D380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C1D42F-6DDA-4999-A2BA-4C2C42C52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HYPERFENYLALANINEMIE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E220641-C70C-419E-9ED9-BD05BBB86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Anežka Zemanová</a:t>
            </a:r>
          </a:p>
          <a:p>
            <a:r>
              <a:rPr lang="cs-CZ" dirty="0"/>
              <a:t>F16166</a:t>
            </a:r>
          </a:p>
        </p:txBody>
      </p:sp>
    </p:spTree>
    <p:extLst>
      <p:ext uri="{BB962C8B-B14F-4D97-AF65-F5344CB8AC3E}">
        <p14:creationId xmlns:p14="http://schemas.microsoft.com/office/powerpoint/2010/main" val="16375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30FAA9-F6BA-4BC1-98CB-D6EDA015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73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8CF121F-4CA7-42AC-A2E5-580ADB277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098"/>
            <a:ext cx="10515600" cy="5740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b="1" dirty="0"/>
              <a:t>DEFINICE:</a:t>
            </a:r>
          </a:p>
          <a:p>
            <a:pPr marL="0" indent="0">
              <a:buNone/>
            </a:pPr>
            <a:r>
              <a:rPr lang="cs-CZ" dirty="0" err="1"/>
              <a:t>Hyperfenylalaninemie</a:t>
            </a:r>
            <a:r>
              <a:rPr lang="cs-CZ" dirty="0"/>
              <a:t> je zvýšená hodnota fenylalaninu v krvi. Tato choroba je autosomálně recesivně dědičná. Gen se nachází na 12. chromozomu. Výskyt této nemoci je 1:10000.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200" b="1" dirty="0"/>
              <a:t>TYPY NEMOCI:</a:t>
            </a:r>
          </a:p>
          <a:p>
            <a:pPr marL="0" indent="0">
              <a:buNone/>
            </a:pPr>
            <a:r>
              <a:rPr lang="cs-CZ" dirty="0"/>
              <a:t>-defekt </a:t>
            </a:r>
            <a:r>
              <a:rPr lang="cs-CZ" dirty="0" err="1"/>
              <a:t>fenylalaninhydroxylázy</a:t>
            </a:r>
            <a:r>
              <a:rPr lang="cs-CZ" dirty="0"/>
              <a:t> − klasická fenylketonurie (PKU)</a:t>
            </a:r>
          </a:p>
          <a:p>
            <a:pPr marL="0" indent="0">
              <a:buNone/>
            </a:pPr>
            <a:r>
              <a:rPr lang="cs-CZ" dirty="0"/>
              <a:t>-defekt </a:t>
            </a:r>
            <a:r>
              <a:rPr lang="cs-CZ" dirty="0" err="1"/>
              <a:t>dihydrobiopterinreduktázy</a:t>
            </a:r>
            <a:r>
              <a:rPr lang="cs-CZ" dirty="0"/>
              <a:t> − atypická </a:t>
            </a:r>
            <a:r>
              <a:rPr lang="cs-CZ" dirty="0" err="1"/>
              <a:t>fenyketonurie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-defekt biosyntézy </a:t>
            </a:r>
            <a:r>
              <a:rPr lang="cs-CZ" dirty="0" err="1"/>
              <a:t>dihydrobiopterinu</a:t>
            </a:r>
            <a:r>
              <a:rPr lang="cs-CZ" dirty="0"/>
              <a:t> (kofaktor </a:t>
            </a:r>
            <a:r>
              <a:rPr lang="cs-CZ" dirty="0" err="1"/>
              <a:t>fenylalaninhydroxylázy</a:t>
            </a:r>
            <a:r>
              <a:rPr lang="cs-CZ" dirty="0"/>
              <a:t>) = atypická fenylketonurie</a:t>
            </a:r>
          </a:p>
          <a:p>
            <a:pPr marL="0" indent="0">
              <a:buNone/>
            </a:pPr>
            <a:r>
              <a:rPr lang="cs-CZ" dirty="0"/>
              <a:t>-fenylalanin zvýšený jen do 0,6 </a:t>
            </a:r>
            <a:r>
              <a:rPr lang="cs-CZ" dirty="0" err="1"/>
              <a:t>mmol</a:t>
            </a:r>
            <a:r>
              <a:rPr lang="cs-CZ" dirty="0"/>
              <a:t>/l se nazývá </a:t>
            </a:r>
            <a:r>
              <a:rPr lang="cs-CZ" dirty="0" err="1"/>
              <a:t>hyperfenylalaninemie</a:t>
            </a:r>
            <a:endParaRPr lang="cs-CZ" dirty="0"/>
          </a:p>
        </p:txBody>
      </p:sp>
      <p:pic>
        <p:nvPicPr>
          <p:cNvPr id="1026" name="Picture 2" descr="https://upload.wikimedia.org/wikipedia/commons/thumb/7/7a/L-Phenylalanin_-_L-Phenylalanine.svg/200px-L-Phenylalanin_-_L-Phenylalanine.svg.png">
            <a:extLst>
              <a:ext uri="{FF2B5EF4-FFF2-40B4-BE49-F238E27FC236}">
                <a16:creationId xmlns:a16="http://schemas.microsoft.com/office/drawing/2014/main" xmlns="" id="{EFC8E28F-59F0-4EFB-A5E1-86521DE1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10" y="1939199"/>
            <a:ext cx="2579685" cy="14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0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8F9809-0457-42A4-9746-77F5CF2BA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409A3A3-D503-4C03-B836-C95E288EF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PATOGENEZE:</a:t>
            </a:r>
          </a:p>
          <a:p>
            <a:pPr marL="0" indent="0">
              <a:buNone/>
            </a:pPr>
            <a:r>
              <a:rPr lang="cs-CZ" dirty="0"/>
              <a:t>Patogeneze HPA je stejná jako u ostatních typů, ale nemá ani zdaleka takový dopad jako klasická fenylketonurie a je v podstatě bez projevů nemoci.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Hyperfenylalaninemie</a:t>
            </a:r>
            <a:r>
              <a:rPr lang="cs-CZ" dirty="0"/>
              <a:t> je tedy jen zvýšené množství fenylalaninu v krvi při normální dietě pacienta</a:t>
            </a:r>
          </a:p>
        </p:txBody>
      </p:sp>
    </p:spTree>
    <p:extLst>
      <p:ext uri="{BB962C8B-B14F-4D97-AF65-F5344CB8AC3E}">
        <p14:creationId xmlns:p14="http://schemas.microsoft.com/office/powerpoint/2010/main" val="3974121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B047BDE-8D05-4AC7-ABB8-B0C67EDD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F83AB36-FB49-4957-915C-388AEEF82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257"/>
            <a:ext cx="10515600" cy="5915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SCREENING:</a:t>
            </a:r>
          </a:p>
          <a:p>
            <a:pPr marL="0" indent="0">
              <a:buNone/>
            </a:pPr>
            <a:r>
              <a:rPr lang="cs-CZ" dirty="0"/>
              <a:t>Používá se kapilární krev z patičky 2.−3. den po narození.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-v době odběru by měl být novorozenec již alespoň tři dny na mléčné výživě</a:t>
            </a:r>
          </a:p>
          <a:p>
            <a:pPr marL="0" indent="0">
              <a:buNone/>
            </a:pPr>
            <a:r>
              <a:rPr lang="cs-CZ" dirty="0"/>
              <a:t>-při propuštění dítěte z porodnice již 2. nebo 3. den − screening odebereme, ale po propuštění zajistí praktik odběr kapilární krve na kontrolní vyšetření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26FA012E-546C-42DF-A605-975A81EA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229" y="3796064"/>
            <a:ext cx="5239657" cy="29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2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036135-F746-47FA-ABB5-AA5D9757A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4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8B851E7-960B-4E21-A5A7-44546DE0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dirty="0"/>
              <a:t>DIAGNÓZA:</a:t>
            </a:r>
          </a:p>
          <a:p>
            <a:pPr marL="0" indent="0">
              <a:buNone/>
            </a:pPr>
            <a:r>
              <a:rPr lang="cs-CZ" dirty="0"/>
              <a:t>Diagnózu lze z krve udělat na metabolické i molekulární úrovni, enzymatické vyšetření z biopsie jater není k diagnóze ani k léčbě potřeba, ale u všech dětí s PKU je třeba vyšetřit </a:t>
            </a:r>
            <a:r>
              <a:rPr lang="cs-CZ" dirty="0" err="1"/>
              <a:t>pterinový</a:t>
            </a:r>
            <a:r>
              <a:rPr lang="cs-CZ" dirty="0"/>
              <a:t> metabolismus k odlišení forem.</a:t>
            </a:r>
          </a:p>
        </p:txBody>
      </p:sp>
    </p:spTree>
    <p:extLst>
      <p:ext uri="{BB962C8B-B14F-4D97-AF65-F5344CB8AC3E}">
        <p14:creationId xmlns:p14="http://schemas.microsoft.com/office/powerpoint/2010/main" val="36093124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28677</TotalTime>
  <Words>216</Words>
  <Application>Microsoft Office PowerPoint</Application>
  <PresentationFormat>Širokoúhlá obrazovka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HYPERFENYLALANINEMIE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HYPERFENYLALANINEMIE</dc:title>
  <dc:creator>Majitel</dc:creator>
  <cp:lastModifiedBy>Marie Brazdova</cp:lastModifiedBy>
  <cp:revision>4</cp:revision>
  <dcterms:created xsi:type="dcterms:W3CDTF">2018-03-04T20:49:02Z</dcterms:created>
  <dcterms:modified xsi:type="dcterms:W3CDTF">2018-04-01T20:25:40Z</dcterms:modified>
</cp:coreProperties>
</file>