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4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38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0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41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26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63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9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35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2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69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59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5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8E0CB-9F71-4FA3-8BFA-39507F7177E4}" type="datetimeFigureOut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B9BF0-E184-4521-BABA-BE3BA18BB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70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znaky-projevy.cz/neurologie-neurochirugie/krabbeho-nemoc-choroba-priznaky-projevy-symptomy" TargetMode="External"/><Relationship Id="rId2" Type="http://schemas.openxmlformats.org/officeDocument/2006/relationships/hyperlink" Target="http://www.medicabaze.cz/index.php?sec=term_detail&amp;categId=22&amp;cname=Neurologie&amp;pgn=90&amp;termId=2546&amp;tname=Choroba+Krabbeho&amp;h=empty#jum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medlicker.com/982-krabbeho-nem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Krabbeho</a:t>
            </a:r>
            <a:r>
              <a:rPr lang="cs-CZ" dirty="0" smtClean="0"/>
              <a:t> choroba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Patobiochemie</a:t>
            </a:r>
            <a:endParaRPr lang="cs-CZ" dirty="0" smtClean="0"/>
          </a:p>
          <a:p>
            <a:r>
              <a:rPr lang="cs-CZ" dirty="0" smtClean="0"/>
              <a:t>Lydie Žambochová</a:t>
            </a:r>
          </a:p>
          <a:p>
            <a:r>
              <a:rPr lang="cs-CZ" dirty="0" smtClean="0"/>
              <a:t>F16170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90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Krabbeho</a:t>
            </a:r>
            <a:r>
              <a:rPr lang="cs-CZ" dirty="0" smtClean="0"/>
              <a:t> choroba (nebo globoidní </a:t>
            </a:r>
            <a:r>
              <a:rPr lang="cs-CZ" dirty="0" err="1" smtClean="0"/>
              <a:t>leukodystrofie</a:t>
            </a:r>
            <a:r>
              <a:rPr lang="cs-CZ" dirty="0" smtClean="0"/>
              <a:t>) vede k demyelinizaci centrálního a periferního nervového systému.</a:t>
            </a:r>
          </a:p>
          <a:p>
            <a:r>
              <a:rPr lang="cs-CZ" dirty="0"/>
              <a:t>C</a:t>
            </a:r>
            <a:r>
              <a:rPr lang="cs-CZ" dirty="0" smtClean="0"/>
              <a:t>elková incidence je mezi 1/100 000 až 1/200 000 živě narozených. </a:t>
            </a:r>
          </a:p>
          <a:p>
            <a:r>
              <a:rPr lang="cs-CZ" dirty="0" smtClean="0"/>
              <a:t>Rozlišujeme klasickou infantilní (</a:t>
            </a:r>
            <a:r>
              <a:rPr lang="cs-CZ" dirty="0"/>
              <a:t>S</a:t>
            </a:r>
            <a:r>
              <a:rPr lang="cs-CZ" dirty="0" smtClean="0"/>
              <a:t>kandinávie) a pozdně infantilní, juvenilní formu (jižní Evropa).</a:t>
            </a:r>
          </a:p>
          <a:p>
            <a:r>
              <a:rPr lang="cs-CZ" dirty="0" smtClean="0"/>
              <a:t>Jedná se o onemocnění vznikající na genetickém podkladě.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3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Infantilní forma - v prvních šesti měsících věku</a:t>
            </a:r>
          </a:p>
          <a:p>
            <a:pPr marL="985838"/>
            <a:r>
              <a:rPr lang="cs-CZ" dirty="0" smtClean="0"/>
              <a:t>dráždivost, křik, zvracení a problémy s krmením, tonické spazmy po stimulaci světlem nebo zvukem, projevy periferní neuropatie. </a:t>
            </a:r>
          </a:p>
          <a:p>
            <a:pPr marL="985838"/>
            <a:r>
              <a:rPr lang="cs-CZ" dirty="0"/>
              <a:t>h</a:t>
            </a:r>
            <a:r>
              <a:rPr lang="cs-CZ" dirty="0" smtClean="0"/>
              <a:t>orečky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opisthotonus</a:t>
            </a:r>
            <a:r>
              <a:rPr lang="cs-CZ" dirty="0" smtClean="0"/>
              <a:t> s charakteristickou flexí horních končetin a extenzí dolních končetin, křeče a nadměrné slinění. </a:t>
            </a:r>
          </a:p>
          <a:p>
            <a:r>
              <a:rPr lang="cs-CZ" dirty="0" smtClean="0"/>
              <a:t>Pozdně infantilní forma - ve věku mezi 15 měsíci a 10 lety</a:t>
            </a:r>
          </a:p>
          <a:p>
            <a:pPr marL="985838"/>
            <a:r>
              <a:rPr lang="cs-CZ" dirty="0" smtClean="0"/>
              <a:t>poruchy chůze, ztráta zraku s atrofií optiku, zvláště u pozdně infantilní formy, periferní neuropatie přítomna jen přibližně u poloviny případů, závažnost mentálního postižení je variabilní. </a:t>
            </a:r>
          </a:p>
        </p:txBody>
      </p:sp>
    </p:spTree>
    <p:extLst>
      <p:ext uri="{BB962C8B-B14F-4D97-AF65-F5344CB8AC3E}">
        <p14:creationId xmlns:p14="http://schemas.microsoft.com/office/powerpoint/2010/main" val="12303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Metabolické odchylky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Krabbeho</a:t>
            </a:r>
            <a:r>
              <a:rPr lang="cs-CZ" dirty="0" smtClean="0"/>
              <a:t> choroba je důsledkem deficitu </a:t>
            </a:r>
            <a:r>
              <a:rPr lang="cs-CZ" dirty="0" err="1" smtClean="0"/>
              <a:t>galaktosylceramidázy</a:t>
            </a:r>
            <a:r>
              <a:rPr lang="cs-CZ" dirty="0" smtClean="0"/>
              <a:t>, </a:t>
            </a:r>
            <a:r>
              <a:rPr lang="cs-CZ" dirty="0" err="1" smtClean="0"/>
              <a:t>lysosomálního</a:t>
            </a:r>
            <a:r>
              <a:rPr lang="cs-CZ" dirty="0" smtClean="0"/>
              <a:t> enzymu, který </a:t>
            </a:r>
            <a:r>
              <a:rPr lang="cs-CZ" dirty="0" err="1" smtClean="0"/>
              <a:t>katabolizuje</a:t>
            </a:r>
            <a:r>
              <a:rPr lang="cs-CZ" dirty="0" smtClean="0"/>
              <a:t> </a:t>
            </a:r>
            <a:r>
              <a:rPr lang="cs-CZ" dirty="0" err="1" smtClean="0"/>
              <a:t>galaktosylceramid</a:t>
            </a:r>
            <a:r>
              <a:rPr lang="cs-CZ" dirty="0" smtClean="0"/>
              <a:t>, hlavní lipidovou složku myelinu.</a:t>
            </a:r>
          </a:p>
          <a:p>
            <a:r>
              <a:rPr lang="cs-CZ" dirty="0" smtClean="0"/>
              <a:t>Deficit </a:t>
            </a:r>
            <a:r>
              <a:rPr lang="cs-CZ" dirty="0" err="1" smtClean="0"/>
              <a:t>galaktosylceramidázy</a:t>
            </a:r>
            <a:r>
              <a:rPr lang="cs-CZ" dirty="0" smtClean="0"/>
              <a:t> vede ke hromadění </a:t>
            </a:r>
            <a:r>
              <a:rPr lang="cs-CZ" dirty="0" err="1" smtClean="0"/>
              <a:t>galaktosylceramidu</a:t>
            </a:r>
            <a:r>
              <a:rPr lang="cs-CZ" dirty="0" smtClean="0"/>
              <a:t> v </a:t>
            </a:r>
            <a:r>
              <a:rPr lang="cs-CZ" dirty="0" err="1" smtClean="0"/>
              <a:t>multinukleárních</a:t>
            </a:r>
            <a:r>
              <a:rPr lang="cs-CZ" dirty="0" smtClean="0"/>
              <a:t> makrofázích, které jsou přítomny v demyelinizačních lézích bílé hmoty, a toxického metabolitu </a:t>
            </a:r>
            <a:r>
              <a:rPr lang="cs-CZ" dirty="0" err="1" smtClean="0"/>
              <a:t>psychosinu</a:t>
            </a:r>
            <a:r>
              <a:rPr lang="cs-CZ" dirty="0" smtClean="0"/>
              <a:t> v </a:t>
            </a:r>
            <a:r>
              <a:rPr lang="cs-CZ" dirty="0" err="1" smtClean="0"/>
              <a:t>oligodendrocytech</a:t>
            </a:r>
            <a:r>
              <a:rPr lang="cs-CZ" dirty="0" smtClean="0"/>
              <a:t> a </a:t>
            </a:r>
            <a:r>
              <a:rPr lang="cs-CZ" dirty="0" err="1" smtClean="0"/>
              <a:t>Schwannových</a:t>
            </a:r>
            <a:r>
              <a:rPr lang="cs-CZ" dirty="0" smtClean="0"/>
              <a:t> buňkách. Množství </a:t>
            </a:r>
            <a:r>
              <a:rPr lang="cs-CZ" dirty="0" err="1" smtClean="0"/>
              <a:t>psychosinu</a:t>
            </a:r>
            <a:r>
              <a:rPr lang="cs-CZ" dirty="0" smtClean="0"/>
              <a:t>, vysoce </a:t>
            </a:r>
            <a:r>
              <a:rPr lang="cs-CZ" dirty="0" err="1" smtClean="0"/>
              <a:t>apoptotické</a:t>
            </a:r>
            <a:r>
              <a:rPr lang="cs-CZ" dirty="0" smtClean="0"/>
              <a:t> sloučeniny, stoupá v mozku kojenců a hraje hlavní roli v patogenezi choroby. </a:t>
            </a:r>
          </a:p>
          <a:p>
            <a:r>
              <a:rPr lang="cs-CZ" dirty="0" smtClean="0"/>
              <a:t>Dochází tak k zástavě tvorby myelinu.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9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Diagnostické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MRI prokáže oblasti </a:t>
            </a:r>
            <a:r>
              <a:rPr lang="cs-CZ" dirty="0" err="1" smtClean="0"/>
              <a:t>hyperdenzity</a:t>
            </a:r>
            <a:r>
              <a:rPr lang="cs-CZ" dirty="0" smtClean="0"/>
              <a:t>, což odpovídá oblastem demyelinizace a hromadění globoidních buněk.</a:t>
            </a:r>
          </a:p>
          <a:p>
            <a:r>
              <a:rPr lang="cs-CZ" dirty="0" smtClean="0"/>
              <a:t>U typických infantilních případů prokáže CT mozkovou atrofii s </a:t>
            </a:r>
            <a:r>
              <a:rPr lang="cs-CZ" dirty="0" err="1" smtClean="0"/>
              <a:t>hypodenzitami</a:t>
            </a:r>
            <a:r>
              <a:rPr lang="cs-CZ" dirty="0" smtClean="0"/>
              <a:t> v bílé hmotě.</a:t>
            </a:r>
          </a:p>
          <a:p>
            <a:r>
              <a:rPr lang="cs-CZ" dirty="0" smtClean="0"/>
              <a:t>Definitivní diagnóza je stanovena měřením aktivity </a:t>
            </a:r>
            <a:r>
              <a:rPr lang="cs-CZ" dirty="0" err="1" smtClean="0"/>
              <a:t>galaktosylceramidázy</a:t>
            </a:r>
            <a:r>
              <a:rPr lang="cs-CZ" dirty="0" smtClean="0"/>
              <a:t> v leukocytech.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2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– transplantace krvetvorných buněk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Alogenní transplantace kostní dřeně nebo transplantace pupečníkové krve mohou být účinné v prevenci začátku nebo zastavení progrese choroby u případů s pozdním začátkem.  </a:t>
            </a:r>
          </a:p>
          <a:p>
            <a:r>
              <a:rPr lang="cs-CZ" dirty="0" smtClean="0"/>
              <a:t>Dárcovské kmenové buňky pomáhají tělu produkovat zdravé mikroglie, které mohou v nervovém systému nahradit ty toxické. Tato léčba může do určité míry pomoci obnovit běžnou produkci a údržbu myelinu.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54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pokročilé choroby je důležitá podpůrná analgetická léčba často výrazné bolesti, stejně jako léčba </a:t>
            </a:r>
            <a:r>
              <a:rPr lang="cs-CZ" dirty="0" err="1" smtClean="0"/>
              <a:t>spasticity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Léčba příznaků může zahrnovat následující:</a:t>
            </a:r>
          </a:p>
          <a:p>
            <a:pPr marL="1082675"/>
            <a:r>
              <a:rPr lang="cs-CZ" dirty="0" smtClean="0">
                <a:effectLst/>
              </a:rPr>
              <a:t>Antikonvulzivní léky na zvládání záchvatů křečí</a:t>
            </a:r>
          </a:p>
          <a:p>
            <a:pPr marL="1082675"/>
            <a:r>
              <a:rPr lang="cs-CZ" dirty="0" smtClean="0">
                <a:effectLst/>
              </a:rPr>
              <a:t>Léky na zmírnění svalových křečí a podrážděnosti</a:t>
            </a:r>
          </a:p>
          <a:p>
            <a:pPr marL="1082675"/>
            <a:r>
              <a:rPr lang="cs-CZ" dirty="0" smtClean="0">
                <a:effectLst/>
              </a:rPr>
              <a:t>Fyzioterapie, aby se minimalizovala ztráta svalové síly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65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http://www.medicabaze.cz/index.php?sec=term_detail&amp;categId=22&amp;cname=Neurologie&amp;pgn=90&amp;termId=2546&amp;tname=Choroba+Krabbeho&amp;h=empty#jump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http://www.priznaky-projevy.cz/neurologie-neurochirugie/krabbeho-nemoc-choroba-priznaky-projevy-symptomy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https://cs.medlicker.com/982-krabbeho-nemoc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7526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386</Words>
  <Application>Microsoft Office PowerPoint</Application>
  <PresentationFormat>Širokoúhlá obrazovka</PresentationFormat>
  <Paragraphs>36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Krabbeho choroba</vt:lpstr>
      <vt:lpstr>Klinické projevy</vt:lpstr>
      <vt:lpstr>Klinické projevy</vt:lpstr>
      <vt:lpstr>Metabolické odchylky</vt:lpstr>
      <vt:lpstr>Diagnostické testy</vt:lpstr>
      <vt:lpstr>Léčba – transplantace krvetvorných buněk</vt:lpstr>
      <vt:lpstr>Podpůrná léčba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Krabbeho choroba</dc:title>
  <dc:creator>Lydie Žambochová</dc:creator>
  <cp:lastModifiedBy>Lydie Žambochová</cp:lastModifiedBy>
  <cp:revision>7</cp:revision>
  <dcterms:created xsi:type="dcterms:W3CDTF">2018-04-16T10:34:05Z</dcterms:created>
  <dcterms:modified xsi:type="dcterms:W3CDTF">2018-04-16T11:31:58Z</dcterms:modified>
</cp:coreProperties>
</file>