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93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932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1897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3246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5263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007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1897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53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31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43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165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867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666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923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92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610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B1C6-D4B1-4216-B88B-5F982626D168}" type="datetimeFigureOut">
              <a:rPr lang="sk-SK" smtClean="0"/>
              <a:t>22. 3. 2018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EAC19E-2F30-4BEF-8E19-E107D2706F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649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ha.net/consor/cgi-bin/OC_Exp.php?lng=EN&amp;Expert=72" TargetMode="External"/><Relationship Id="rId2" Type="http://schemas.openxmlformats.org/officeDocument/2006/relationships/hyperlink" Target="https://en.wikipedia.org/wiki/Angelman_syndro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Angelmanov</a:t>
            </a:r>
            <a:r>
              <a:rPr lang="sk-SK" dirty="0" smtClean="0"/>
              <a:t> </a:t>
            </a:r>
            <a:r>
              <a:rPr lang="sk-SK" dirty="0" err="1" smtClean="0"/>
              <a:t>sydróm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F16176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99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22956" y="1210014"/>
            <a:ext cx="9228715" cy="4913695"/>
          </a:xfrm>
        </p:spPr>
        <p:txBody>
          <a:bodyPr>
            <a:normAutofit/>
          </a:bodyPr>
          <a:lstStyle/>
          <a:p>
            <a:r>
              <a:rPr lang="sk-SK" dirty="0" smtClean="0"/>
              <a:t>Genetická </a:t>
            </a:r>
            <a:r>
              <a:rPr lang="sk-SK" dirty="0"/>
              <a:t>porucha, ktorá postihuje hlavne nervový </a:t>
            </a:r>
            <a:r>
              <a:rPr lang="sk-SK" dirty="0" smtClean="0"/>
              <a:t>systém</a:t>
            </a:r>
          </a:p>
          <a:p>
            <a:r>
              <a:rPr lang="sk-SK" dirty="0" smtClean="0"/>
              <a:t>Príznaky </a:t>
            </a:r>
            <a:r>
              <a:rPr lang="sk-SK" dirty="0"/>
              <a:t>sa zvyčajne stávajú viditeľnými do jedného </a:t>
            </a:r>
            <a:r>
              <a:rPr lang="sk-SK" dirty="0" smtClean="0"/>
              <a:t>roka</a:t>
            </a:r>
          </a:p>
          <a:p>
            <a:r>
              <a:rPr lang="sk-SK" dirty="0" err="1" smtClean="0"/>
              <a:t>Angelmanov</a:t>
            </a:r>
            <a:r>
              <a:rPr lang="sk-SK" dirty="0" smtClean="0"/>
              <a:t> syndróm </a:t>
            </a:r>
            <a:r>
              <a:rPr lang="sk-SK" dirty="0"/>
              <a:t>postihuje 1 z 12 000 až 20 000 </a:t>
            </a:r>
            <a:r>
              <a:rPr lang="sk-SK" dirty="0" smtClean="0"/>
              <a:t>ľudí, muži </a:t>
            </a:r>
            <a:r>
              <a:rPr lang="sk-SK" dirty="0"/>
              <a:t>a ženy sú rovnako často </a:t>
            </a:r>
            <a:r>
              <a:rPr lang="sk-SK" dirty="0" smtClean="0"/>
              <a:t>postihnutí</a:t>
            </a:r>
          </a:p>
          <a:p>
            <a:r>
              <a:rPr lang="sk-SK" dirty="0" smtClean="0"/>
              <a:t>Pomenovanie : podľa </a:t>
            </a:r>
            <a:r>
              <a:rPr lang="sk-SK" dirty="0"/>
              <a:t>britského pediatra, Harryho </a:t>
            </a:r>
            <a:r>
              <a:rPr lang="sk-SK" dirty="0" err="1"/>
              <a:t>Angelmana</a:t>
            </a:r>
            <a:r>
              <a:rPr lang="sk-SK" dirty="0"/>
              <a:t>, ktorý prvýkrát opísal syndróm v roku 1965</a:t>
            </a:r>
            <a:r>
              <a:rPr lang="sk-SK" dirty="0" smtClean="0"/>
              <a:t>. </a:t>
            </a:r>
            <a:r>
              <a:rPr lang="sk-SK" dirty="0"/>
              <a:t>Starší termín "šťastný bábkový syndróm" je všeobecne považovaný za </a:t>
            </a:r>
            <a:r>
              <a:rPr lang="sk-SK" dirty="0" err="1" smtClean="0"/>
              <a:t>pejoračný</a:t>
            </a:r>
            <a:r>
              <a:rPr lang="sk-SK" dirty="0" smtClean="0"/>
              <a:t>.</a:t>
            </a:r>
          </a:p>
          <a:p>
            <a:r>
              <a:rPr lang="sk-SK" dirty="0" smtClean="0"/>
              <a:t>Syndróm </a:t>
            </a:r>
            <a:r>
              <a:rPr lang="sk-SK" dirty="0"/>
              <a:t>je zvyčajne spôsobený </a:t>
            </a:r>
            <a:r>
              <a:rPr lang="sk-SK" dirty="0" smtClean="0"/>
              <a:t>novou mutáciou </a:t>
            </a:r>
            <a:r>
              <a:rPr lang="sk-SK" dirty="0"/>
              <a:t>namiesto toho, </a:t>
            </a:r>
            <a:r>
              <a:rPr lang="sk-SK" dirty="0" smtClean="0"/>
              <a:t>aby </a:t>
            </a:r>
            <a:r>
              <a:rPr lang="sk-SK" dirty="0"/>
              <a:t>sa </a:t>
            </a:r>
            <a:r>
              <a:rPr lang="sk-SK" dirty="0" smtClean="0"/>
              <a:t>dedil </a:t>
            </a:r>
            <a:r>
              <a:rPr lang="sk-SK" dirty="0"/>
              <a:t>z rodičov </a:t>
            </a:r>
            <a:r>
              <a:rPr lang="sk-SK" dirty="0" smtClean="0"/>
              <a:t>na dieťa. Ide o nedostatočnú funkciu </a:t>
            </a:r>
            <a:r>
              <a:rPr lang="sk-SK" dirty="0"/>
              <a:t>časti chromozómu 15 zdedeného </a:t>
            </a:r>
            <a:r>
              <a:rPr lang="sk-SK" dirty="0" smtClean="0"/>
              <a:t>z matky na dieťa. Väčšinou </a:t>
            </a:r>
            <a:r>
              <a:rPr lang="sk-SK" dirty="0"/>
              <a:t>je dôsledkom </a:t>
            </a:r>
            <a:r>
              <a:rPr lang="sk-SK" dirty="0" err="1"/>
              <a:t>delécie</a:t>
            </a:r>
            <a:r>
              <a:rPr lang="sk-SK" dirty="0"/>
              <a:t> alebo mutácie </a:t>
            </a:r>
            <a:r>
              <a:rPr lang="sk-SK" dirty="0" smtClean="0"/>
              <a:t>génu </a:t>
            </a:r>
            <a:r>
              <a:rPr lang="sk-SK" dirty="0"/>
              <a:t>na tomto </a:t>
            </a:r>
            <a:r>
              <a:rPr lang="sk-SK" dirty="0" smtClean="0"/>
              <a:t>chromozóme. Príležitostne </a:t>
            </a:r>
            <a:r>
              <a:rPr lang="sk-SK" dirty="0"/>
              <a:t>je to spôsobené dedením dvoch kópií chromozómu 15 z otca </a:t>
            </a:r>
            <a:r>
              <a:rPr lang="sk-SK" dirty="0" smtClean="0"/>
              <a:t>na dieťa </a:t>
            </a:r>
            <a:r>
              <a:rPr lang="sk-SK" dirty="0"/>
              <a:t>a </a:t>
            </a:r>
            <a:r>
              <a:rPr lang="sk-SK" dirty="0" smtClean="0"/>
              <a:t>nie </a:t>
            </a:r>
            <a:r>
              <a:rPr lang="sk-SK" dirty="0"/>
              <a:t>z </a:t>
            </a:r>
            <a:r>
              <a:rPr lang="sk-SK" dirty="0" smtClean="0"/>
              <a:t>matky.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616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Klinický obraz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93867" y="1264555"/>
            <a:ext cx="6707188" cy="5486400"/>
          </a:xfrm>
        </p:spPr>
        <p:txBody>
          <a:bodyPr>
            <a:normAutofit/>
          </a:bodyPr>
          <a:lstStyle/>
          <a:p>
            <a:r>
              <a:rPr lang="sk-SK" dirty="0" smtClean="0"/>
              <a:t>Prvých </a:t>
            </a:r>
            <a:r>
              <a:rPr lang="sk-SK" dirty="0"/>
              <a:t>6 </a:t>
            </a:r>
            <a:r>
              <a:rPr lang="sk-SK" dirty="0" smtClean="0"/>
              <a:t>mesiacov : ťažkosti </a:t>
            </a:r>
            <a:r>
              <a:rPr lang="sk-SK" dirty="0"/>
              <a:t>s podávaním </a:t>
            </a:r>
            <a:r>
              <a:rPr lang="sk-SK" dirty="0" smtClean="0"/>
              <a:t>potravy, </a:t>
            </a:r>
            <a:r>
              <a:rPr lang="sk-SK" dirty="0"/>
              <a:t>hypotónia, po ktorej nasleduje vývojové oneskorenie medzi 6 mesiacov a 2 rokmi. </a:t>
            </a:r>
            <a:endParaRPr lang="sk-SK" dirty="0" smtClean="0"/>
          </a:p>
          <a:p>
            <a:r>
              <a:rPr lang="sk-SK" dirty="0" smtClean="0"/>
              <a:t>Od </a:t>
            </a:r>
            <a:r>
              <a:rPr lang="sk-SK" dirty="0"/>
              <a:t>1 roka sa typické znaky </a:t>
            </a:r>
            <a:r>
              <a:rPr lang="sk-SK" dirty="0" smtClean="0"/>
              <a:t>syndrómu vyvíjajú</a:t>
            </a:r>
            <a:r>
              <a:rPr lang="sk-SK" dirty="0"/>
              <a:t>: ťažký intelektuálny deficit, absencia reči, výbuchy smiechu s </a:t>
            </a:r>
            <a:r>
              <a:rPr lang="sk-SK" dirty="0" smtClean="0"/>
              <a:t>rukami a </a:t>
            </a:r>
            <a:r>
              <a:rPr lang="sk-SK" dirty="0"/>
              <a:t>neurologické problémy s bábkou podobnou </a:t>
            </a:r>
            <a:r>
              <a:rPr lang="sk-SK" dirty="0" smtClean="0"/>
              <a:t>chôdzou a epileptické záchvaty. </a:t>
            </a:r>
          </a:p>
          <a:p>
            <a:r>
              <a:rPr lang="sk-SK" dirty="0" smtClean="0"/>
              <a:t>Ďalšie znaky</a:t>
            </a:r>
            <a:r>
              <a:rPr lang="sk-SK" dirty="0"/>
              <a:t> </a:t>
            </a:r>
            <a:r>
              <a:rPr lang="sk-SK" dirty="0" smtClean="0"/>
              <a:t>: </a:t>
            </a:r>
            <a:r>
              <a:rPr lang="sk-SK" dirty="0"/>
              <a:t>šťastné správanie, </a:t>
            </a:r>
            <a:r>
              <a:rPr lang="sk-SK" dirty="0" err="1"/>
              <a:t>hyperaktivitu</a:t>
            </a:r>
            <a:r>
              <a:rPr lang="sk-SK" dirty="0"/>
              <a:t> bez agresivity, krátke rozpätie </a:t>
            </a:r>
            <a:r>
              <a:rPr lang="sk-SK" dirty="0" smtClean="0"/>
              <a:t>pozornosti, problémy </a:t>
            </a:r>
            <a:r>
              <a:rPr lang="sk-SK" dirty="0"/>
              <a:t>so spánkom so zníženou potrebou </a:t>
            </a:r>
            <a:r>
              <a:rPr lang="sk-SK" dirty="0" smtClean="0"/>
              <a:t>spať a  </a:t>
            </a:r>
            <a:r>
              <a:rPr lang="sk-SK" dirty="0"/>
              <a:t>zvýšenou citlivosťou na teplo, príťažlivosťou a fascináciou s vodou. </a:t>
            </a:r>
            <a:endParaRPr lang="sk-SK" dirty="0" smtClean="0"/>
          </a:p>
          <a:p>
            <a:r>
              <a:rPr lang="sk-SK" dirty="0" smtClean="0"/>
              <a:t>S </a:t>
            </a:r>
            <a:r>
              <a:rPr lang="sk-SK" dirty="0"/>
              <a:t>postupujúcim vekom sa typické znaky ochorenia stávajú menej výraznými z dôvodu hrubnutia tváre, hrudnej </a:t>
            </a:r>
            <a:r>
              <a:rPr lang="sk-SK" dirty="0" err="1"/>
              <a:t>skoliózy</a:t>
            </a:r>
            <a:r>
              <a:rPr lang="sk-SK" dirty="0"/>
              <a:t> a problémov s pohyblivosťou. </a:t>
            </a:r>
            <a:r>
              <a:rPr lang="sk-SK" dirty="0" smtClean="0"/>
              <a:t>Záchvaty </a:t>
            </a:r>
            <a:r>
              <a:rPr lang="sk-SK" dirty="0"/>
              <a:t>zostávajú prítomné u dospelých pacientov, ale zvyšujú sa </a:t>
            </a:r>
            <a:r>
              <a:rPr lang="sk-SK" dirty="0" err="1"/>
              <a:t>hyperaktivita</a:t>
            </a:r>
            <a:r>
              <a:rPr lang="sk-SK" dirty="0"/>
              <a:t>, krátka pozornosť a problémy so spánkom. </a:t>
            </a:r>
            <a:endParaRPr lang="sk-SK" dirty="0" smtClean="0"/>
          </a:p>
        </p:txBody>
      </p:sp>
      <p:pic>
        <p:nvPicPr>
          <p:cNvPr id="1028" name="Picture 4" descr="Výsledok vyhľadávania obrázkov pre dopyt angelman syndr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188" y="1660074"/>
            <a:ext cx="3921215" cy="294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2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Liečba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349829"/>
            <a:ext cx="5088845" cy="5283200"/>
          </a:xfrm>
        </p:spPr>
        <p:txBody>
          <a:bodyPr>
            <a:normAutofit/>
          </a:bodyPr>
          <a:lstStyle/>
          <a:p>
            <a:r>
              <a:rPr lang="sk-SK" dirty="0" smtClean="0"/>
              <a:t>Nie </a:t>
            </a:r>
            <a:r>
              <a:rPr lang="sk-SK" dirty="0"/>
              <a:t>je k dispozícii </a:t>
            </a:r>
            <a:r>
              <a:rPr lang="sk-SK" dirty="0" smtClean="0"/>
              <a:t>žiadna</a:t>
            </a:r>
          </a:p>
          <a:p>
            <a:r>
              <a:rPr lang="sk-SK" dirty="0" smtClean="0"/>
              <a:t>Liečba </a:t>
            </a:r>
            <a:r>
              <a:rPr lang="sk-SK" dirty="0"/>
              <a:t>je vo všeobecnosti </a:t>
            </a:r>
            <a:r>
              <a:rPr lang="sk-SK" dirty="0" smtClean="0"/>
              <a:t>podporná:</a:t>
            </a:r>
          </a:p>
          <a:p>
            <a:pPr lvl="1"/>
            <a:r>
              <a:rPr lang="sk-SK" sz="1800" dirty="0" smtClean="0"/>
              <a:t>Lieky </a:t>
            </a:r>
            <a:r>
              <a:rPr lang="sk-SK" sz="1800" dirty="0"/>
              <a:t>proti záchvatu sa používajú u pacientov s </a:t>
            </a:r>
            <a:r>
              <a:rPr lang="sk-SK" sz="1800" dirty="0" smtClean="0"/>
              <a:t>záchvatmi</a:t>
            </a:r>
          </a:p>
          <a:p>
            <a:pPr lvl="1"/>
            <a:r>
              <a:rPr lang="sk-SK" sz="1800" dirty="0" smtClean="0"/>
              <a:t>Fyzikálna </a:t>
            </a:r>
            <a:r>
              <a:rPr lang="sk-SK" sz="1800" dirty="0"/>
              <a:t>terapia a spevnenie môžu pomôcť pri </a:t>
            </a:r>
            <a:r>
              <a:rPr lang="sk-SK" sz="1800" dirty="0" smtClean="0"/>
              <a:t>chôdzi</a:t>
            </a:r>
          </a:p>
          <a:p>
            <a:pPr lvl="1"/>
            <a:r>
              <a:rPr lang="sk-SK" sz="1800" dirty="0" smtClean="0"/>
              <a:t>Logopedická metóda, neverbálne komunikačné metódy</a:t>
            </a:r>
          </a:p>
          <a:p>
            <a:pPr lvl="1"/>
            <a:r>
              <a:rPr lang="sk-SK" sz="1800" dirty="0" smtClean="0"/>
              <a:t>Sedatívna medikácia pri poruchách spánku</a:t>
            </a:r>
          </a:p>
          <a:p>
            <a:pPr lvl="1"/>
            <a:r>
              <a:rPr lang="sk-SK" sz="1800" dirty="0" smtClean="0"/>
              <a:t>Dĺžka života býva normálna, avšak dospelí pacienti sú menej aktívni a majú tendenciu k obezite, majú ťažkosti s chôdzou a niektorí preto ostávajú na invalidnom vozíku.</a:t>
            </a:r>
            <a:endParaRPr lang="sk-SK" sz="1800" dirty="0"/>
          </a:p>
        </p:txBody>
      </p:sp>
      <p:pic>
        <p:nvPicPr>
          <p:cNvPr id="4" name="Picture 2" descr="Výsledok vyhľadávania obrázkov pre dopyt angelman syndr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87" y="468116"/>
            <a:ext cx="3866673" cy="394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3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en.wikipedia.org/wiki/Angelman_syndrome</a:t>
            </a:r>
            <a:endParaRPr lang="sk-SK" dirty="0" smtClean="0"/>
          </a:p>
          <a:p>
            <a:r>
              <a:rPr lang="sk-SK" dirty="0">
                <a:hlinkClick r:id="rId3"/>
              </a:rPr>
              <a:t>http://</a:t>
            </a:r>
            <a:r>
              <a:rPr lang="sk-SK" dirty="0" smtClean="0">
                <a:hlinkClick r:id="rId3"/>
              </a:rPr>
              <a:t>www.orpha.net/consor/cgi-bin/OC_Exp.php?lng=EN&amp;Expert=72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679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Bežná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333</Words>
  <Application>Microsoft Office PowerPoint</Application>
  <PresentationFormat>Širokouhlá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Dym</vt:lpstr>
      <vt:lpstr>Angelmanov sydróm</vt:lpstr>
      <vt:lpstr>Prezentácia programu PowerPoint</vt:lpstr>
      <vt:lpstr>Klinický obraz</vt:lpstr>
      <vt:lpstr>Liečba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Angelmanov sydróm</dc:title>
  <dc:creator>Mikulka</dc:creator>
  <cp:lastModifiedBy>Mikulka</cp:lastModifiedBy>
  <cp:revision>6</cp:revision>
  <dcterms:created xsi:type="dcterms:W3CDTF">2018-03-22T13:13:56Z</dcterms:created>
  <dcterms:modified xsi:type="dcterms:W3CDTF">2018-03-22T14:07:03Z</dcterms:modified>
</cp:coreProperties>
</file>