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81" autoAdjust="0"/>
    <p:restoredTop sz="94660"/>
  </p:normalViewPr>
  <p:slideViewPr>
    <p:cSldViewPr snapToGrid="0">
      <p:cViewPr varScale="1">
        <p:scale>
          <a:sx n="51" d="100"/>
          <a:sy n="51" d="100"/>
        </p:scale>
        <p:origin x="1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yasthenia_grav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0F88-3569-4A8C-A68A-80CD85922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9967" y="2212616"/>
            <a:ext cx="7766936" cy="1646302"/>
          </a:xfrm>
        </p:spPr>
        <p:txBody>
          <a:bodyPr/>
          <a:lstStyle/>
          <a:p>
            <a:pPr algn="ctr"/>
            <a:r>
              <a:rPr lang="cs-CZ" sz="6000" dirty="0" err="1">
                <a:solidFill>
                  <a:schemeClr val="tx1"/>
                </a:solidFill>
              </a:rPr>
              <a:t>Myasthenia</a:t>
            </a:r>
            <a:r>
              <a:rPr lang="cs-CZ" sz="6000" dirty="0">
                <a:solidFill>
                  <a:schemeClr val="tx1"/>
                </a:solidFill>
              </a:rPr>
              <a:t> gravis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EFF13A-A1AF-456A-B7DC-EF506F90B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982" y="4335168"/>
            <a:ext cx="7766936" cy="2102317"/>
          </a:xfrm>
        </p:spPr>
        <p:txBody>
          <a:bodyPr>
            <a:normAutofit/>
          </a:bodyPr>
          <a:lstStyle/>
          <a:p>
            <a:pPr algn="ctr"/>
            <a:endParaRPr lang="cs-CZ" sz="2400" dirty="0"/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Hana </a:t>
            </a:r>
            <a:r>
              <a:rPr lang="cs-CZ" sz="2400" dirty="0" err="1">
                <a:solidFill>
                  <a:schemeClr val="tx1"/>
                </a:solidFill>
              </a:rPr>
              <a:t>Hošnová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F17034</a:t>
            </a:r>
          </a:p>
        </p:txBody>
      </p:sp>
    </p:spTree>
    <p:extLst>
      <p:ext uri="{BB962C8B-B14F-4D97-AF65-F5344CB8AC3E}">
        <p14:creationId xmlns:p14="http://schemas.microsoft.com/office/powerpoint/2010/main" val="187898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671F8-0737-433C-8E48-038B1294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Myasthenia</a:t>
            </a:r>
            <a:r>
              <a:rPr lang="cs-CZ" dirty="0"/>
              <a:t> gravis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49E078-D1C3-46CF-A989-D0095281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cs-CZ" sz="2400" dirty="0"/>
              <a:t>První prokázaná autoimunitní choroba</a:t>
            </a:r>
          </a:p>
          <a:p>
            <a:r>
              <a:rPr lang="cs-CZ" sz="2400" dirty="0"/>
              <a:t>Způsobena poruchou nervosvalového přenosu</a:t>
            </a:r>
          </a:p>
          <a:p>
            <a:r>
              <a:rPr lang="cs-CZ" sz="2400" dirty="0"/>
              <a:t>Je oslaben volní pohyb, který vykonává příčně pruhované svalstvo</a:t>
            </a:r>
          </a:p>
          <a:p>
            <a:r>
              <a:rPr lang="cs-CZ" sz="2400" dirty="0"/>
              <a:t>Projevy</a:t>
            </a:r>
          </a:p>
          <a:p>
            <a:pPr lvl="1"/>
            <a:r>
              <a:rPr lang="cs-CZ" sz="2200" dirty="0"/>
              <a:t>Svalová unavitelnost, pokleslá oční víčka</a:t>
            </a:r>
          </a:p>
          <a:p>
            <a:pPr lvl="1"/>
            <a:r>
              <a:rPr lang="cs-CZ" sz="2200" dirty="0"/>
              <a:t>Dvojité vidění, zhoršená výslovnost, zhoršující se polykání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  <p:pic>
        <p:nvPicPr>
          <p:cNvPr id="4098" name="Picture 2" descr="Výsledek obrázku pro myasthenia gravis">
            <a:extLst>
              <a:ext uri="{FF2B5EF4-FFF2-40B4-BE49-F238E27FC236}">
                <a16:creationId xmlns:a16="http://schemas.microsoft.com/office/drawing/2014/main" id="{BA91EFAF-CEF0-4180-88EC-346C1DE9A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02" y="5083637"/>
            <a:ext cx="2079798" cy="135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9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671F8-0737-433C-8E48-038B1294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Podstata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49E078-D1C3-46CF-A989-D0095281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84" y="1488613"/>
            <a:ext cx="8596668" cy="4759787"/>
          </a:xfrm>
        </p:spPr>
        <p:txBody>
          <a:bodyPr>
            <a:normAutofit/>
          </a:bodyPr>
          <a:lstStyle/>
          <a:p>
            <a:pPr lvl="1"/>
            <a:r>
              <a:rPr lang="cs-CZ" sz="2200" dirty="0"/>
              <a:t>Blokáda či zničení acetylcholinových receptorů protilátkami převážně z brzlíku</a:t>
            </a:r>
          </a:p>
          <a:p>
            <a:pPr lvl="1"/>
            <a:r>
              <a:rPr lang="cs-CZ" sz="2200" dirty="0"/>
              <a:t>Tyto receptory na povrchu svalových buněk normálně přijímají chemický signál z nervového zakončení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  <p:pic>
        <p:nvPicPr>
          <p:cNvPr id="1026" name="Picture 2" descr="Výsledek obrázku pro myasthenia gravis treatment">
            <a:extLst>
              <a:ext uri="{FF2B5EF4-FFF2-40B4-BE49-F238E27FC236}">
                <a16:creationId xmlns:a16="http://schemas.microsoft.com/office/drawing/2014/main" id="{EC37B275-4A97-4455-B00D-7FD50AAC0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68" y="3327401"/>
            <a:ext cx="59436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73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671F8-0737-433C-8E48-038B1294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49E078-D1C3-46CF-A989-D0095281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cs-CZ" sz="2400" dirty="0"/>
              <a:t>Inhibitory </a:t>
            </a:r>
            <a:r>
              <a:rPr lang="cs-CZ" sz="2400" dirty="0" err="1"/>
              <a:t>acetylcholinesterázy</a:t>
            </a:r>
            <a:r>
              <a:rPr lang="cs-CZ" sz="2400" dirty="0"/>
              <a:t> – </a:t>
            </a:r>
            <a:r>
              <a:rPr lang="cs-CZ" sz="2400" dirty="0" err="1"/>
              <a:t>Mestinon</a:t>
            </a:r>
            <a:r>
              <a:rPr lang="cs-CZ" sz="2400" dirty="0"/>
              <a:t> (</a:t>
            </a:r>
            <a:r>
              <a:rPr lang="cs-CZ" sz="2400" dirty="0" err="1"/>
              <a:t>pyridostigmin</a:t>
            </a:r>
            <a:r>
              <a:rPr lang="cs-CZ" sz="2400" dirty="0"/>
              <a:t> bromid), </a:t>
            </a:r>
            <a:r>
              <a:rPr lang="cs-CZ" sz="2400" dirty="0" err="1"/>
              <a:t>Prostigmin</a:t>
            </a:r>
            <a:r>
              <a:rPr lang="cs-CZ" sz="2400" dirty="0"/>
              <a:t> (</a:t>
            </a:r>
            <a:r>
              <a:rPr lang="cs-CZ" sz="2400" dirty="0" err="1"/>
              <a:t>neostigmin</a:t>
            </a:r>
            <a:r>
              <a:rPr lang="cs-CZ" sz="2400" dirty="0"/>
              <a:t> bromid)</a:t>
            </a:r>
          </a:p>
          <a:p>
            <a:r>
              <a:rPr lang="cs-CZ" sz="2400" dirty="0"/>
              <a:t>Kortikosteroidy – </a:t>
            </a:r>
            <a:r>
              <a:rPr lang="cs-CZ" sz="2400" dirty="0" err="1"/>
              <a:t>Prednison</a:t>
            </a:r>
            <a:endParaRPr lang="cs-CZ" sz="2400" dirty="0"/>
          </a:p>
          <a:p>
            <a:r>
              <a:rPr lang="cs-CZ" sz="2400" dirty="0"/>
              <a:t>Imunosupresiva – </a:t>
            </a:r>
            <a:r>
              <a:rPr lang="cs-CZ" sz="2400" dirty="0" err="1"/>
              <a:t>Imuran</a:t>
            </a:r>
            <a:r>
              <a:rPr lang="cs-CZ" sz="2400" dirty="0"/>
              <a:t> (</a:t>
            </a:r>
            <a:r>
              <a:rPr lang="cs-CZ" sz="2400" dirty="0" err="1"/>
              <a:t>azathioprim</a:t>
            </a:r>
            <a:r>
              <a:rPr lang="cs-CZ" sz="2400" dirty="0"/>
              <a:t>), cyklosporin A</a:t>
            </a:r>
          </a:p>
          <a:p>
            <a:r>
              <a:rPr lang="cs-CZ" sz="2400" dirty="0"/>
              <a:t>Plazmaferéza – očištění plazmy od autoprotilátek</a:t>
            </a:r>
          </a:p>
          <a:p>
            <a:r>
              <a:rPr lang="cs-CZ" sz="2400" dirty="0"/>
              <a:t>Odstranění brzlíku</a:t>
            </a:r>
          </a:p>
          <a:p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  <p:pic>
        <p:nvPicPr>
          <p:cNvPr id="2052" name="Picture 4" descr="Výsledek obrázku pro prostigmin">
            <a:extLst>
              <a:ext uri="{FF2B5EF4-FFF2-40B4-BE49-F238E27FC236}">
                <a16:creationId xmlns:a16="http://schemas.microsoft.com/office/drawing/2014/main" id="{6460B5D6-947E-4BDD-AFC0-0F372B4DF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589" y="4471324"/>
            <a:ext cx="3296415" cy="226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ýsledek obrázku pro mestinon">
            <a:extLst>
              <a:ext uri="{FF2B5EF4-FFF2-40B4-BE49-F238E27FC236}">
                <a16:creationId xmlns:a16="http://schemas.microsoft.com/office/drawing/2014/main" id="{A830E856-630F-413F-A74B-7D04714E8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04" y="3905250"/>
            <a:ext cx="1860953" cy="283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00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671F8-0737-433C-8E48-038B1294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49E078-D1C3-46CF-A989-D0095281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cs-CZ" sz="2200" dirty="0"/>
              <a:t>https://nemoci.vitalion.cz/myastenia-gravis/</a:t>
            </a:r>
            <a:endParaRPr lang="cs-CZ" sz="2200" dirty="0">
              <a:hlinkClick r:id="rId2"/>
            </a:endParaRPr>
          </a:p>
          <a:p>
            <a:r>
              <a:rPr lang="cs-CZ" sz="2200" dirty="0"/>
              <a:t>https://cs.medlicker.com/241-myasthenia-gravis-priciny-priznaky-diagnostika-a-lecba</a:t>
            </a:r>
          </a:p>
          <a:p>
            <a:r>
              <a:rPr lang="cs-CZ" sz="2200" dirty="0"/>
              <a:t>https://cs.wikipedia.org/wiki/Myasthenia_gravis</a:t>
            </a:r>
          </a:p>
          <a:p>
            <a:r>
              <a:rPr lang="cs-CZ" sz="2200" dirty="0"/>
              <a:t>https://i0.wp.com/behealthy.news/wp-content/uploads/2017/06/Myasthenia-Gravis-Treatment.jpg?fit=624%2C336&amp;ssl=1</a:t>
            </a:r>
          </a:p>
          <a:p>
            <a:endParaRPr lang="cs-CZ" sz="2200" dirty="0"/>
          </a:p>
          <a:p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061094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159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Myasthenia gravis</vt:lpstr>
      <vt:lpstr>Myasthenia gravis</vt:lpstr>
      <vt:lpstr>Podstata</vt:lpstr>
      <vt:lpstr>Léčba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Myasthenia gravis</dc:title>
  <dc:creator>pc</dc:creator>
  <cp:lastModifiedBy>pc</cp:lastModifiedBy>
  <cp:revision>10</cp:revision>
  <dcterms:created xsi:type="dcterms:W3CDTF">2018-03-22T17:28:35Z</dcterms:created>
  <dcterms:modified xsi:type="dcterms:W3CDTF">2018-03-22T19:47:48Z</dcterms:modified>
</cp:coreProperties>
</file>