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6" r:id="rId2"/>
    <p:sldId id="257" r:id="rId3"/>
    <p:sldId id="269" r:id="rId4"/>
    <p:sldId id="258" r:id="rId5"/>
    <p:sldId id="261" r:id="rId6"/>
    <p:sldId id="262" r:id="rId7"/>
    <p:sldId id="263" r:id="rId8"/>
    <p:sldId id="264" r:id="rId9"/>
    <p:sldId id="266" r:id="rId10"/>
    <p:sldId id="259" r:id="rId11"/>
    <p:sldId id="260" r:id="rId12"/>
    <p:sldId id="267" r:id="rId13"/>
    <p:sldId id="268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478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471A834-4F3C-4AF9-9C74-05EC35A0F292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4/16/18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3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Tuberkul&#243;za_(pneumologie)" TargetMode="External"/><Relationship Id="rId4" Type="http://schemas.openxmlformats.org/officeDocument/2006/relationships/hyperlink" Target="https://www.ulekare.cz/clanek/tuberkulinovy-test-1106" TargetMode="External"/><Relationship Id="rId5" Type="http://schemas.openxmlformats.org/officeDocument/2006/relationships/hyperlink" Target="https://www.wikiskripta.eu/w/Ko&#382;n%C3%AD_testy" TargetMode="External"/><Relationship Id="rId6" Type="http://schemas.openxmlformats.org/officeDocument/2006/relationships/hyperlink" Target="https://www.wikihow.cz/Jak-&#269;%C3%ADst-tuberkulinov&#253;-ko&#382;n%C3%AD-test" TargetMode="External"/><Relationship Id="rId7" Type="http://schemas.openxmlformats.org/officeDocument/2006/relationships/hyperlink" Target="https://www.lekari-bez-hranic.cz/article/tuberkuloza-definice-lecba" TargetMode="External"/><Relationship Id="rId8" Type="http://schemas.openxmlformats.org/officeDocument/2006/relationships/hyperlink" Target="https://ose.zshk.cz/vyuka/terapie.aspx?tid=80" TargetMode="External"/><Relationship Id="rId9" Type="http://schemas.openxmlformats.org/officeDocument/2006/relationships/hyperlink" Target="http://jan.strojil.cz/prednasky/antituberkulotika.pdf" TargetMode="External"/><Relationship Id="rId10" Type="http://schemas.openxmlformats.org/officeDocument/2006/relationships/hyperlink" Target="http://www.chemicke-listy.cz/docs/full/2010_11_998-1005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efajir.cz/?q=tuberkuloz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ikiskripta.eu/w/Bronchogenn%C3%AD_karcin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0200" y="544286"/>
            <a:ext cx="8991600" cy="1251857"/>
          </a:xfrm>
        </p:spPr>
        <p:txBody>
          <a:bodyPr/>
          <a:lstStyle/>
          <a:p>
            <a:r>
              <a:rPr lang="cs-CZ" dirty="0" smtClean="0"/>
              <a:t>TUBERKULÓZA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95194" y="5355771"/>
            <a:ext cx="6801612" cy="1262743"/>
          </a:xfrm>
        </p:spPr>
        <p:txBody>
          <a:bodyPr>
            <a:normAutofit/>
          </a:bodyPr>
          <a:lstStyle/>
          <a:p>
            <a:r>
              <a:rPr lang="cs-CZ" dirty="0" smtClean="0"/>
              <a:t>KLÁRA VĚCHTOVÁ</a:t>
            </a:r>
          </a:p>
          <a:p>
            <a:r>
              <a:rPr lang="cs-CZ" dirty="0" err="1" smtClean="0"/>
              <a:t>Patobiochemie</a:t>
            </a:r>
            <a:endParaRPr lang="cs-CZ" dirty="0" smtClean="0"/>
          </a:p>
          <a:p>
            <a:r>
              <a:rPr lang="cs-CZ" dirty="0" err="1" smtClean="0"/>
              <a:t>FaF</a:t>
            </a:r>
            <a:r>
              <a:rPr lang="cs-CZ" dirty="0" smtClean="0"/>
              <a:t> 2018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446" y="2002971"/>
            <a:ext cx="5587107" cy="314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21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Kožní tuberkulinový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Tuberkulinový test (</a:t>
            </a:r>
            <a:r>
              <a:rPr lang="cs-CZ" dirty="0" err="1"/>
              <a:t>Mantoux</a:t>
            </a:r>
            <a:r>
              <a:rPr lang="cs-CZ" dirty="0"/>
              <a:t> test) se používá většinou pro zjištění účinnosti </a:t>
            </a:r>
            <a:r>
              <a:rPr lang="cs-CZ" dirty="0" smtClean="0"/>
              <a:t>očkování</a:t>
            </a:r>
            <a:r>
              <a:rPr lang="cs-CZ" dirty="0"/>
              <a:t> proti </a:t>
            </a:r>
            <a:r>
              <a:rPr lang="cs-CZ" dirty="0" smtClean="0"/>
              <a:t>tuberkulóze</a:t>
            </a:r>
            <a:r>
              <a:rPr lang="cs-CZ" dirty="0"/>
              <a:t> v dětském </a:t>
            </a:r>
            <a:r>
              <a:rPr lang="cs-CZ" dirty="0" smtClean="0"/>
              <a:t>věku</a:t>
            </a:r>
          </a:p>
          <a:p>
            <a:r>
              <a:rPr lang="cs-CZ" dirty="0" smtClean="0"/>
              <a:t>K </a:t>
            </a:r>
            <a:r>
              <a:rPr lang="cs-CZ" dirty="0"/>
              <a:t>1. 11. 2010 došlo v </a:t>
            </a:r>
            <a:r>
              <a:rPr lang="cs-CZ" dirty="0" smtClean="0"/>
              <a:t>České Republice </a:t>
            </a:r>
            <a:r>
              <a:rPr lang="cs-CZ" dirty="0"/>
              <a:t>ke zrušení celoplošného povinného očkování novorozenců proti tuberkulóze, proto se zde test stále častěji používá při diagnostice probíhající </a:t>
            </a:r>
            <a:r>
              <a:rPr lang="cs-CZ" dirty="0" smtClean="0"/>
              <a:t>infekce</a:t>
            </a:r>
          </a:p>
          <a:p>
            <a:r>
              <a:rPr lang="cs-CZ" dirty="0" smtClean="0"/>
              <a:t>Pro </a:t>
            </a:r>
            <a:r>
              <a:rPr lang="cs-CZ" dirty="0"/>
              <a:t>aplikaci byla kdysi používána směs </a:t>
            </a:r>
            <a:r>
              <a:rPr lang="cs-CZ" dirty="0" smtClean="0"/>
              <a:t>proteinů</a:t>
            </a:r>
            <a:r>
              <a:rPr lang="cs-CZ" dirty="0"/>
              <a:t> produkovaných </a:t>
            </a:r>
            <a:r>
              <a:rPr lang="cs-CZ" dirty="0" smtClean="0"/>
              <a:t>mykobakteriemi</a:t>
            </a:r>
            <a:r>
              <a:rPr lang="cs-CZ" dirty="0"/>
              <a:t> (tuberkulin), dnes se používá PPD (</a:t>
            </a:r>
            <a:r>
              <a:rPr lang="cs-CZ" dirty="0" err="1"/>
              <a:t>purified</a:t>
            </a:r>
            <a:r>
              <a:rPr lang="cs-CZ" dirty="0"/>
              <a:t> protein </a:t>
            </a:r>
            <a:r>
              <a:rPr lang="cs-CZ" dirty="0" err="1"/>
              <a:t>derivative</a:t>
            </a:r>
            <a:r>
              <a:rPr lang="cs-CZ" dirty="0"/>
              <a:t>). Dávka způsobí zánětlivou reakci se začervenáním a ztvrdnutím v místě </a:t>
            </a:r>
            <a:r>
              <a:rPr lang="cs-CZ" dirty="0" smtClean="0"/>
              <a:t>vpichu</a:t>
            </a:r>
            <a:endParaRPr lang="cs-CZ" dirty="0"/>
          </a:p>
          <a:p>
            <a:r>
              <a:rPr lang="cs-CZ" dirty="0"/>
              <a:t>Průměr léze se po 48–72 hodinách změří a je </a:t>
            </a:r>
            <a:r>
              <a:rPr lang="cs-CZ" dirty="0" smtClean="0"/>
              <a:t>vyhodnocen:</a:t>
            </a:r>
          </a:p>
          <a:p>
            <a:pPr lvl="1"/>
            <a:r>
              <a:rPr lang="cs-CZ" dirty="0" smtClean="0"/>
              <a:t>do </a:t>
            </a:r>
            <a:r>
              <a:rPr lang="cs-CZ" dirty="0"/>
              <a:t>5 mm – negativní,</a:t>
            </a:r>
          </a:p>
          <a:p>
            <a:pPr lvl="1"/>
            <a:r>
              <a:rPr lang="cs-CZ" dirty="0"/>
              <a:t>6–10 mm – odpovídá to alergii </a:t>
            </a:r>
            <a:r>
              <a:rPr lang="cs-CZ" dirty="0" err="1"/>
              <a:t>postvakcinační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nad 15 mm – odpovídá to alergii </a:t>
            </a:r>
            <a:r>
              <a:rPr lang="cs-CZ" dirty="0" err="1"/>
              <a:t>postinfekční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mezi 10 mm a 15 mm mohou zasahovat oba typy </a:t>
            </a:r>
            <a:r>
              <a:rPr lang="cs-CZ" dirty="0" smtClean="0"/>
              <a:t>alergie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40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Léčba-</a:t>
            </a:r>
            <a:r>
              <a:rPr lang="cs-CZ" dirty="0" err="1" smtClean="0"/>
              <a:t>antituberkulotika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Baktericidní :</a:t>
            </a:r>
          </a:p>
          <a:p>
            <a:pPr lvl="1"/>
            <a:r>
              <a:rPr lang="cs-CZ" dirty="0" smtClean="0"/>
              <a:t>usmrcují </a:t>
            </a:r>
            <a:r>
              <a:rPr lang="cs-CZ" dirty="0"/>
              <a:t>dělící se bakterie </a:t>
            </a:r>
          </a:p>
          <a:p>
            <a:pPr lvl="1"/>
            <a:r>
              <a:rPr lang="cs-CZ" dirty="0" err="1" smtClean="0"/>
              <a:t>rifampicin</a:t>
            </a:r>
            <a:r>
              <a:rPr lang="cs-CZ" dirty="0"/>
              <a:t>, </a:t>
            </a:r>
            <a:r>
              <a:rPr lang="cs-CZ" dirty="0" err="1" smtClean="0"/>
              <a:t>strptomycin</a:t>
            </a:r>
            <a:endParaRPr lang="cs-CZ" dirty="0" smtClean="0"/>
          </a:p>
          <a:p>
            <a:r>
              <a:rPr lang="cs-CZ" b="1" dirty="0" smtClean="0"/>
              <a:t>Sterilizační účinek: </a:t>
            </a:r>
            <a:endParaRPr lang="cs-CZ" b="1" dirty="0"/>
          </a:p>
          <a:p>
            <a:pPr lvl="1"/>
            <a:r>
              <a:rPr lang="cs-CZ" dirty="0" smtClean="0"/>
              <a:t>zabíjejí </a:t>
            </a:r>
            <a:r>
              <a:rPr lang="cs-CZ" dirty="0"/>
              <a:t>tzv. „</a:t>
            </a:r>
            <a:r>
              <a:rPr lang="cs-CZ" dirty="0" err="1" smtClean="0"/>
              <a:t>perzistory</a:t>
            </a:r>
            <a:r>
              <a:rPr lang="cs-CZ" dirty="0" smtClean="0"/>
              <a:t>“</a:t>
            </a:r>
          </a:p>
          <a:p>
            <a:pPr lvl="1"/>
            <a:r>
              <a:rPr lang="cs-CZ" dirty="0" err="1" smtClean="0"/>
              <a:t>pyrazinamid</a:t>
            </a:r>
            <a:r>
              <a:rPr lang="cs-CZ" dirty="0"/>
              <a:t>, </a:t>
            </a:r>
            <a:r>
              <a:rPr lang="cs-CZ" dirty="0" err="1" smtClean="0"/>
              <a:t>rifampicin</a:t>
            </a:r>
            <a:endParaRPr lang="cs-CZ" dirty="0" smtClean="0"/>
          </a:p>
          <a:p>
            <a:r>
              <a:rPr lang="cs-CZ" b="1" dirty="0" smtClean="0"/>
              <a:t>Bakteriostaticky </a:t>
            </a:r>
            <a:r>
              <a:rPr lang="cs-CZ" b="1" dirty="0"/>
              <a:t>působící </a:t>
            </a:r>
            <a:r>
              <a:rPr lang="cs-CZ" b="1" dirty="0" err="1" smtClean="0"/>
              <a:t>antituberkulotika</a:t>
            </a:r>
            <a:r>
              <a:rPr lang="cs-CZ" b="1" dirty="0" smtClean="0"/>
              <a:t>: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ethambutol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52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antituberkulotika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600" b="1" dirty="0" err="1"/>
              <a:t>Rifampicin</a:t>
            </a:r>
            <a:r>
              <a:rPr lang="cs-CZ" sz="1600" dirty="0"/>
              <a:t> (RMP, </a:t>
            </a:r>
            <a:r>
              <a:rPr lang="cs-CZ" sz="1600" dirty="0" err="1"/>
              <a:t>R</a:t>
            </a:r>
            <a:r>
              <a:rPr lang="cs-CZ" sz="1600" dirty="0"/>
              <a:t>)</a:t>
            </a:r>
          </a:p>
          <a:p>
            <a:pPr lvl="1"/>
            <a:r>
              <a:rPr lang="cs-CZ" dirty="0"/>
              <a:t>Nejúčinnější baktericidní antibiotikum, podá se per os ráno na lačno v dávce 450–600 </a:t>
            </a:r>
            <a:r>
              <a:rPr lang="cs-CZ" dirty="0" err="1"/>
              <a:t>mg.Účinkuje</a:t>
            </a:r>
            <a:r>
              <a:rPr lang="cs-CZ" dirty="0"/>
              <a:t> na </a:t>
            </a:r>
            <a:r>
              <a:rPr lang="cs-CZ" dirty="0" err="1"/>
              <a:t>Mykobakterium</a:t>
            </a:r>
            <a:r>
              <a:rPr lang="cs-CZ" dirty="0"/>
              <a:t> s nízkou metabolickou </a:t>
            </a:r>
            <a:r>
              <a:rPr lang="cs-CZ" dirty="0" err="1"/>
              <a:t>aktivitou.Barví</a:t>
            </a:r>
            <a:r>
              <a:rPr lang="cs-CZ" dirty="0"/>
              <a:t> do oranžova sliny, pot, </a:t>
            </a:r>
            <a:r>
              <a:rPr lang="cs-CZ" dirty="0" smtClean="0"/>
              <a:t>moč</a:t>
            </a:r>
          </a:p>
          <a:p>
            <a:pPr lvl="1"/>
            <a:r>
              <a:rPr lang="cs-CZ" dirty="0" smtClean="0"/>
              <a:t>Vedlejší </a:t>
            </a:r>
            <a:r>
              <a:rPr lang="cs-CZ" dirty="0"/>
              <a:t>účinky: </a:t>
            </a:r>
            <a:r>
              <a:rPr lang="cs-CZ" dirty="0" smtClean="0"/>
              <a:t>zánět jater,</a:t>
            </a:r>
            <a:r>
              <a:rPr lang="cs-CZ" dirty="0"/>
              <a:t>  </a:t>
            </a:r>
            <a:r>
              <a:rPr lang="cs-CZ" dirty="0" smtClean="0"/>
              <a:t>trombocytopenie</a:t>
            </a:r>
            <a:r>
              <a:rPr lang="cs-CZ" dirty="0"/>
              <a:t> s purpurou, chřipkové </a:t>
            </a:r>
            <a:r>
              <a:rPr lang="cs-CZ" dirty="0" smtClean="0"/>
              <a:t>obtíže, </a:t>
            </a:r>
            <a:r>
              <a:rPr lang="cs-CZ" dirty="0"/>
              <a:t>alergie, poškození ledvin a zažívací </a:t>
            </a:r>
            <a:r>
              <a:rPr lang="cs-CZ" dirty="0" smtClean="0"/>
              <a:t>obtíže</a:t>
            </a:r>
          </a:p>
          <a:p>
            <a:r>
              <a:rPr lang="cs-CZ" sz="1600" b="1" dirty="0" err="1" smtClean="0"/>
              <a:t>Isoniazid</a:t>
            </a:r>
            <a:r>
              <a:rPr lang="cs-CZ" sz="1600" dirty="0"/>
              <a:t> (</a:t>
            </a:r>
            <a:r>
              <a:rPr lang="cs-CZ" sz="1600" dirty="0" err="1"/>
              <a:t>hydrazid</a:t>
            </a:r>
            <a:r>
              <a:rPr lang="cs-CZ" sz="1600" dirty="0"/>
              <a:t> kyseliny </a:t>
            </a:r>
            <a:r>
              <a:rPr lang="cs-CZ" sz="1600" dirty="0" err="1"/>
              <a:t>isonikotinové</a:t>
            </a:r>
            <a:r>
              <a:rPr lang="cs-CZ" sz="1600" dirty="0"/>
              <a:t>, INH, H)</a:t>
            </a:r>
          </a:p>
          <a:p>
            <a:pPr lvl="1"/>
            <a:r>
              <a:rPr lang="cs-CZ" dirty="0"/>
              <a:t>Podává se per os v dávce 5 mg/kg hmotnosti v denním </a:t>
            </a:r>
            <a:r>
              <a:rPr lang="cs-CZ" dirty="0" smtClean="0"/>
              <a:t>režimu</a:t>
            </a:r>
          </a:p>
          <a:p>
            <a:pPr lvl="1"/>
            <a:r>
              <a:rPr lang="cs-CZ" dirty="0" smtClean="0"/>
              <a:t>Účinný </a:t>
            </a:r>
            <a:r>
              <a:rPr lang="cs-CZ" dirty="0"/>
              <a:t>a levný baktericidní lék s účinností na extra – i intracelulární </a:t>
            </a:r>
            <a:r>
              <a:rPr lang="cs-CZ" dirty="0" err="1" smtClean="0"/>
              <a:t>Mykobakterium</a:t>
            </a:r>
            <a:endParaRPr lang="cs-CZ" dirty="0" smtClean="0"/>
          </a:p>
          <a:p>
            <a:pPr lvl="1"/>
            <a:r>
              <a:rPr lang="cs-CZ" dirty="0" smtClean="0"/>
              <a:t>Podává </a:t>
            </a:r>
            <a:r>
              <a:rPr lang="cs-CZ" dirty="0"/>
              <a:t>se preventivně po kontaktu s </a:t>
            </a:r>
            <a:r>
              <a:rPr lang="cs-CZ" dirty="0" smtClean="0"/>
              <a:t>TBC</a:t>
            </a:r>
          </a:p>
          <a:p>
            <a:pPr lvl="1"/>
            <a:r>
              <a:rPr lang="cs-CZ" dirty="0" smtClean="0"/>
              <a:t>Nežádoucí </a:t>
            </a:r>
            <a:r>
              <a:rPr lang="cs-CZ" dirty="0"/>
              <a:t>účinky: periferní neuritis, </a:t>
            </a:r>
            <a:r>
              <a:rPr lang="cs-CZ" dirty="0" err="1"/>
              <a:t>hepatotoxicita</a:t>
            </a:r>
            <a:r>
              <a:rPr lang="cs-CZ" dirty="0"/>
              <a:t> a </a:t>
            </a:r>
            <a:r>
              <a:rPr lang="cs-CZ" dirty="0" smtClean="0"/>
              <a:t>alergie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682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2231136" y="849086"/>
            <a:ext cx="7729728" cy="4890941"/>
          </a:xfrm>
        </p:spPr>
        <p:txBody>
          <a:bodyPr>
            <a:normAutofit/>
          </a:bodyPr>
          <a:lstStyle/>
          <a:p>
            <a:r>
              <a:rPr lang="cs-CZ" b="1" i="1" dirty="0"/>
              <a:t>Streptomycin</a:t>
            </a:r>
            <a:r>
              <a:rPr lang="cs-CZ" dirty="0"/>
              <a:t> (STM, S)</a:t>
            </a:r>
          </a:p>
          <a:p>
            <a:pPr lvl="1"/>
            <a:r>
              <a:rPr lang="cs-CZ" dirty="0"/>
              <a:t>Je </a:t>
            </a:r>
            <a:r>
              <a:rPr lang="cs-CZ" dirty="0" err="1"/>
              <a:t>aminoglykosidové</a:t>
            </a:r>
            <a:r>
              <a:rPr lang="cs-CZ" dirty="0"/>
              <a:t> antibiotikum, podává se intramuskulárně 1x denně 0,75–1,0 </a:t>
            </a:r>
            <a:r>
              <a:rPr lang="cs-CZ" dirty="0" smtClean="0"/>
              <a:t>g</a:t>
            </a:r>
          </a:p>
          <a:p>
            <a:pPr lvl="1"/>
            <a:r>
              <a:rPr lang="cs-CZ" dirty="0" smtClean="0"/>
              <a:t>Působí </a:t>
            </a:r>
            <a:r>
              <a:rPr lang="cs-CZ" dirty="0"/>
              <a:t>baktericidně na extracelulárně uložená </a:t>
            </a:r>
            <a:r>
              <a:rPr lang="cs-CZ" dirty="0" smtClean="0"/>
              <a:t>mykobakterie</a:t>
            </a:r>
          </a:p>
          <a:p>
            <a:pPr lvl="1"/>
            <a:r>
              <a:rPr lang="cs-CZ" dirty="0" smtClean="0"/>
              <a:t>Vedlejší </a:t>
            </a:r>
            <a:r>
              <a:rPr lang="cs-CZ" dirty="0"/>
              <a:t>účinky: </a:t>
            </a:r>
            <a:r>
              <a:rPr lang="cs-CZ" dirty="0" err="1"/>
              <a:t>ototoxicita</a:t>
            </a:r>
            <a:r>
              <a:rPr lang="cs-CZ" dirty="0"/>
              <a:t> a </a:t>
            </a:r>
            <a:r>
              <a:rPr lang="cs-CZ" dirty="0" err="1"/>
              <a:t>nefrotoxicita</a:t>
            </a:r>
            <a:r>
              <a:rPr lang="cs-CZ" dirty="0"/>
              <a:t>, kožní alergické </a:t>
            </a:r>
            <a:r>
              <a:rPr lang="cs-CZ" dirty="0" smtClean="0"/>
              <a:t>reakce</a:t>
            </a:r>
            <a:endParaRPr lang="cs-CZ" dirty="0"/>
          </a:p>
          <a:p>
            <a:r>
              <a:rPr lang="cs-CZ" b="1" i="1" dirty="0" err="1" smtClean="0"/>
              <a:t>Pyrazinamid</a:t>
            </a:r>
            <a:r>
              <a:rPr lang="cs-CZ" b="1" i="1" dirty="0" smtClean="0"/>
              <a:t> (PZA, Z)</a:t>
            </a:r>
          </a:p>
          <a:p>
            <a:pPr lvl="1"/>
            <a:r>
              <a:rPr lang="cs-CZ" dirty="0" smtClean="0"/>
              <a:t>Podává </a:t>
            </a:r>
            <a:r>
              <a:rPr lang="cs-CZ" dirty="0"/>
              <a:t>se per os v dávce 1,5–2,0 </a:t>
            </a:r>
            <a:r>
              <a:rPr lang="cs-CZ" dirty="0" smtClean="0"/>
              <a:t>g/denně</a:t>
            </a:r>
          </a:p>
          <a:p>
            <a:pPr lvl="1"/>
            <a:r>
              <a:rPr lang="cs-CZ" dirty="0" smtClean="0"/>
              <a:t>Působí </a:t>
            </a:r>
            <a:r>
              <a:rPr lang="cs-CZ" dirty="0"/>
              <a:t>baktericidně na intracelulárně fagocytovaná </a:t>
            </a:r>
            <a:r>
              <a:rPr lang="cs-CZ" dirty="0" smtClean="0"/>
              <a:t>mykobakterie</a:t>
            </a:r>
          </a:p>
          <a:p>
            <a:pPr lvl="1"/>
            <a:r>
              <a:rPr lang="cs-CZ" dirty="0" smtClean="0"/>
              <a:t>Je </a:t>
            </a:r>
            <a:r>
              <a:rPr lang="cs-CZ" dirty="0" err="1"/>
              <a:t>hepatotoxický</a:t>
            </a:r>
            <a:r>
              <a:rPr lang="cs-CZ" dirty="0"/>
              <a:t> a ovlivňuje tubulární sekreci kyseliny močové </a:t>
            </a:r>
            <a:endParaRPr lang="cs-CZ" dirty="0" smtClean="0"/>
          </a:p>
          <a:p>
            <a:r>
              <a:rPr lang="cs-CZ" b="1" i="1" dirty="0" err="1" smtClean="0"/>
              <a:t>Ethambutol</a:t>
            </a:r>
            <a:r>
              <a:rPr lang="cs-CZ" dirty="0"/>
              <a:t> (EMB, E)</a:t>
            </a:r>
          </a:p>
          <a:p>
            <a:pPr lvl="1"/>
            <a:r>
              <a:rPr lang="cs-CZ" dirty="0"/>
              <a:t>Podává se per os v dávce 25 mg/kg </a:t>
            </a:r>
            <a:r>
              <a:rPr lang="cs-CZ" dirty="0" smtClean="0"/>
              <a:t>hmotnosti</a:t>
            </a:r>
          </a:p>
          <a:p>
            <a:pPr lvl="1"/>
            <a:r>
              <a:rPr lang="cs-CZ" dirty="0" smtClean="0"/>
              <a:t>Synteticky </a:t>
            </a:r>
            <a:r>
              <a:rPr lang="cs-CZ" dirty="0"/>
              <a:t>připravené </a:t>
            </a:r>
            <a:r>
              <a:rPr lang="cs-CZ" dirty="0" err="1"/>
              <a:t>antituberkulotika</a:t>
            </a:r>
            <a:r>
              <a:rPr lang="cs-CZ" dirty="0"/>
              <a:t> s </a:t>
            </a:r>
            <a:r>
              <a:rPr lang="cs-CZ" dirty="0" err="1"/>
              <a:t>mykobakteriostatickým</a:t>
            </a:r>
            <a:r>
              <a:rPr lang="cs-CZ" dirty="0"/>
              <a:t> </a:t>
            </a:r>
            <a:r>
              <a:rPr lang="cs-CZ" dirty="0" smtClean="0"/>
              <a:t>účinkem</a:t>
            </a:r>
          </a:p>
          <a:p>
            <a:pPr lvl="1"/>
            <a:r>
              <a:rPr lang="cs-CZ" dirty="0" smtClean="0"/>
              <a:t>Závažný </a:t>
            </a:r>
            <a:r>
              <a:rPr lang="cs-CZ" dirty="0"/>
              <a:t>nežádoucí účinek je vznik </a:t>
            </a:r>
            <a:r>
              <a:rPr lang="cs-CZ" dirty="0" err="1"/>
              <a:t>retrobulbární</a:t>
            </a:r>
            <a:r>
              <a:rPr lang="cs-CZ" dirty="0"/>
              <a:t> neuritis s poruchami vidění a </a:t>
            </a:r>
            <a:r>
              <a:rPr lang="cs-CZ" dirty="0" smtClean="0"/>
              <a:t>barvocitu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346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http://www.stefajir.cz/?</a:t>
            </a:r>
            <a:r>
              <a:rPr lang="cs-CZ" dirty="0" smtClean="0">
                <a:hlinkClick r:id="rId2"/>
              </a:rPr>
              <a:t>q=tuberkuloza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https://www.wikiskripta.eu/w/Tuberkulóza_(pneumologie</a:t>
            </a:r>
            <a:r>
              <a:rPr lang="cs-CZ" dirty="0" smtClean="0">
                <a:hlinkClick r:id="rId3"/>
              </a:rPr>
              <a:t>)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www.ulekare.cz/clanek/tuberkulinovy-test-1106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www.wikiskripta.eu/w/Kožn%C3%AD_testy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www.wikihow.cz/Jak-č%C3%ADst-tuberkulinový-kožn%C3%AD-test</a:t>
            </a:r>
            <a:endParaRPr lang="cs-CZ" dirty="0" smtClean="0"/>
          </a:p>
          <a:p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www.lekari-bez-hranic.cz/article/tuberkuloza-definice-lecba</a:t>
            </a:r>
            <a:endParaRPr lang="cs-CZ" dirty="0" smtClean="0"/>
          </a:p>
          <a:p>
            <a:r>
              <a:rPr lang="cs-CZ" dirty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ose.zshk.cz/vyuka/terapie.aspx?tid=80</a:t>
            </a:r>
            <a:endParaRPr lang="cs-CZ" dirty="0" smtClean="0"/>
          </a:p>
          <a:p>
            <a:r>
              <a:rPr lang="cs-CZ" dirty="0">
                <a:hlinkClick r:id="rId9"/>
              </a:rPr>
              <a:t>http://</a:t>
            </a:r>
            <a:r>
              <a:rPr lang="cs-CZ" dirty="0" smtClean="0">
                <a:hlinkClick r:id="rId9"/>
              </a:rPr>
              <a:t>jan.strojil.cz/prednasky/antituberkulotika.pdf</a:t>
            </a:r>
            <a:endParaRPr lang="cs-CZ" dirty="0" smtClean="0"/>
          </a:p>
          <a:p>
            <a:r>
              <a:rPr lang="cs-CZ" dirty="0">
                <a:hlinkClick r:id="rId10"/>
              </a:rPr>
              <a:t>http://</a:t>
            </a:r>
            <a:r>
              <a:rPr lang="cs-CZ" dirty="0" err="1">
                <a:hlinkClick r:id="rId10"/>
              </a:rPr>
              <a:t>www.chemicke-listy.cz</a:t>
            </a:r>
            <a:r>
              <a:rPr lang="cs-CZ" dirty="0">
                <a:hlinkClick r:id="rId10"/>
              </a:rPr>
              <a:t>/</a:t>
            </a:r>
            <a:r>
              <a:rPr lang="cs-CZ" dirty="0" err="1">
                <a:hlinkClick r:id="rId10"/>
              </a:rPr>
              <a:t>docs</a:t>
            </a:r>
            <a:r>
              <a:rPr lang="cs-CZ" dirty="0">
                <a:hlinkClick r:id="rId10"/>
              </a:rPr>
              <a:t>/full/2010_11_998-1005.pdf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702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EpIDEMIOLOGIE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Tbc je specifické infekční onemocnění, vyskytovalo se již ve Starém Řecku a Římské říši</a:t>
            </a:r>
          </a:p>
          <a:p>
            <a:r>
              <a:rPr lang="cs-CZ" dirty="0" smtClean="0"/>
              <a:t>V současnosti je nejčastější smrtící infekční chorobou</a:t>
            </a:r>
          </a:p>
          <a:p>
            <a:r>
              <a:rPr lang="cs-CZ" dirty="0" smtClean="0"/>
              <a:t>Asi 20 miliónů osob nemocných tuberkulózou, každým rokem na ni zemře 3 milióny osob</a:t>
            </a:r>
          </a:p>
          <a:p>
            <a:r>
              <a:rPr lang="cs-CZ" dirty="0" smtClean="0"/>
              <a:t>Nejčastějším zdrojem nákazy je člověk nemocný tuberkulózou</a:t>
            </a:r>
          </a:p>
          <a:p>
            <a:r>
              <a:rPr lang="cs-CZ" dirty="0" smtClean="0"/>
              <a:t>Pojem tuberkulóza zavedl roku 1834 </a:t>
            </a:r>
            <a:r>
              <a:rPr lang="cs-CZ" dirty="0" err="1" smtClean="0"/>
              <a:t>Scholein</a:t>
            </a:r>
            <a:r>
              <a:rPr lang="cs-CZ" dirty="0" smtClean="0"/>
              <a:t>, etiologii však objasnil Robert Koch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83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013" y="149415"/>
            <a:ext cx="5234815" cy="6407968"/>
          </a:xfrm>
        </p:spPr>
      </p:pic>
    </p:spTree>
    <p:extLst>
      <p:ext uri="{BB962C8B-B14F-4D97-AF65-F5344CB8AC3E}">
        <p14:creationId xmlns:p14="http://schemas.microsoft.com/office/powerpoint/2010/main" val="121465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Tuberkulózu vyvolává bakterie </a:t>
            </a:r>
            <a:r>
              <a:rPr lang="cs-CZ" i="1" dirty="0" err="1" smtClean="0"/>
              <a:t>Mycobacterium</a:t>
            </a:r>
            <a:r>
              <a:rPr lang="cs-CZ" i="1" dirty="0" smtClean="0"/>
              <a:t> </a:t>
            </a:r>
            <a:r>
              <a:rPr lang="cs-CZ" i="1" dirty="0" err="1" smtClean="0"/>
              <a:t>tuberculosis</a:t>
            </a:r>
            <a:r>
              <a:rPr lang="cs-CZ" i="1" dirty="0" smtClean="0"/>
              <a:t>, </a:t>
            </a:r>
            <a:r>
              <a:rPr lang="cs-CZ" i="1" dirty="0" err="1" smtClean="0"/>
              <a:t>Mycobacterium</a:t>
            </a:r>
            <a:r>
              <a:rPr lang="cs-CZ" i="1" dirty="0" smtClean="0"/>
              <a:t> </a:t>
            </a:r>
            <a:r>
              <a:rPr lang="cs-CZ" i="1" dirty="0" err="1" smtClean="0"/>
              <a:t>bovis</a:t>
            </a:r>
            <a:r>
              <a:rPr lang="cs-CZ" i="1" dirty="0" smtClean="0"/>
              <a:t>, </a:t>
            </a:r>
            <a:r>
              <a:rPr lang="cs-CZ" i="1" dirty="0" err="1" smtClean="0"/>
              <a:t>Mycobacterium</a:t>
            </a:r>
            <a:r>
              <a:rPr lang="cs-CZ" i="1" dirty="0" smtClean="0"/>
              <a:t> </a:t>
            </a:r>
            <a:r>
              <a:rPr lang="cs-CZ" i="1" dirty="0" err="1" smtClean="0"/>
              <a:t>africanum</a:t>
            </a:r>
            <a:r>
              <a:rPr lang="cs-CZ" i="1" dirty="0" smtClean="0"/>
              <a:t> (</a:t>
            </a:r>
            <a:r>
              <a:rPr lang="cs-CZ" dirty="0" smtClean="0"/>
              <a:t>souhrnně</a:t>
            </a:r>
            <a:r>
              <a:rPr lang="cs-CZ" i="1" dirty="0" smtClean="0"/>
              <a:t> </a:t>
            </a:r>
            <a:r>
              <a:rPr lang="cs-CZ" i="1" dirty="0" err="1" smtClean="0"/>
              <a:t>Mycobacterium</a:t>
            </a:r>
            <a:r>
              <a:rPr lang="cs-CZ" i="1" dirty="0" smtClean="0"/>
              <a:t> </a:t>
            </a:r>
            <a:r>
              <a:rPr lang="cs-CZ" i="1" dirty="0" err="1" smtClean="0"/>
              <a:t>tuberculosis</a:t>
            </a:r>
            <a:r>
              <a:rPr lang="cs-CZ" i="1" dirty="0" smtClean="0"/>
              <a:t> </a:t>
            </a:r>
            <a:r>
              <a:rPr lang="cs-CZ" i="1" dirty="0" err="1" smtClean="0"/>
              <a:t>complex</a:t>
            </a:r>
            <a:r>
              <a:rPr lang="cs-CZ" i="1" dirty="0" smtClean="0"/>
              <a:t>)</a:t>
            </a:r>
          </a:p>
          <a:p>
            <a:r>
              <a:rPr lang="cs-CZ" i="1" dirty="0" err="1" smtClean="0"/>
              <a:t>Mycobacterium</a:t>
            </a:r>
            <a:r>
              <a:rPr lang="cs-CZ" i="1" dirty="0" smtClean="0"/>
              <a:t> </a:t>
            </a:r>
            <a:r>
              <a:rPr lang="cs-CZ" i="1" dirty="0" err="1" smtClean="0"/>
              <a:t>tuberculosis</a:t>
            </a:r>
            <a:r>
              <a:rPr lang="cs-CZ" i="1" dirty="0" smtClean="0"/>
              <a:t>- </a:t>
            </a:r>
            <a:r>
              <a:rPr lang="cs-CZ" dirty="0" smtClean="0"/>
              <a:t>acidorezistentní, </a:t>
            </a:r>
            <a:r>
              <a:rPr lang="cs-CZ" dirty="0" err="1" smtClean="0"/>
              <a:t>alkalirezistentní</a:t>
            </a:r>
            <a:r>
              <a:rPr lang="cs-CZ" dirty="0" smtClean="0"/>
              <a:t>, </a:t>
            </a:r>
            <a:r>
              <a:rPr lang="cs-CZ" dirty="0" err="1" smtClean="0"/>
              <a:t>alkoholrezistentní</a:t>
            </a:r>
            <a:r>
              <a:rPr lang="cs-CZ" dirty="0" smtClean="0"/>
              <a:t> aerobní mikrob s optimálním růstem při teplotě 37-38`C, dlouhou generační dobou , což vyžaduje kultivaci na speciálních půdách po dobu 12 týdnů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4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544286"/>
            <a:ext cx="7729728" cy="1088571"/>
          </a:xfrm>
        </p:spPr>
        <p:txBody>
          <a:bodyPr/>
          <a:lstStyle/>
          <a:p>
            <a:r>
              <a:rPr lang="cs-CZ" dirty="0" smtClean="0"/>
              <a:t>PATOGENEZE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1785258"/>
            <a:ext cx="7729728" cy="3954770"/>
          </a:xfrm>
        </p:spPr>
        <p:txBody>
          <a:bodyPr/>
          <a:lstStyle/>
          <a:p>
            <a:r>
              <a:rPr lang="cs-CZ" dirty="0" smtClean="0"/>
              <a:t>Přenos nákazy je inhalační cestou, kdy bakterie do našeho těla vstupuje </a:t>
            </a:r>
            <a:r>
              <a:rPr lang="cs-CZ" dirty="0" err="1" smtClean="0"/>
              <a:t>dýchacícmi</a:t>
            </a:r>
            <a:r>
              <a:rPr lang="cs-CZ" dirty="0" smtClean="0"/>
              <a:t> cestami, kdy ji může vykašlávat nemocný (kapénková infekce)</a:t>
            </a:r>
          </a:p>
          <a:p>
            <a:r>
              <a:rPr lang="cs-CZ" dirty="0" smtClean="0"/>
              <a:t>Dále přímým dotykem a alimentární cestou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plicících</a:t>
            </a:r>
            <a:r>
              <a:rPr lang="cs-CZ" dirty="0" smtClean="0"/>
              <a:t> bakterie napadnou malý okrsek tkáně, tzv. primární </a:t>
            </a:r>
            <a:r>
              <a:rPr lang="cs-CZ" dirty="0" err="1" smtClean="0"/>
              <a:t>infekt</a:t>
            </a:r>
            <a:r>
              <a:rPr lang="cs-CZ" dirty="0" smtClean="0"/>
              <a:t> a následně i jednu plicní lymfatickou uzlinu (primární </a:t>
            </a:r>
            <a:r>
              <a:rPr lang="cs-CZ" dirty="0" err="1" smtClean="0"/>
              <a:t>infekt</a:t>
            </a:r>
            <a:r>
              <a:rPr lang="cs-CZ" dirty="0" smtClean="0"/>
              <a:t> a napadená uzlina = primární komplex)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864" y="3537858"/>
            <a:ext cx="4244457" cy="317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70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dĚLENÍ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err="1" smtClean="0"/>
              <a:t>pRIMÁRNÍ</a:t>
            </a:r>
            <a:r>
              <a:rPr lang="cs-CZ" dirty="0" smtClean="0"/>
              <a:t> TUBERKULÓZA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Vzniká po prvním kontaktu s </a:t>
            </a:r>
            <a:r>
              <a:rPr lang="cs-CZ" dirty="0" err="1" smtClean="0"/>
              <a:t>mykobakteriální</a:t>
            </a:r>
            <a:r>
              <a:rPr lang="cs-CZ" dirty="0" smtClean="0"/>
              <a:t> infekcí</a:t>
            </a:r>
          </a:p>
          <a:p>
            <a:r>
              <a:rPr lang="cs-CZ" i="1" dirty="0" err="1" smtClean="0"/>
              <a:t>Mykobakterium</a:t>
            </a:r>
            <a:r>
              <a:rPr lang="cs-CZ" i="1" dirty="0" smtClean="0"/>
              <a:t> </a:t>
            </a:r>
            <a:r>
              <a:rPr lang="cs-CZ" i="1" dirty="0" err="1" smtClean="0"/>
              <a:t>tuberculosis</a:t>
            </a:r>
            <a:r>
              <a:rPr lang="cs-CZ" i="1" dirty="0" smtClean="0"/>
              <a:t> </a:t>
            </a:r>
            <a:r>
              <a:rPr lang="cs-CZ" dirty="0" smtClean="0"/>
              <a:t>se dostává do plic, kde se pomnoží a vyvolává lokální exsudativní zánětlivou reakci-primární </a:t>
            </a:r>
            <a:r>
              <a:rPr lang="cs-CZ" dirty="0" err="1" smtClean="0"/>
              <a:t>infekt</a:t>
            </a:r>
            <a:endParaRPr lang="cs-CZ" dirty="0" smtClean="0"/>
          </a:p>
          <a:p>
            <a:r>
              <a:rPr lang="cs-CZ" dirty="0" smtClean="0"/>
              <a:t>Během několika hodin se bakterie šíří lymfatickou cestou do mízních uzlin, které se zvětšují a spolu se zánětem se v plicích vytváří primární tuberkulózní komplex</a:t>
            </a:r>
          </a:p>
        </p:txBody>
      </p:sp>
    </p:spTree>
    <p:extLst>
      <p:ext uri="{BB962C8B-B14F-4D97-AF65-F5344CB8AC3E}">
        <p14:creationId xmlns:p14="http://schemas.microsoft.com/office/powerpoint/2010/main" val="14602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Postprimární</a:t>
            </a:r>
            <a:r>
              <a:rPr lang="cs-CZ" dirty="0" smtClean="0"/>
              <a:t> tuberkulóza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osob </a:t>
            </a:r>
            <a:r>
              <a:rPr lang="cs-CZ" dirty="0"/>
              <a:t>již infikovaných, nejčastěji postihuje </a:t>
            </a:r>
            <a:r>
              <a:rPr lang="cs-CZ" dirty="0" smtClean="0"/>
              <a:t>plíce</a:t>
            </a:r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ezi </a:t>
            </a:r>
            <a:r>
              <a:rPr lang="cs-CZ" dirty="0"/>
              <a:t>častou formu </a:t>
            </a:r>
            <a:r>
              <a:rPr lang="cs-CZ" dirty="0" err="1" smtClean="0"/>
              <a:t>postprimární</a:t>
            </a:r>
            <a:r>
              <a:rPr lang="cs-CZ" dirty="0" smtClean="0"/>
              <a:t> </a:t>
            </a:r>
            <a:r>
              <a:rPr lang="cs-CZ" dirty="0"/>
              <a:t>tuberkulózy patří časný </a:t>
            </a:r>
            <a:r>
              <a:rPr lang="cs-CZ" dirty="0" err="1"/>
              <a:t>podkličkový</a:t>
            </a:r>
            <a:r>
              <a:rPr lang="cs-CZ" dirty="0"/>
              <a:t> infiltrát </a:t>
            </a:r>
            <a:r>
              <a:rPr lang="cs-CZ" dirty="0" err="1"/>
              <a:t>Amannův-Radekeruův</a:t>
            </a:r>
            <a:endParaRPr lang="cs-CZ" dirty="0"/>
          </a:p>
          <a:p>
            <a:r>
              <a:rPr lang="cs-CZ" dirty="0"/>
              <a:t>I</a:t>
            </a:r>
            <a:r>
              <a:rPr lang="cs-CZ" dirty="0" smtClean="0"/>
              <a:t>nfiltrát </a:t>
            </a:r>
            <a:r>
              <a:rPr lang="cs-CZ" dirty="0"/>
              <a:t>po určité době propadá kaseózní nekróze, tuberkulózu </a:t>
            </a:r>
            <a:r>
              <a:rPr lang="cs-CZ" dirty="0" err="1"/>
              <a:t>rozsevá</a:t>
            </a:r>
            <a:r>
              <a:rPr lang="cs-CZ" dirty="0"/>
              <a:t> aspirací</a:t>
            </a:r>
          </a:p>
          <a:p>
            <a:r>
              <a:rPr lang="cs-CZ" dirty="0"/>
              <a:t>D</a:t>
            </a:r>
            <a:r>
              <a:rPr lang="cs-CZ" dirty="0" smtClean="0"/>
              <a:t>ále </a:t>
            </a:r>
            <a:r>
              <a:rPr lang="cs-CZ" dirty="0"/>
              <a:t>se šíří přímo </a:t>
            </a:r>
            <a:r>
              <a:rPr lang="cs-CZ" dirty="0" smtClean="0"/>
              <a:t>do okolí</a:t>
            </a:r>
            <a:r>
              <a:rPr lang="cs-CZ" dirty="0"/>
              <a:t>, vykašláváním a polykáním sputa (tuberkulózní laryngitida, střevní tuberkulóza), lymfatickými cévami nebo hematogenně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00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272143"/>
            <a:ext cx="7729728" cy="881743"/>
          </a:xfrm>
        </p:spPr>
        <p:txBody>
          <a:bodyPr/>
          <a:lstStyle/>
          <a:p>
            <a:r>
              <a:rPr lang="cs-CZ" dirty="0" smtClean="0"/>
              <a:t>Klinický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1251858"/>
            <a:ext cx="7729728" cy="2993571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Primární infekce může probíhat asymptomaticky, vzácně se u dětí projeví vyššími teplotami, nechutenstvím, snížením </a:t>
            </a:r>
            <a:r>
              <a:rPr lang="cs-CZ" dirty="0" smtClean="0">
                <a:solidFill>
                  <a:schemeClr val="tx1"/>
                </a:solidFill>
              </a:rPr>
              <a:t>aktivity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Postprimární</a:t>
            </a:r>
            <a:r>
              <a:rPr lang="cs-CZ" dirty="0">
                <a:solidFill>
                  <a:schemeClr val="tx1"/>
                </a:solidFill>
              </a:rPr>
              <a:t> tuberkulóza může rovněž probíhat asymptomaticky nebo s plíživými necharakteristickými potížemi pod obrazem chřipkového </a:t>
            </a:r>
            <a:r>
              <a:rPr lang="cs-CZ" dirty="0" smtClean="0">
                <a:solidFill>
                  <a:schemeClr val="tx1"/>
                </a:solidFill>
              </a:rPr>
              <a:t>onemocnění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Funkční symptomy u většiny TBC se projevují jako nápadná </a:t>
            </a:r>
            <a:r>
              <a:rPr lang="cs-CZ" dirty="0" smtClean="0">
                <a:solidFill>
                  <a:schemeClr val="tx1"/>
                </a:solidFill>
              </a:rPr>
              <a:t>únava, nechutenství, </a:t>
            </a:r>
            <a:r>
              <a:rPr lang="cs-CZ" dirty="0">
                <a:solidFill>
                  <a:schemeClr val="tx1"/>
                </a:solidFill>
              </a:rPr>
              <a:t>hubnutí, pokles fyzické výkonnosti, </a:t>
            </a:r>
            <a:r>
              <a:rPr lang="cs-CZ" dirty="0" err="1">
                <a:solidFill>
                  <a:schemeClr val="tx1"/>
                </a:solidFill>
              </a:rPr>
              <a:t>subfebrilie</a:t>
            </a:r>
            <a:r>
              <a:rPr lang="cs-CZ" dirty="0">
                <a:solidFill>
                  <a:schemeClr val="tx1"/>
                </a:solidFill>
              </a:rPr>
              <a:t>, noční pocení, suchý, později produktivní kašel, </a:t>
            </a:r>
            <a:r>
              <a:rPr lang="cs-CZ" dirty="0" err="1">
                <a:solidFill>
                  <a:schemeClr val="tx1"/>
                </a:solidFill>
              </a:rPr>
              <a:t>mukoidní</a:t>
            </a:r>
            <a:r>
              <a:rPr lang="cs-CZ" dirty="0">
                <a:solidFill>
                  <a:schemeClr val="tx1"/>
                </a:solidFill>
              </a:rPr>
              <a:t> až </a:t>
            </a:r>
            <a:r>
              <a:rPr lang="cs-CZ" dirty="0" err="1">
                <a:solidFill>
                  <a:schemeClr val="tx1"/>
                </a:solidFill>
              </a:rPr>
              <a:t>mukopurulentní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sputum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Alarmujícím příznakem </a:t>
            </a:r>
            <a:r>
              <a:rPr lang="cs-CZ" dirty="0" smtClean="0">
                <a:solidFill>
                  <a:schemeClr val="tx1"/>
                </a:solidFill>
              </a:rPr>
              <a:t>je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hemoptýza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257" y="4041440"/>
            <a:ext cx="4833257" cy="272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82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r>
              <a:rPr lang="cs-CZ" dirty="0"/>
              <a:t>Stanoví se na základě symptomů, charakteristického nálezu na skiagramu hrudníku a průkazu </a:t>
            </a:r>
            <a:r>
              <a:rPr lang="cs-CZ" dirty="0" smtClean="0"/>
              <a:t>mykobakterií</a:t>
            </a:r>
            <a:endParaRPr lang="cs-CZ" dirty="0"/>
          </a:p>
          <a:p>
            <a:r>
              <a:rPr lang="cs-CZ" dirty="0"/>
              <a:t>Diferenciální diagnóza: je nutno zvažovat všechna plicní onemocnění, nespecifické </a:t>
            </a:r>
            <a:r>
              <a:rPr lang="cs-CZ" dirty="0" smtClean="0"/>
              <a:t>pneumonie,</a:t>
            </a:r>
            <a:r>
              <a:rPr lang="cs-CZ" dirty="0"/>
              <a:t> </a:t>
            </a:r>
            <a:r>
              <a:rPr lang="cs-CZ" dirty="0" smtClean="0"/>
              <a:t>bronchogenní</a:t>
            </a:r>
            <a:r>
              <a:rPr lang="cs-CZ" dirty="0" smtClean="0">
                <a:hlinkClick r:id="rId2" tooltip="Bronchogenní karcinom"/>
              </a:rPr>
              <a:t> </a:t>
            </a:r>
            <a:r>
              <a:rPr lang="cs-CZ" dirty="0" smtClean="0"/>
              <a:t>karcinom,</a:t>
            </a:r>
            <a:r>
              <a:rPr lang="cs-CZ" dirty="0"/>
              <a:t> </a:t>
            </a:r>
            <a:r>
              <a:rPr lang="cs-CZ" dirty="0" smtClean="0"/>
              <a:t>sarkoidózu, </a:t>
            </a:r>
            <a:r>
              <a:rPr lang="cs-CZ" dirty="0"/>
              <a:t>plicní infarkt, silikózu, </a:t>
            </a:r>
            <a:r>
              <a:rPr lang="cs-CZ" dirty="0" err="1" smtClean="0"/>
              <a:t>Wegnerovu</a:t>
            </a:r>
            <a:r>
              <a:rPr lang="cs-CZ" dirty="0" smtClean="0"/>
              <a:t> granulomatózu</a:t>
            </a:r>
            <a:endParaRPr lang="cs-CZ" dirty="0"/>
          </a:p>
          <a:p>
            <a:r>
              <a:rPr lang="cs-CZ" dirty="0" smtClean="0"/>
              <a:t>Izolace</a:t>
            </a:r>
            <a:r>
              <a:rPr lang="cs-CZ" dirty="0"/>
              <a:t> </a:t>
            </a:r>
            <a:r>
              <a:rPr lang="cs-CZ" dirty="0" err="1"/>
              <a:t>Mykobakterium</a:t>
            </a:r>
            <a:r>
              <a:rPr lang="cs-CZ" dirty="0"/>
              <a:t> </a:t>
            </a:r>
            <a:r>
              <a:rPr lang="cs-CZ" dirty="0" err="1"/>
              <a:t>tuberculosis</a:t>
            </a:r>
            <a:r>
              <a:rPr lang="cs-CZ" dirty="0"/>
              <a:t> z různých materiálů (u plicních onemocnění se vyšetřuje sputum, aspirát získaný bronchoalveolární </a:t>
            </a:r>
            <a:r>
              <a:rPr lang="cs-CZ" dirty="0" err="1"/>
              <a:t>laváží</a:t>
            </a:r>
            <a:r>
              <a:rPr lang="cs-CZ" dirty="0"/>
              <a:t>, žaludeční aspirát a občas </a:t>
            </a:r>
            <a:r>
              <a:rPr lang="cs-CZ" dirty="0" err="1"/>
              <a:t>laryngeální</a:t>
            </a:r>
            <a:r>
              <a:rPr lang="cs-CZ" dirty="0"/>
              <a:t> výtěr osob, které nevykašlou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Mikroskopickým vyšetřením po speciálním barvení, je možné prokázat acidorezistentní tyčky do 24 hodin</a:t>
            </a:r>
          </a:p>
          <a:p>
            <a:r>
              <a:rPr lang="cs-CZ" dirty="0"/>
              <a:t>Kultivační vyšetření na různých mediích se hodnotí nejdříve po 3, pak po 6 a 9 týdnech, negativní výsledek je když </a:t>
            </a:r>
            <a:r>
              <a:rPr lang="cs-CZ" dirty="0" err="1"/>
              <a:t>Mykobakterium</a:t>
            </a:r>
            <a:r>
              <a:rPr lang="cs-CZ" dirty="0"/>
              <a:t> na mediích nerostou ani po 12 </a:t>
            </a:r>
            <a:r>
              <a:rPr lang="cs-CZ" dirty="0" smtClean="0"/>
              <a:t>týdnech</a:t>
            </a:r>
            <a:endParaRPr lang="cs-CZ" dirty="0"/>
          </a:p>
          <a:p>
            <a:r>
              <a:rPr lang="cs-CZ" dirty="0"/>
              <a:t>Polymerázová řetězová reakce</a:t>
            </a:r>
          </a:p>
          <a:p>
            <a:r>
              <a:rPr lang="cs-CZ" dirty="0"/>
              <a:t>Rentgen– ložiskové stíny v horních třetinách plicních polí, možno vidět projasnění </a:t>
            </a:r>
            <a:r>
              <a:rPr lang="cs-CZ" dirty="0" smtClean="0"/>
              <a:t>kaverny</a:t>
            </a:r>
            <a:endParaRPr lang="cs-CZ" dirty="0"/>
          </a:p>
          <a:p>
            <a:r>
              <a:rPr lang="cs-CZ" dirty="0" err="1"/>
              <a:t>Mantoux</a:t>
            </a:r>
            <a:r>
              <a:rPr lang="cs-CZ" dirty="0"/>
              <a:t> II test pozitivní (větší jak 6 mm za 72 h), po intradermální aplikaci 2 tuberkulinových </a:t>
            </a:r>
            <a:r>
              <a:rPr lang="cs-CZ" dirty="0" smtClean="0"/>
              <a:t>jednotek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24169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1331</TotalTime>
  <Words>414</Words>
  <Application>Microsoft Macintosh PowerPoint</Application>
  <PresentationFormat>Širokoúhlá obrazovka</PresentationFormat>
  <Paragraphs>92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Gill Sans MT</vt:lpstr>
      <vt:lpstr>Arial</vt:lpstr>
      <vt:lpstr>Balík</vt:lpstr>
      <vt:lpstr>TUBERKULÓZA</vt:lpstr>
      <vt:lpstr>EpIDEMIOLOGIE</vt:lpstr>
      <vt:lpstr>Prezentace aplikace PowerPoint</vt:lpstr>
      <vt:lpstr>etiologie</vt:lpstr>
      <vt:lpstr>PATOGENEZE</vt:lpstr>
      <vt:lpstr>dĚLENÍ: pRIMÁRNÍ TUBERKULÓZA</vt:lpstr>
      <vt:lpstr>Postprimární tuberkulóza</vt:lpstr>
      <vt:lpstr>Klinický obraz</vt:lpstr>
      <vt:lpstr>Diagnóza</vt:lpstr>
      <vt:lpstr>Kožní tuberkulinový test</vt:lpstr>
      <vt:lpstr>Léčba-antituberkulotika</vt:lpstr>
      <vt:lpstr>antituberkulotika</vt:lpstr>
      <vt:lpstr>Prezentace aplikace PowerPoint</vt:lpstr>
      <vt:lpstr>Zdroje: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TUBERKULÓZA</dc:title>
  <dc:creator>F17156</dc:creator>
  <cp:lastModifiedBy>F17156</cp:lastModifiedBy>
  <cp:revision>12</cp:revision>
  <dcterms:created xsi:type="dcterms:W3CDTF">2018-04-16T08:42:35Z</dcterms:created>
  <dcterms:modified xsi:type="dcterms:W3CDTF">2018-04-17T06:54:02Z</dcterms:modified>
</cp:coreProperties>
</file>