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1" r:id="rId2"/>
    <p:sldId id="270" r:id="rId3"/>
    <p:sldId id="257" r:id="rId4"/>
    <p:sldId id="259" r:id="rId5"/>
    <p:sldId id="272" r:id="rId6"/>
    <p:sldId id="273" r:id="rId7"/>
    <p:sldId id="256" r:id="rId8"/>
    <p:sldId id="262" r:id="rId9"/>
    <p:sldId id="261" r:id="rId10"/>
    <p:sldId id="268" r:id="rId11"/>
    <p:sldId id="260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1380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17.11.2014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17.11.2014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17.11.2014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17.11.2014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17.11.2014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17.11.2014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17.11.2014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17.11.2014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17.11.2014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17.11.2014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17.11.2014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A2481B-5154-415F-B752-558547769AA3}" type="datetimeFigureOut">
              <a:rPr lang="cs-CZ" smtClean="0"/>
              <a:pPr/>
              <a:t>17.11.2014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18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4D15F0D-5CAF-4006-A143-CE024DCB9100}" type="slidenum">
              <a:rPr lang="cs-CZ"/>
              <a:pPr>
                <a:defRPr/>
              </a:pPr>
              <a:t>1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Derivační spektrofotometrie</a:t>
            </a:r>
          </a:p>
        </p:txBody>
      </p:sp>
      <p:pic>
        <p:nvPicPr>
          <p:cNvPr id="1026" name="Picture 2" descr="C:\DOCUME~1\Jirka\LOCALS~1\Temp\SNAGHTML4aeb69b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54351" y="1340768"/>
            <a:ext cx="3835297" cy="5229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Konduktometrická titrace</a:t>
            </a:r>
            <a:endParaRPr 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196752"/>
            <a:ext cx="7123113" cy="90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50889" y="1700808"/>
            <a:ext cx="4793111" cy="49265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Obdélník 6"/>
          <p:cNvSpPr/>
          <p:nvPr/>
        </p:nvSpPr>
        <p:spPr>
          <a:xfrm>
            <a:off x="323528" y="2564904"/>
            <a:ext cx="4032448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000" dirty="0" smtClean="0">
                <a:solidFill>
                  <a:srgbClr val="0070C0"/>
                </a:solidFill>
              </a:rPr>
              <a:t>Konduktometrie je jedna z nejstarších elektrochemických metod, jejíž pomocí měříme elektrickou vodivost elektrolytů. Měření vodivosti, jehož cílem je stanovení koncentrace roztoku, se nazývá konduktometrie přímá. Měření změn vodivosti v závislosti na objemu přidávaného titračního činidla je principem konduktometrické titrace.</a:t>
            </a:r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588224" y="4149080"/>
            <a:ext cx="2304256" cy="25196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18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4D15F0D-5CAF-4006-A143-CE024DCB9100}" type="slidenum">
              <a:rPr lang="cs-CZ"/>
              <a:pPr>
                <a:defRPr/>
              </a:pPr>
              <a:t>11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mtClean="0"/>
              <a:t>Korekce na objemové změny</a:t>
            </a:r>
          </a:p>
        </p:txBody>
      </p:sp>
      <p:sp>
        <p:nvSpPr>
          <p:cNvPr id="5" name="Obdélník 4"/>
          <p:cNvSpPr/>
          <p:nvPr/>
        </p:nvSpPr>
        <p:spPr>
          <a:xfrm>
            <a:off x="285720" y="2357430"/>
            <a:ext cx="2928958" cy="285752"/>
          </a:xfrm>
          <a:prstGeom prst="rect">
            <a:avLst/>
          </a:prstGeom>
          <a:solidFill>
            <a:srgbClr val="FFC000">
              <a:alpha val="3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793" y="1357298"/>
            <a:ext cx="8380413" cy="5384070"/>
          </a:xfrm>
          <a:prstGeom prst="rect">
            <a:avLst/>
          </a:prstGeom>
          <a:solidFill>
            <a:srgbClr val="FFC000"/>
          </a:solidFill>
          <a:ln w="9525">
            <a:noFill/>
            <a:miter lim="800000"/>
            <a:headEnd/>
            <a:tailEnd/>
          </a:ln>
          <a:effectLst/>
        </p:spPr>
      </p:pic>
      <p:sp>
        <p:nvSpPr>
          <p:cNvPr id="6" name="Elipsa 5"/>
          <p:cNvSpPr/>
          <p:nvPr/>
        </p:nvSpPr>
        <p:spPr>
          <a:xfrm>
            <a:off x="5868144" y="5589240"/>
            <a:ext cx="1872208" cy="936104"/>
          </a:xfrm>
          <a:prstGeom prst="ellipse">
            <a:avLst/>
          </a:prstGeom>
          <a:solidFill>
            <a:srgbClr val="C00000">
              <a:alpha val="29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Elipsa 6"/>
          <p:cNvSpPr/>
          <p:nvPr/>
        </p:nvSpPr>
        <p:spPr>
          <a:xfrm>
            <a:off x="6084168" y="2924944"/>
            <a:ext cx="2232248" cy="504056"/>
          </a:xfrm>
          <a:prstGeom prst="ellipse">
            <a:avLst/>
          </a:prstGeom>
          <a:solidFill>
            <a:srgbClr val="C00000">
              <a:alpha val="29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Potenciometrická titrace</a:t>
            </a:r>
            <a:endParaRPr lang="cs-CZ" dirty="0"/>
          </a:p>
        </p:txBody>
      </p:sp>
      <p:pic>
        <p:nvPicPr>
          <p:cNvPr id="4" name="Picture 8" descr="http://cit.vfu.cz/biochemie/Navody%20BF%20FVL/images/potencio3.gif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" r="-9"/>
          <a:stretch/>
        </p:blipFill>
        <p:spPr bwMode="auto">
          <a:xfrm>
            <a:off x="925975" y="1772816"/>
            <a:ext cx="7292049" cy="4275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18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FA44319-BC5C-4A5C-8D5F-73E553999E91}" type="slidenum">
              <a:rPr lang="cs-CZ"/>
              <a:pPr>
                <a:defRPr/>
              </a:pPr>
              <a:t>3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mtClean="0"/>
              <a:t>Určování bodu ekvivalence</a:t>
            </a:r>
          </a:p>
        </p:txBody>
      </p:sp>
      <p:pic>
        <p:nvPicPr>
          <p:cNvPr id="1536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09800" y="2819400"/>
            <a:ext cx="4791075" cy="361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5" name="Line 4"/>
          <p:cNvSpPr>
            <a:spLocks noChangeShapeType="1"/>
          </p:cNvSpPr>
          <p:nvPr/>
        </p:nvSpPr>
        <p:spPr bwMode="auto">
          <a:xfrm>
            <a:off x="3276600" y="4038600"/>
            <a:ext cx="1295400" cy="609600"/>
          </a:xfrm>
          <a:prstGeom prst="line">
            <a:avLst/>
          </a:prstGeom>
          <a:noFill/>
          <a:ln w="9525">
            <a:solidFill>
              <a:srgbClr val="BD112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6" name="Obdélník 5"/>
          <p:cNvSpPr/>
          <p:nvPr/>
        </p:nvSpPr>
        <p:spPr>
          <a:xfrm>
            <a:off x="0" y="1"/>
            <a:ext cx="885828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200" i="1" smtClean="0"/>
              <a:t>uiozp.ft.utb.cz/uiozp/studmat/200694133919/bodekv.doc</a:t>
            </a:r>
            <a:endParaRPr lang="cs-CZ" sz="12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6" name="Picture 8"/>
          <p:cNvPicPr>
            <a:picLocks noChangeAspect="1" noChangeArrowheads="1"/>
          </p:cNvPicPr>
          <p:nvPr/>
        </p:nvPicPr>
        <p:blipFill>
          <a:blip r:embed="rId2" cstate="print">
            <a:lum bright="-18000" contrast="34000"/>
          </a:blip>
          <a:srcRect/>
          <a:stretch>
            <a:fillRect/>
          </a:stretch>
        </p:blipFill>
        <p:spPr bwMode="auto">
          <a:xfrm>
            <a:off x="0" y="3386733"/>
            <a:ext cx="5601622" cy="3471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ctangle 218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81B2202-459B-4239-B72F-AEFB568A9A09}" type="slidenum">
              <a:rPr lang="cs-CZ"/>
              <a:pPr>
                <a:defRPr/>
              </a:pPr>
              <a:t>4</a:t>
            </a:fld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Metoda 2. </a:t>
            </a:r>
            <a:r>
              <a:rPr lang="cs-CZ" smtClean="0"/>
              <a:t>derivace</a:t>
            </a:r>
            <a:endParaRPr lang="cs-CZ" dirty="0" smtClean="0"/>
          </a:p>
        </p:txBody>
      </p:sp>
      <p:pic>
        <p:nvPicPr>
          <p:cNvPr id="17412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0" y="1247775"/>
            <a:ext cx="4248150" cy="2181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3" name="Rectangle 5"/>
          <p:cNvSpPr>
            <a:spLocks noChangeArrowheads="1"/>
          </p:cNvSpPr>
          <p:nvPr/>
        </p:nvSpPr>
        <p:spPr bwMode="auto">
          <a:xfrm>
            <a:off x="3165475" y="0"/>
            <a:ext cx="597852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1000" dirty="0"/>
              <a:t>http://cheminfo.chemi.muni.cz/ktfch/trnkova/elanalmet/navody/uloha%204/4-stanoveni%20Cl_navod.pdf</a:t>
            </a:r>
          </a:p>
        </p:txBody>
      </p:sp>
      <p:pic>
        <p:nvPicPr>
          <p:cNvPr id="17417" name="Picture 9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24128" y="4581128"/>
            <a:ext cx="3095625" cy="1076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5" name="Line 7"/>
          <p:cNvSpPr>
            <a:spLocks noChangeShapeType="1"/>
          </p:cNvSpPr>
          <p:nvPr/>
        </p:nvSpPr>
        <p:spPr bwMode="auto">
          <a:xfrm flipV="1">
            <a:off x="7164288" y="2420888"/>
            <a:ext cx="1152128" cy="2448272"/>
          </a:xfrm>
          <a:prstGeom prst="line">
            <a:avLst/>
          </a:prstGeom>
          <a:noFill/>
          <a:ln w="9525">
            <a:solidFill>
              <a:srgbClr val="BD112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10" name="Line 7"/>
          <p:cNvSpPr>
            <a:spLocks noChangeShapeType="1"/>
          </p:cNvSpPr>
          <p:nvPr/>
        </p:nvSpPr>
        <p:spPr bwMode="auto">
          <a:xfrm flipV="1">
            <a:off x="7596336" y="2564904"/>
            <a:ext cx="792088" cy="2664296"/>
          </a:xfrm>
          <a:prstGeom prst="line">
            <a:avLst/>
          </a:prstGeom>
          <a:noFill/>
          <a:ln w="9525">
            <a:solidFill>
              <a:srgbClr val="BD112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17414" name="Line 6"/>
          <p:cNvSpPr>
            <a:spLocks noChangeShapeType="1"/>
          </p:cNvSpPr>
          <p:nvPr/>
        </p:nvSpPr>
        <p:spPr bwMode="auto">
          <a:xfrm flipV="1">
            <a:off x="6538664" y="2420888"/>
            <a:ext cx="1201688" cy="2520280"/>
          </a:xfrm>
          <a:prstGeom prst="line">
            <a:avLst/>
          </a:prstGeom>
          <a:noFill/>
          <a:ln w="9525">
            <a:solidFill>
              <a:srgbClr val="BD112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275"/>
            <a:ext cx="8229600" cy="1143000"/>
          </a:xfrm>
        </p:spPr>
        <p:txBody>
          <a:bodyPr/>
          <a:lstStyle/>
          <a:p>
            <a:pPr algn="r"/>
            <a:r>
              <a:rPr lang="cs-CZ" dirty="0" smtClean="0"/>
              <a:t>Kontingenční tabulky</a:t>
            </a:r>
            <a:endParaRPr 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25810"/>
            <a:ext cx="2000250" cy="2790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784" y="1196752"/>
            <a:ext cx="4000500" cy="284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068960"/>
            <a:ext cx="2667000" cy="3609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4725144"/>
            <a:ext cx="4286250" cy="1228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1800" y="2996952"/>
            <a:ext cx="2362200" cy="3695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331" y="1628800"/>
            <a:ext cx="2305050" cy="1181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118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493584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18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4D15F0D-5CAF-4006-A143-CE024DCB9100}" type="slidenum">
              <a:rPr lang="cs-CZ"/>
              <a:pPr>
                <a:defRPr/>
              </a:pPr>
              <a:t>7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Určování bodu ekvivalence</a:t>
            </a:r>
          </a:p>
        </p:txBody>
      </p:sp>
      <p:sp>
        <p:nvSpPr>
          <p:cNvPr id="5" name="Obdélník 6"/>
          <p:cNvSpPr>
            <a:spLocks noChangeArrowheads="1"/>
          </p:cNvSpPr>
          <p:nvPr/>
        </p:nvSpPr>
        <p:spPr bwMode="auto">
          <a:xfrm>
            <a:off x="467544" y="2492896"/>
            <a:ext cx="7924800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r"/>
            <a:r>
              <a:rPr lang="cs-CZ" sz="1400" dirty="0" smtClean="0"/>
              <a:t> animace                     http</a:t>
            </a:r>
            <a:r>
              <a:rPr lang="cs-CZ" sz="1400" dirty="0"/>
              <a:t>://is.muni.cz/do/1499/el/estud/pedf/js10/chemie/web/pages/gran.html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18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88AA14E-0B40-4186-9512-33A506351909}" type="slidenum">
              <a:rPr lang="cs-CZ"/>
              <a:pPr>
                <a:defRPr/>
              </a:pPr>
              <a:t>8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mtClean="0"/>
              <a:t>Granova metoda</a:t>
            </a:r>
          </a:p>
        </p:txBody>
      </p:sp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2" cstate="print"/>
          <a:srcRect t="57292"/>
          <a:stretch>
            <a:fillRect/>
          </a:stretch>
        </p:blipFill>
        <p:spPr bwMode="auto">
          <a:xfrm>
            <a:off x="1676400" y="1571612"/>
            <a:ext cx="5791200" cy="5857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43042" y="2285992"/>
            <a:ext cx="6172200" cy="429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18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88AA14E-0B40-4186-9512-33A506351909}" type="slidenum">
              <a:rPr lang="cs-CZ"/>
              <a:pPr>
                <a:defRPr/>
              </a:pPr>
              <a:t>9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mtClean="0"/>
              <a:t>Granova metoda</a:t>
            </a:r>
          </a:p>
        </p:txBody>
      </p:sp>
      <p:sp>
        <p:nvSpPr>
          <p:cNvPr id="16388" name="Rectangle 3"/>
          <p:cNvSpPr>
            <a:spLocks noChangeArrowheads="1"/>
          </p:cNvSpPr>
          <p:nvPr/>
        </p:nvSpPr>
        <p:spPr bwMode="auto">
          <a:xfrm>
            <a:off x="4090988" y="0"/>
            <a:ext cx="5053012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1200" dirty="0"/>
              <a:t>http://is.muni.cz/el/1433/test/s_zakazky/ode/053-Jancar/pages/gran.html</a:t>
            </a:r>
          </a:p>
        </p:txBody>
      </p:sp>
      <p:pic>
        <p:nvPicPr>
          <p:cNvPr id="16389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33600" y="1447800"/>
            <a:ext cx="4943475" cy="348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90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05000" y="4953000"/>
            <a:ext cx="5476875" cy="1619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1869</TotalTime>
  <Words>90</Words>
  <Application>Microsoft Office PowerPoint</Application>
  <PresentationFormat>Předvádění na obrazovce (4:3)</PresentationFormat>
  <Paragraphs>22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4" baseType="lpstr">
      <vt:lpstr>Arial</vt:lpstr>
      <vt:lpstr>Calibri</vt:lpstr>
      <vt:lpstr>Motiv sady Office</vt:lpstr>
      <vt:lpstr>Derivační spektrofotometrie</vt:lpstr>
      <vt:lpstr>Potenciometrická titrace</vt:lpstr>
      <vt:lpstr>Určování bodu ekvivalence</vt:lpstr>
      <vt:lpstr>Metoda 2. derivace</vt:lpstr>
      <vt:lpstr>Kontingenční tabulky</vt:lpstr>
      <vt:lpstr>Prezentace aplikace PowerPoint</vt:lpstr>
      <vt:lpstr>Určování bodu ekvivalence</vt:lpstr>
      <vt:lpstr>Granova metoda</vt:lpstr>
      <vt:lpstr>Granova metoda</vt:lpstr>
      <vt:lpstr>Konduktometrická titrace</vt:lpstr>
      <vt:lpstr>Korekce na objemové změny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Publikace výsledků výzkumu</dc:title>
  <cp:lastModifiedBy>..</cp:lastModifiedBy>
  <cp:revision>47</cp:revision>
  <dcterms:modified xsi:type="dcterms:W3CDTF">2014-11-17T23:24:18Z</dcterms:modified>
</cp:coreProperties>
</file>