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92" r:id="rId3"/>
    <p:sldId id="291" r:id="rId4"/>
    <p:sldId id="258" r:id="rId5"/>
    <p:sldId id="259" r:id="rId6"/>
    <p:sldId id="273" r:id="rId7"/>
    <p:sldId id="260" r:id="rId8"/>
    <p:sldId id="261" r:id="rId9"/>
    <p:sldId id="262" r:id="rId10"/>
    <p:sldId id="265" r:id="rId11"/>
    <p:sldId id="268" r:id="rId12"/>
    <p:sldId id="270" r:id="rId13"/>
    <p:sldId id="271" r:id="rId14"/>
    <p:sldId id="272" r:id="rId15"/>
    <p:sldId id="279" r:id="rId16"/>
    <p:sldId id="280" r:id="rId17"/>
    <p:sldId id="281" r:id="rId18"/>
    <p:sldId id="274" r:id="rId19"/>
    <p:sldId id="275" r:id="rId20"/>
    <p:sldId id="276" r:id="rId21"/>
    <p:sldId id="277" r:id="rId22"/>
    <p:sldId id="278" r:id="rId23"/>
    <p:sldId id="282" r:id="rId24"/>
    <p:sldId id="283" r:id="rId25"/>
    <p:sldId id="284" r:id="rId26"/>
    <p:sldId id="285" r:id="rId27"/>
    <p:sldId id="286" r:id="rId28"/>
    <p:sldId id="287" r:id="rId29"/>
    <p:sldId id="288" r:id="rId30"/>
    <p:sldId id="289" r:id="rId31"/>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8000"/>
    <a:srgbClr val="FF66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052D6-21BE-4294-A342-C8507E9F94BB}" v="329" dt="2020-10-07T11:06:00.472"/>
    <p1510:client id="{93B2C578-5B2F-7F51-0AEB-AB855F5B8EB3}" v="165" dt="2020-10-06T22:34:27.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20" autoAdjust="0"/>
  </p:normalViewPr>
  <p:slideViewPr>
    <p:cSldViewPr>
      <p:cViewPr varScale="1">
        <p:scale>
          <a:sx n="74" d="100"/>
          <a:sy n="74" d="100"/>
        </p:scale>
        <p:origin x="1133" y="77"/>
      </p:cViewPr>
      <p:guideLst>
        <p:guide orient="horz" pos="2160"/>
        <p:guide pos="2880"/>
      </p:guideLst>
    </p:cSldViewPr>
  </p:slideViewPr>
  <p:outlineViewPr>
    <p:cViewPr>
      <p:scale>
        <a:sx n="33" d="100"/>
        <a:sy n="33" d="100"/>
      </p:scale>
      <p:origin x="0" y="-26826"/>
    </p:cViewPr>
  </p:outlineViewPr>
  <p:notesTextViewPr>
    <p:cViewPr>
      <p:scale>
        <a:sx n="3" d="2"/>
        <a:sy n="3" d="2"/>
      </p:scale>
      <p:origin x="0" y="0"/>
    </p:cViewPr>
  </p:notesTextViewPr>
  <p:sorterViewPr>
    <p:cViewPr>
      <p:scale>
        <a:sx n="100" d="100"/>
        <a:sy n="100" d="100"/>
      </p:scale>
      <p:origin x="0" y="-3264"/>
    </p:cViewPr>
  </p:sorter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ka Rjašková" userId="S::245415@muni.cz::e9c47a42-bd86-4581-82c9-7b1bb1efc083" providerId="AD" clId="Web-{93B2C578-5B2F-7F51-0AEB-AB855F5B8EB3}"/>
    <pc:docChg chg="modSld">
      <pc:chgData name="Veronika Rjašková" userId="S::245415@muni.cz::e9c47a42-bd86-4581-82c9-7b1bb1efc083" providerId="AD" clId="Web-{93B2C578-5B2F-7F51-0AEB-AB855F5B8EB3}" dt="2020-10-06T22:34:27.425" v="1202" actId="20577"/>
      <pc:docMkLst>
        <pc:docMk/>
      </pc:docMkLst>
      <pc:sldChg chg="modNotes">
        <pc:chgData name="Veronika Rjašková" userId="S::245415@muni.cz::e9c47a42-bd86-4581-82c9-7b1bb1efc083" providerId="AD" clId="Web-{93B2C578-5B2F-7F51-0AEB-AB855F5B8EB3}" dt="2020-10-06T21:59:36.161" v="1141"/>
        <pc:sldMkLst>
          <pc:docMk/>
          <pc:sldMk cId="0" sldId="260"/>
        </pc:sldMkLst>
      </pc:sldChg>
      <pc:sldChg chg="modNotes">
        <pc:chgData name="Veronika Rjašková" userId="S::245415@muni.cz::e9c47a42-bd86-4581-82c9-7b1bb1efc083" providerId="AD" clId="Web-{93B2C578-5B2F-7F51-0AEB-AB855F5B8EB3}" dt="2020-10-06T22:03:32.213" v="1170"/>
        <pc:sldMkLst>
          <pc:docMk/>
          <pc:sldMk cId="0" sldId="261"/>
        </pc:sldMkLst>
      </pc:sldChg>
      <pc:sldChg chg="modSp modNotes">
        <pc:chgData name="Veronika Rjašková" userId="S::245415@muni.cz::e9c47a42-bd86-4581-82c9-7b1bb1efc083" providerId="AD" clId="Web-{93B2C578-5B2F-7F51-0AEB-AB855F5B8EB3}" dt="2020-10-06T22:20:21.906" v="1176" actId="20577"/>
        <pc:sldMkLst>
          <pc:docMk/>
          <pc:sldMk cId="0" sldId="275"/>
        </pc:sldMkLst>
        <pc:spChg chg="mod">
          <ac:chgData name="Veronika Rjašková" userId="S::245415@muni.cz::e9c47a42-bd86-4581-82c9-7b1bb1efc083" providerId="AD" clId="Web-{93B2C578-5B2F-7F51-0AEB-AB855F5B8EB3}" dt="2020-10-06T22:20:21.906" v="1176" actId="20577"/>
          <ac:spMkLst>
            <pc:docMk/>
            <pc:sldMk cId="0" sldId="275"/>
            <ac:spMk id="25603" creationId="{E0CCC0DF-F945-4828-9726-F48FB497AEC6}"/>
          </ac:spMkLst>
        </pc:spChg>
      </pc:sldChg>
      <pc:sldChg chg="modNotes">
        <pc:chgData name="Veronika Rjašková" userId="S::245415@muni.cz::e9c47a42-bd86-4581-82c9-7b1bb1efc083" providerId="AD" clId="Web-{93B2C578-5B2F-7F51-0AEB-AB855F5B8EB3}" dt="2020-10-06T21:22:49.552" v="759"/>
        <pc:sldMkLst>
          <pc:docMk/>
          <pc:sldMk cId="0" sldId="276"/>
        </pc:sldMkLst>
      </pc:sldChg>
      <pc:sldChg chg="modSp modNotes">
        <pc:chgData name="Veronika Rjašková" userId="S::245415@muni.cz::e9c47a42-bd86-4581-82c9-7b1bb1efc083" providerId="AD" clId="Web-{93B2C578-5B2F-7F51-0AEB-AB855F5B8EB3}" dt="2020-10-06T22:24:34.474" v="1178"/>
        <pc:sldMkLst>
          <pc:docMk/>
          <pc:sldMk cId="0" sldId="277"/>
        </pc:sldMkLst>
        <pc:spChg chg="mod">
          <ac:chgData name="Veronika Rjašková" userId="S::245415@muni.cz::e9c47a42-bd86-4581-82c9-7b1bb1efc083" providerId="AD" clId="Web-{93B2C578-5B2F-7F51-0AEB-AB855F5B8EB3}" dt="2020-10-06T21:13:45.431" v="432" actId="20577"/>
          <ac:spMkLst>
            <pc:docMk/>
            <pc:sldMk cId="0" sldId="277"/>
            <ac:spMk id="27651" creationId="{72C1A87B-FE71-4E36-AFD4-BEA1B5386907}"/>
          </ac:spMkLst>
        </pc:spChg>
      </pc:sldChg>
      <pc:sldChg chg="modNotes">
        <pc:chgData name="Veronika Rjašková" userId="S::245415@muni.cz::e9c47a42-bd86-4581-82c9-7b1bb1efc083" providerId="AD" clId="Web-{93B2C578-5B2F-7F51-0AEB-AB855F5B8EB3}" dt="2020-10-06T21:29:16.497" v="938"/>
        <pc:sldMkLst>
          <pc:docMk/>
          <pc:sldMk cId="0" sldId="278"/>
        </pc:sldMkLst>
      </pc:sldChg>
      <pc:sldChg chg="modNotes">
        <pc:chgData name="Veronika Rjašková" userId="S::245415@muni.cz::e9c47a42-bd86-4581-82c9-7b1bb1efc083" providerId="AD" clId="Web-{93B2C578-5B2F-7F51-0AEB-AB855F5B8EB3}" dt="2020-10-06T22:15:04.540" v="1174"/>
        <pc:sldMkLst>
          <pc:docMk/>
          <pc:sldMk cId="0" sldId="280"/>
        </pc:sldMkLst>
      </pc:sldChg>
      <pc:sldChg chg="modSp modNotes">
        <pc:chgData name="Veronika Rjašková" userId="S::245415@muni.cz::e9c47a42-bd86-4581-82c9-7b1bb1efc083" providerId="AD" clId="Web-{93B2C578-5B2F-7F51-0AEB-AB855F5B8EB3}" dt="2020-10-06T22:32:02.719" v="1180" actId="20577"/>
        <pc:sldMkLst>
          <pc:docMk/>
          <pc:sldMk cId="0" sldId="286"/>
        </pc:sldMkLst>
        <pc:spChg chg="mod">
          <ac:chgData name="Veronika Rjašková" userId="S::245415@muni.cz::e9c47a42-bd86-4581-82c9-7b1bb1efc083" providerId="AD" clId="Web-{93B2C578-5B2F-7F51-0AEB-AB855F5B8EB3}" dt="2020-10-06T22:32:02.719" v="1180" actId="20577"/>
          <ac:spMkLst>
            <pc:docMk/>
            <pc:sldMk cId="0" sldId="286"/>
            <ac:spMk id="38915" creationId="{AAF6435B-92CF-45E1-A2A5-708233C759C3}"/>
          </ac:spMkLst>
        </pc:spChg>
        <pc:picChg chg="mod">
          <ac:chgData name="Veronika Rjašková" userId="S::245415@muni.cz::e9c47a42-bd86-4581-82c9-7b1bb1efc083" providerId="AD" clId="Web-{93B2C578-5B2F-7F51-0AEB-AB855F5B8EB3}" dt="2020-10-06T21:38:52.681" v="1136" actId="1076"/>
          <ac:picMkLst>
            <pc:docMk/>
            <pc:sldMk cId="0" sldId="286"/>
            <ac:picMk id="38916" creationId="{98429223-6916-4A60-B920-931B2A03659E}"/>
          </ac:picMkLst>
        </pc:picChg>
      </pc:sldChg>
      <pc:sldChg chg="modSp">
        <pc:chgData name="Veronika Rjašková" userId="S::245415@muni.cz::e9c47a42-bd86-4581-82c9-7b1bb1efc083" providerId="AD" clId="Web-{93B2C578-5B2F-7F51-0AEB-AB855F5B8EB3}" dt="2020-10-06T22:34:27.425" v="1202" actId="20577"/>
        <pc:sldMkLst>
          <pc:docMk/>
          <pc:sldMk cId="0" sldId="288"/>
        </pc:sldMkLst>
        <pc:spChg chg="mod">
          <ac:chgData name="Veronika Rjašková" userId="S::245415@muni.cz::e9c47a42-bd86-4581-82c9-7b1bb1efc083" providerId="AD" clId="Web-{93B2C578-5B2F-7F51-0AEB-AB855F5B8EB3}" dt="2020-10-06T22:34:27.425" v="1202" actId="20577"/>
          <ac:spMkLst>
            <pc:docMk/>
            <pc:sldMk cId="0" sldId="288"/>
            <ac:spMk id="43011" creationId="{70E2EC2D-EFC8-49AF-9E1E-82C468D97954}"/>
          </ac:spMkLst>
        </pc:spChg>
      </pc:sldChg>
      <pc:sldChg chg="modSp">
        <pc:chgData name="Veronika Rjašková" userId="S::245415@muni.cz::e9c47a42-bd86-4581-82c9-7b1bb1efc083" providerId="AD" clId="Web-{93B2C578-5B2F-7F51-0AEB-AB855F5B8EB3}" dt="2020-10-06T21:48:49.928" v="1138" actId="20577"/>
        <pc:sldMkLst>
          <pc:docMk/>
          <pc:sldMk cId="0" sldId="291"/>
        </pc:sldMkLst>
        <pc:spChg chg="mod">
          <ac:chgData name="Veronika Rjašková" userId="S::245415@muni.cz::e9c47a42-bd86-4581-82c9-7b1bb1efc083" providerId="AD" clId="Web-{93B2C578-5B2F-7F51-0AEB-AB855F5B8EB3}" dt="2020-10-06T21:48:49.928" v="1138" actId="20577"/>
          <ac:spMkLst>
            <pc:docMk/>
            <pc:sldMk cId="0" sldId="291"/>
            <ac:spMk id="4099" creationId="{716498F6-571D-46D1-8A69-8F4E4A4658AA}"/>
          </ac:spMkLst>
        </pc:spChg>
      </pc:sldChg>
    </pc:docChg>
  </pc:docChgLst>
  <pc:docChgLst>
    <pc:chgData name="Veronika Rjašková" userId="e9c47a42-bd86-4581-82c9-7b1bb1efc083" providerId="ADAL" clId="{3D7052D6-21BE-4294-A342-C8507E9F94BB}"/>
    <pc:docChg chg="undo custSel addSld modSld sldOrd">
      <pc:chgData name="Veronika Rjašková" userId="e9c47a42-bd86-4581-82c9-7b1bb1efc083" providerId="ADAL" clId="{3D7052D6-21BE-4294-A342-C8507E9F94BB}" dt="2020-10-07T11:13:52.531" v="6550" actId="20577"/>
      <pc:docMkLst>
        <pc:docMk/>
      </pc:docMkLst>
      <pc:sldChg chg="modSp mod modNotesTx">
        <pc:chgData name="Veronika Rjašková" userId="e9c47a42-bd86-4581-82c9-7b1bb1efc083" providerId="ADAL" clId="{3D7052D6-21BE-4294-A342-C8507E9F94BB}" dt="2020-10-07T11:13:52.531" v="6550" actId="20577"/>
        <pc:sldMkLst>
          <pc:docMk/>
          <pc:sldMk cId="0" sldId="258"/>
        </pc:sldMkLst>
        <pc:spChg chg="mod">
          <ac:chgData name="Veronika Rjašková" userId="e9c47a42-bd86-4581-82c9-7b1bb1efc083" providerId="ADAL" clId="{3D7052D6-21BE-4294-A342-C8507E9F94BB}" dt="2020-10-06T15:25:23.247" v="1664" actId="1076"/>
          <ac:spMkLst>
            <pc:docMk/>
            <pc:sldMk cId="0" sldId="258"/>
            <ac:spMk id="5123" creationId="{6474BFDB-D149-4913-B6E5-9CDBCF06E68A}"/>
          </ac:spMkLst>
        </pc:spChg>
      </pc:sldChg>
      <pc:sldChg chg="modSp mod modNotesTx">
        <pc:chgData name="Veronika Rjašková" userId="e9c47a42-bd86-4581-82c9-7b1bb1efc083" providerId="ADAL" clId="{3D7052D6-21BE-4294-A342-C8507E9F94BB}" dt="2020-10-06T15:50:14.531" v="2764" actId="20577"/>
        <pc:sldMkLst>
          <pc:docMk/>
          <pc:sldMk cId="0" sldId="259"/>
        </pc:sldMkLst>
        <pc:spChg chg="mod">
          <ac:chgData name="Veronika Rjašková" userId="e9c47a42-bd86-4581-82c9-7b1bb1efc083" providerId="ADAL" clId="{3D7052D6-21BE-4294-A342-C8507E9F94BB}" dt="2020-10-06T15:35:40.939" v="2128" actId="1076"/>
          <ac:spMkLst>
            <pc:docMk/>
            <pc:sldMk cId="0" sldId="259"/>
            <ac:spMk id="6146" creationId="{2EB0290B-0525-4EA9-A0B0-14546E56EEE9}"/>
          </ac:spMkLst>
        </pc:spChg>
        <pc:spChg chg="mod">
          <ac:chgData name="Veronika Rjašková" userId="e9c47a42-bd86-4581-82c9-7b1bb1efc083" providerId="ADAL" clId="{3D7052D6-21BE-4294-A342-C8507E9F94BB}" dt="2020-10-06T15:45:28.081" v="2462" actId="6549"/>
          <ac:spMkLst>
            <pc:docMk/>
            <pc:sldMk cId="0" sldId="259"/>
            <ac:spMk id="6147" creationId="{641BD262-71F3-4E9E-9C02-25F120EBE4B5}"/>
          </ac:spMkLst>
        </pc:spChg>
      </pc:sldChg>
      <pc:sldChg chg="modSp mod modNotesTx">
        <pc:chgData name="Veronika Rjašková" userId="e9c47a42-bd86-4581-82c9-7b1bb1efc083" providerId="ADAL" clId="{3D7052D6-21BE-4294-A342-C8507E9F94BB}" dt="2020-10-06T16:12:14.028" v="3827" actId="20577"/>
        <pc:sldMkLst>
          <pc:docMk/>
          <pc:sldMk cId="0" sldId="260"/>
        </pc:sldMkLst>
        <pc:spChg chg="mod">
          <ac:chgData name="Veronika Rjašková" userId="e9c47a42-bd86-4581-82c9-7b1bb1efc083" providerId="ADAL" clId="{3D7052D6-21BE-4294-A342-C8507E9F94BB}" dt="2020-10-05T17:43:16.900" v="585" actId="14100"/>
          <ac:spMkLst>
            <pc:docMk/>
            <pc:sldMk cId="0" sldId="260"/>
            <ac:spMk id="48131" creationId="{A6C913ED-FFFF-4756-BB45-E71FDA96F53C}"/>
          </ac:spMkLst>
        </pc:spChg>
      </pc:sldChg>
      <pc:sldChg chg="modSp mod modNotesTx">
        <pc:chgData name="Veronika Rjašková" userId="e9c47a42-bd86-4581-82c9-7b1bb1efc083" providerId="ADAL" clId="{3D7052D6-21BE-4294-A342-C8507E9F94BB}" dt="2020-10-06T16:12:46.793" v="3830" actId="14100"/>
        <pc:sldMkLst>
          <pc:docMk/>
          <pc:sldMk cId="0" sldId="261"/>
        </pc:sldMkLst>
        <pc:spChg chg="mod">
          <ac:chgData name="Veronika Rjašková" userId="e9c47a42-bd86-4581-82c9-7b1bb1efc083" providerId="ADAL" clId="{3D7052D6-21BE-4294-A342-C8507E9F94BB}" dt="2020-10-06T16:12:46.793" v="3830" actId="14100"/>
          <ac:spMkLst>
            <pc:docMk/>
            <pc:sldMk cId="0" sldId="261"/>
            <ac:spMk id="8195" creationId="{AB3A9BBA-23C7-4E16-92B3-F9B3A889192D}"/>
          </ac:spMkLst>
        </pc:spChg>
      </pc:sldChg>
      <pc:sldChg chg="modSp mod">
        <pc:chgData name="Veronika Rjašková" userId="e9c47a42-bd86-4581-82c9-7b1bb1efc083" providerId="ADAL" clId="{3D7052D6-21BE-4294-A342-C8507E9F94BB}" dt="2020-10-06T16:15:34.449" v="3847" actId="1076"/>
        <pc:sldMkLst>
          <pc:docMk/>
          <pc:sldMk cId="0" sldId="268"/>
        </pc:sldMkLst>
        <pc:spChg chg="mod">
          <ac:chgData name="Veronika Rjašková" userId="e9c47a42-bd86-4581-82c9-7b1bb1efc083" providerId="ADAL" clId="{3D7052D6-21BE-4294-A342-C8507E9F94BB}" dt="2020-10-06T16:15:26.355" v="3845" actId="20577"/>
          <ac:spMkLst>
            <pc:docMk/>
            <pc:sldMk cId="0" sldId="268"/>
            <ac:spMk id="11267" creationId="{0335DB69-E4D7-4756-9733-49A80500CF63}"/>
          </ac:spMkLst>
        </pc:spChg>
        <pc:picChg chg="mod">
          <ac:chgData name="Veronika Rjašková" userId="e9c47a42-bd86-4581-82c9-7b1bb1efc083" providerId="ADAL" clId="{3D7052D6-21BE-4294-A342-C8507E9F94BB}" dt="2020-10-06T16:15:34.449" v="3847" actId="1076"/>
          <ac:picMkLst>
            <pc:docMk/>
            <pc:sldMk cId="0" sldId="268"/>
            <ac:picMk id="5" creationId="{C42619AA-073B-4852-9AE0-C679DEC019E5}"/>
          </ac:picMkLst>
        </pc:picChg>
        <pc:picChg chg="mod">
          <ac:chgData name="Veronika Rjašková" userId="e9c47a42-bd86-4581-82c9-7b1bb1efc083" providerId="ADAL" clId="{3D7052D6-21BE-4294-A342-C8507E9F94BB}" dt="2020-10-06T16:15:32.762" v="3846" actId="1076"/>
          <ac:picMkLst>
            <pc:docMk/>
            <pc:sldMk cId="0" sldId="268"/>
            <ac:picMk id="14340" creationId="{E169FEAA-A06F-40AD-A35B-45A257BFE61F}"/>
          </ac:picMkLst>
        </pc:picChg>
      </pc:sldChg>
      <pc:sldChg chg="modNotesTx">
        <pc:chgData name="Veronika Rjašková" userId="e9c47a42-bd86-4581-82c9-7b1bb1efc083" providerId="ADAL" clId="{3D7052D6-21BE-4294-A342-C8507E9F94BB}" dt="2020-10-06T16:20:04.156" v="3927" actId="20577"/>
        <pc:sldMkLst>
          <pc:docMk/>
          <pc:sldMk cId="0" sldId="270"/>
        </pc:sldMkLst>
      </pc:sldChg>
      <pc:sldChg chg="delSp modSp mod ord modAnim modNotesTx">
        <pc:chgData name="Veronika Rjašková" userId="e9c47a42-bd86-4581-82c9-7b1bb1efc083" providerId="ADAL" clId="{3D7052D6-21BE-4294-A342-C8507E9F94BB}" dt="2020-10-06T16:05:44.579" v="3644" actId="20577"/>
        <pc:sldMkLst>
          <pc:docMk/>
          <pc:sldMk cId="0" sldId="273"/>
        </pc:sldMkLst>
        <pc:spChg chg="del mod">
          <ac:chgData name="Veronika Rjašková" userId="e9c47a42-bd86-4581-82c9-7b1bb1efc083" providerId="ADAL" clId="{3D7052D6-21BE-4294-A342-C8507E9F94BB}" dt="2020-10-05T17:47:12.523" v="678" actId="478"/>
          <ac:spMkLst>
            <pc:docMk/>
            <pc:sldMk cId="0" sldId="273"/>
            <ac:spMk id="15364" creationId="{2C042158-CBDB-45BF-AC6B-D5A69116ADC9}"/>
          </ac:spMkLst>
        </pc:spChg>
        <pc:spChg chg="mod">
          <ac:chgData name="Veronika Rjašková" userId="e9c47a42-bd86-4581-82c9-7b1bb1efc083" providerId="ADAL" clId="{3D7052D6-21BE-4294-A342-C8507E9F94BB}" dt="2020-10-05T17:44:36.644" v="588" actId="14100"/>
          <ac:spMkLst>
            <pc:docMk/>
            <pc:sldMk cId="0" sldId="273"/>
            <ac:spMk id="18434" creationId="{FB6F904A-272D-427F-A03B-616B98CA3B07}"/>
          </ac:spMkLst>
        </pc:spChg>
        <pc:spChg chg="mod">
          <ac:chgData name="Veronika Rjašková" userId="e9c47a42-bd86-4581-82c9-7b1bb1efc083" providerId="ADAL" clId="{3D7052D6-21BE-4294-A342-C8507E9F94BB}" dt="2020-10-06T16:04:17.519" v="3548" actId="20577"/>
          <ac:spMkLst>
            <pc:docMk/>
            <pc:sldMk cId="0" sldId="273"/>
            <ac:spMk id="21507" creationId="{098EAC61-CC40-4396-B8F4-6096316B096E}"/>
          </ac:spMkLst>
        </pc:spChg>
      </pc:sldChg>
      <pc:sldChg chg="modSp mod modNotesTx">
        <pc:chgData name="Veronika Rjašková" userId="e9c47a42-bd86-4581-82c9-7b1bb1efc083" providerId="ADAL" clId="{3D7052D6-21BE-4294-A342-C8507E9F94BB}" dt="2020-10-06T16:54:45.673" v="6254" actId="20577"/>
        <pc:sldMkLst>
          <pc:docMk/>
          <pc:sldMk cId="0" sldId="279"/>
        </pc:sldMkLst>
        <pc:spChg chg="mod">
          <ac:chgData name="Veronika Rjašková" userId="e9c47a42-bd86-4581-82c9-7b1bb1efc083" providerId="ADAL" clId="{3D7052D6-21BE-4294-A342-C8507E9F94BB}" dt="2020-10-06T16:23:02.187" v="3944" actId="20577"/>
          <ac:spMkLst>
            <pc:docMk/>
            <pc:sldMk cId="0" sldId="279"/>
            <ac:spMk id="15363" creationId="{2634F6C2-C5AA-43A5-A7B0-35128DF59EA8}"/>
          </ac:spMkLst>
        </pc:spChg>
        <pc:spChg chg="mod">
          <ac:chgData name="Veronika Rjašková" userId="e9c47a42-bd86-4581-82c9-7b1bb1efc083" providerId="ADAL" clId="{3D7052D6-21BE-4294-A342-C8507E9F94BB}" dt="2020-10-06T16:28:39.982" v="4394" actId="21"/>
          <ac:spMkLst>
            <pc:docMk/>
            <pc:sldMk cId="0" sldId="279"/>
            <ac:spMk id="15364" creationId="{456D8063-0A9F-4FF2-8642-8AF16D839A3D}"/>
          </ac:spMkLst>
        </pc:spChg>
      </pc:sldChg>
      <pc:sldChg chg="modNotesTx">
        <pc:chgData name="Veronika Rjašková" userId="e9c47a42-bd86-4581-82c9-7b1bb1efc083" providerId="ADAL" clId="{3D7052D6-21BE-4294-A342-C8507E9F94BB}" dt="2020-10-06T16:54:35.187" v="6251" actId="20577"/>
        <pc:sldMkLst>
          <pc:docMk/>
          <pc:sldMk cId="0" sldId="280"/>
        </pc:sldMkLst>
      </pc:sldChg>
      <pc:sldChg chg="modNotesTx">
        <pc:chgData name="Veronika Rjašková" userId="e9c47a42-bd86-4581-82c9-7b1bb1efc083" providerId="ADAL" clId="{3D7052D6-21BE-4294-A342-C8507E9F94BB}" dt="2020-10-06T16:54:20.078" v="6249" actId="20577"/>
        <pc:sldMkLst>
          <pc:docMk/>
          <pc:sldMk cId="0" sldId="281"/>
        </pc:sldMkLst>
      </pc:sldChg>
      <pc:sldChg chg="addSp modSp mod">
        <pc:chgData name="Veronika Rjašková" userId="e9c47a42-bd86-4581-82c9-7b1bb1efc083" providerId="ADAL" clId="{3D7052D6-21BE-4294-A342-C8507E9F94BB}" dt="2020-10-07T10:41:13.645" v="6269" actId="20577"/>
        <pc:sldMkLst>
          <pc:docMk/>
          <pc:sldMk cId="0" sldId="291"/>
        </pc:sldMkLst>
        <pc:spChg chg="mod">
          <ac:chgData name="Veronika Rjašková" userId="e9c47a42-bd86-4581-82c9-7b1bb1efc083" providerId="ADAL" clId="{3D7052D6-21BE-4294-A342-C8507E9F94BB}" dt="2020-10-07T10:41:07.468" v="6265" actId="207"/>
          <ac:spMkLst>
            <pc:docMk/>
            <pc:sldMk cId="0" sldId="291"/>
            <ac:spMk id="4098" creationId="{F5F6DCB1-3101-4C3F-B92F-16C850B59439}"/>
          </ac:spMkLst>
        </pc:spChg>
        <pc:spChg chg="mod">
          <ac:chgData name="Veronika Rjašková" userId="e9c47a42-bd86-4581-82c9-7b1bb1efc083" providerId="ADAL" clId="{3D7052D6-21BE-4294-A342-C8507E9F94BB}" dt="2020-10-07T10:41:13.645" v="6269" actId="20577"/>
          <ac:spMkLst>
            <pc:docMk/>
            <pc:sldMk cId="0" sldId="291"/>
            <ac:spMk id="4099" creationId="{716498F6-571D-46D1-8A69-8F4E4A4658AA}"/>
          </ac:spMkLst>
        </pc:spChg>
        <pc:picChg chg="add mod">
          <ac:chgData name="Veronika Rjašková" userId="e9c47a42-bd86-4581-82c9-7b1bb1efc083" providerId="ADAL" clId="{3D7052D6-21BE-4294-A342-C8507E9F94BB}" dt="2020-10-06T12:39:19.156" v="1455" actId="1076"/>
          <ac:picMkLst>
            <pc:docMk/>
            <pc:sldMk cId="0" sldId="291"/>
            <ac:picMk id="1026" creationId="{922E02FB-FE3C-4E34-94EC-C46A4B8813CB}"/>
          </ac:picMkLst>
        </pc:picChg>
      </pc:sldChg>
      <pc:sldChg chg="addSp delSp modSp new mod">
        <pc:chgData name="Veronika Rjašková" userId="e9c47a42-bd86-4581-82c9-7b1bb1efc083" providerId="ADAL" clId="{3D7052D6-21BE-4294-A342-C8507E9F94BB}" dt="2020-10-07T11:05:32.249" v="6346" actId="1076"/>
        <pc:sldMkLst>
          <pc:docMk/>
          <pc:sldMk cId="2589449059" sldId="292"/>
        </pc:sldMkLst>
        <pc:spChg chg="add del mod">
          <ac:chgData name="Veronika Rjašková" userId="e9c47a42-bd86-4581-82c9-7b1bb1efc083" providerId="ADAL" clId="{3D7052D6-21BE-4294-A342-C8507E9F94BB}" dt="2020-10-07T10:56:48.486" v="6293" actId="478"/>
          <ac:spMkLst>
            <pc:docMk/>
            <pc:sldMk cId="2589449059" sldId="292"/>
            <ac:spMk id="2" creationId="{0F7373FA-2047-4FC6-B941-27DAA3D6E117}"/>
          </ac:spMkLst>
        </pc:spChg>
        <pc:spChg chg="add del mod">
          <ac:chgData name="Veronika Rjašková" userId="e9c47a42-bd86-4581-82c9-7b1bb1efc083" providerId="ADAL" clId="{3D7052D6-21BE-4294-A342-C8507E9F94BB}" dt="2020-10-07T10:56:42.592" v="6291" actId="478"/>
          <ac:spMkLst>
            <pc:docMk/>
            <pc:sldMk cId="2589449059" sldId="292"/>
            <ac:spMk id="3" creationId="{DD7BB92E-0D44-41ED-AA09-7A675300790D}"/>
          </ac:spMkLst>
        </pc:spChg>
        <pc:spChg chg="add">
          <ac:chgData name="Veronika Rjašková" userId="e9c47a42-bd86-4581-82c9-7b1bb1efc083" providerId="ADAL" clId="{3D7052D6-21BE-4294-A342-C8507E9F94BB}" dt="2020-10-07T10:56:31.706" v="6288"/>
          <ac:spMkLst>
            <pc:docMk/>
            <pc:sldMk cId="2589449059" sldId="292"/>
            <ac:spMk id="4" creationId="{E8F2CA01-5680-45A7-8C38-74F97915CFFD}"/>
          </ac:spMkLst>
        </pc:spChg>
        <pc:picChg chg="add mod">
          <ac:chgData name="Veronika Rjašková" userId="e9c47a42-bd86-4581-82c9-7b1bb1efc083" providerId="ADAL" clId="{3D7052D6-21BE-4294-A342-C8507E9F94BB}" dt="2020-10-07T11:05:32.249" v="6346" actId="1076"/>
          <ac:picMkLst>
            <pc:docMk/>
            <pc:sldMk cId="2589449059" sldId="292"/>
            <ac:picMk id="5" creationId="{2A229A09-77E8-41E0-A6D4-68C2FEB04D91}"/>
          </ac:picMkLst>
        </pc:picChg>
      </pc:sldChg>
      <pc:sldChg chg="addSp modSp new mod">
        <pc:chgData name="Veronika Rjašková" userId="e9c47a42-bd86-4581-82c9-7b1bb1efc083" providerId="ADAL" clId="{3D7052D6-21BE-4294-A342-C8507E9F94BB}" dt="2020-10-07T11:06:00.472" v="6375" actId="1076"/>
        <pc:sldMkLst>
          <pc:docMk/>
          <pc:sldMk cId="4080419290" sldId="293"/>
        </pc:sldMkLst>
        <pc:picChg chg="add mod modCrop">
          <ac:chgData name="Veronika Rjašková" userId="e9c47a42-bd86-4581-82c9-7b1bb1efc083" providerId="ADAL" clId="{3D7052D6-21BE-4294-A342-C8507E9F94BB}" dt="2020-10-07T11:05:47.576" v="6359" actId="1076"/>
          <ac:picMkLst>
            <pc:docMk/>
            <pc:sldMk cId="4080419290" sldId="293"/>
            <ac:picMk id="2" creationId="{FAC89BE8-A86B-405E-8B4C-A4897A3780F9}"/>
          </ac:picMkLst>
        </pc:picChg>
        <pc:picChg chg="add mod">
          <ac:chgData name="Veronika Rjašková" userId="e9c47a42-bd86-4581-82c9-7b1bb1efc083" providerId="ADAL" clId="{3D7052D6-21BE-4294-A342-C8507E9F94BB}" dt="2020-10-07T11:06:00.472" v="6375" actId="1076"/>
          <ac:picMkLst>
            <pc:docMk/>
            <pc:sldMk cId="4080419290" sldId="293"/>
            <ac:picMk id="2050" creationId="{5E22CBD8-28CE-408B-A3C9-2E9B4BA987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FEAC66E5-3D03-471A-B3D6-C576630DDE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cs-CZ"/>
          </a:p>
        </p:txBody>
      </p:sp>
      <p:sp>
        <p:nvSpPr>
          <p:cNvPr id="3" name="Zástupný symbol pro datum 2">
            <a:extLst>
              <a:ext uri="{FF2B5EF4-FFF2-40B4-BE49-F238E27FC236}">
                <a16:creationId xmlns:a16="http://schemas.microsoft.com/office/drawing/2014/main" id="{D981AC85-BC58-48B5-82A0-853589CDBEA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5E4E19D6-7DEA-4C2C-99A2-F8E33FF9A9EA}" type="datetimeFigureOut">
              <a:rPr lang="cs-CZ"/>
              <a:pPr>
                <a:defRPr/>
              </a:pPr>
              <a:t>14.09.2021</a:t>
            </a:fld>
            <a:endParaRPr lang="cs-CZ"/>
          </a:p>
        </p:txBody>
      </p:sp>
      <p:sp>
        <p:nvSpPr>
          <p:cNvPr id="4" name="Zástupný symbol pro obrázek snímku 3">
            <a:extLst>
              <a:ext uri="{FF2B5EF4-FFF2-40B4-BE49-F238E27FC236}">
                <a16:creationId xmlns:a16="http://schemas.microsoft.com/office/drawing/2014/main" id="{80BA50D3-DCFB-4514-A676-6AF8A376CBF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0911193D-C357-49D6-9810-AFB4225879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a16="http://schemas.microsoft.com/office/drawing/2014/main" id="{DF44C854-555E-431A-B22B-BCC1A89669A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cs-CZ"/>
          </a:p>
        </p:txBody>
      </p:sp>
      <p:sp>
        <p:nvSpPr>
          <p:cNvPr id="7" name="Zástupný symbol pro číslo snímku 6">
            <a:extLst>
              <a:ext uri="{FF2B5EF4-FFF2-40B4-BE49-F238E27FC236}">
                <a16:creationId xmlns:a16="http://schemas.microsoft.com/office/drawing/2014/main" id="{BA650E7D-050F-4ADE-A908-F593DA709C3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11ADF9B2-7058-406F-B6B6-52EBF37C5239}"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pPr>
              <a:defRPr/>
            </a:pPr>
            <a:fld id="{11ADF9B2-7058-406F-B6B6-52EBF37C5239}" type="slidenum">
              <a:rPr lang="cs-CZ" smtClean="0"/>
              <a:pPr>
                <a:defRPr/>
              </a:pPr>
              <a:t>3</a:t>
            </a:fld>
            <a:endParaRPr lang="cs-CZ"/>
          </a:p>
        </p:txBody>
      </p:sp>
    </p:spTree>
    <p:extLst>
      <p:ext uri="{BB962C8B-B14F-4D97-AF65-F5344CB8AC3E}">
        <p14:creationId xmlns:p14="http://schemas.microsoft.com/office/powerpoint/2010/main" val="3343151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008000"/>
              </a:buClr>
            </a:pPr>
            <a:r>
              <a:rPr lang="en-GB" altLang="cs-CZ" sz="1200" noProof="0" dirty="0" err="1">
                <a:solidFill>
                  <a:srgbClr val="008000"/>
                </a:solidFill>
                <a:latin typeface="Calibri" panose="020F0502020204030204" pitchFamily="34" charset="0"/>
              </a:rPr>
              <a:t>Lactagogue</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stimulates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production</a:t>
            </a:r>
            <a:r>
              <a:rPr lang="sk-SK" altLang="cs-CZ" sz="1200" noProof="0" dirty="0">
                <a:solidFill>
                  <a:srgbClr val="008000"/>
                </a:solidFill>
                <a:latin typeface="Calibri" panose="020F0502020204030204" pitchFamily="34" charset="0"/>
              </a:rPr>
              <a:t> and </a:t>
            </a:r>
            <a:r>
              <a:rPr lang="sk-SK" altLang="cs-CZ" sz="1200" noProof="0" dirty="0" err="1">
                <a:solidFill>
                  <a:srgbClr val="008000"/>
                </a:solidFill>
                <a:latin typeface="Calibri" panose="020F0502020204030204" pitchFamily="34" charset="0"/>
              </a:rPr>
              <a:t>secretion</a:t>
            </a:r>
            <a:r>
              <a:rPr lang="sk-SK" altLang="cs-CZ" sz="1200" noProof="0" dirty="0">
                <a:solidFill>
                  <a:srgbClr val="008000"/>
                </a:solidFill>
                <a:latin typeface="Calibri" panose="020F0502020204030204" pitchFamily="34" charset="0"/>
              </a:rPr>
              <a:t> of </a:t>
            </a:r>
            <a:r>
              <a:rPr lang="sk-SK" altLang="cs-CZ" sz="1200" noProof="0" dirty="0" err="1">
                <a:solidFill>
                  <a:srgbClr val="008000"/>
                </a:solidFill>
                <a:latin typeface="Calibri" panose="020F0502020204030204" pitchFamily="34" charset="0"/>
              </a:rPr>
              <a:t>mother´s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milk</a:t>
            </a:r>
            <a:endParaRPr lang="en-GB" altLang="cs-CZ" sz="1200" noProof="0" dirty="0">
              <a:solidFill>
                <a:srgbClr val="008000"/>
              </a:solidFill>
              <a:latin typeface="Calibri" panose="020F0502020204030204" pitchFamily="34" charset="0"/>
            </a:endParaRPr>
          </a:p>
          <a:p>
            <a:pPr eaLnBrk="1" hangingPunct="1">
              <a:buClr>
                <a:srgbClr val="008000"/>
              </a:buClr>
            </a:pPr>
            <a:r>
              <a:rPr lang="en-GB" altLang="cs-CZ" sz="1200" noProof="0" dirty="0">
                <a:solidFill>
                  <a:srgbClr val="008000"/>
                </a:solidFill>
                <a:latin typeface="Calibri" panose="020F0502020204030204" pitchFamily="34" charset="0"/>
              </a:rPr>
              <a:t>Laxative</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against</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constipation</a:t>
            </a:r>
            <a:endParaRPr lang="sk-SK" altLang="cs-CZ" sz="1200" noProof="0" dirty="0">
              <a:solidFill>
                <a:srgbClr val="008000"/>
              </a:solidFill>
              <a:latin typeface="Calibri" panose="020F0502020204030204" pitchFamily="34" charset="0"/>
            </a:endParaRPr>
          </a:p>
          <a:p>
            <a:pPr eaLnBrk="1" hangingPunct="1">
              <a:buClr>
                <a:srgbClr val="008000"/>
              </a:buClr>
            </a:pPr>
            <a:endParaRPr lang="en-GB" altLang="cs-CZ" sz="1200" noProof="0" dirty="0">
              <a:solidFill>
                <a:srgbClr val="008000"/>
              </a:solidFill>
              <a:latin typeface="Calibri" panose="020F0502020204030204" pitchFamily="34" charset="0"/>
            </a:endParaRPr>
          </a:p>
          <a:p>
            <a:pPr eaLnBrk="1" hangingPunct="1">
              <a:buClr>
                <a:srgbClr val="008000"/>
              </a:buClr>
            </a:pPr>
            <a:r>
              <a:rPr lang="en-GB" altLang="cs-CZ" sz="1200" noProof="0" dirty="0">
                <a:solidFill>
                  <a:srgbClr val="008000"/>
                </a:solidFill>
                <a:latin typeface="Calibri" panose="020F0502020204030204" pitchFamily="34" charset="0"/>
              </a:rPr>
              <a:t>Metabolic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stimulates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metabolism</a:t>
            </a:r>
            <a:endParaRPr lang="en-GB" altLang="cs-CZ" sz="1200" noProof="0" dirty="0">
              <a:solidFill>
                <a:srgbClr val="008000"/>
              </a:solidFill>
              <a:latin typeface="Calibri" panose="020F0502020204030204" pitchFamily="34" charset="0"/>
            </a:endParaRPr>
          </a:p>
          <a:p>
            <a:pPr eaLnBrk="1" hangingPunct="1">
              <a:buClr>
                <a:srgbClr val="008000"/>
              </a:buClr>
            </a:pPr>
            <a:r>
              <a:rPr lang="en-GB" altLang="cs-CZ" sz="1200" noProof="0" dirty="0">
                <a:solidFill>
                  <a:srgbClr val="008000"/>
                </a:solidFill>
                <a:latin typeface="Calibri" panose="020F0502020204030204" pitchFamily="34" charset="0"/>
              </a:rPr>
              <a:t>Nervine</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soothes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the</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nervous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system</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calms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ruffled</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nerves</a:t>
            </a:r>
            <a:endParaRPr lang="en-GB" altLang="cs-CZ" sz="1200" noProof="0" dirty="0">
              <a:solidFill>
                <a:srgbClr val="008000"/>
              </a:solidFill>
              <a:latin typeface="Calibri" panose="020F0502020204030204" pitchFamily="34" charset="0"/>
            </a:endParaRPr>
          </a:p>
          <a:p>
            <a:pPr eaLnBrk="1" hangingPunct="1">
              <a:buClr>
                <a:srgbClr val="008000"/>
              </a:buClr>
            </a:pPr>
            <a:r>
              <a:rPr lang="en-GB" altLang="cs-CZ" sz="1200" noProof="0" dirty="0" err="1">
                <a:solidFill>
                  <a:srgbClr val="008000"/>
                </a:solidFill>
                <a:latin typeface="Calibri" panose="020F0502020204030204" pitchFamily="34" charset="0"/>
              </a:rPr>
              <a:t>Roborans</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strengthens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the</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organism</a:t>
            </a:r>
            <a:endParaRPr lang="sk-SK" altLang="cs-CZ" sz="1200" noProof="0" dirty="0">
              <a:solidFill>
                <a:srgbClr val="008000"/>
              </a:solidFill>
              <a:latin typeface="Calibri" panose="020F0502020204030204" pitchFamily="34" charset="0"/>
            </a:endParaRPr>
          </a:p>
          <a:p>
            <a:pPr eaLnBrk="1" hangingPunct="1">
              <a:buClr>
                <a:srgbClr val="008000"/>
              </a:buClr>
            </a:pPr>
            <a:endParaRPr lang="en-GB" altLang="cs-CZ" sz="1200" noProof="0" dirty="0">
              <a:solidFill>
                <a:srgbClr val="008000"/>
              </a:solidFill>
              <a:latin typeface="Calibri" panose="020F0502020204030204" pitchFamily="34" charset="0"/>
            </a:endParaRPr>
          </a:p>
          <a:p>
            <a:pPr eaLnBrk="1" hangingPunct="1">
              <a:buClr>
                <a:srgbClr val="008000"/>
              </a:buClr>
            </a:pPr>
            <a:r>
              <a:rPr lang="en-GB" altLang="cs-CZ" sz="1200" noProof="0" dirty="0">
                <a:solidFill>
                  <a:srgbClr val="008000"/>
                </a:solidFill>
                <a:latin typeface="Calibri" panose="020F0502020204030204" pitchFamily="34" charset="0"/>
              </a:rPr>
              <a:t>Sedative</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lowers</a:t>
            </a:r>
            <a:r>
              <a:rPr lang="sk-SK" altLang="cs-CZ" sz="1200" noProof="0" dirty="0">
                <a:solidFill>
                  <a:srgbClr val="008000"/>
                </a:solidFill>
                <a:latin typeface="Calibri" panose="020F0502020204030204" pitchFamily="34" charset="0"/>
              </a:rPr>
              <a:t> CNS </a:t>
            </a:r>
            <a:r>
              <a:rPr lang="sk-SK" altLang="cs-CZ" sz="1200" noProof="0" dirty="0" err="1">
                <a:solidFill>
                  <a:srgbClr val="008000"/>
                </a:solidFill>
                <a:latin typeface="Calibri" panose="020F0502020204030204" pitchFamily="34" charset="0"/>
              </a:rPr>
              <a:t>activity</a:t>
            </a:r>
            <a:endParaRPr lang="sk-SK" altLang="cs-CZ" sz="1200" noProof="0" dirty="0">
              <a:solidFill>
                <a:srgbClr val="008000"/>
              </a:solidFill>
              <a:latin typeface="Calibri" panose="020F0502020204030204" pitchFamily="34" charset="0"/>
            </a:endParaRPr>
          </a:p>
          <a:p>
            <a:pPr eaLnBrk="1" hangingPunct="1">
              <a:buClr>
                <a:srgbClr val="008000"/>
              </a:buClr>
            </a:pPr>
            <a:r>
              <a:rPr lang="en-GB" altLang="cs-CZ" sz="1200" dirty="0">
                <a:solidFill>
                  <a:srgbClr val="008000"/>
                </a:solidFill>
                <a:latin typeface="Calibri" panose="020F0502020204030204" pitchFamily="34" charset="0"/>
              </a:rPr>
              <a:t>Spasmolytic</a:t>
            </a:r>
            <a:r>
              <a:rPr lang="sk-SK" altLang="cs-CZ" sz="1200" dirty="0">
                <a:solidFill>
                  <a:srgbClr val="008000"/>
                </a:solidFill>
                <a:latin typeface="Calibri" panose="020F0502020204030204" pitchFamily="34" charset="0"/>
              </a:rPr>
              <a:t> – </a:t>
            </a:r>
            <a:r>
              <a:rPr lang="sk-SK" altLang="cs-CZ" sz="1200" dirty="0" err="1">
                <a:solidFill>
                  <a:srgbClr val="008000"/>
                </a:solidFill>
                <a:latin typeface="Calibri" panose="020F0502020204030204" pitchFamily="34" charset="0"/>
              </a:rPr>
              <a:t>acts</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against</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painful</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contractions</a:t>
            </a:r>
            <a:r>
              <a:rPr lang="sk-SK" altLang="cs-CZ" sz="1200" dirty="0">
                <a:solidFill>
                  <a:srgbClr val="008000"/>
                </a:solidFill>
                <a:latin typeface="Calibri" panose="020F0502020204030204" pitchFamily="34" charset="0"/>
              </a:rPr>
              <a:t> of </a:t>
            </a:r>
            <a:r>
              <a:rPr lang="sk-SK" altLang="cs-CZ" sz="1200" dirty="0" err="1">
                <a:solidFill>
                  <a:srgbClr val="008000"/>
                </a:solidFill>
                <a:latin typeface="Calibri" panose="020F0502020204030204" pitchFamily="34" charset="0"/>
              </a:rPr>
              <a:t>smooth</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muscles</a:t>
            </a:r>
            <a:endParaRPr lang="en-GB" altLang="cs-CZ" sz="1200" dirty="0">
              <a:solidFill>
                <a:srgbClr val="008000"/>
              </a:solidFill>
              <a:latin typeface="Calibri" panose="020F0502020204030204" pitchFamily="34" charset="0"/>
            </a:endParaRPr>
          </a:p>
          <a:p>
            <a:pPr eaLnBrk="1" hangingPunct="1">
              <a:buClr>
                <a:srgbClr val="008000"/>
              </a:buClr>
            </a:pPr>
            <a:r>
              <a:rPr lang="en-GB" altLang="cs-CZ" sz="1200" dirty="0" err="1">
                <a:solidFill>
                  <a:srgbClr val="008000"/>
                </a:solidFill>
                <a:latin typeface="Calibri" panose="020F0502020204030204" pitchFamily="34" charset="0"/>
              </a:rPr>
              <a:t>Stimulans</a:t>
            </a:r>
            <a:r>
              <a:rPr lang="sk-SK" altLang="cs-CZ" sz="1200" dirty="0">
                <a:solidFill>
                  <a:srgbClr val="008000"/>
                </a:solidFill>
                <a:latin typeface="Calibri" panose="020F0502020204030204" pitchFamily="34" charset="0"/>
              </a:rPr>
              <a:t> – </a:t>
            </a:r>
            <a:r>
              <a:rPr lang="sk-SK" altLang="cs-CZ" sz="1200" dirty="0" err="1">
                <a:solidFill>
                  <a:srgbClr val="008000"/>
                </a:solidFill>
                <a:latin typeface="Calibri" panose="020F0502020204030204" pitchFamily="34" charset="0"/>
              </a:rPr>
              <a:t>stimulating</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effect</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enhances</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psychological</a:t>
            </a:r>
            <a:r>
              <a:rPr lang="sk-SK" altLang="cs-CZ" sz="1200" dirty="0">
                <a:solidFill>
                  <a:srgbClr val="008000"/>
                </a:solidFill>
                <a:latin typeface="Calibri" panose="020F0502020204030204" pitchFamily="34" charset="0"/>
              </a:rPr>
              <a:t> and </a:t>
            </a:r>
            <a:r>
              <a:rPr lang="sk-SK" altLang="cs-CZ" sz="1200" dirty="0" err="1">
                <a:solidFill>
                  <a:srgbClr val="008000"/>
                </a:solidFill>
                <a:latin typeface="Calibri" panose="020F0502020204030204" pitchFamily="34" charset="0"/>
              </a:rPr>
              <a:t>physiological</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functions</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for</a:t>
            </a:r>
            <a:r>
              <a:rPr lang="sk-SK" altLang="cs-CZ" sz="1200" dirty="0">
                <a:solidFill>
                  <a:srgbClr val="008000"/>
                </a:solidFill>
                <a:latin typeface="Calibri" panose="020F0502020204030204" pitchFamily="34" charset="0"/>
              </a:rPr>
              <a:t> a </a:t>
            </a:r>
            <a:r>
              <a:rPr lang="sk-SK" altLang="cs-CZ" sz="1200" dirty="0" err="1">
                <a:solidFill>
                  <a:srgbClr val="008000"/>
                </a:solidFill>
                <a:latin typeface="Calibri" panose="020F0502020204030204" pitchFamily="34" charset="0"/>
              </a:rPr>
              <a:t>short</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period</a:t>
            </a:r>
            <a:r>
              <a:rPr lang="sk-SK" altLang="cs-CZ" sz="1200" dirty="0">
                <a:solidFill>
                  <a:srgbClr val="008000"/>
                </a:solidFill>
                <a:latin typeface="Calibri" panose="020F0502020204030204" pitchFamily="34" charset="0"/>
              </a:rPr>
              <a:t> of </a:t>
            </a:r>
            <a:r>
              <a:rPr lang="sk-SK" altLang="cs-CZ" sz="1200" dirty="0" err="1">
                <a:solidFill>
                  <a:srgbClr val="008000"/>
                </a:solidFill>
                <a:latin typeface="Calibri" panose="020F0502020204030204" pitchFamily="34" charset="0"/>
              </a:rPr>
              <a:t>time</a:t>
            </a:r>
            <a:endParaRPr lang="en-GB" altLang="cs-CZ" sz="1200" dirty="0">
              <a:solidFill>
                <a:srgbClr val="008000"/>
              </a:solidFill>
              <a:latin typeface="Calibri" panose="020F0502020204030204" pitchFamily="34" charset="0"/>
            </a:endParaRPr>
          </a:p>
          <a:p>
            <a:pPr eaLnBrk="1" hangingPunct="1">
              <a:buClr>
                <a:srgbClr val="008000"/>
              </a:buClr>
            </a:pPr>
            <a:r>
              <a:rPr lang="en-GB" altLang="cs-CZ" sz="1200" dirty="0">
                <a:solidFill>
                  <a:srgbClr val="008000"/>
                </a:solidFill>
                <a:latin typeface="Calibri" panose="020F0502020204030204" pitchFamily="34" charset="0"/>
              </a:rPr>
              <a:t>Stomachic</a:t>
            </a:r>
            <a:r>
              <a:rPr lang="sk-SK" altLang="cs-CZ" sz="1200" dirty="0">
                <a:solidFill>
                  <a:srgbClr val="008000"/>
                </a:solidFill>
                <a:latin typeface="Calibri" panose="020F0502020204030204" pitchFamily="34" charset="0"/>
              </a:rPr>
              <a:t> – </a:t>
            </a:r>
            <a:r>
              <a:rPr lang="sk-SK" altLang="cs-CZ" sz="1200" dirty="0" err="1">
                <a:solidFill>
                  <a:srgbClr val="008000"/>
                </a:solidFill>
                <a:latin typeface="Calibri" panose="020F0502020204030204" pitchFamily="34" charset="0"/>
              </a:rPr>
              <a:t>stimulates</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metabolism</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enhances</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appetite</a:t>
            </a:r>
            <a:endParaRPr lang="sk-SK" altLang="cs-CZ" sz="1200" dirty="0">
              <a:solidFill>
                <a:srgbClr val="008000"/>
              </a:solidFill>
              <a:latin typeface="Calibri" panose="020F0502020204030204" pitchFamily="34" charset="0"/>
            </a:endParaRPr>
          </a:p>
          <a:p>
            <a:pPr eaLnBrk="1" hangingPunct="1">
              <a:buClr>
                <a:srgbClr val="008000"/>
              </a:buClr>
            </a:pPr>
            <a:endParaRPr lang="en-GB" altLang="cs-CZ" sz="1200" dirty="0">
              <a:solidFill>
                <a:srgbClr val="008000"/>
              </a:solidFill>
              <a:latin typeface="Calibri" panose="020F0502020204030204" pitchFamily="34" charset="0"/>
            </a:endParaRPr>
          </a:p>
          <a:p>
            <a:pPr eaLnBrk="1" hangingPunct="1">
              <a:buClr>
                <a:srgbClr val="008000"/>
              </a:buClr>
            </a:pPr>
            <a:r>
              <a:rPr lang="en-GB" altLang="cs-CZ" sz="1200" dirty="0">
                <a:solidFill>
                  <a:srgbClr val="008000"/>
                </a:solidFill>
                <a:latin typeface="Calibri" panose="020F0502020204030204" pitchFamily="34" charset="0"/>
              </a:rPr>
              <a:t>Urologic</a:t>
            </a:r>
            <a:r>
              <a:rPr lang="sk-SK" altLang="cs-CZ" sz="1200" dirty="0">
                <a:solidFill>
                  <a:srgbClr val="008000"/>
                </a:solidFill>
                <a:latin typeface="Calibri" panose="020F0502020204030204" pitchFamily="34" charset="0"/>
              </a:rPr>
              <a:t> – </a:t>
            </a:r>
            <a:r>
              <a:rPr lang="sk-SK" altLang="cs-CZ" sz="1200" dirty="0" err="1">
                <a:solidFill>
                  <a:srgbClr val="008000"/>
                </a:solidFill>
                <a:latin typeface="Calibri" panose="020F0502020204030204" pitchFamily="34" charset="0"/>
              </a:rPr>
              <a:t>used</a:t>
            </a:r>
            <a:r>
              <a:rPr lang="sk-SK" altLang="cs-CZ" sz="1200" dirty="0">
                <a:solidFill>
                  <a:srgbClr val="008000"/>
                </a:solidFill>
                <a:latin typeface="Calibri" panose="020F0502020204030204" pitchFamily="34" charset="0"/>
              </a:rPr>
              <a:t> in </a:t>
            </a:r>
            <a:r>
              <a:rPr lang="sk-SK" altLang="cs-CZ" sz="1200" dirty="0" err="1">
                <a:solidFill>
                  <a:srgbClr val="008000"/>
                </a:solidFill>
                <a:latin typeface="Calibri" panose="020F0502020204030204" pitchFamily="34" charset="0"/>
              </a:rPr>
              <a:t>treatment</a:t>
            </a:r>
            <a:r>
              <a:rPr lang="sk-SK" altLang="cs-CZ" sz="1200" dirty="0">
                <a:solidFill>
                  <a:srgbClr val="008000"/>
                </a:solidFill>
                <a:latin typeface="Calibri" panose="020F0502020204030204" pitchFamily="34" charset="0"/>
              </a:rPr>
              <a:t> uf </a:t>
            </a:r>
            <a:r>
              <a:rPr lang="sk-SK" altLang="cs-CZ" sz="1200" dirty="0" err="1">
                <a:solidFill>
                  <a:srgbClr val="008000"/>
                </a:solidFill>
                <a:latin typeface="Calibri" panose="020F0502020204030204" pitchFamily="34" charset="0"/>
              </a:rPr>
              <a:t>urinary</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tract</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diseases</a:t>
            </a:r>
            <a:endParaRPr lang="en-GB" altLang="cs-CZ" sz="1200" dirty="0">
              <a:solidFill>
                <a:srgbClr val="008000"/>
              </a:solidFill>
              <a:latin typeface="Calibri" panose="020F0502020204030204" pitchFamily="34" charset="0"/>
            </a:endParaRPr>
          </a:p>
          <a:p>
            <a:pPr eaLnBrk="1" hangingPunct="1">
              <a:buClr>
                <a:srgbClr val="008000"/>
              </a:buClr>
            </a:pPr>
            <a:r>
              <a:rPr lang="en-GB" altLang="cs-CZ" sz="1200" dirty="0" err="1">
                <a:solidFill>
                  <a:srgbClr val="008000"/>
                </a:solidFill>
                <a:latin typeface="Calibri" panose="020F0502020204030204" pitchFamily="34" charset="0"/>
              </a:rPr>
              <a:t>Venotonic</a:t>
            </a:r>
            <a:r>
              <a:rPr lang="sk-SK" altLang="cs-CZ" sz="1200" dirty="0">
                <a:solidFill>
                  <a:srgbClr val="008000"/>
                </a:solidFill>
                <a:latin typeface="Calibri" panose="020F0502020204030204" pitchFamily="34" charset="0"/>
              </a:rPr>
              <a:t> – </a:t>
            </a:r>
            <a:r>
              <a:rPr lang="sk-SK" altLang="cs-CZ" sz="1200" dirty="0" err="1">
                <a:solidFill>
                  <a:srgbClr val="008000"/>
                </a:solidFill>
                <a:latin typeface="Calibri" panose="020F0502020204030204" pitchFamily="34" charset="0"/>
              </a:rPr>
              <a:t>enhances</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the</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tension</a:t>
            </a:r>
            <a:r>
              <a:rPr lang="sk-SK" altLang="cs-CZ" sz="1200" dirty="0">
                <a:solidFill>
                  <a:srgbClr val="008000"/>
                </a:solidFill>
                <a:latin typeface="Calibri" panose="020F0502020204030204" pitchFamily="34" charset="0"/>
              </a:rPr>
              <a:t> of </a:t>
            </a:r>
            <a:r>
              <a:rPr lang="sk-SK" altLang="cs-CZ" sz="1200" dirty="0" err="1">
                <a:solidFill>
                  <a:srgbClr val="008000"/>
                </a:solidFill>
                <a:latin typeface="Calibri" panose="020F0502020204030204" pitchFamily="34" charset="0"/>
              </a:rPr>
              <a:t>veins</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lowers</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edema</a:t>
            </a:r>
            <a:r>
              <a:rPr lang="sk-SK" altLang="cs-CZ" sz="1200" dirty="0">
                <a:solidFill>
                  <a:srgbClr val="008000"/>
                </a:solidFill>
                <a:latin typeface="Calibri" panose="020F0502020204030204" pitchFamily="34" charset="0"/>
              </a:rPr>
              <a:t> </a:t>
            </a:r>
            <a:r>
              <a:rPr lang="sk-SK" altLang="cs-CZ" sz="1200" dirty="0" err="1">
                <a:solidFill>
                  <a:srgbClr val="008000"/>
                </a:solidFill>
                <a:latin typeface="Calibri" panose="020F0502020204030204" pitchFamily="34" charset="0"/>
              </a:rPr>
              <a:t>formation</a:t>
            </a:r>
            <a:endParaRPr lang="en-GB" dirty="0"/>
          </a:p>
        </p:txBody>
      </p:sp>
      <p:sp>
        <p:nvSpPr>
          <p:cNvPr id="4" name="Slide Number Placeholder 3"/>
          <p:cNvSpPr>
            <a:spLocks noGrp="1"/>
          </p:cNvSpPr>
          <p:nvPr>
            <p:ph type="sldNum" sz="quarter" idx="5"/>
          </p:nvPr>
        </p:nvSpPr>
        <p:spPr/>
        <p:txBody>
          <a:bodyPr/>
          <a:lstStyle/>
          <a:p>
            <a:pPr>
              <a:defRPr/>
            </a:pPr>
            <a:fld id="{11ADF9B2-7058-406F-B6B6-52EBF37C5239}" type="slidenum">
              <a:rPr lang="cs-CZ" smtClean="0"/>
              <a:pPr>
                <a:defRPr/>
              </a:pPr>
              <a:t>17</a:t>
            </a:fld>
            <a:endParaRPr lang="cs-CZ"/>
          </a:p>
        </p:txBody>
      </p:sp>
    </p:spTree>
    <p:extLst>
      <p:ext uri="{BB962C8B-B14F-4D97-AF65-F5344CB8AC3E}">
        <p14:creationId xmlns:p14="http://schemas.microsoft.com/office/powerpoint/2010/main" val="3714525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cs typeface="Calibri"/>
              </a:rPr>
              <a:t>Smell can point to deterioration of plant material or to a plant rich in volatile essential oil.</a:t>
            </a:r>
          </a:p>
          <a:p>
            <a:r>
              <a:rPr lang="en-US" dirty="0">
                <a:cs typeface="Calibri"/>
              </a:rPr>
              <a:t>Taste can point to characteristically tasting compounds such as bitter substances, </a:t>
            </a:r>
            <a:r>
              <a:rPr lang="en-US" dirty="0" err="1">
                <a:cs typeface="Calibri"/>
              </a:rPr>
              <a:t>mucilages</a:t>
            </a:r>
            <a:r>
              <a:rPr lang="en-US" dirty="0">
                <a:cs typeface="Calibri"/>
              </a:rPr>
              <a:t>, tannins.</a:t>
            </a:r>
          </a:p>
          <a:p>
            <a:r>
              <a:rPr lang="en-US" dirty="0">
                <a:cs typeface="Calibri"/>
              </a:rPr>
              <a:t>Using vision we macroscopically characterize the plant, shape of its leaves, shape of leaves' edges, and thickness of petiole, amount of trichomes and their shape.</a:t>
            </a:r>
          </a:p>
          <a:p>
            <a:endParaRPr lang="en-US" dirty="0">
              <a:cs typeface="Calibri"/>
            </a:endParaRPr>
          </a:p>
          <a:p>
            <a:r>
              <a:rPr lang="en-US" dirty="0">
                <a:cs typeface="Calibri"/>
              </a:rPr>
              <a:t>Chemical reactions are carried out after extraction of constituents from the drug. Usually the extraction is done by water, or by an organic solvent such as methanol, ethanol. We use two types of reactions: color reactions = result is a change of color, and precipitation reaction = precipitate forms</a:t>
            </a:r>
          </a:p>
        </p:txBody>
      </p:sp>
      <p:sp>
        <p:nvSpPr>
          <p:cNvPr id="4" name="Zástupný symbol pro číslo snímku 3"/>
          <p:cNvSpPr>
            <a:spLocks noGrp="1"/>
          </p:cNvSpPr>
          <p:nvPr>
            <p:ph type="sldNum" sz="quarter" idx="5"/>
          </p:nvPr>
        </p:nvSpPr>
        <p:spPr/>
        <p:txBody>
          <a:bodyPr/>
          <a:lstStyle/>
          <a:p>
            <a:pPr>
              <a:defRPr/>
            </a:pPr>
            <a:fld id="{11ADF9B2-7058-406F-B6B6-52EBF37C5239}" type="slidenum">
              <a:rPr lang="cs-CZ"/>
              <a:pPr>
                <a:defRPr/>
              </a:pPr>
              <a:t>19</a:t>
            </a:fld>
            <a:endParaRPr lang="cs-CZ"/>
          </a:p>
        </p:txBody>
      </p:sp>
    </p:spTree>
    <p:extLst>
      <p:ext uri="{BB962C8B-B14F-4D97-AF65-F5344CB8AC3E}">
        <p14:creationId xmlns:p14="http://schemas.microsoft.com/office/powerpoint/2010/main" val="1818776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cs typeface="Calibri"/>
              </a:rPr>
              <a:t>Foreign matter can be sand, other plant parts.</a:t>
            </a:r>
          </a:p>
          <a:p>
            <a:r>
              <a:rPr lang="en-US" dirty="0">
                <a:cs typeface="Calibri"/>
              </a:rPr>
              <a:t>Loss on drying does not ​qual the loss of water. A drug dried at high temperatures such as 105•C loses also volatile substances such as essential oils.</a:t>
            </a:r>
            <a:endParaRPr lang="en-US" dirty="0"/>
          </a:p>
          <a:p>
            <a:pPr>
              <a:spcBef>
                <a:spcPct val="20000"/>
              </a:spcBef>
            </a:pPr>
            <a:r>
              <a:rPr lang="en-GB" dirty="0"/>
              <a:t>Determination of HCl-insoluble ash gives information about different minerals present.</a:t>
            </a:r>
            <a:endParaRPr lang="en-US" dirty="0">
              <a:cs typeface="Calibri" panose="020F0502020204030204"/>
            </a:endParaRPr>
          </a:p>
        </p:txBody>
      </p:sp>
      <p:sp>
        <p:nvSpPr>
          <p:cNvPr id="4" name="Zástupný symbol pro číslo snímku 3"/>
          <p:cNvSpPr>
            <a:spLocks noGrp="1"/>
          </p:cNvSpPr>
          <p:nvPr>
            <p:ph type="sldNum" sz="quarter" idx="5"/>
          </p:nvPr>
        </p:nvSpPr>
        <p:spPr/>
        <p:txBody>
          <a:bodyPr/>
          <a:lstStyle/>
          <a:p>
            <a:pPr>
              <a:defRPr/>
            </a:pPr>
            <a:fld id="{11ADF9B2-7058-406F-B6B6-52EBF37C5239}" type="slidenum">
              <a:rPr lang="cs-CZ"/>
              <a:pPr>
                <a:defRPr/>
              </a:pPr>
              <a:t>20</a:t>
            </a:fld>
            <a:endParaRPr lang="cs-CZ"/>
          </a:p>
        </p:txBody>
      </p:sp>
    </p:spTree>
    <p:extLst>
      <p:ext uri="{BB962C8B-B14F-4D97-AF65-F5344CB8AC3E}">
        <p14:creationId xmlns:p14="http://schemas.microsoft.com/office/powerpoint/2010/main" val="436217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cs typeface="Calibri"/>
              </a:rPr>
              <a:t>Biological methods are used when the amount of constituents measured by chemical methods does not match the effect of the drug (tannins and their </a:t>
            </a:r>
            <a:r>
              <a:rPr lang="en-US" dirty="0" err="1">
                <a:cs typeface="Calibri"/>
              </a:rPr>
              <a:t>adstringent</a:t>
            </a:r>
            <a:r>
              <a:rPr lang="en-US" dirty="0">
                <a:cs typeface="Calibri"/>
              </a:rPr>
              <a:t> effect)</a:t>
            </a:r>
          </a:p>
        </p:txBody>
      </p:sp>
      <p:sp>
        <p:nvSpPr>
          <p:cNvPr id="4" name="Zástupný symbol pro číslo snímku 3"/>
          <p:cNvSpPr>
            <a:spLocks noGrp="1"/>
          </p:cNvSpPr>
          <p:nvPr>
            <p:ph type="sldNum" sz="quarter" idx="5"/>
          </p:nvPr>
        </p:nvSpPr>
        <p:spPr/>
        <p:txBody>
          <a:bodyPr/>
          <a:lstStyle/>
          <a:p>
            <a:pPr>
              <a:defRPr/>
            </a:pPr>
            <a:fld id="{11ADF9B2-7058-406F-B6B6-52EBF37C5239}" type="slidenum">
              <a:rPr lang="cs-CZ"/>
              <a:pPr>
                <a:defRPr/>
              </a:pPr>
              <a:t>21</a:t>
            </a:fld>
            <a:endParaRPr lang="cs-CZ"/>
          </a:p>
        </p:txBody>
      </p:sp>
    </p:spTree>
    <p:extLst>
      <p:ext uri="{BB962C8B-B14F-4D97-AF65-F5344CB8AC3E}">
        <p14:creationId xmlns:p14="http://schemas.microsoft.com/office/powerpoint/2010/main" val="2441060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cs typeface="Calibri"/>
              </a:rPr>
              <a:t>Primary metabolites are simple and universal substances which occur in all organisms. They have several precursors.</a:t>
            </a:r>
          </a:p>
          <a:p>
            <a:r>
              <a:rPr lang="en-US" dirty="0">
                <a:cs typeface="Calibri"/>
              </a:rPr>
              <a:t>Secondary metabolites are synthesized from primary metabolites by specific, genetically controlled and enzymatically catalyzed reactions. Secondary metabolites are usually referred to as natural drugs.</a:t>
            </a:r>
          </a:p>
        </p:txBody>
      </p:sp>
      <p:sp>
        <p:nvSpPr>
          <p:cNvPr id="4" name="Zástupný symbol pro číslo snímku 3"/>
          <p:cNvSpPr>
            <a:spLocks noGrp="1"/>
          </p:cNvSpPr>
          <p:nvPr>
            <p:ph type="sldNum" sz="quarter" idx="5"/>
          </p:nvPr>
        </p:nvSpPr>
        <p:spPr/>
        <p:txBody>
          <a:bodyPr/>
          <a:lstStyle/>
          <a:p>
            <a:pPr>
              <a:defRPr/>
            </a:pPr>
            <a:fld id="{11ADF9B2-7058-406F-B6B6-52EBF37C5239}" type="slidenum">
              <a:rPr lang="cs-CZ"/>
              <a:pPr>
                <a:defRPr/>
              </a:pPr>
              <a:t>22</a:t>
            </a:fld>
            <a:endParaRPr lang="cs-CZ"/>
          </a:p>
        </p:txBody>
      </p:sp>
    </p:spTree>
    <p:extLst>
      <p:ext uri="{BB962C8B-B14F-4D97-AF65-F5344CB8AC3E}">
        <p14:creationId xmlns:p14="http://schemas.microsoft.com/office/powerpoint/2010/main" val="2821929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cs typeface="Calibri"/>
              </a:rPr>
              <a:t>Progressive staining – up to a certain hue</a:t>
            </a:r>
          </a:p>
          <a:p>
            <a:r>
              <a:rPr lang="en-US" dirty="0">
                <a:cs typeface="Calibri"/>
              </a:rPr>
              <a:t>Regressive staining – we apply a dye and then we remove the color to the desired hue</a:t>
            </a:r>
          </a:p>
          <a:p>
            <a:r>
              <a:rPr lang="en-US" dirty="0" err="1">
                <a:cs typeface="Calibri"/>
              </a:rPr>
              <a:t>Succedaneous</a:t>
            </a:r>
            <a:r>
              <a:rPr lang="en-US" dirty="0">
                <a:cs typeface="Calibri"/>
              </a:rPr>
              <a:t> – uses different dyes, one after another</a:t>
            </a:r>
          </a:p>
          <a:p>
            <a:r>
              <a:rPr lang="en-US" dirty="0">
                <a:cs typeface="Calibri"/>
              </a:rPr>
              <a:t>Simultaneous – uses different dyes combined in one solution</a:t>
            </a:r>
          </a:p>
          <a:p>
            <a:endParaRPr lang="en-US" dirty="0">
              <a:cs typeface="Calibri"/>
            </a:endParaRPr>
          </a:p>
          <a:p>
            <a:r>
              <a:rPr lang="en-US" dirty="0">
                <a:cs typeface="Calibri"/>
              </a:rPr>
              <a:t>Diffusive staining – all parts of tissue are dyed with the same color </a:t>
            </a:r>
          </a:p>
          <a:p>
            <a:r>
              <a:rPr lang="en-US" dirty="0">
                <a:cs typeface="Calibri"/>
              </a:rPr>
              <a:t>Differentiative – different dyes to highlight certain structures</a:t>
            </a:r>
          </a:p>
        </p:txBody>
      </p:sp>
      <p:sp>
        <p:nvSpPr>
          <p:cNvPr id="4" name="Zástupný symbol pro číslo snímku 3"/>
          <p:cNvSpPr>
            <a:spLocks noGrp="1"/>
          </p:cNvSpPr>
          <p:nvPr>
            <p:ph type="sldNum" sz="quarter" idx="5"/>
          </p:nvPr>
        </p:nvSpPr>
        <p:spPr/>
        <p:txBody>
          <a:bodyPr/>
          <a:lstStyle/>
          <a:p>
            <a:pPr>
              <a:defRPr/>
            </a:pPr>
            <a:fld id="{11ADF9B2-7058-406F-B6B6-52EBF37C5239}" type="slidenum">
              <a:rPr lang="cs-CZ"/>
              <a:pPr>
                <a:defRPr/>
              </a:pPr>
              <a:t>27</a:t>
            </a:fld>
            <a:endParaRPr lang="cs-CZ"/>
          </a:p>
        </p:txBody>
      </p:sp>
    </p:spTree>
    <p:extLst>
      <p:ext uri="{BB962C8B-B14F-4D97-AF65-F5344CB8AC3E}">
        <p14:creationId xmlns:p14="http://schemas.microsoft.com/office/powerpoint/2010/main" val="524417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id="{1D34FBDC-A97A-4394-9082-A4BAA9EC07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Zástupný symbol pro poznámky 2">
            <a:extLst>
              <a:ext uri="{FF2B5EF4-FFF2-40B4-BE49-F238E27FC236}">
                <a16:creationId xmlns:a16="http://schemas.microsoft.com/office/drawing/2014/main" id="{5D914E66-658D-440A-AF4A-5A3B4A3136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Zástupný symbol pro číslo snímku 3">
            <a:extLst>
              <a:ext uri="{FF2B5EF4-FFF2-40B4-BE49-F238E27FC236}">
                <a16:creationId xmlns:a16="http://schemas.microsoft.com/office/drawing/2014/main" id="{AC149200-5A40-4AB6-8455-6AEB29A5DD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26E20A-A7B1-4F6E-93FF-7998C9823D8C}" type="slidenum">
              <a:rPr lang="cs-CZ" altLang="en-US" smtClean="0"/>
              <a:pPr/>
              <a:t>30</a:t>
            </a:fld>
            <a:endParaRPr lang="cs-CZ"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Drug</a:t>
            </a:r>
            <a:r>
              <a:rPr lang="cs-CZ" dirty="0"/>
              <a:t> </a:t>
            </a:r>
            <a:r>
              <a:rPr lang="cs-CZ" dirty="0" err="1"/>
              <a:t>usually</a:t>
            </a:r>
            <a:r>
              <a:rPr lang="cs-CZ" dirty="0"/>
              <a:t> </a:t>
            </a:r>
            <a:r>
              <a:rPr lang="cs-CZ" dirty="0" err="1"/>
              <a:t>means</a:t>
            </a:r>
            <a:r>
              <a:rPr lang="cs-CZ" dirty="0"/>
              <a:t> a </a:t>
            </a:r>
            <a:r>
              <a:rPr lang="cs-CZ" dirty="0" err="1"/>
              <a:t>medicine</a:t>
            </a:r>
            <a:r>
              <a:rPr lang="cs-CZ" dirty="0"/>
              <a:t>, </a:t>
            </a:r>
            <a:r>
              <a:rPr lang="cs-CZ" dirty="0" err="1"/>
              <a:t>an</a:t>
            </a:r>
            <a:r>
              <a:rPr lang="cs-CZ" dirty="0"/>
              <a:t> </a:t>
            </a:r>
            <a:r>
              <a:rPr lang="cs-CZ" dirty="0" err="1"/>
              <a:t>active</a:t>
            </a:r>
            <a:r>
              <a:rPr lang="cs-CZ" dirty="0"/>
              <a:t> </a:t>
            </a:r>
            <a:r>
              <a:rPr lang="cs-CZ" dirty="0" err="1"/>
              <a:t>compound</a:t>
            </a:r>
            <a:r>
              <a:rPr lang="cs-CZ" dirty="0"/>
              <a:t>. In </a:t>
            </a:r>
            <a:r>
              <a:rPr lang="cs-CZ" dirty="0" err="1"/>
              <a:t>pharmacognosy</a:t>
            </a:r>
            <a:r>
              <a:rPr lang="cs-CZ" dirty="0"/>
              <a:t>, </a:t>
            </a:r>
            <a:r>
              <a:rPr lang="cs-CZ" dirty="0" err="1"/>
              <a:t>the</a:t>
            </a:r>
            <a:r>
              <a:rPr lang="cs-CZ" dirty="0"/>
              <a:t> </a:t>
            </a:r>
            <a:r>
              <a:rPr lang="cs-CZ" dirty="0" err="1"/>
              <a:t>word</a:t>
            </a:r>
            <a:r>
              <a:rPr lang="cs-CZ" dirty="0"/>
              <a:t> </a:t>
            </a:r>
            <a:r>
              <a:rPr lang="cs-CZ" dirty="0" err="1"/>
              <a:t>drug</a:t>
            </a:r>
            <a:r>
              <a:rPr lang="cs-CZ" dirty="0"/>
              <a:t> has </a:t>
            </a:r>
            <a:r>
              <a:rPr lang="cs-CZ" dirty="0" err="1"/>
              <a:t>another</a:t>
            </a:r>
            <a:r>
              <a:rPr lang="cs-CZ" dirty="0"/>
              <a:t> </a:t>
            </a:r>
            <a:r>
              <a:rPr lang="cs-CZ" dirty="0" err="1"/>
              <a:t>meaning</a:t>
            </a:r>
            <a:endParaRPr lang="cs-CZ" dirty="0"/>
          </a:p>
        </p:txBody>
      </p:sp>
      <p:sp>
        <p:nvSpPr>
          <p:cNvPr id="4" name="Zástupný symbol pro číslo snímku 3"/>
          <p:cNvSpPr>
            <a:spLocks noGrp="1"/>
          </p:cNvSpPr>
          <p:nvPr>
            <p:ph type="sldNum" sz="quarter" idx="5"/>
          </p:nvPr>
        </p:nvSpPr>
        <p:spPr/>
        <p:txBody>
          <a:bodyPr/>
          <a:lstStyle/>
          <a:p>
            <a:pPr>
              <a:defRPr/>
            </a:pPr>
            <a:fld id="{11ADF9B2-7058-406F-B6B6-52EBF37C5239}" type="slidenum">
              <a:rPr lang="cs-CZ" smtClean="0"/>
              <a:pPr>
                <a:defRPr/>
              </a:pPr>
              <a:t>4</a:t>
            </a:fld>
            <a:endParaRPr lang="cs-CZ"/>
          </a:p>
        </p:txBody>
      </p:sp>
    </p:spTree>
    <p:extLst>
      <p:ext uri="{BB962C8B-B14F-4D97-AF65-F5344CB8AC3E}">
        <p14:creationId xmlns:p14="http://schemas.microsoft.com/office/powerpoint/2010/main" val="136791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sk-SK" noProof="0" dirty="0" err="1"/>
              <a:t>Historically</a:t>
            </a:r>
            <a:r>
              <a:rPr lang="sk-SK" noProof="0" dirty="0"/>
              <a:t>, </a:t>
            </a:r>
            <a:r>
              <a:rPr lang="sk-SK" noProof="0" dirty="0" err="1"/>
              <a:t>drugs</a:t>
            </a:r>
            <a:r>
              <a:rPr lang="sk-SK" noProof="0" dirty="0"/>
              <a:t> </a:t>
            </a:r>
            <a:r>
              <a:rPr lang="sk-SK" noProof="0" dirty="0" err="1"/>
              <a:t>were</a:t>
            </a:r>
            <a:r>
              <a:rPr lang="sk-SK" noProof="0" dirty="0"/>
              <a:t> </a:t>
            </a:r>
            <a:r>
              <a:rPr lang="sk-SK" noProof="0" dirty="0" err="1"/>
              <a:t>used</a:t>
            </a:r>
            <a:r>
              <a:rPr lang="sk-SK" noProof="0" dirty="0"/>
              <a:t> </a:t>
            </a:r>
            <a:r>
              <a:rPr lang="sk-SK" noProof="0" dirty="0" err="1"/>
              <a:t>directly</a:t>
            </a:r>
            <a:r>
              <a:rPr lang="sk-SK" noProof="0" dirty="0"/>
              <a:t> </a:t>
            </a:r>
            <a:r>
              <a:rPr lang="sk-SK" noProof="0" dirty="0" err="1"/>
              <a:t>for</a:t>
            </a:r>
            <a:r>
              <a:rPr lang="sk-SK" noProof="0" dirty="0"/>
              <a:t> </a:t>
            </a:r>
            <a:r>
              <a:rPr lang="sk-SK" noProof="0" dirty="0" err="1"/>
              <a:t>treatment</a:t>
            </a:r>
            <a:r>
              <a:rPr lang="sk-SK" noProof="0" dirty="0"/>
              <a:t> or </a:t>
            </a:r>
            <a:r>
              <a:rPr lang="sk-SK" noProof="0" dirty="0" err="1"/>
              <a:t>preparation</a:t>
            </a:r>
            <a:r>
              <a:rPr lang="sk-SK" noProof="0" dirty="0"/>
              <a:t> of </a:t>
            </a:r>
            <a:r>
              <a:rPr lang="sk-SK" noProof="0" dirty="0" err="1"/>
              <a:t>healing</a:t>
            </a:r>
            <a:r>
              <a:rPr lang="sk-SK" noProof="0" dirty="0"/>
              <a:t> </a:t>
            </a:r>
            <a:r>
              <a:rPr lang="sk-SK" noProof="0" dirty="0" err="1"/>
              <a:t>tinctures</a:t>
            </a:r>
            <a:r>
              <a:rPr lang="sk-SK" noProof="0" dirty="0"/>
              <a:t> and </a:t>
            </a:r>
            <a:r>
              <a:rPr lang="sk-SK" noProof="0" dirty="0" err="1"/>
              <a:t>extracts</a:t>
            </a:r>
            <a:r>
              <a:rPr lang="sk-SK" noProof="0" dirty="0"/>
              <a:t>. </a:t>
            </a:r>
            <a:r>
              <a:rPr lang="sk-SK" noProof="0" dirty="0" err="1"/>
              <a:t>Nowadays</a:t>
            </a:r>
            <a:r>
              <a:rPr lang="sk-SK" noProof="0" dirty="0"/>
              <a:t>, </a:t>
            </a:r>
            <a:r>
              <a:rPr lang="sk-SK" noProof="0" dirty="0" err="1"/>
              <a:t>drugs</a:t>
            </a:r>
            <a:r>
              <a:rPr lang="sk-SK" noProof="0" dirty="0"/>
              <a:t> are </a:t>
            </a:r>
            <a:r>
              <a:rPr lang="sk-SK" noProof="0" dirty="0" err="1"/>
              <a:t>merely</a:t>
            </a:r>
            <a:r>
              <a:rPr lang="sk-SK" noProof="0" dirty="0"/>
              <a:t> a raw </a:t>
            </a:r>
            <a:r>
              <a:rPr lang="sk-SK" noProof="0" dirty="0" err="1"/>
              <a:t>material</a:t>
            </a:r>
            <a:r>
              <a:rPr lang="sk-SK" noProof="0" dirty="0"/>
              <a:t> </a:t>
            </a:r>
            <a:r>
              <a:rPr lang="sk-SK" noProof="0" dirty="0" err="1"/>
              <a:t>for</a:t>
            </a:r>
            <a:r>
              <a:rPr lang="sk-SK" noProof="0" dirty="0"/>
              <a:t> </a:t>
            </a:r>
            <a:r>
              <a:rPr lang="sk-SK" noProof="0" dirty="0" err="1"/>
              <a:t>isolation</a:t>
            </a:r>
            <a:r>
              <a:rPr lang="sk-SK" noProof="0" dirty="0"/>
              <a:t> of </a:t>
            </a:r>
            <a:r>
              <a:rPr lang="sk-SK" noProof="0" dirty="0" err="1"/>
              <a:t>their</a:t>
            </a:r>
            <a:r>
              <a:rPr lang="sk-SK" noProof="0" dirty="0"/>
              <a:t> </a:t>
            </a:r>
            <a:r>
              <a:rPr lang="sk-SK" noProof="0" dirty="0" err="1"/>
              <a:t>active</a:t>
            </a:r>
            <a:r>
              <a:rPr lang="sk-SK" noProof="0" dirty="0"/>
              <a:t> </a:t>
            </a:r>
            <a:r>
              <a:rPr lang="sk-SK" noProof="0" dirty="0" err="1"/>
              <a:t>compounds</a:t>
            </a:r>
            <a:r>
              <a:rPr lang="sk-SK" noProof="0" dirty="0"/>
              <a:t>, </a:t>
            </a:r>
            <a:r>
              <a:rPr lang="sk-SK" noProof="0" dirty="0" err="1"/>
              <a:t>which</a:t>
            </a:r>
            <a:r>
              <a:rPr lang="sk-SK" noProof="0" dirty="0"/>
              <a:t> are </a:t>
            </a:r>
            <a:r>
              <a:rPr lang="sk-SK" noProof="0" dirty="0" err="1"/>
              <a:t>then</a:t>
            </a:r>
            <a:r>
              <a:rPr lang="sk-SK" noProof="0" dirty="0"/>
              <a:t> </a:t>
            </a:r>
            <a:r>
              <a:rPr lang="sk-SK" noProof="0" dirty="0" err="1"/>
              <a:t>used</a:t>
            </a:r>
            <a:r>
              <a:rPr lang="sk-SK" noProof="0" dirty="0"/>
              <a:t> </a:t>
            </a:r>
            <a:r>
              <a:rPr lang="sk-SK" noProof="0" dirty="0" err="1"/>
              <a:t>for</a:t>
            </a:r>
            <a:r>
              <a:rPr lang="sk-SK" noProof="0" dirty="0"/>
              <a:t> </a:t>
            </a:r>
            <a:r>
              <a:rPr lang="sk-SK" noProof="0" dirty="0" err="1"/>
              <a:t>treatment</a:t>
            </a:r>
            <a:r>
              <a:rPr lang="sk-SK" noProof="0" dirty="0"/>
              <a:t>.</a:t>
            </a:r>
          </a:p>
          <a:p>
            <a:endParaRPr lang="en-US" noProof="0" dirty="0"/>
          </a:p>
          <a:p>
            <a:r>
              <a:rPr lang="en-US" noProof="0" dirty="0"/>
              <a:t>Drugs according to usage:  drugs for treatment, drugs for isolation of active compounds</a:t>
            </a:r>
            <a:endParaRPr lang="sk-SK" noProof="0" dirty="0"/>
          </a:p>
          <a:p>
            <a:r>
              <a:rPr lang="sk-SK" noProof="0" dirty="0" err="1"/>
              <a:t>Amorphous</a:t>
            </a:r>
            <a:r>
              <a:rPr lang="sk-SK" noProof="0" dirty="0"/>
              <a:t> </a:t>
            </a:r>
            <a:r>
              <a:rPr lang="sk-SK" noProof="0" dirty="0" err="1"/>
              <a:t>drugs</a:t>
            </a:r>
            <a:r>
              <a:rPr lang="sk-SK" noProof="0" dirty="0"/>
              <a:t> </a:t>
            </a:r>
            <a:r>
              <a:rPr lang="sk-SK" noProof="0" dirty="0" err="1"/>
              <a:t>can</a:t>
            </a:r>
            <a:r>
              <a:rPr lang="sk-SK" noProof="0" dirty="0"/>
              <a:t> </a:t>
            </a:r>
            <a:r>
              <a:rPr lang="sk-SK" noProof="0" dirty="0" err="1"/>
              <a:t>be</a:t>
            </a:r>
            <a:r>
              <a:rPr lang="sk-SK" noProof="0" dirty="0"/>
              <a:t> </a:t>
            </a:r>
            <a:r>
              <a:rPr lang="sk-SK" noProof="0" dirty="0" err="1"/>
              <a:t>physiological</a:t>
            </a:r>
            <a:r>
              <a:rPr lang="sk-SK" noProof="0" dirty="0"/>
              <a:t> </a:t>
            </a:r>
            <a:r>
              <a:rPr lang="sk-SK" noProof="0" dirty="0" err="1"/>
              <a:t>products</a:t>
            </a:r>
            <a:r>
              <a:rPr lang="sk-SK" noProof="0" dirty="0"/>
              <a:t> – </a:t>
            </a:r>
            <a:r>
              <a:rPr lang="sk-SK" noProof="0" dirty="0" err="1"/>
              <a:t>natural</a:t>
            </a:r>
            <a:r>
              <a:rPr lang="sk-SK" noProof="0" dirty="0"/>
              <a:t> </a:t>
            </a:r>
            <a:r>
              <a:rPr lang="sk-SK" noProof="0" dirty="0" err="1"/>
              <a:t>products</a:t>
            </a:r>
            <a:r>
              <a:rPr lang="sk-SK" noProof="0" dirty="0"/>
              <a:t> of </a:t>
            </a:r>
            <a:r>
              <a:rPr lang="sk-SK" noProof="0" dirty="0" err="1"/>
              <a:t>plant</a:t>
            </a:r>
            <a:r>
              <a:rPr lang="sk-SK" noProof="0" dirty="0"/>
              <a:t>/</a:t>
            </a:r>
            <a:r>
              <a:rPr lang="sk-SK" noProof="0" dirty="0" err="1"/>
              <a:t>animal</a:t>
            </a:r>
            <a:r>
              <a:rPr lang="sk-SK" noProof="0" dirty="0"/>
              <a:t> body; or </a:t>
            </a:r>
            <a:r>
              <a:rPr lang="sk-SK" noProof="0" dirty="0" err="1"/>
              <a:t>pathological</a:t>
            </a:r>
            <a:r>
              <a:rPr lang="sk-SK" noProof="0" dirty="0"/>
              <a:t> </a:t>
            </a:r>
            <a:r>
              <a:rPr lang="sk-SK" noProof="0" dirty="0" err="1"/>
              <a:t>products</a:t>
            </a:r>
            <a:r>
              <a:rPr lang="sk-SK" noProof="0" dirty="0"/>
              <a:t> – </a:t>
            </a:r>
            <a:r>
              <a:rPr lang="sk-SK" noProof="0" dirty="0" err="1"/>
              <a:t>these</a:t>
            </a:r>
            <a:r>
              <a:rPr lang="sk-SK" noProof="0" dirty="0"/>
              <a:t> are </a:t>
            </a:r>
            <a:r>
              <a:rPr lang="sk-SK" noProof="0" dirty="0" err="1"/>
              <a:t>produced</a:t>
            </a:r>
            <a:r>
              <a:rPr lang="sk-SK" noProof="0" dirty="0"/>
              <a:t> </a:t>
            </a:r>
            <a:r>
              <a:rPr lang="sk-SK" noProof="0" dirty="0" err="1"/>
              <a:t>after</a:t>
            </a:r>
            <a:r>
              <a:rPr lang="sk-SK" noProof="0" dirty="0"/>
              <a:t> </a:t>
            </a:r>
            <a:r>
              <a:rPr lang="sk-SK" noProof="0" dirty="0" err="1"/>
              <a:t>an</a:t>
            </a:r>
            <a:r>
              <a:rPr lang="sk-SK" noProof="0" dirty="0"/>
              <a:t> </a:t>
            </a:r>
            <a:r>
              <a:rPr lang="sk-SK" noProof="0" dirty="0" err="1"/>
              <a:t>external</a:t>
            </a:r>
            <a:r>
              <a:rPr lang="sk-SK" noProof="0" dirty="0"/>
              <a:t> </a:t>
            </a:r>
            <a:r>
              <a:rPr lang="sk-SK" noProof="0" dirty="0" err="1"/>
              <a:t>intervention</a:t>
            </a:r>
            <a:r>
              <a:rPr lang="sk-SK" noProof="0" dirty="0"/>
              <a:t>, </a:t>
            </a:r>
            <a:r>
              <a:rPr lang="sk-SK" noProof="0" dirty="0" err="1"/>
              <a:t>for</a:t>
            </a:r>
            <a:r>
              <a:rPr lang="sk-SK" noProof="0" dirty="0"/>
              <a:t> </a:t>
            </a:r>
            <a:r>
              <a:rPr lang="sk-SK" noProof="0" dirty="0" err="1"/>
              <a:t>example</a:t>
            </a:r>
            <a:r>
              <a:rPr lang="sk-SK" noProof="0" dirty="0"/>
              <a:t> </a:t>
            </a:r>
            <a:r>
              <a:rPr lang="sk-SK" noProof="0" dirty="0" err="1"/>
              <a:t>an</a:t>
            </a:r>
            <a:r>
              <a:rPr lang="sk-SK" noProof="0" dirty="0"/>
              <a:t> </a:t>
            </a:r>
            <a:r>
              <a:rPr lang="sk-SK" noProof="0" dirty="0" err="1"/>
              <a:t>injury</a:t>
            </a:r>
            <a:r>
              <a:rPr lang="sk-SK" noProof="0" dirty="0"/>
              <a:t> </a:t>
            </a:r>
            <a:r>
              <a:rPr lang="sk-SK" noProof="0" dirty="0" err="1"/>
              <a:t>such</a:t>
            </a:r>
            <a:r>
              <a:rPr lang="sk-SK" noProof="0" dirty="0"/>
              <a:t> as </a:t>
            </a:r>
            <a:r>
              <a:rPr lang="sk-SK" noProof="0" dirty="0" err="1"/>
              <a:t>cutting</a:t>
            </a:r>
            <a:r>
              <a:rPr lang="sk-SK" noProof="0" dirty="0"/>
              <a:t> </a:t>
            </a:r>
            <a:r>
              <a:rPr lang="sk-SK" noProof="0" dirty="0" err="1"/>
              <a:t>the</a:t>
            </a:r>
            <a:r>
              <a:rPr lang="sk-SK" noProof="0" dirty="0"/>
              <a:t> </a:t>
            </a:r>
            <a:r>
              <a:rPr lang="sk-SK" noProof="0" dirty="0" err="1"/>
              <a:t>bark</a:t>
            </a:r>
            <a:r>
              <a:rPr lang="sk-SK" noProof="0" dirty="0"/>
              <a:t> of a </a:t>
            </a:r>
            <a:r>
              <a:rPr lang="sk-SK" noProof="0" dirty="0" err="1"/>
              <a:t>tree</a:t>
            </a:r>
            <a:r>
              <a:rPr lang="sk-SK" noProof="0" dirty="0"/>
              <a:t>.</a:t>
            </a:r>
            <a:endParaRPr lang="en-US" noProof="0" dirty="0"/>
          </a:p>
          <a:p>
            <a:endParaRPr lang="sk-SK"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noProof="0" dirty="0"/>
              <a:t>Mother plant (</a:t>
            </a:r>
            <a:r>
              <a:rPr lang="sk-SK" noProof="0" dirty="0"/>
              <a:t> </a:t>
            </a:r>
            <a:r>
              <a:rPr lang="sk-SK" noProof="0" dirty="0" err="1"/>
              <a:t>mother</a:t>
            </a:r>
            <a:r>
              <a:rPr lang="sk-SK" noProof="0" dirty="0"/>
              <a:t> </a:t>
            </a:r>
            <a:r>
              <a:rPr lang="en-US" noProof="0" dirty="0"/>
              <a:t>organism) – plant (organism), from which the drug is derived</a:t>
            </a:r>
          </a:p>
          <a:p>
            <a:endParaRPr lang="sk-SK" noProof="1"/>
          </a:p>
          <a:p>
            <a:endParaRPr lang="en-US" noProof="1"/>
          </a:p>
        </p:txBody>
      </p:sp>
      <p:sp>
        <p:nvSpPr>
          <p:cNvPr id="4" name="Zástupný symbol pro číslo snímku 3"/>
          <p:cNvSpPr>
            <a:spLocks noGrp="1"/>
          </p:cNvSpPr>
          <p:nvPr>
            <p:ph type="sldNum" sz="quarter" idx="5"/>
          </p:nvPr>
        </p:nvSpPr>
        <p:spPr/>
        <p:txBody>
          <a:bodyPr/>
          <a:lstStyle/>
          <a:p>
            <a:pPr>
              <a:defRPr/>
            </a:pPr>
            <a:fld id="{11ADF9B2-7058-406F-B6B6-52EBF37C5239}" type="slidenum">
              <a:rPr lang="cs-CZ" smtClean="0"/>
              <a:pPr>
                <a:defRPr/>
              </a:pPr>
              <a:t>5</a:t>
            </a:fld>
            <a:endParaRPr lang="cs-CZ"/>
          </a:p>
        </p:txBody>
      </p:sp>
    </p:spTree>
    <p:extLst>
      <p:ext uri="{BB962C8B-B14F-4D97-AF65-F5344CB8AC3E}">
        <p14:creationId xmlns:p14="http://schemas.microsoft.com/office/powerpoint/2010/main" val="170373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err="1"/>
              <a:t>Drying</a:t>
            </a:r>
            <a:r>
              <a:rPr lang="sk-SK" dirty="0"/>
              <a:t> </a:t>
            </a:r>
            <a:r>
              <a:rPr lang="sk-SK" dirty="0" err="1"/>
              <a:t>speed</a:t>
            </a:r>
            <a:r>
              <a:rPr lang="sk-SK" dirty="0"/>
              <a:t> </a:t>
            </a:r>
            <a:r>
              <a:rPr lang="sk-SK" dirty="0" err="1"/>
              <a:t>depends</a:t>
            </a:r>
            <a:r>
              <a:rPr lang="sk-SK" dirty="0"/>
              <a:t> on </a:t>
            </a:r>
            <a:r>
              <a:rPr lang="sk-SK" dirty="0" err="1"/>
              <a:t>the</a:t>
            </a:r>
            <a:r>
              <a:rPr lang="sk-SK" dirty="0"/>
              <a:t> </a:t>
            </a:r>
            <a:r>
              <a:rPr lang="sk-SK" dirty="0" err="1"/>
              <a:t>temperature</a:t>
            </a:r>
            <a:r>
              <a:rPr lang="sk-SK" dirty="0"/>
              <a:t> and </a:t>
            </a:r>
            <a:r>
              <a:rPr lang="sk-SK" dirty="0" err="1"/>
              <a:t>the</a:t>
            </a:r>
            <a:r>
              <a:rPr lang="sk-SK" dirty="0"/>
              <a:t> </a:t>
            </a:r>
            <a:r>
              <a:rPr lang="sk-SK" dirty="0" err="1"/>
              <a:t>relative</a:t>
            </a:r>
            <a:r>
              <a:rPr lang="sk-SK" dirty="0"/>
              <a:t> </a:t>
            </a:r>
            <a:r>
              <a:rPr lang="sk-SK" dirty="0" err="1"/>
              <a:t>air</a:t>
            </a:r>
            <a:r>
              <a:rPr lang="sk-SK" dirty="0"/>
              <a:t> </a:t>
            </a:r>
            <a:r>
              <a:rPr lang="sk-SK" dirty="0" err="1"/>
              <a:t>humidity</a:t>
            </a:r>
            <a:r>
              <a:rPr lang="sk-SK" dirty="0"/>
              <a:t> – </a:t>
            </a:r>
            <a:r>
              <a:rPr lang="sk-SK" dirty="0" err="1"/>
              <a:t>it</a:t>
            </a:r>
            <a:r>
              <a:rPr lang="sk-SK" dirty="0"/>
              <a:t> </a:t>
            </a:r>
            <a:r>
              <a:rPr lang="sk-SK" dirty="0" err="1"/>
              <a:t>occurs</a:t>
            </a:r>
            <a:r>
              <a:rPr lang="sk-SK" dirty="0"/>
              <a:t> </a:t>
            </a:r>
            <a:r>
              <a:rPr lang="sk-SK" dirty="0" err="1"/>
              <a:t>faster</a:t>
            </a:r>
            <a:r>
              <a:rPr lang="sk-SK" dirty="0"/>
              <a:t> in </a:t>
            </a:r>
            <a:r>
              <a:rPr lang="sk-SK" dirty="0" err="1"/>
              <a:t>higher</a:t>
            </a:r>
            <a:r>
              <a:rPr lang="sk-SK" dirty="0"/>
              <a:t> temp. and </a:t>
            </a:r>
            <a:r>
              <a:rPr lang="sk-SK" dirty="0" err="1"/>
              <a:t>with</a:t>
            </a:r>
            <a:r>
              <a:rPr lang="sk-SK" dirty="0"/>
              <a:t> </a:t>
            </a:r>
            <a:r>
              <a:rPr lang="sk-SK" dirty="0" err="1"/>
              <a:t>better</a:t>
            </a:r>
            <a:r>
              <a:rPr lang="sk-SK" dirty="0"/>
              <a:t> </a:t>
            </a:r>
            <a:r>
              <a:rPr lang="sk-SK" dirty="0" err="1"/>
              <a:t>air</a:t>
            </a:r>
            <a:r>
              <a:rPr lang="sk-SK" dirty="0"/>
              <a:t> </a:t>
            </a:r>
            <a:r>
              <a:rPr lang="sk-SK" dirty="0" err="1"/>
              <a:t>circulation</a:t>
            </a:r>
            <a:r>
              <a:rPr lang="sk-SK" dirty="0"/>
              <a:t> </a:t>
            </a:r>
            <a:r>
              <a:rPr lang="sk-SK" dirty="0" err="1"/>
              <a:t>above</a:t>
            </a:r>
            <a:r>
              <a:rPr lang="sk-SK" dirty="0"/>
              <a:t> </a:t>
            </a:r>
            <a:r>
              <a:rPr lang="sk-SK" dirty="0" err="1"/>
              <a:t>the</a:t>
            </a:r>
            <a:r>
              <a:rPr lang="sk-SK" dirty="0"/>
              <a:t> </a:t>
            </a:r>
            <a:r>
              <a:rPr lang="sk-SK" dirty="0" err="1"/>
              <a:t>dried</a:t>
            </a:r>
            <a:r>
              <a:rPr lang="sk-SK" dirty="0"/>
              <a:t> </a:t>
            </a:r>
            <a:r>
              <a:rPr lang="sk-SK" dirty="0" err="1"/>
              <a:t>material</a:t>
            </a:r>
            <a:r>
              <a:rPr lang="sk-SK" dirty="0"/>
              <a:t>.</a:t>
            </a:r>
          </a:p>
          <a:p>
            <a:r>
              <a:rPr lang="sk-SK" dirty="0" err="1"/>
              <a:t>When</a:t>
            </a:r>
            <a:r>
              <a:rPr lang="sk-SK" dirty="0"/>
              <a:t> </a:t>
            </a:r>
            <a:r>
              <a:rPr lang="sk-SK" dirty="0" err="1"/>
              <a:t>the</a:t>
            </a:r>
            <a:r>
              <a:rPr lang="sk-SK" dirty="0"/>
              <a:t> </a:t>
            </a:r>
            <a:r>
              <a:rPr lang="sk-SK" dirty="0" err="1"/>
              <a:t>drying</a:t>
            </a:r>
            <a:r>
              <a:rPr lang="sk-SK" dirty="0"/>
              <a:t> </a:t>
            </a:r>
            <a:r>
              <a:rPr lang="sk-SK" dirty="0" err="1"/>
              <a:t>process</a:t>
            </a:r>
            <a:r>
              <a:rPr lang="sk-SK" dirty="0"/>
              <a:t> </a:t>
            </a:r>
            <a:r>
              <a:rPr lang="sk-SK" dirty="0" err="1"/>
              <a:t>is</a:t>
            </a:r>
            <a:r>
              <a:rPr lang="sk-SK" dirty="0"/>
              <a:t> </a:t>
            </a:r>
            <a:r>
              <a:rPr lang="sk-SK" dirty="0" err="1"/>
              <a:t>finished</a:t>
            </a:r>
            <a:r>
              <a:rPr lang="sk-SK" dirty="0"/>
              <a:t>, </a:t>
            </a:r>
            <a:r>
              <a:rPr lang="sk-SK" dirty="0" err="1"/>
              <a:t>the</a:t>
            </a:r>
            <a:r>
              <a:rPr lang="sk-SK" dirty="0"/>
              <a:t> </a:t>
            </a:r>
            <a:r>
              <a:rPr lang="sk-SK" dirty="0" err="1"/>
              <a:t>material</a:t>
            </a:r>
            <a:r>
              <a:rPr lang="sk-SK" dirty="0"/>
              <a:t> has to </a:t>
            </a:r>
            <a:r>
              <a:rPr lang="sk-SK" dirty="0" err="1"/>
              <a:t>cool</a:t>
            </a:r>
            <a:r>
              <a:rPr lang="sk-SK" dirty="0"/>
              <a:t> </a:t>
            </a:r>
            <a:r>
              <a:rPr lang="sk-SK" dirty="0" err="1"/>
              <a:t>down</a:t>
            </a:r>
            <a:r>
              <a:rPr lang="sk-SK" dirty="0"/>
              <a:t> prior to </a:t>
            </a:r>
            <a:r>
              <a:rPr lang="sk-SK" dirty="0" err="1"/>
              <a:t>packaging</a:t>
            </a:r>
            <a:r>
              <a:rPr lang="sk-SK" dirty="0"/>
              <a:t> (</a:t>
            </a:r>
            <a:r>
              <a:rPr lang="sk-SK" dirty="0" err="1"/>
              <a:t>residual</a:t>
            </a:r>
            <a:r>
              <a:rPr lang="sk-SK" dirty="0"/>
              <a:t> </a:t>
            </a:r>
            <a:r>
              <a:rPr lang="sk-SK" dirty="0" err="1"/>
              <a:t>water</a:t>
            </a:r>
            <a:r>
              <a:rPr lang="sk-SK" dirty="0"/>
              <a:t> </a:t>
            </a:r>
            <a:r>
              <a:rPr lang="sk-SK" dirty="0" err="1"/>
              <a:t>vapor</a:t>
            </a:r>
            <a:r>
              <a:rPr lang="sk-SK" dirty="0"/>
              <a:t>).</a:t>
            </a:r>
          </a:p>
          <a:p>
            <a:endParaRPr lang="sk-SK" dirty="0"/>
          </a:p>
          <a:p>
            <a:r>
              <a:rPr lang="sk-SK" dirty="0"/>
              <a:t>In </a:t>
            </a:r>
            <a:r>
              <a:rPr lang="sk-SK" dirty="0" err="1"/>
              <a:t>some</a:t>
            </a:r>
            <a:r>
              <a:rPr lang="sk-SK" dirty="0"/>
              <a:t> </a:t>
            </a:r>
            <a:r>
              <a:rPr lang="sk-SK" dirty="0" err="1"/>
              <a:t>drugs</a:t>
            </a:r>
            <a:r>
              <a:rPr lang="sk-SK" dirty="0"/>
              <a:t>, </a:t>
            </a:r>
            <a:r>
              <a:rPr lang="sk-SK" dirty="0" err="1"/>
              <a:t>the</a:t>
            </a:r>
            <a:r>
              <a:rPr lang="sk-SK" dirty="0"/>
              <a:t> </a:t>
            </a:r>
            <a:r>
              <a:rPr lang="sk-SK" dirty="0" err="1"/>
              <a:t>desired</a:t>
            </a:r>
            <a:r>
              <a:rPr lang="sk-SK" dirty="0"/>
              <a:t> </a:t>
            </a:r>
            <a:r>
              <a:rPr lang="sk-SK" dirty="0" err="1"/>
              <a:t>compounds</a:t>
            </a:r>
            <a:r>
              <a:rPr lang="sk-SK" dirty="0"/>
              <a:t> are </a:t>
            </a:r>
            <a:r>
              <a:rPr lang="sk-SK" dirty="0" err="1"/>
              <a:t>synthesized</a:t>
            </a:r>
            <a:r>
              <a:rPr lang="sk-SK" dirty="0"/>
              <a:t> </a:t>
            </a:r>
            <a:r>
              <a:rPr lang="sk-SK" dirty="0" err="1"/>
              <a:t>even</a:t>
            </a:r>
            <a:r>
              <a:rPr lang="sk-SK" dirty="0"/>
              <a:t> </a:t>
            </a:r>
            <a:r>
              <a:rPr lang="sk-SK" dirty="0" err="1"/>
              <a:t>after</a:t>
            </a:r>
            <a:r>
              <a:rPr lang="sk-SK" dirty="0"/>
              <a:t> </a:t>
            </a:r>
            <a:r>
              <a:rPr lang="sk-SK" dirty="0" err="1"/>
              <a:t>harvest</a:t>
            </a:r>
            <a:r>
              <a:rPr lang="sk-SK" dirty="0"/>
              <a:t>. </a:t>
            </a:r>
            <a:r>
              <a:rPr lang="sk-SK" dirty="0" err="1"/>
              <a:t>This</a:t>
            </a:r>
            <a:r>
              <a:rPr lang="sk-SK" dirty="0"/>
              <a:t> </a:t>
            </a:r>
            <a:r>
              <a:rPr lang="sk-SK" dirty="0" err="1"/>
              <a:t>is</a:t>
            </a:r>
            <a:r>
              <a:rPr lang="sk-SK" dirty="0"/>
              <a:t> </a:t>
            </a:r>
            <a:r>
              <a:rPr lang="sk-SK" dirty="0" err="1"/>
              <a:t>known</a:t>
            </a:r>
            <a:r>
              <a:rPr lang="sk-SK" dirty="0"/>
              <a:t> as post-</a:t>
            </a:r>
            <a:r>
              <a:rPr lang="sk-SK" dirty="0" err="1"/>
              <a:t>mortal</a:t>
            </a:r>
            <a:r>
              <a:rPr lang="sk-SK" dirty="0"/>
              <a:t> </a:t>
            </a:r>
            <a:r>
              <a:rPr lang="sk-SK" dirty="0" err="1"/>
              <a:t>biosynthesis</a:t>
            </a:r>
            <a:r>
              <a:rPr lang="sk-SK" dirty="0"/>
              <a:t> (</a:t>
            </a:r>
            <a:r>
              <a:rPr lang="sk-SK" dirty="0" err="1"/>
              <a:t>Digitalis</a:t>
            </a:r>
            <a:r>
              <a:rPr lang="sk-SK" dirty="0"/>
              <a:t> – </a:t>
            </a:r>
            <a:r>
              <a:rPr lang="sk-SK" dirty="0" err="1"/>
              <a:t>foxglove</a:t>
            </a:r>
            <a:r>
              <a:rPr lang="sk-SK" dirty="0"/>
              <a:t>). </a:t>
            </a:r>
          </a:p>
          <a:p>
            <a:r>
              <a:rPr lang="sk-SK" dirty="0" err="1"/>
              <a:t>Other</a:t>
            </a:r>
            <a:r>
              <a:rPr lang="sk-SK" dirty="0"/>
              <a:t> </a:t>
            </a:r>
            <a:r>
              <a:rPr lang="sk-SK" dirty="0" err="1"/>
              <a:t>drugs</a:t>
            </a:r>
            <a:r>
              <a:rPr lang="sk-SK" dirty="0"/>
              <a:t> </a:t>
            </a:r>
            <a:r>
              <a:rPr lang="sk-SK" dirty="0" err="1"/>
              <a:t>have</a:t>
            </a:r>
            <a:r>
              <a:rPr lang="sk-SK" dirty="0"/>
              <a:t> to </a:t>
            </a:r>
            <a:r>
              <a:rPr lang="sk-SK" dirty="0" err="1"/>
              <a:t>undergo</a:t>
            </a:r>
            <a:r>
              <a:rPr lang="sk-SK" dirty="0"/>
              <a:t> </a:t>
            </a:r>
            <a:r>
              <a:rPr lang="sk-SK" dirty="0" err="1"/>
              <a:t>fermentation</a:t>
            </a:r>
            <a:r>
              <a:rPr lang="sk-SK" dirty="0"/>
              <a:t>, </a:t>
            </a:r>
            <a:r>
              <a:rPr lang="sk-SK" dirty="0" err="1"/>
              <a:t>during</a:t>
            </a:r>
            <a:r>
              <a:rPr lang="sk-SK" dirty="0"/>
              <a:t> </a:t>
            </a:r>
            <a:r>
              <a:rPr lang="sk-SK" dirty="0" err="1"/>
              <a:t>which</a:t>
            </a:r>
            <a:r>
              <a:rPr lang="sk-SK" dirty="0"/>
              <a:t> </a:t>
            </a:r>
            <a:r>
              <a:rPr lang="sk-SK" dirty="0" err="1"/>
              <a:t>desired</a:t>
            </a:r>
            <a:r>
              <a:rPr lang="sk-SK" dirty="0"/>
              <a:t> </a:t>
            </a:r>
            <a:r>
              <a:rPr lang="sk-SK" dirty="0" err="1"/>
              <a:t>compounds</a:t>
            </a:r>
            <a:r>
              <a:rPr lang="sk-SK" dirty="0"/>
              <a:t> are </a:t>
            </a:r>
            <a:r>
              <a:rPr lang="sk-SK" dirty="0" err="1"/>
              <a:t>enzymatically</a:t>
            </a:r>
            <a:r>
              <a:rPr lang="sk-SK" dirty="0"/>
              <a:t> </a:t>
            </a:r>
            <a:r>
              <a:rPr lang="sk-SK" dirty="0" err="1"/>
              <a:t>created</a:t>
            </a:r>
            <a:r>
              <a:rPr lang="sk-SK" dirty="0"/>
              <a:t> (</a:t>
            </a:r>
            <a:r>
              <a:rPr lang="sk-SK" dirty="0" err="1"/>
              <a:t>black</a:t>
            </a:r>
            <a:r>
              <a:rPr lang="sk-SK" dirty="0"/>
              <a:t> </a:t>
            </a:r>
            <a:r>
              <a:rPr lang="sk-SK" dirty="0" err="1"/>
              <a:t>tea</a:t>
            </a:r>
            <a:r>
              <a:rPr lang="sk-SK" dirty="0"/>
              <a:t>).</a:t>
            </a:r>
          </a:p>
          <a:p>
            <a:endParaRPr lang="sk-SK" dirty="0"/>
          </a:p>
          <a:p>
            <a:r>
              <a:rPr lang="sk-SK" dirty="0" err="1"/>
              <a:t>Drugs</a:t>
            </a:r>
            <a:r>
              <a:rPr lang="sk-SK" dirty="0"/>
              <a:t> </a:t>
            </a:r>
            <a:r>
              <a:rPr lang="sk-SK" dirty="0" err="1"/>
              <a:t>with</a:t>
            </a:r>
            <a:r>
              <a:rPr lang="sk-SK" dirty="0"/>
              <a:t> </a:t>
            </a:r>
            <a:r>
              <a:rPr lang="sk-SK" dirty="0" err="1"/>
              <a:t>stark</a:t>
            </a:r>
            <a:r>
              <a:rPr lang="sk-SK" dirty="0"/>
              <a:t> </a:t>
            </a:r>
            <a:r>
              <a:rPr lang="sk-SK" dirty="0" err="1"/>
              <a:t>effects</a:t>
            </a:r>
            <a:r>
              <a:rPr lang="sk-SK" dirty="0"/>
              <a:t> (</a:t>
            </a:r>
            <a:r>
              <a:rPr lang="sk-SK" dirty="0" err="1"/>
              <a:t>Opium</a:t>
            </a:r>
            <a:r>
              <a:rPr lang="sk-SK" dirty="0"/>
              <a:t>) </a:t>
            </a:r>
            <a:r>
              <a:rPr lang="sk-SK" dirty="0" err="1"/>
              <a:t>should</a:t>
            </a:r>
            <a:r>
              <a:rPr lang="sk-SK" dirty="0"/>
              <a:t> </a:t>
            </a:r>
            <a:r>
              <a:rPr lang="sk-SK" dirty="0" err="1"/>
              <a:t>be</a:t>
            </a:r>
            <a:r>
              <a:rPr lang="sk-SK" dirty="0"/>
              <a:t> </a:t>
            </a:r>
            <a:r>
              <a:rPr lang="sk-SK" dirty="0" err="1"/>
              <a:t>kept</a:t>
            </a:r>
            <a:r>
              <a:rPr lang="sk-SK" dirty="0"/>
              <a:t> </a:t>
            </a:r>
            <a:r>
              <a:rPr lang="sk-SK" dirty="0" err="1"/>
              <a:t>separately</a:t>
            </a:r>
            <a:r>
              <a:rPr lang="sk-SK" dirty="0"/>
              <a:t>, </a:t>
            </a:r>
            <a:r>
              <a:rPr lang="sk-SK" dirty="0" err="1"/>
              <a:t>also</a:t>
            </a:r>
            <a:r>
              <a:rPr lang="sk-SK" dirty="0"/>
              <a:t> </a:t>
            </a:r>
            <a:r>
              <a:rPr lang="sk-SK" dirty="0" err="1"/>
              <a:t>those</a:t>
            </a:r>
            <a:r>
              <a:rPr lang="sk-SK" dirty="0"/>
              <a:t> </a:t>
            </a:r>
            <a:r>
              <a:rPr lang="sk-SK" dirty="0" err="1"/>
              <a:t>with</a:t>
            </a:r>
            <a:r>
              <a:rPr lang="sk-SK" dirty="0"/>
              <a:t> </a:t>
            </a:r>
            <a:r>
              <a:rPr lang="sk-SK" dirty="0" err="1"/>
              <a:t>sharp</a:t>
            </a:r>
            <a:r>
              <a:rPr lang="sk-SK" dirty="0"/>
              <a:t> </a:t>
            </a:r>
            <a:r>
              <a:rPr lang="sk-SK" dirty="0" err="1"/>
              <a:t>smell</a:t>
            </a:r>
            <a:r>
              <a:rPr lang="sk-SK" dirty="0"/>
              <a:t>.</a:t>
            </a:r>
            <a:endParaRPr lang="en-GB" dirty="0"/>
          </a:p>
        </p:txBody>
      </p:sp>
      <p:sp>
        <p:nvSpPr>
          <p:cNvPr id="4" name="Slide Number Placeholder 3"/>
          <p:cNvSpPr>
            <a:spLocks noGrp="1"/>
          </p:cNvSpPr>
          <p:nvPr>
            <p:ph type="sldNum" sz="quarter" idx="5"/>
          </p:nvPr>
        </p:nvSpPr>
        <p:spPr/>
        <p:txBody>
          <a:bodyPr/>
          <a:lstStyle/>
          <a:p>
            <a:pPr>
              <a:defRPr/>
            </a:pPr>
            <a:fld id="{11ADF9B2-7058-406F-B6B6-52EBF37C5239}" type="slidenum">
              <a:rPr lang="cs-CZ" smtClean="0"/>
              <a:pPr>
                <a:defRPr/>
              </a:pPr>
              <a:t>6</a:t>
            </a:fld>
            <a:endParaRPr lang="cs-CZ"/>
          </a:p>
        </p:txBody>
      </p:sp>
    </p:spTree>
    <p:extLst>
      <p:ext uri="{BB962C8B-B14F-4D97-AF65-F5344CB8AC3E}">
        <p14:creationId xmlns:p14="http://schemas.microsoft.com/office/powerpoint/2010/main" val="119164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err="1"/>
              <a:t>Pharmacochemical</a:t>
            </a:r>
            <a:r>
              <a:rPr lang="sk-SK" dirty="0"/>
              <a:t> </a:t>
            </a:r>
            <a:r>
              <a:rPr lang="sk-SK" dirty="0" err="1"/>
              <a:t>system</a:t>
            </a:r>
            <a:r>
              <a:rPr lang="sk-SK" dirty="0"/>
              <a:t>: </a:t>
            </a:r>
            <a:r>
              <a:rPr lang="sk-SK" dirty="0" err="1"/>
              <a:t>drugs</a:t>
            </a:r>
            <a:r>
              <a:rPr lang="sk-SK" dirty="0"/>
              <a:t> </a:t>
            </a:r>
            <a:r>
              <a:rPr lang="sk-SK" dirty="0" err="1"/>
              <a:t>with</a:t>
            </a:r>
            <a:r>
              <a:rPr lang="sk-SK" dirty="0"/>
              <a:t> </a:t>
            </a:r>
            <a:r>
              <a:rPr lang="sk-SK" dirty="0" err="1"/>
              <a:t>content</a:t>
            </a:r>
            <a:r>
              <a:rPr lang="sk-SK" dirty="0"/>
              <a:t> of </a:t>
            </a:r>
            <a:r>
              <a:rPr lang="sk-SK" dirty="0" err="1"/>
              <a:t>alkaloids</a:t>
            </a:r>
            <a:r>
              <a:rPr lang="sk-SK" dirty="0"/>
              <a:t>, </a:t>
            </a:r>
            <a:r>
              <a:rPr lang="sk-SK" dirty="0" err="1"/>
              <a:t>phenolic</a:t>
            </a:r>
            <a:r>
              <a:rPr lang="sk-SK" dirty="0"/>
              <a:t> </a:t>
            </a:r>
            <a:r>
              <a:rPr lang="sk-SK" dirty="0" err="1"/>
              <a:t>glycosides</a:t>
            </a:r>
            <a:r>
              <a:rPr lang="sk-SK" dirty="0"/>
              <a:t>, </a:t>
            </a:r>
            <a:r>
              <a:rPr lang="sk-SK" dirty="0" err="1"/>
              <a:t>essential</a:t>
            </a:r>
            <a:r>
              <a:rPr lang="sk-SK" dirty="0"/>
              <a:t> </a:t>
            </a:r>
            <a:r>
              <a:rPr lang="sk-SK" dirty="0" err="1"/>
              <a:t>oils</a:t>
            </a:r>
            <a:endParaRPr lang="sk-SK" dirty="0"/>
          </a:p>
          <a:p>
            <a:r>
              <a:rPr lang="sk-SK" dirty="0" err="1"/>
              <a:t>Pharmacological</a:t>
            </a:r>
            <a:r>
              <a:rPr lang="sk-SK" dirty="0"/>
              <a:t> </a:t>
            </a:r>
            <a:r>
              <a:rPr lang="sk-SK" dirty="0" err="1"/>
              <a:t>system</a:t>
            </a:r>
            <a:r>
              <a:rPr lang="sk-SK" dirty="0"/>
              <a:t>: </a:t>
            </a:r>
            <a:r>
              <a:rPr lang="sk-SK" dirty="0" err="1"/>
              <a:t>drugs</a:t>
            </a:r>
            <a:r>
              <a:rPr lang="sk-SK" dirty="0"/>
              <a:t> </a:t>
            </a:r>
            <a:r>
              <a:rPr lang="sk-SK" dirty="0" err="1"/>
              <a:t>with</a:t>
            </a:r>
            <a:r>
              <a:rPr lang="sk-SK" dirty="0"/>
              <a:t> </a:t>
            </a:r>
            <a:r>
              <a:rPr lang="sk-SK" dirty="0" err="1"/>
              <a:t>effect</a:t>
            </a:r>
            <a:r>
              <a:rPr lang="sk-SK" dirty="0"/>
              <a:t> on </a:t>
            </a:r>
            <a:r>
              <a:rPr lang="sk-SK" dirty="0" err="1"/>
              <a:t>the</a:t>
            </a:r>
            <a:r>
              <a:rPr lang="sk-SK" dirty="0"/>
              <a:t> </a:t>
            </a:r>
            <a:r>
              <a:rPr lang="sk-SK" dirty="0" err="1"/>
              <a:t>digestive</a:t>
            </a:r>
            <a:r>
              <a:rPr lang="sk-SK" dirty="0"/>
              <a:t> </a:t>
            </a:r>
            <a:r>
              <a:rPr lang="sk-SK" dirty="0" err="1"/>
              <a:t>system</a:t>
            </a:r>
            <a:endParaRPr lang="en-GB" dirty="0"/>
          </a:p>
        </p:txBody>
      </p:sp>
      <p:sp>
        <p:nvSpPr>
          <p:cNvPr id="4" name="Slide Number Placeholder 3"/>
          <p:cNvSpPr>
            <a:spLocks noGrp="1"/>
          </p:cNvSpPr>
          <p:nvPr>
            <p:ph type="sldNum" sz="quarter" idx="5"/>
          </p:nvPr>
        </p:nvSpPr>
        <p:spPr/>
        <p:txBody>
          <a:bodyPr/>
          <a:lstStyle/>
          <a:p>
            <a:pPr>
              <a:defRPr/>
            </a:pPr>
            <a:fld id="{11ADF9B2-7058-406F-B6B6-52EBF37C5239}" type="slidenum">
              <a:rPr lang="cs-CZ" smtClean="0"/>
              <a:pPr>
                <a:defRPr/>
              </a:pPr>
              <a:t>7</a:t>
            </a:fld>
            <a:endParaRPr lang="cs-CZ"/>
          </a:p>
        </p:txBody>
      </p:sp>
    </p:spTree>
    <p:extLst>
      <p:ext uri="{BB962C8B-B14F-4D97-AF65-F5344CB8AC3E}">
        <p14:creationId xmlns:p14="http://schemas.microsoft.com/office/powerpoint/2010/main" val="90567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noProof="0" dirty="0"/>
              <a:t>Mother plant (organism) – plant (organism), from which the drug is derived</a:t>
            </a:r>
          </a:p>
          <a:p>
            <a:r>
              <a:rPr lang="en-GB" dirty="0">
                <a:cs typeface="Calibri"/>
              </a:rPr>
              <a:t>Glycyrrhiza glabra = liquorice</a:t>
            </a:r>
          </a:p>
          <a:p>
            <a:r>
              <a:rPr lang="en-GB" dirty="0">
                <a:cs typeface="Calibri"/>
              </a:rPr>
              <a:t>Rosa canina = dog rose </a:t>
            </a:r>
          </a:p>
        </p:txBody>
      </p:sp>
      <p:sp>
        <p:nvSpPr>
          <p:cNvPr id="4" name="Slide Number Placeholder 3"/>
          <p:cNvSpPr>
            <a:spLocks noGrp="1"/>
          </p:cNvSpPr>
          <p:nvPr>
            <p:ph type="sldNum" sz="quarter" idx="5"/>
          </p:nvPr>
        </p:nvSpPr>
        <p:spPr/>
        <p:txBody>
          <a:bodyPr/>
          <a:lstStyle/>
          <a:p>
            <a:pPr>
              <a:defRPr/>
            </a:pPr>
            <a:fld id="{11ADF9B2-7058-406F-B6B6-52EBF37C5239}" type="slidenum">
              <a:rPr lang="cs-CZ" smtClean="0"/>
              <a:pPr>
                <a:defRPr/>
              </a:pPr>
              <a:t>8</a:t>
            </a:fld>
            <a:endParaRPr lang="cs-CZ"/>
          </a:p>
        </p:txBody>
      </p:sp>
    </p:spTree>
    <p:extLst>
      <p:ext uri="{BB962C8B-B14F-4D97-AF65-F5344CB8AC3E}">
        <p14:creationId xmlns:p14="http://schemas.microsoft.com/office/powerpoint/2010/main" val="2725659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err="1"/>
              <a:t>Less</a:t>
            </a:r>
            <a:r>
              <a:rPr lang="sk-SK" dirty="0"/>
              <a:t> </a:t>
            </a:r>
            <a:r>
              <a:rPr lang="sk-SK" dirty="0" err="1"/>
              <a:t>frequent</a:t>
            </a:r>
            <a:r>
              <a:rPr lang="sk-SK" dirty="0"/>
              <a:t> </a:t>
            </a:r>
            <a:r>
              <a:rPr lang="sk-SK" dirty="0" err="1"/>
              <a:t>drugs</a:t>
            </a:r>
            <a:endParaRPr lang="sk-SK" dirty="0"/>
          </a:p>
          <a:p>
            <a:endParaRPr lang="sk-SK" dirty="0"/>
          </a:p>
          <a:p>
            <a:r>
              <a:rPr lang="sk-SK" dirty="0" err="1"/>
              <a:t>Peduncle</a:t>
            </a:r>
            <a:r>
              <a:rPr lang="sk-SK" dirty="0"/>
              <a:t> - </a:t>
            </a:r>
            <a:r>
              <a:rPr lang="en-GB" b="0" i="0" dirty="0">
                <a:solidFill>
                  <a:srgbClr val="202122"/>
                </a:solidFill>
                <a:effectLst/>
                <a:latin typeface="Arial" panose="020B0604020202020204" pitchFamily="34" charset="0"/>
              </a:rPr>
              <a:t>a stalk supporting an inflorescence</a:t>
            </a:r>
            <a:endParaRPr lang="sk-SK" b="0" i="0" dirty="0">
              <a:solidFill>
                <a:srgbClr val="202122"/>
              </a:solidFill>
              <a:effectLst/>
              <a:latin typeface="Arial" panose="020B0604020202020204" pitchFamily="34" charset="0"/>
            </a:endParaRPr>
          </a:p>
          <a:p>
            <a:endParaRPr lang="sk-SK" b="0" i="0" dirty="0">
              <a:solidFill>
                <a:srgbClr val="202122"/>
              </a:solidFill>
              <a:effectLst/>
              <a:latin typeface="Arial" panose="020B0604020202020204" pitchFamily="34" charset="0"/>
            </a:endParaRPr>
          </a:p>
          <a:p>
            <a:r>
              <a:rPr lang="sk-SK" b="0" i="0" dirty="0" err="1">
                <a:solidFill>
                  <a:srgbClr val="202122"/>
                </a:solidFill>
                <a:effectLst/>
                <a:latin typeface="Arial" panose="020B0604020202020204" pitchFamily="34" charset="0"/>
              </a:rPr>
              <a:t>Strobiles</a:t>
            </a:r>
            <a:r>
              <a:rPr lang="sk-SK" b="0" i="0" dirty="0">
                <a:solidFill>
                  <a:srgbClr val="202122"/>
                </a:solidFill>
                <a:effectLst/>
                <a:latin typeface="Arial" panose="020B0604020202020204" pitchFamily="34" charset="0"/>
              </a:rPr>
              <a:t> – </a:t>
            </a:r>
            <a:r>
              <a:rPr lang="sk-SK" b="0" i="0" dirty="0" err="1">
                <a:solidFill>
                  <a:srgbClr val="202122"/>
                </a:solidFill>
                <a:effectLst/>
                <a:latin typeface="Arial" panose="020B0604020202020204" pitchFamily="34" charset="0"/>
              </a:rPr>
              <a:t>seed</a:t>
            </a:r>
            <a:r>
              <a:rPr lang="sk-SK" b="0" i="0" dirty="0">
                <a:solidFill>
                  <a:srgbClr val="202122"/>
                </a:solidFill>
                <a:effectLst/>
                <a:latin typeface="Arial" panose="020B0604020202020204" pitchFamily="34" charset="0"/>
              </a:rPr>
              <a:t> </a:t>
            </a:r>
            <a:r>
              <a:rPr lang="sk-SK" b="0" i="0" dirty="0" err="1">
                <a:solidFill>
                  <a:srgbClr val="202122"/>
                </a:solidFill>
                <a:effectLst/>
                <a:latin typeface="Arial" panose="020B0604020202020204" pitchFamily="34" charset="0"/>
              </a:rPr>
              <a:t>cones</a:t>
            </a:r>
            <a:r>
              <a:rPr lang="sk-SK" b="0" i="0" dirty="0">
                <a:solidFill>
                  <a:srgbClr val="202122"/>
                </a:solidFill>
                <a:effectLst/>
                <a:latin typeface="Arial" panose="020B0604020202020204" pitchFamily="34" charset="0"/>
              </a:rPr>
              <a:t> (</a:t>
            </a:r>
            <a:r>
              <a:rPr lang="sk-SK" b="0" i="0" dirty="0" err="1">
                <a:solidFill>
                  <a:srgbClr val="202122"/>
                </a:solidFill>
                <a:effectLst/>
                <a:latin typeface="Arial" panose="020B0604020202020204" pitchFamily="34" charset="0"/>
              </a:rPr>
              <a:t>hops</a:t>
            </a:r>
            <a:r>
              <a:rPr lang="sk-SK" b="0" i="0" dirty="0">
                <a:solidFill>
                  <a:srgbClr val="202122"/>
                </a:solidFill>
                <a:effectLst/>
                <a:latin typeface="Arial" panose="020B0604020202020204" pitchFamily="34" charset="0"/>
              </a:rPr>
              <a:t> </a:t>
            </a:r>
            <a:r>
              <a:rPr lang="sk-SK" b="0" i="0" dirty="0" err="1">
                <a:solidFill>
                  <a:srgbClr val="202122"/>
                </a:solidFill>
                <a:effectLst/>
                <a:latin typeface="Arial" panose="020B0604020202020204" pitchFamily="34" charset="0"/>
              </a:rPr>
              <a:t>flowers</a:t>
            </a:r>
            <a:r>
              <a:rPr lang="sk-SK" b="0" i="0" dirty="0">
                <a:solidFill>
                  <a:srgbClr val="202122"/>
                </a:solidFill>
                <a:effectLst/>
                <a:latin typeface="Arial" panose="020B0604020202020204" pitchFamily="34" charset="0"/>
              </a:rPr>
              <a:t>)</a:t>
            </a:r>
            <a:endParaRPr lang="en-GB" dirty="0"/>
          </a:p>
        </p:txBody>
      </p:sp>
      <p:sp>
        <p:nvSpPr>
          <p:cNvPr id="4" name="Slide Number Placeholder 3"/>
          <p:cNvSpPr>
            <a:spLocks noGrp="1"/>
          </p:cNvSpPr>
          <p:nvPr>
            <p:ph type="sldNum" sz="quarter" idx="5"/>
          </p:nvPr>
        </p:nvSpPr>
        <p:spPr/>
        <p:txBody>
          <a:bodyPr/>
          <a:lstStyle/>
          <a:p>
            <a:pPr>
              <a:defRPr/>
            </a:pPr>
            <a:fld id="{11ADF9B2-7058-406F-B6B6-52EBF37C5239}" type="slidenum">
              <a:rPr lang="cs-CZ" smtClean="0"/>
              <a:pPr>
                <a:defRPr/>
              </a:pPr>
              <a:t>12</a:t>
            </a:fld>
            <a:endParaRPr lang="cs-CZ"/>
          </a:p>
        </p:txBody>
      </p:sp>
    </p:spTree>
    <p:extLst>
      <p:ext uri="{BB962C8B-B14F-4D97-AF65-F5344CB8AC3E}">
        <p14:creationId xmlns:p14="http://schemas.microsoft.com/office/powerpoint/2010/main" val="1979739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err="1"/>
              <a:t>Adstringent</a:t>
            </a:r>
            <a:r>
              <a:rPr lang="sk-SK" dirty="0"/>
              <a:t> – </a:t>
            </a:r>
            <a:r>
              <a:rPr lang="sk-SK" dirty="0" err="1"/>
              <a:t>shrinks</a:t>
            </a:r>
            <a:r>
              <a:rPr lang="sk-SK" dirty="0"/>
              <a:t> or </a:t>
            </a:r>
            <a:r>
              <a:rPr lang="sk-SK" dirty="0" err="1"/>
              <a:t>constricts</a:t>
            </a:r>
            <a:r>
              <a:rPr lang="sk-SK" dirty="0"/>
              <a:t> body </a:t>
            </a:r>
            <a:r>
              <a:rPr lang="sk-SK" dirty="0" err="1"/>
              <a:t>tissues</a:t>
            </a:r>
            <a:endParaRPr lang="sk-SK" dirty="0"/>
          </a:p>
          <a:p>
            <a:r>
              <a:rPr lang="sk-SK" dirty="0" err="1"/>
              <a:t>Amarum</a:t>
            </a:r>
            <a:r>
              <a:rPr lang="sk-SK" dirty="0"/>
              <a:t> – </a:t>
            </a:r>
            <a:r>
              <a:rPr lang="sk-SK" dirty="0" err="1"/>
              <a:t>contains</a:t>
            </a:r>
            <a:r>
              <a:rPr lang="sk-SK" dirty="0"/>
              <a:t> </a:t>
            </a:r>
            <a:r>
              <a:rPr lang="sk-SK" dirty="0" err="1"/>
              <a:t>bitter</a:t>
            </a:r>
            <a:r>
              <a:rPr lang="sk-SK" dirty="0"/>
              <a:t> </a:t>
            </a:r>
            <a:r>
              <a:rPr lang="sk-SK" dirty="0" err="1"/>
              <a:t>substances</a:t>
            </a:r>
            <a:r>
              <a:rPr lang="sk-SK" dirty="0"/>
              <a:t> </a:t>
            </a:r>
            <a:r>
              <a:rPr lang="sk-SK" dirty="0" err="1"/>
              <a:t>that</a:t>
            </a:r>
            <a:r>
              <a:rPr lang="sk-SK" dirty="0"/>
              <a:t> </a:t>
            </a:r>
            <a:r>
              <a:rPr lang="sk-SK" dirty="0" err="1"/>
              <a:t>promote</a:t>
            </a:r>
            <a:r>
              <a:rPr lang="sk-SK" dirty="0"/>
              <a:t> </a:t>
            </a:r>
            <a:r>
              <a:rPr lang="sk-SK" dirty="0" err="1"/>
              <a:t>secretion</a:t>
            </a:r>
            <a:r>
              <a:rPr lang="sk-SK" dirty="0"/>
              <a:t> of </a:t>
            </a:r>
            <a:r>
              <a:rPr lang="sk-SK" dirty="0" err="1"/>
              <a:t>digestive</a:t>
            </a:r>
            <a:r>
              <a:rPr lang="sk-SK" dirty="0"/>
              <a:t> </a:t>
            </a:r>
            <a:r>
              <a:rPr lang="sk-SK" dirty="0" err="1"/>
              <a:t>juices</a:t>
            </a:r>
            <a:endParaRPr lang="sk-SK" dirty="0"/>
          </a:p>
          <a:p>
            <a:r>
              <a:rPr lang="sk-SK" dirty="0" err="1"/>
              <a:t>Anabolic</a:t>
            </a:r>
            <a:r>
              <a:rPr lang="sk-SK" dirty="0"/>
              <a:t> – </a:t>
            </a:r>
            <a:r>
              <a:rPr lang="sk-SK" dirty="0" err="1"/>
              <a:t>promotes</a:t>
            </a:r>
            <a:r>
              <a:rPr lang="sk-SK" dirty="0"/>
              <a:t> </a:t>
            </a:r>
            <a:r>
              <a:rPr lang="sk-SK" dirty="0" err="1"/>
              <a:t>the</a:t>
            </a:r>
            <a:r>
              <a:rPr lang="sk-SK" dirty="0"/>
              <a:t> </a:t>
            </a:r>
            <a:r>
              <a:rPr lang="sk-SK" dirty="0" err="1"/>
              <a:t>synthesis</a:t>
            </a:r>
            <a:r>
              <a:rPr lang="sk-SK" dirty="0"/>
              <a:t> of </a:t>
            </a:r>
            <a:r>
              <a:rPr lang="sk-SK" dirty="0" err="1"/>
              <a:t>compounds</a:t>
            </a:r>
            <a:endParaRPr lang="sk-SK" dirty="0"/>
          </a:p>
          <a:p>
            <a:endParaRPr lang="sk-SK" dirty="0"/>
          </a:p>
          <a:p>
            <a:r>
              <a:rPr lang="sk-SK" dirty="0" err="1"/>
              <a:t>Anthelmintic</a:t>
            </a:r>
            <a:r>
              <a:rPr lang="sk-SK" dirty="0"/>
              <a:t> - </a:t>
            </a:r>
            <a:r>
              <a:rPr lang="en-GB" b="0" i="0" dirty="0">
                <a:solidFill>
                  <a:srgbClr val="222222"/>
                </a:solidFill>
                <a:effectLst/>
                <a:latin typeface="arial" panose="020B0604020202020204" pitchFamily="34" charset="0"/>
              </a:rPr>
              <a:t>expel</a:t>
            </a:r>
            <a:r>
              <a:rPr lang="sk-SK" b="0" i="0" dirty="0">
                <a:solidFill>
                  <a:srgbClr val="222222"/>
                </a:solidFill>
                <a:effectLst/>
                <a:latin typeface="arial" panose="020B0604020202020204" pitchFamily="34" charset="0"/>
              </a:rPr>
              <a:t>s</a:t>
            </a:r>
            <a:r>
              <a:rPr lang="en-GB" b="0" i="0" dirty="0">
                <a:solidFill>
                  <a:srgbClr val="222222"/>
                </a:solidFill>
                <a:effectLst/>
                <a:latin typeface="arial" panose="020B0604020202020204" pitchFamily="34" charset="0"/>
              </a:rPr>
              <a:t> parasitic worms (helminths) and other internal parasites from the body</a:t>
            </a:r>
            <a:endParaRPr lang="sk-SK" b="0" i="0" dirty="0">
              <a:solidFill>
                <a:srgbClr val="222222"/>
              </a:solidFill>
              <a:effectLst/>
              <a:latin typeface="arial" panose="020B0604020202020204" pitchFamily="34" charset="0"/>
            </a:endParaRPr>
          </a:p>
          <a:p>
            <a:r>
              <a:rPr lang="sk-SK" b="0" i="0" dirty="0" err="1">
                <a:solidFill>
                  <a:srgbClr val="222222"/>
                </a:solidFill>
                <a:effectLst/>
                <a:latin typeface="arial" panose="020B0604020202020204" pitchFamily="34" charset="0"/>
              </a:rPr>
              <a:t>Antiasthmatic</a:t>
            </a:r>
            <a:r>
              <a:rPr lang="sk-SK" b="0" i="0" dirty="0">
                <a:solidFill>
                  <a:srgbClr val="222222"/>
                </a:solidFill>
                <a:effectLst/>
                <a:latin typeface="arial" panose="020B0604020202020204" pitchFamily="34" charset="0"/>
              </a:rPr>
              <a:t> – </a:t>
            </a:r>
            <a:r>
              <a:rPr lang="sk-SK" b="0" i="0" dirty="0" err="1">
                <a:solidFill>
                  <a:srgbClr val="222222"/>
                </a:solidFill>
                <a:effectLst/>
                <a:latin typeface="arial" panose="020B0604020202020204" pitchFamily="34" charset="0"/>
              </a:rPr>
              <a:t>eases</a:t>
            </a:r>
            <a:r>
              <a:rPr lang="sk-SK" b="0" i="0" dirty="0">
                <a:solidFill>
                  <a:srgbClr val="222222"/>
                </a:solidFill>
                <a:effectLst/>
                <a:latin typeface="arial" panose="020B0604020202020204" pitchFamily="34" charset="0"/>
              </a:rPr>
              <a:t> </a:t>
            </a:r>
            <a:r>
              <a:rPr lang="sk-SK" b="0" i="0" dirty="0" err="1">
                <a:solidFill>
                  <a:srgbClr val="222222"/>
                </a:solidFill>
                <a:effectLst/>
                <a:latin typeface="arial" panose="020B0604020202020204" pitchFamily="34" charset="0"/>
              </a:rPr>
              <a:t>respiratory</a:t>
            </a:r>
            <a:r>
              <a:rPr lang="sk-SK" b="0" i="0" dirty="0">
                <a:solidFill>
                  <a:srgbClr val="222222"/>
                </a:solidFill>
                <a:effectLst/>
                <a:latin typeface="arial" panose="020B0604020202020204" pitchFamily="34" charset="0"/>
              </a:rPr>
              <a:t> </a:t>
            </a:r>
            <a:r>
              <a:rPr lang="sk-SK" b="0" i="0" dirty="0" err="1">
                <a:solidFill>
                  <a:srgbClr val="222222"/>
                </a:solidFill>
                <a:effectLst/>
                <a:latin typeface="arial" panose="020B0604020202020204" pitchFamily="34" charset="0"/>
              </a:rPr>
              <a:t>distress</a:t>
            </a:r>
            <a:r>
              <a:rPr lang="sk-SK" b="0" i="0" dirty="0">
                <a:solidFill>
                  <a:srgbClr val="222222"/>
                </a:solidFill>
                <a:effectLst/>
                <a:latin typeface="arial" panose="020B0604020202020204" pitchFamily="34" charset="0"/>
              </a:rPr>
              <a:t> in </a:t>
            </a:r>
            <a:r>
              <a:rPr lang="sk-SK" b="0" i="0" dirty="0" err="1">
                <a:solidFill>
                  <a:srgbClr val="222222"/>
                </a:solidFill>
                <a:effectLst/>
                <a:latin typeface="arial" panose="020B0604020202020204" pitchFamily="34" charset="0"/>
              </a:rPr>
              <a:t>asthma</a:t>
            </a:r>
            <a:endParaRPr lang="sk-SK" b="0" i="0" dirty="0">
              <a:solidFill>
                <a:srgbClr val="222222"/>
              </a:solidFill>
              <a:effectLst/>
              <a:latin typeface="arial" panose="020B0604020202020204" pitchFamily="34" charset="0"/>
            </a:endParaRPr>
          </a:p>
          <a:p>
            <a:r>
              <a:rPr lang="sk-SK" b="0" i="0" dirty="0" err="1">
                <a:solidFill>
                  <a:srgbClr val="222222"/>
                </a:solidFill>
                <a:effectLst/>
                <a:latin typeface="arial" panose="020B0604020202020204" pitchFamily="34" charset="0"/>
              </a:rPr>
              <a:t>Antidiabetic</a:t>
            </a:r>
            <a:r>
              <a:rPr lang="sk-SK" b="0" i="0" dirty="0">
                <a:solidFill>
                  <a:srgbClr val="222222"/>
                </a:solidFill>
                <a:effectLst/>
                <a:latin typeface="arial" panose="020B0604020202020204" pitchFamily="34" charset="0"/>
              </a:rPr>
              <a:t> – </a:t>
            </a:r>
            <a:r>
              <a:rPr lang="sk-SK" b="0" i="0" dirty="0" err="1">
                <a:solidFill>
                  <a:srgbClr val="222222"/>
                </a:solidFill>
                <a:effectLst/>
                <a:latin typeface="arial" panose="020B0604020202020204" pitchFamily="34" charset="0"/>
              </a:rPr>
              <a:t>lowers</a:t>
            </a:r>
            <a:r>
              <a:rPr lang="sk-SK" b="0" i="0" dirty="0">
                <a:solidFill>
                  <a:srgbClr val="222222"/>
                </a:solidFill>
                <a:effectLst/>
                <a:latin typeface="arial" panose="020B0604020202020204" pitchFamily="34" charset="0"/>
              </a:rPr>
              <a:t> </a:t>
            </a:r>
            <a:r>
              <a:rPr lang="sk-SK" b="0" i="0" dirty="0" err="1">
                <a:solidFill>
                  <a:srgbClr val="222222"/>
                </a:solidFill>
                <a:effectLst/>
                <a:latin typeface="arial" panose="020B0604020202020204" pitchFamily="34" charset="0"/>
              </a:rPr>
              <a:t>glycaemia</a:t>
            </a:r>
            <a:endParaRPr lang="sk-SK" b="0" i="0" dirty="0">
              <a:solidFill>
                <a:srgbClr val="222222"/>
              </a:solidFill>
              <a:effectLst/>
              <a:latin typeface="arial" panose="020B0604020202020204" pitchFamily="34" charset="0"/>
            </a:endParaRPr>
          </a:p>
          <a:p>
            <a:endParaRPr lang="sk-SK" b="0" i="0" dirty="0">
              <a:solidFill>
                <a:srgbClr val="222222"/>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cs-CZ" sz="1200" noProof="0" dirty="0" err="1">
                <a:solidFill>
                  <a:srgbClr val="008000"/>
                </a:solidFill>
                <a:latin typeface="Calibri" panose="020F0502020204030204" pitchFamily="34" charset="0"/>
              </a:rPr>
              <a:t>Antidysmenoreic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against</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painful</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menstruation</a:t>
            </a:r>
            <a:endParaRPr lang="sk-SK" altLang="cs-CZ" sz="1200" noProof="0" dirty="0">
              <a:solidFill>
                <a:srgbClr val="008000"/>
              </a:solidFill>
              <a:latin typeface="Calibri" panose="020F0502020204030204" pitchFamily="34" charset="0"/>
            </a:endParaRPr>
          </a:p>
          <a:p>
            <a:pPr eaLnBrk="1" hangingPunct="1">
              <a:buClr>
                <a:srgbClr val="008000"/>
              </a:buClr>
            </a:pPr>
            <a:r>
              <a:rPr lang="en-GB" altLang="cs-CZ" sz="1200" noProof="0" dirty="0" err="1">
                <a:solidFill>
                  <a:srgbClr val="008000"/>
                </a:solidFill>
                <a:latin typeface="Calibri" panose="020F0502020204030204" pitchFamily="34" charset="0"/>
              </a:rPr>
              <a:t>Antihemoroidal</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Th</a:t>
            </a:r>
            <a:r>
              <a:rPr lang="sk-SK" altLang="cs-CZ" sz="1200" noProof="0" dirty="0">
                <a:solidFill>
                  <a:srgbClr val="008000"/>
                </a:solidFill>
                <a:latin typeface="Calibri" panose="020F0502020204030204" pitchFamily="34" charset="0"/>
              </a:rPr>
              <a:t> of </a:t>
            </a:r>
            <a:r>
              <a:rPr lang="sk-SK" altLang="cs-CZ" sz="1200" noProof="0" dirty="0" err="1">
                <a:solidFill>
                  <a:srgbClr val="008000"/>
                </a:solidFill>
                <a:latin typeface="Calibri" panose="020F0502020204030204" pitchFamily="34" charset="0"/>
              </a:rPr>
              <a:t>piles</a:t>
            </a:r>
            <a:endParaRPr lang="sk-SK" altLang="cs-CZ" sz="1200" noProof="0" dirty="0">
              <a:solidFill>
                <a:srgbClr val="008000"/>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
                <a:srgbClr val="008000"/>
              </a:buClr>
              <a:buSzTx/>
              <a:buFontTx/>
              <a:buNone/>
              <a:tabLst/>
              <a:defRPr/>
            </a:pPr>
            <a:r>
              <a:rPr lang="en-GB" altLang="cs-CZ" sz="1200" noProof="0" dirty="0" err="1">
                <a:solidFill>
                  <a:srgbClr val="008000"/>
                </a:solidFill>
                <a:latin typeface="Calibri" panose="020F0502020204030204" pitchFamily="34" charset="0"/>
              </a:rPr>
              <a:t>Antihydrotic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lowers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the</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secretion</a:t>
            </a:r>
            <a:r>
              <a:rPr lang="sk-SK" altLang="cs-CZ" sz="1200" noProof="0" dirty="0">
                <a:solidFill>
                  <a:srgbClr val="008000"/>
                </a:solidFill>
                <a:latin typeface="Calibri" panose="020F0502020204030204" pitchFamily="34" charset="0"/>
              </a:rPr>
              <a:t> of </a:t>
            </a:r>
            <a:r>
              <a:rPr lang="sk-SK" altLang="cs-CZ" sz="1200" noProof="0" dirty="0" err="1">
                <a:solidFill>
                  <a:srgbClr val="008000"/>
                </a:solidFill>
                <a:latin typeface="Calibri" panose="020F0502020204030204" pitchFamily="34" charset="0"/>
              </a:rPr>
              <a:t>sweat</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glands</a:t>
            </a:r>
            <a:r>
              <a:rPr lang="sk-SK" altLang="cs-CZ" sz="1200" noProof="0" dirty="0">
                <a:solidFill>
                  <a:srgbClr val="008000"/>
                </a:solidFill>
                <a:latin typeface="Calibri" panose="020F0502020204030204" pitchFamily="34" charset="0"/>
              </a:rPr>
              <a:t> and </a:t>
            </a:r>
            <a:r>
              <a:rPr lang="sk-SK" altLang="cs-CZ" sz="1200" noProof="0" dirty="0" err="1">
                <a:solidFill>
                  <a:srgbClr val="008000"/>
                </a:solidFill>
                <a:latin typeface="Calibri" panose="020F0502020204030204" pitchFamily="34" charset="0"/>
              </a:rPr>
              <a:t>lowers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perspiration</a:t>
            </a:r>
            <a:endParaRPr lang="sk-SK" altLang="cs-CZ" sz="1200" noProof="0" dirty="0">
              <a:solidFill>
                <a:srgbClr val="008000"/>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
                <a:srgbClr val="008000"/>
              </a:buClr>
              <a:buSzTx/>
              <a:buFontTx/>
              <a:buNone/>
              <a:tabLst/>
              <a:defRPr/>
            </a:pPr>
            <a:endParaRPr lang="sk-SK" altLang="cs-CZ" sz="1200" noProof="0" dirty="0">
              <a:solidFill>
                <a:srgbClr val="008000"/>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
                <a:srgbClr val="008000"/>
              </a:buClr>
              <a:buSzTx/>
              <a:buFontTx/>
              <a:buNone/>
              <a:tabLst/>
              <a:defRPr/>
            </a:pPr>
            <a:r>
              <a:rPr lang="en-GB" altLang="cs-CZ" sz="1200" noProof="0" dirty="0">
                <a:solidFill>
                  <a:srgbClr val="008000"/>
                </a:solidFill>
                <a:latin typeface="Calibri" panose="020F0502020204030204" pitchFamily="34" charset="0"/>
              </a:rPr>
              <a:t>Antirheumatic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acts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anti-inflammatory</a:t>
            </a:r>
            <a:endParaRPr lang="sk-SK" altLang="cs-CZ" sz="1200" noProof="0" dirty="0">
              <a:solidFill>
                <a:srgbClr val="008000"/>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
                <a:srgbClr val="008000"/>
              </a:buClr>
              <a:buSzTx/>
              <a:buFontTx/>
              <a:buNone/>
              <a:tabLst/>
              <a:defRPr/>
            </a:pPr>
            <a:r>
              <a:rPr lang="en-GB" altLang="cs-CZ" sz="1200" noProof="0" dirty="0" err="1">
                <a:solidFill>
                  <a:srgbClr val="008000"/>
                </a:solidFill>
                <a:latin typeface="Calibri" panose="020F0502020204030204" pitchFamily="34" charset="0"/>
              </a:rPr>
              <a:t>Antisclerotic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against</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atherosclerosis</a:t>
            </a:r>
            <a:endParaRPr lang="sk-SK" altLang="cs-CZ" sz="1200" noProof="0" dirty="0">
              <a:solidFill>
                <a:srgbClr val="008000"/>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
                <a:srgbClr val="008000"/>
              </a:buClr>
              <a:buSzTx/>
              <a:buFontTx/>
              <a:buNone/>
              <a:tabLst/>
              <a:defRPr/>
            </a:pPr>
            <a:r>
              <a:rPr lang="en-GB" altLang="cs-CZ" sz="1200" noProof="0" dirty="0">
                <a:solidFill>
                  <a:srgbClr val="008000"/>
                </a:solidFill>
                <a:latin typeface="Calibri" panose="020F0502020204030204" pitchFamily="34" charset="0"/>
              </a:rPr>
              <a:t>Aromatic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drug</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containing</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aromatic</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substances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which</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positively</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influences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the</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fragrance</a:t>
            </a:r>
            <a:r>
              <a:rPr lang="sk-SK" altLang="cs-CZ" sz="1200" noProof="0" dirty="0">
                <a:solidFill>
                  <a:srgbClr val="008000"/>
                </a:solidFill>
                <a:latin typeface="Calibri" panose="020F0502020204030204" pitchFamily="34" charset="0"/>
              </a:rPr>
              <a:t> of </a:t>
            </a:r>
            <a:r>
              <a:rPr lang="sk-SK" altLang="cs-CZ" sz="1200" noProof="0" dirty="0" err="1">
                <a:solidFill>
                  <a:srgbClr val="008000"/>
                </a:solidFill>
                <a:latin typeface="Calibri" panose="020F0502020204030204" pitchFamily="34" charset="0"/>
              </a:rPr>
              <a:t>the</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herbal</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preparation</a:t>
            </a:r>
            <a:endParaRPr lang="sk-SK" altLang="cs-CZ" sz="1200" noProof="0" dirty="0">
              <a:solidFill>
                <a:srgbClr val="008000"/>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
                <a:srgbClr val="008000"/>
              </a:buClr>
              <a:buSzTx/>
              <a:buFontTx/>
              <a:buNone/>
              <a:tabLst/>
              <a:defRPr/>
            </a:pPr>
            <a:r>
              <a:rPr lang="sk-SK" altLang="cs-CZ" sz="1200" noProof="0" dirty="0" err="1">
                <a:solidFill>
                  <a:srgbClr val="008000"/>
                </a:solidFill>
                <a:latin typeface="Calibri" panose="020F0502020204030204" pitchFamily="34" charset="0"/>
              </a:rPr>
              <a:t>Balneologic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additive</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substance</a:t>
            </a:r>
            <a:r>
              <a:rPr lang="sk-SK" altLang="cs-CZ" sz="1200" noProof="0" dirty="0">
                <a:solidFill>
                  <a:srgbClr val="008000"/>
                </a:solidFill>
                <a:latin typeface="Calibri" panose="020F0502020204030204" pitchFamily="34" charset="0"/>
              </a:rPr>
              <a:t> to </a:t>
            </a:r>
            <a:r>
              <a:rPr lang="sk-SK" altLang="cs-CZ" sz="1200" noProof="0" dirty="0" err="1">
                <a:solidFill>
                  <a:srgbClr val="008000"/>
                </a:solidFill>
                <a:latin typeface="Calibri" panose="020F0502020204030204" pitchFamily="34" charset="0"/>
              </a:rPr>
              <a:t>bath</a:t>
            </a:r>
            <a:endParaRPr lang="en-GB" altLang="cs-CZ" sz="1200" noProof="0" dirty="0">
              <a:solidFill>
                <a:srgbClr val="008000"/>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
                <a:srgbClr val="008000"/>
              </a:buClr>
              <a:buSzTx/>
              <a:buFontTx/>
              <a:buNone/>
              <a:tabLst/>
              <a:defRPr/>
            </a:pPr>
            <a:endParaRPr lang="en-GB" altLang="cs-CZ" sz="1200" noProof="0" dirty="0">
              <a:solidFill>
                <a:srgbClr val="008000"/>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
                <a:srgbClr val="008000"/>
              </a:buClr>
              <a:buSzTx/>
              <a:buFontTx/>
              <a:buNone/>
              <a:tabLst/>
              <a:defRPr/>
            </a:pPr>
            <a:endParaRPr lang="en-GB" altLang="cs-CZ" sz="1200" noProof="0" dirty="0">
              <a:solidFill>
                <a:srgbClr val="008000"/>
              </a:solidFill>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11ADF9B2-7058-406F-B6B6-52EBF37C5239}" type="slidenum">
              <a:rPr lang="cs-CZ" smtClean="0"/>
              <a:pPr>
                <a:defRPr/>
              </a:pPr>
              <a:t>15</a:t>
            </a:fld>
            <a:endParaRPr lang="cs-CZ"/>
          </a:p>
        </p:txBody>
      </p:sp>
    </p:spTree>
    <p:extLst>
      <p:ext uri="{BB962C8B-B14F-4D97-AF65-F5344CB8AC3E}">
        <p14:creationId xmlns:p14="http://schemas.microsoft.com/office/powerpoint/2010/main" val="4187886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cs-CZ" sz="1200" noProof="0" dirty="0">
                <a:solidFill>
                  <a:srgbClr val="008000"/>
                </a:solidFill>
                <a:latin typeface="Calibri" panose="020F0502020204030204" pitchFamily="34" charset="0"/>
              </a:rPr>
              <a:t>Cardioactive</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acts</a:t>
            </a:r>
            <a:r>
              <a:rPr lang="sk-SK" altLang="cs-CZ" sz="1200" noProof="0" dirty="0">
                <a:solidFill>
                  <a:srgbClr val="008000"/>
                </a:solidFill>
                <a:latin typeface="Calibri" panose="020F0502020204030204" pitchFamily="34" charset="0"/>
              </a:rPr>
              <a:t> on </a:t>
            </a:r>
            <a:r>
              <a:rPr lang="sk-SK" altLang="cs-CZ" sz="1200" noProof="0" dirty="0" err="1">
                <a:solidFill>
                  <a:srgbClr val="008000"/>
                </a:solidFill>
                <a:latin typeface="Calibri" panose="020F0502020204030204" pitchFamily="34" charset="0"/>
              </a:rPr>
              <a:t>myocard</a:t>
            </a:r>
            <a:endParaRPr lang="sk-SK" altLang="cs-CZ" sz="1200" noProof="0" dirty="0">
              <a:solidFill>
                <a:srgbClr val="008000"/>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cs-CZ" sz="1200" noProof="0" dirty="0">
                <a:solidFill>
                  <a:srgbClr val="008000"/>
                </a:solidFill>
                <a:latin typeface="Calibri" panose="020F0502020204030204" pitchFamily="34" charset="0"/>
              </a:rPr>
              <a:t>Cardiotonic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enhances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contractions</a:t>
            </a:r>
            <a:r>
              <a:rPr lang="sk-SK" altLang="cs-CZ" sz="1200" noProof="0" dirty="0">
                <a:solidFill>
                  <a:srgbClr val="008000"/>
                </a:solidFill>
                <a:latin typeface="Calibri" panose="020F0502020204030204" pitchFamily="34" charset="0"/>
              </a:rPr>
              <a:t> of </a:t>
            </a:r>
            <a:r>
              <a:rPr lang="sk-SK" altLang="cs-CZ" sz="1200" noProof="0" dirty="0" err="1">
                <a:solidFill>
                  <a:srgbClr val="008000"/>
                </a:solidFill>
                <a:latin typeface="Calibri" panose="020F0502020204030204" pitchFamily="34" charset="0"/>
              </a:rPr>
              <a:t>myocard</a:t>
            </a:r>
            <a:r>
              <a:rPr lang="sk-SK" altLang="cs-CZ" sz="1200" noProof="0" dirty="0">
                <a:solidFill>
                  <a:srgbClr val="008000"/>
                </a:solidFill>
                <a:latin typeface="Calibri" panose="020F0502020204030204" pitchFamily="34" charset="0"/>
              </a:rPr>
              <a:t> and </a:t>
            </a:r>
            <a:r>
              <a:rPr lang="sk-SK" altLang="cs-CZ" sz="1200" noProof="0" dirty="0" err="1">
                <a:solidFill>
                  <a:srgbClr val="008000"/>
                </a:solidFill>
                <a:latin typeface="Calibri" panose="020F0502020204030204" pitchFamily="34" charset="0"/>
              </a:rPr>
              <a:t>thus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boosts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heart</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function</a:t>
            </a:r>
            <a:endParaRPr lang="sk-SK" altLang="cs-CZ" sz="1200" noProof="0" dirty="0">
              <a:solidFill>
                <a:srgbClr val="008000"/>
              </a:solidFill>
              <a:latin typeface="Calibri" panose="020F0502020204030204" pitchFamily="34" charset="0"/>
            </a:endParaRPr>
          </a:p>
          <a:p>
            <a:pPr eaLnBrk="1" hangingPunct="1"/>
            <a:r>
              <a:rPr lang="en-GB" altLang="cs-CZ" sz="1200" noProof="0" dirty="0">
                <a:solidFill>
                  <a:srgbClr val="008000"/>
                </a:solidFill>
                <a:latin typeface="Calibri" panose="020F0502020204030204" pitchFamily="34" charset="0"/>
              </a:rPr>
              <a:t>Carminative</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against</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meteorism</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flatulence</a:t>
            </a:r>
            <a:endParaRPr lang="sk-SK" altLang="cs-CZ" sz="1200" noProof="0" dirty="0">
              <a:solidFill>
                <a:srgbClr val="008000"/>
              </a:solidFill>
              <a:latin typeface="Calibri" panose="020F0502020204030204" pitchFamily="34" charset="0"/>
            </a:endParaRPr>
          </a:p>
          <a:p>
            <a:pPr eaLnBrk="1" hangingPunct="1"/>
            <a:endParaRPr lang="en-GB" altLang="cs-CZ" sz="1200" noProof="0" dirty="0">
              <a:solidFill>
                <a:srgbClr val="008000"/>
              </a:solidFill>
              <a:latin typeface="Calibri" panose="020F0502020204030204" pitchFamily="34" charset="0"/>
            </a:endParaRPr>
          </a:p>
          <a:p>
            <a:pPr eaLnBrk="1" hangingPunct="1"/>
            <a:r>
              <a:rPr lang="en-GB" altLang="cs-CZ" sz="1200" noProof="0" dirty="0">
                <a:solidFill>
                  <a:srgbClr val="008000"/>
                </a:solidFill>
                <a:latin typeface="Calibri" panose="020F0502020204030204" pitchFamily="34" charset="0"/>
              </a:rPr>
              <a:t>Cholagogue</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increases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the</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secretion</a:t>
            </a:r>
            <a:r>
              <a:rPr lang="sk-SK" altLang="cs-CZ" sz="1200" noProof="0" dirty="0">
                <a:solidFill>
                  <a:srgbClr val="008000"/>
                </a:solidFill>
                <a:latin typeface="Calibri" panose="020F0502020204030204" pitchFamily="34" charset="0"/>
              </a:rPr>
              <a:t> of </a:t>
            </a:r>
            <a:r>
              <a:rPr lang="sk-SK" altLang="cs-CZ" sz="1200" noProof="0" dirty="0" err="1">
                <a:solidFill>
                  <a:srgbClr val="008000"/>
                </a:solidFill>
                <a:latin typeface="Calibri" panose="020F0502020204030204" pitchFamily="34" charset="0"/>
              </a:rPr>
              <a:t>bile</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into</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small</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intestine</a:t>
            </a:r>
            <a:endParaRPr lang="sk-SK" altLang="cs-CZ" sz="1200" noProof="0" dirty="0">
              <a:solidFill>
                <a:srgbClr val="008000"/>
              </a:solidFill>
              <a:latin typeface="Calibri" panose="020F0502020204030204" pitchFamily="34" charset="0"/>
            </a:endParaRPr>
          </a:p>
          <a:p>
            <a:pPr eaLnBrk="1" hangingPunct="1"/>
            <a:r>
              <a:rPr lang="en-GB" altLang="cs-CZ" sz="1200" noProof="0" dirty="0">
                <a:solidFill>
                  <a:srgbClr val="008000"/>
                </a:solidFill>
                <a:latin typeface="Calibri" panose="020F0502020204030204" pitchFamily="34" charset="0"/>
              </a:rPr>
              <a:t>Cholekinetic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boosts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the</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contractions</a:t>
            </a:r>
            <a:r>
              <a:rPr lang="sk-SK" altLang="cs-CZ" sz="1200" noProof="0" dirty="0">
                <a:solidFill>
                  <a:srgbClr val="008000"/>
                </a:solidFill>
                <a:latin typeface="Calibri" panose="020F0502020204030204" pitchFamily="34" charset="0"/>
              </a:rPr>
              <a:t> of </a:t>
            </a:r>
            <a:r>
              <a:rPr lang="sk-SK" altLang="cs-CZ" sz="1200" noProof="0" dirty="0" err="1">
                <a:solidFill>
                  <a:srgbClr val="008000"/>
                </a:solidFill>
                <a:latin typeface="Calibri" panose="020F0502020204030204" pitchFamily="34" charset="0"/>
              </a:rPr>
              <a:t>gallbladder</a:t>
            </a:r>
            <a:endParaRPr lang="en-GB" altLang="cs-CZ" sz="1200" noProof="0" dirty="0">
              <a:solidFill>
                <a:srgbClr val="008000"/>
              </a:solidFill>
              <a:latin typeface="Calibri" panose="020F0502020204030204" pitchFamily="34" charset="0"/>
            </a:endParaRPr>
          </a:p>
          <a:p>
            <a:pPr eaLnBrk="1" hangingPunct="1"/>
            <a:r>
              <a:rPr lang="en-GB" altLang="cs-CZ" sz="1200" noProof="0" dirty="0">
                <a:solidFill>
                  <a:srgbClr val="008000"/>
                </a:solidFill>
                <a:latin typeface="Calibri" panose="020F0502020204030204" pitchFamily="34" charset="0"/>
              </a:rPr>
              <a:t>Choleretic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increases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the</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production</a:t>
            </a:r>
            <a:r>
              <a:rPr lang="sk-SK" altLang="cs-CZ" sz="1200" noProof="0" dirty="0">
                <a:solidFill>
                  <a:srgbClr val="008000"/>
                </a:solidFill>
                <a:latin typeface="Calibri" panose="020F0502020204030204" pitchFamily="34" charset="0"/>
              </a:rPr>
              <a:t> of </a:t>
            </a:r>
            <a:r>
              <a:rPr lang="sk-SK" altLang="cs-CZ" sz="1200" noProof="0" dirty="0" err="1">
                <a:solidFill>
                  <a:srgbClr val="008000"/>
                </a:solidFill>
                <a:latin typeface="Calibri" panose="020F0502020204030204" pitchFamily="34" charset="0"/>
              </a:rPr>
              <a:t>bile</a:t>
            </a:r>
            <a:endParaRPr lang="sk-SK" altLang="cs-CZ" sz="1200" noProof="0" dirty="0">
              <a:solidFill>
                <a:srgbClr val="008000"/>
              </a:solidFill>
              <a:latin typeface="Calibri" panose="020F0502020204030204" pitchFamily="34" charset="0"/>
            </a:endParaRPr>
          </a:p>
          <a:p>
            <a:pPr eaLnBrk="1" hangingPunct="1"/>
            <a:endParaRPr lang="en-GB" altLang="cs-CZ" sz="1200" noProof="0" dirty="0">
              <a:solidFill>
                <a:srgbClr val="008000"/>
              </a:solidFill>
              <a:latin typeface="Calibri" panose="020F0502020204030204" pitchFamily="34" charset="0"/>
            </a:endParaRPr>
          </a:p>
          <a:p>
            <a:pPr eaLnBrk="1" hangingPunct="1"/>
            <a:r>
              <a:rPr lang="en-GB" altLang="cs-CZ" sz="1200" noProof="0" dirty="0" err="1">
                <a:solidFill>
                  <a:srgbClr val="008000"/>
                </a:solidFill>
                <a:latin typeface="Calibri" panose="020F0502020204030204" pitchFamily="34" charset="0"/>
              </a:rPr>
              <a:t>Corigens</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modifies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the</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unpleasant</a:t>
            </a:r>
            <a:r>
              <a:rPr lang="sk-SK" altLang="cs-CZ" sz="1200" noProof="0" dirty="0">
                <a:solidFill>
                  <a:srgbClr val="008000"/>
                </a:solidFill>
                <a:latin typeface="Calibri" panose="020F0502020204030204" pitchFamily="34" charset="0"/>
              </a:rPr>
              <a:t> taste, </a:t>
            </a:r>
            <a:r>
              <a:rPr lang="sk-SK" altLang="cs-CZ" sz="1200" noProof="0" dirty="0" err="1">
                <a:solidFill>
                  <a:srgbClr val="008000"/>
                </a:solidFill>
                <a:latin typeface="Calibri" panose="020F0502020204030204" pitchFamily="34" charset="0"/>
              </a:rPr>
              <a:t>smell</a:t>
            </a:r>
            <a:r>
              <a:rPr lang="sk-SK" altLang="cs-CZ" sz="1200" noProof="0" dirty="0">
                <a:solidFill>
                  <a:srgbClr val="008000"/>
                </a:solidFill>
                <a:latin typeface="Calibri" panose="020F0502020204030204" pitchFamily="34" charset="0"/>
              </a:rPr>
              <a:t> or look</a:t>
            </a:r>
            <a:endParaRPr lang="en-GB" altLang="cs-CZ" sz="1200" noProof="0" dirty="0">
              <a:solidFill>
                <a:srgbClr val="008000"/>
              </a:solidFill>
              <a:latin typeface="Calibri" panose="020F0502020204030204" pitchFamily="34" charset="0"/>
            </a:endParaRPr>
          </a:p>
          <a:p>
            <a:pPr eaLnBrk="1" hangingPunct="1"/>
            <a:r>
              <a:rPr lang="en-GB" altLang="cs-CZ" sz="1200" noProof="0" dirty="0">
                <a:solidFill>
                  <a:srgbClr val="008000"/>
                </a:solidFill>
                <a:latin typeface="Calibri" panose="020F0502020204030204" pitchFamily="34" charset="0"/>
              </a:rPr>
              <a:t>Cytostatic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stops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the</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growth</a:t>
            </a:r>
            <a:r>
              <a:rPr lang="sk-SK" altLang="cs-CZ" sz="1200" noProof="0" dirty="0">
                <a:solidFill>
                  <a:srgbClr val="008000"/>
                </a:solidFill>
                <a:latin typeface="Calibri" panose="020F0502020204030204" pitchFamily="34" charset="0"/>
              </a:rPr>
              <a:t> and </a:t>
            </a:r>
            <a:r>
              <a:rPr lang="sk-SK" altLang="cs-CZ" sz="1200" noProof="0" dirty="0" err="1">
                <a:solidFill>
                  <a:srgbClr val="008000"/>
                </a:solidFill>
                <a:latin typeface="Calibri" panose="020F0502020204030204" pitchFamily="34" charset="0"/>
              </a:rPr>
              <a:t>multiplication</a:t>
            </a:r>
            <a:r>
              <a:rPr lang="sk-SK" altLang="cs-CZ" sz="1200" noProof="0" dirty="0">
                <a:solidFill>
                  <a:srgbClr val="008000"/>
                </a:solidFill>
                <a:latin typeface="Calibri" panose="020F0502020204030204" pitchFamily="34" charset="0"/>
              </a:rPr>
              <a:t> of tumor </a:t>
            </a:r>
            <a:r>
              <a:rPr lang="sk-SK" altLang="cs-CZ" sz="1200" noProof="0" dirty="0" err="1">
                <a:solidFill>
                  <a:srgbClr val="008000"/>
                </a:solidFill>
                <a:latin typeface="Calibri" panose="020F0502020204030204" pitchFamily="34" charset="0"/>
              </a:rPr>
              <a:t>cells</a:t>
            </a:r>
            <a:endParaRPr lang="sk-SK" altLang="cs-CZ" sz="1200" noProof="0" dirty="0">
              <a:solidFill>
                <a:srgbClr val="008000"/>
              </a:solidFill>
              <a:latin typeface="Calibri" panose="020F0502020204030204" pitchFamily="34" charset="0"/>
            </a:endParaRPr>
          </a:p>
          <a:p>
            <a:pPr eaLnBrk="1" hangingPunct="1"/>
            <a:endParaRPr lang="en-GB" altLang="cs-CZ" sz="1200" noProof="0" dirty="0">
              <a:solidFill>
                <a:srgbClr val="008000"/>
              </a:solidFill>
              <a:latin typeface="Calibri" panose="020F0502020204030204" pitchFamily="34" charset="0"/>
            </a:endParaRPr>
          </a:p>
          <a:p>
            <a:pPr eaLnBrk="1" hangingPunct="1"/>
            <a:r>
              <a:rPr lang="en-GB" altLang="cs-CZ" sz="1200" noProof="0" dirty="0" err="1">
                <a:solidFill>
                  <a:srgbClr val="008000"/>
                </a:solidFill>
                <a:latin typeface="Calibri"/>
                <a:cs typeface="Calibri"/>
              </a:rPr>
              <a:t>Derivans</a:t>
            </a:r>
            <a:r>
              <a:rPr lang="sk-SK" altLang="cs-CZ" sz="1200" noProof="0" dirty="0">
                <a:solidFill>
                  <a:srgbClr val="008000"/>
                </a:solidFill>
                <a:latin typeface="Calibri"/>
                <a:cs typeface="Calibri"/>
              </a:rPr>
              <a:t> – </a:t>
            </a:r>
            <a:r>
              <a:rPr lang="sk-SK" altLang="cs-CZ" sz="1200" noProof="0" dirty="0" err="1">
                <a:solidFill>
                  <a:srgbClr val="008000"/>
                </a:solidFill>
                <a:latin typeface="Calibri"/>
                <a:cs typeface="Calibri"/>
              </a:rPr>
              <a:t>locally</a:t>
            </a:r>
            <a:r>
              <a:rPr lang="sk-SK" altLang="cs-CZ" sz="1200" noProof="0" dirty="0">
                <a:solidFill>
                  <a:srgbClr val="008000"/>
                </a:solidFill>
                <a:latin typeface="Calibri"/>
                <a:cs typeface="Calibri"/>
              </a:rPr>
              <a:t> </a:t>
            </a:r>
            <a:r>
              <a:rPr lang="sk-SK" altLang="cs-CZ" sz="1200" noProof="0" dirty="0" err="1">
                <a:solidFill>
                  <a:srgbClr val="008000"/>
                </a:solidFill>
                <a:latin typeface="Calibri"/>
                <a:cs typeface="Calibri"/>
              </a:rPr>
              <a:t>increases</a:t>
            </a:r>
            <a:r>
              <a:rPr lang="sk-SK" altLang="cs-CZ" sz="1200" noProof="0" dirty="0">
                <a:solidFill>
                  <a:srgbClr val="008000"/>
                </a:solidFill>
                <a:latin typeface="Calibri"/>
                <a:cs typeface="Calibri"/>
              </a:rPr>
              <a:t> </a:t>
            </a:r>
            <a:r>
              <a:rPr lang="sk-SK" altLang="cs-CZ" sz="1200" noProof="0" dirty="0" err="1">
                <a:solidFill>
                  <a:srgbClr val="008000"/>
                </a:solidFill>
                <a:latin typeface="Calibri"/>
                <a:cs typeface="Calibri"/>
              </a:rPr>
              <a:t>the</a:t>
            </a:r>
            <a:r>
              <a:rPr lang="sk-SK" altLang="cs-CZ" sz="1200" noProof="0" dirty="0">
                <a:solidFill>
                  <a:srgbClr val="008000"/>
                </a:solidFill>
                <a:latin typeface="Calibri"/>
                <a:cs typeface="Calibri"/>
              </a:rPr>
              <a:t> </a:t>
            </a:r>
            <a:r>
              <a:rPr lang="sk-SK" altLang="cs-CZ" sz="1200" noProof="0" dirty="0" err="1">
                <a:solidFill>
                  <a:srgbClr val="008000"/>
                </a:solidFill>
                <a:latin typeface="Calibri"/>
                <a:cs typeface="Calibri"/>
              </a:rPr>
              <a:t>amount</a:t>
            </a:r>
            <a:r>
              <a:rPr lang="sk-SK" altLang="cs-CZ" sz="1200" noProof="0" dirty="0">
                <a:solidFill>
                  <a:srgbClr val="008000"/>
                </a:solidFill>
                <a:latin typeface="Calibri"/>
                <a:cs typeface="Calibri"/>
              </a:rPr>
              <a:t> of </a:t>
            </a:r>
            <a:r>
              <a:rPr lang="sk-SK" altLang="cs-CZ" sz="1200" noProof="0" dirty="0" err="1">
                <a:solidFill>
                  <a:srgbClr val="008000"/>
                </a:solidFill>
                <a:latin typeface="Calibri"/>
                <a:cs typeface="Calibri"/>
              </a:rPr>
              <a:t>blood</a:t>
            </a:r>
            <a:r>
              <a:rPr lang="sk-SK" altLang="cs-CZ" sz="1200" noProof="0" dirty="0">
                <a:solidFill>
                  <a:srgbClr val="008000"/>
                </a:solidFill>
                <a:latin typeface="Calibri"/>
                <a:cs typeface="Calibri"/>
              </a:rPr>
              <a:t> </a:t>
            </a:r>
            <a:r>
              <a:rPr lang="sk-SK" altLang="cs-CZ" sz="1200" noProof="0" dirty="0" err="1">
                <a:solidFill>
                  <a:srgbClr val="008000"/>
                </a:solidFill>
                <a:latin typeface="Calibri"/>
                <a:cs typeface="Calibri"/>
              </a:rPr>
              <a:t>flowing</a:t>
            </a:r>
            <a:r>
              <a:rPr lang="sk-SK" altLang="cs-CZ" sz="1200" noProof="0" dirty="0">
                <a:solidFill>
                  <a:srgbClr val="008000"/>
                </a:solidFill>
                <a:latin typeface="Calibri"/>
                <a:cs typeface="Calibri"/>
              </a:rPr>
              <a:t> </a:t>
            </a:r>
            <a:r>
              <a:rPr lang="sk-SK" altLang="cs-CZ" sz="1200" noProof="0" dirty="0" err="1">
                <a:solidFill>
                  <a:srgbClr val="008000"/>
                </a:solidFill>
                <a:latin typeface="Calibri"/>
                <a:cs typeface="Calibri"/>
              </a:rPr>
              <a:t>through</a:t>
            </a:r>
            <a:r>
              <a:rPr lang="sk-SK" altLang="cs-CZ" sz="1200" noProof="0" dirty="0">
                <a:solidFill>
                  <a:srgbClr val="008000"/>
                </a:solidFill>
                <a:latin typeface="Calibri"/>
                <a:cs typeface="Calibri"/>
              </a:rPr>
              <a:t> </a:t>
            </a:r>
            <a:r>
              <a:rPr lang="sk-SK" altLang="cs-CZ" sz="1200" noProof="0" dirty="0" err="1">
                <a:solidFill>
                  <a:srgbClr val="008000"/>
                </a:solidFill>
                <a:latin typeface="Calibri"/>
                <a:cs typeface="Calibri"/>
              </a:rPr>
              <a:t>the</a:t>
            </a:r>
            <a:r>
              <a:rPr lang="sk-SK" altLang="cs-CZ" sz="1200" noProof="0" dirty="0">
                <a:solidFill>
                  <a:srgbClr val="008000"/>
                </a:solidFill>
                <a:latin typeface="Calibri"/>
                <a:cs typeface="Calibri"/>
              </a:rPr>
              <a:t> skin, </a:t>
            </a:r>
            <a:r>
              <a:rPr lang="sk-SK" altLang="cs-CZ" sz="1200" noProof="0" dirty="0" err="1">
                <a:solidFill>
                  <a:srgbClr val="008000"/>
                </a:solidFill>
                <a:latin typeface="Calibri"/>
                <a:cs typeface="Calibri"/>
              </a:rPr>
              <a:t>making</a:t>
            </a:r>
            <a:r>
              <a:rPr lang="sk-SK" altLang="cs-CZ" sz="1200" noProof="0" dirty="0">
                <a:solidFill>
                  <a:srgbClr val="008000"/>
                </a:solidFill>
                <a:latin typeface="Calibri"/>
                <a:cs typeface="Calibri"/>
              </a:rPr>
              <a:t> </a:t>
            </a:r>
            <a:r>
              <a:rPr lang="sk-SK" altLang="cs-CZ" sz="1200" noProof="0" dirty="0" err="1">
                <a:solidFill>
                  <a:srgbClr val="008000"/>
                </a:solidFill>
                <a:latin typeface="Calibri"/>
                <a:cs typeface="Calibri"/>
              </a:rPr>
              <a:t>it</a:t>
            </a:r>
            <a:r>
              <a:rPr lang="sk-SK" altLang="cs-CZ" sz="1200" noProof="0" dirty="0">
                <a:solidFill>
                  <a:srgbClr val="008000"/>
                </a:solidFill>
                <a:latin typeface="Calibri"/>
                <a:cs typeface="Calibri"/>
              </a:rPr>
              <a:t> </a:t>
            </a:r>
            <a:r>
              <a:rPr lang="sk-SK" altLang="cs-CZ" sz="1200" noProof="0" dirty="0" err="1">
                <a:solidFill>
                  <a:srgbClr val="008000"/>
                </a:solidFill>
                <a:latin typeface="Calibri"/>
                <a:cs typeface="Calibri"/>
              </a:rPr>
              <a:t>red</a:t>
            </a:r>
            <a:r>
              <a:rPr lang="sk-SK" altLang="cs-CZ" sz="1200" noProof="0" dirty="0">
                <a:solidFill>
                  <a:srgbClr val="008000"/>
                </a:solidFill>
                <a:latin typeface="Calibri"/>
                <a:cs typeface="Calibri"/>
              </a:rPr>
              <a:t> and </a:t>
            </a:r>
            <a:r>
              <a:rPr lang="sk-SK" altLang="cs-CZ" sz="1200" noProof="0" dirty="0" err="1">
                <a:solidFill>
                  <a:srgbClr val="008000"/>
                </a:solidFill>
                <a:latin typeface="Calibri"/>
                <a:cs typeface="Calibri"/>
              </a:rPr>
              <a:t>warm</a:t>
            </a:r>
            <a:r>
              <a:rPr lang="sk-SK" altLang="cs-CZ" sz="1200" noProof="0" dirty="0">
                <a:solidFill>
                  <a:srgbClr val="008000"/>
                </a:solidFill>
                <a:latin typeface="Calibri"/>
                <a:cs typeface="Calibri"/>
              </a:rPr>
              <a:t>, </a:t>
            </a:r>
            <a:r>
              <a:rPr lang="sk-SK" altLang="cs-CZ" sz="1200" noProof="0" dirty="0" err="1">
                <a:solidFill>
                  <a:srgbClr val="008000"/>
                </a:solidFill>
                <a:latin typeface="Calibri"/>
                <a:cs typeface="Calibri"/>
              </a:rPr>
              <a:t>also</a:t>
            </a:r>
            <a:r>
              <a:rPr lang="sk-SK" altLang="cs-CZ" sz="1200" noProof="0" dirty="0">
                <a:solidFill>
                  <a:srgbClr val="008000"/>
                </a:solidFill>
                <a:latin typeface="Calibri"/>
                <a:cs typeface="Calibri"/>
              </a:rPr>
              <a:t> </a:t>
            </a:r>
            <a:r>
              <a:rPr lang="sk-SK" altLang="cs-CZ" sz="1200" noProof="0" dirty="0" err="1">
                <a:solidFill>
                  <a:srgbClr val="008000"/>
                </a:solidFill>
                <a:latin typeface="Calibri"/>
                <a:cs typeface="Calibri"/>
              </a:rPr>
              <a:t>increases</a:t>
            </a:r>
            <a:r>
              <a:rPr lang="sk-SK" altLang="cs-CZ" sz="1200" noProof="0" dirty="0">
                <a:solidFill>
                  <a:srgbClr val="008000"/>
                </a:solidFill>
                <a:latin typeface="Calibri"/>
                <a:cs typeface="Calibri"/>
              </a:rPr>
              <a:t> </a:t>
            </a:r>
            <a:r>
              <a:rPr lang="sk-SK" altLang="cs-CZ" dirty="0" err="1">
                <a:solidFill>
                  <a:srgbClr val="008000"/>
                </a:solidFill>
                <a:latin typeface="Calibri"/>
                <a:cs typeface="Calibri"/>
              </a:rPr>
              <a:t>inflammation</a:t>
            </a:r>
            <a:r>
              <a:rPr lang="sk-SK" altLang="cs-CZ" sz="1200" noProof="0" dirty="0">
                <a:solidFill>
                  <a:srgbClr val="008000"/>
                </a:solidFill>
                <a:latin typeface="Calibri"/>
                <a:cs typeface="Calibri"/>
              </a:rPr>
              <a:t> </a:t>
            </a:r>
            <a:r>
              <a:rPr lang="sk-SK" altLang="cs-CZ" sz="1200" noProof="0" dirty="0" err="1">
                <a:solidFill>
                  <a:srgbClr val="008000"/>
                </a:solidFill>
                <a:latin typeface="Calibri"/>
                <a:cs typeface="Calibri"/>
              </a:rPr>
              <a:t>development</a:t>
            </a:r>
            <a:r>
              <a:rPr lang="sk-SK" altLang="cs-CZ" sz="1200" noProof="0" dirty="0">
                <a:solidFill>
                  <a:srgbClr val="008000"/>
                </a:solidFill>
                <a:latin typeface="Calibri"/>
                <a:cs typeface="Calibri"/>
              </a:rPr>
              <a:t> and </a:t>
            </a:r>
            <a:r>
              <a:rPr lang="sk-SK" altLang="cs-CZ" sz="1200" noProof="0" dirty="0" err="1">
                <a:solidFill>
                  <a:srgbClr val="008000"/>
                </a:solidFill>
                <a:latin typeface="Calibri"/>
                <a:cs typeface="Calibri"/>
              </a:rPr>
              <a:t>edema</a:t>
            </a:r>
            <a:r>
              <a:rPr lang="sk-SK" altLang="cs-CZ" sz="1200" noProof="0" dirty="0">
                <a:solidFill>
                  <a:srgbClr val="008000"/>
                </a:solidFill>
                <a:latin typeface="Calibri"/>
                <a:cs typeface="Calibri"/>
              </a:rPr>
              <a:t> </a:t>
            </a:r>
            <a:r>
              <a:rPr lang="sk-SK" altLang="cs-CZ" sz="1200" noProof="0" dirty="0" err="1">
                <a:solidFill>
                  <a:srgbClr val="008000"/>
                </a:solidFill>
                <a:latin typeface="Calibri"/>
                <a:cs typeface="Calibri"/>
              </a:rPr>
              <a:t>absorption</a:t>
            </a:r>
            <a:endParaRPr lang="en-GB" altLang="cs-CZ" sz="1200" noProof="0" dirty="0">
              <a:solidFill>
                <a:srgbClr val="008000"/>
              </a:solidFill>
              <a:latin typeface="Calibri"/>
              <a:cs typeface="Calibri"/>
            </a:endParaRPr>
          </a:p>
          <a:p>
            <a:pPr eaLnBrk="1" hangingPunct="1"/>
            <a:r>
              <a:rPr lang="en-GB" altLang="cs-CZ" sz="1200" noProof="0" dirty="0" err="1">
                <a:solidFill>
                  <a:srgbClr val="008000"/>
                </a:solidFill>
                <a:latin typeface="Calibri" panose="020F0502020204030204" pitchFamily="34" charset="0"/>
              </a:rPr>
              <a:t>Dermatic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for</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treatment</a:t>
            </a:r>
            <a:r>
              <a:rPr lang="sk-SK" altLang="cs-CZ" sz="1200" noProof="0" dirty="0">
                <a:solidFill>
                  <a:srgbClr val="008000"/>
                </a:solidFill>
                <a:latin typeface="Calibri" panose="020F0502020204030204" pitchFamily="34" charset="0"/>
              </a:rPr>
              <a:t> of skin </a:t>
            </a:r>
            <a:r>
              <a:rPr lang="sk-SK" altLang="cs-CZ" sz="1200" noProof="0" dirty="0" err="1">
                <a:solidFill>
                  <a:srgbClr val="008000"/>
                </a:solidFill>
                <a:latin typeface="Calibri" panose="020F0502020204030204" pitchFamily="34" charset="0"/>
              </a:rPr>
              <a:t>diseases</a:t>
            </a:r>
            <a:endParaRPr lang="sk-SK" altLang="cs-CZ" sz="1200" noProof="0" dirty="0">
              <a:solidFill>
                <a:srgbClr val="008000"/>
              </a:solidFill>
              <a:latin typeface="Calibri" panose="020F0502020204030204" pitchFamily="34" charset="0"/>
            </a:endParaRPr>
          </a:p>
          <a:p>
            <a:pPr eaLnBrk="1" hangingPunct="1"/>
            <a:r>
              <a:rPr lang="en-GB" altLang="cs-CZ" sz="1200" noProof="0" dirty="0" err="1">
                <a:solidFill>
                  <a:srgbClr val="008000"/>
                </a:solidFill>
                <a:latin typeface="Calibri" panose="020F0502020204030204" pitchFamily="34" charset="0"/>
              </a:rPr>
              <a:t>Desinficiens</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destroys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germs</a:t>
            </a:r>
            <a:endParaRPr lang="en-GB" altLang="cs-CZ" sz="1200" noProof="0" dirty="0">
              <a:solidFill>
                <a:srgbClr val="008000"/>
              </a:solidFill>
              <a:latin typeface="Calibri" panose="020F0502020204030204" pitchFamily="34" charset="0"/>
            </a:endParaRPr>
          </a:p>
          <a:p>
            <a:pPr eaLnBrk="1" hangingPunct="1"/>
            <a:r>
              <a:rPr lang="en-GB" altLang="cs-CZ" sz="1200" noProof="0" dirty="0">
                <a:solidFill>
                  <a:srgbClr val="008000"/>
                </a:solidFill>
                <a:latin typeface="Calibri" panose="020F0502020204030204" pitchFamily="34" charset="0"/>
              </a:rPr>
              <a:t>Diaphoretic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promotes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sweating</a:t>
            </a:r>
            <a:endParaRPr lang="en-GB" altLang="cs-CZ" sz="1200" noProof="0" dirty="0">
              <a:solidFill>
                <a:srgbClr val="008000"/>
              </a:solidFill>
              <a:latin typeface="Calibri" panose="020F0502020204030204" pitchFamily="34" charset="0"/>
            </a:endParaRPr>
          </a:p>
          <a:p>
            <a:pPr eaLnBrk="1" hangingPunct="1"/>
            <a:r>
              <a:rPr lang="en-GB" altLang="cs-CZ" sz="1200" noProof="0" dirty="0">
                <a:solidFill>
                  <a:srgbClr val="008000"/>
                </a:solidFill>
                <a:latin typeface="Calibri" panose="020F0502020204030204" pitchFamily="34" charset="0"/>
              </a:rPr>
              <a:t>Diuretic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promotes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urine</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production</a:t>
            </a:r>
            <a:endParaRPr lang="sk-SK" altLang="cs-CZ" sz="1200" noProof="0" dirty="0">
              <a:solidFill>
                <a:srgbClr val="008000"/>
              </a:solidFill>
              <a:latin typeface="Calibri" panose="020F0502020204030204" pitchFamily="34" charset="0"/>
            </a:endParaRPr>
          </a:p>
          <a:p>
            <a:pPr eaLnBrk="1" hangingPunct="1"/>
            <a:endParaRPr lang="en-GB" altLang="cs-CZ" sz="1200" noProof="0" dirty="0">
              <a:solidFill>
                <a:srgbClr val="008000"/>
              </a:solidFill>
              <a:latin typeface="Calibri" panose="020F0502020204030204" pitchFamily="34" charset="0"/>
            </a:endParaRPr>
          </a:p>
          <a:p>
            <a:pPr eaLnBrk="1" hangingPunct="1"/>
            <a:r>
              <a:rPr lang="en-GB" altLang="cs-CZ" sz="1200" noProof="0" dirty="0" err="1">
                <a:solidFill>
                  <a:srgbClr val="008000"/>
                </a:solidFill>
                <a:latin typeface="Calibri" panose="020F0502020204030204" pitchFamily="34" charset="0"/>
              </a:rPr>
              <a:t>Emenagogue</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for</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irregular</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menstruation</a:t>
            </a:r>
            <a:endParaRPr lang="en-GB" altLang="cs-CZ" sz="1200" noProof="0" dirty="0">
              <a:solidFill>
                <a:srgbClr val="008000"/>
              </a:solidFill>
              <a:latin typeface="Calibri" panose="020F0502020204030204" pitchFamily="34" charset="0"/>
            </a:endParaRPr>
          </a:p>
          <a:p>
            <a:pPr eaLnBrk="1" hangingPunct="1"/>
            <a:r>
              <a:rPr lang="en-GB" altLang="cs-CZ" sz="1200" noProof="0" dirty="0">
                <a:solidFill>
                  <a:srgbClr val="008000"/>
                </a:solidFill>
                <a:latin typeface="Calibri" panose="020F0502020204030204" pitchFamily="34" charset="0"/>
              </a:rPr>
              <a:t>Emetic</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causes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vomiting</a:t>
            </a:r>
            <a:endParaRPr lang="en-GB" altLang="cs-CZ" sz="1200" noProof="0" dirty="0">
              <a:solidFill>
                <a:srgbClr val="008000"/>
              </a:solidFill>
              <a:latin typeface="Calibri" panose="020F0502020204030204" pitchFamily="34" charset="0"/>
            </a:endParaRPr>
          </a:p>
          <a:p>
            <a:pPr eaLnBrk="1" hangingPunct="1"/>
            <a:r>
              <a:rPr lang="en-GB" altLang="cs-CZ" sz="1200" noProof="0" dirty="0">
                <a:solidFill>
                  <a:srgbClr val="008000"/>
                </a:solidFill>
                <a:latin typeface="Calibri" panose="020F0502020204030204" pitchFamily="34" charset="0"/>
              </a:rPr>
              <a:t>Expectorant</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eases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coughing</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up</a:t>
            </a:r>
            <a:r>
              <a:rPr lang="sk-SK" altLang="cs-CZ" sz="1200" noProof="0" dirty="0">
                <a:solidFill>
                  <a:srgbClr val="008000"/>
                </a:solidFill>
                <a:latin typeface="Calibri" panose="020F0502020204030204" pitchFamily="34" charset="0"/>
              </a:rPr>
              <a:t> of </a:t>
            </a:r>
            <a:r>
              <a:rPr lang="sk-SK" altLang="cs-CZ" sz="1200" noProof="0" dirty="0" err="1">
                <a:solidFill>
                  <a:srgbClr val="008000"/>
                </a:solidFill>
                <a:latin typeface="Calibri" panose="020F0502020204030204" pitchFamily="34" charset="0"/>
              </a:rPr>
              <a:t>sputum</a:t>
            </a:r>
            <a:r>
              <a:rPr lang="sk-SK" altLang="cs-CZ" sz="1200" noProof="0" dirty="0">
                <a:solidFill>
                  <a:srgbClr val="008000"/>
                </a:solidFill>
                <a:latin typeface="Calibri" panose="020F0502020204030204" pitchFamily="34" charset="0"/>
              </a:rPr>
              <a:t> or </a:t>
            </a:r>
            <a:r>
              <a:rPr lang="sk-SK" altLang="cs-CZ" sz="1200" noProof="0" dirty="0" err="1">
                <a:solidFill>
                  <a:srgbClr val="008000"/>
                </a:solidFill>
                <a:latin typeface="Calibri" panose="020F0502020204030204" pitchFamily="34" charset="0"/>
              </a:rPr>
              <a:t>mucus</a:t>
            </a:r>
            <a:endParaRPr lang="sk-SK" altLang="cs-CZ" sz="1200" noProof="0" dirty="0">
              <a:solidFill>
                <a:srgbClr val="008000"/>
              </a:solidFill>
              <a:latin typeface="Calibri" panose="020F0502020204030204" pitchFamily="34" charset="0"/>
            </a:endParaRPr>
          </a:p>
          <a:p>
            <a:pPr eaLnBrk="1" hangingPunct="1"/>
            <a:endParaRPr lang="en-GB" altLang="cs-CZ" sz="1200" noProof="0" dirty="0">
              <a:solidFill>
                <a:srgbClr val="008000"/>
              </a:solidFill>
              <a:latin typeface="Calibri" panose="020F0502020204030204" pitchFamily="34" charset="0"/>
            </a:endParaRPr>
          </a:p>
          <a:p>
            <a:pPr eaLnBrk="1" hangingPunct="1"/>
            <a:r>
              <a:rPr lang="en-GB" altLang="cs-CZ" sz="1200" noProof="0" dirty="0" err="1">
                <a:solidFill>
                  <a:srgbClr val="008000"/>
                </a:solidFill>
                <a:latin typeface="Calibri" panose="020F0502020204030204" pitchFamily="34" charset="0"/>
              </a:rPr>
              <a:t>Gargarism</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used</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for</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gargling</a:t>
            </a:r>
            <a:endParaRPr lang="en-GB" altLang="cs-CZ" sz="1200" noProof="0" dirty="0">
              <a:solidFill>
                <a:srgbClr val="008000"/>
              </a:solidFill>
              <a:latin typeface="Calibri" panose="020F0502020204030204" pitchFamily="34" charset="0"/>
            </a:endParaRPr>
          </a:p>
          <a:p>
            <a:pPr eaLnBrk="1" hangingPunct="1"/>
            <a:r>
              <a:rPr lang="en-GB" altLang="cs-CZ" sz="1200" noProof="0" dirty="0">
                <a:solidFill>
                  <a:srgbClr val="008000"/>
                </a:solidFill>
                <a:latin typeface="Calibri" panose="020F0502020204030204" pitchFamily="34" charset="0"/>
              </a:rPr>
              <a:t>Hypotensive</a:t>
            </a:r>
            <a:r>
              <a:rPr lang="sk-SK" altLang="cs-CZ" sz="1200" noProof="0" dirty="0">
                <a:solidFill>
                  <a:srgbClr val="008000"/>
                </a:solidFill>
                <a:latin typeface="Calibri" panose="020F0502020204030204" pitchFamily="34" charset="0"/>
              </a:rPr>
              <a:t> – </a:t>
            </a:r>
            <a:r>
              <a:rPr lang="sk-SK" altLang="cs-CZ" sz="1200" noProof="0" dirty="0" err="1">
                <a:solidFill>
                  <a:srgbClr val="008000"/>
                </a:solidFill>
                <a:latin typeface="Calibri" panose="020F0502020204030204" pitchFamily="34" charset="0"/>
              </a:rPr>
              <a:t>lowers</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blood</a:t>
            </a:r>
            <a:r>
              <a:rPr lang="sk-SK" altLang="cs-CZ" sz="1200" noProof="0" dirty="0">
                <a:solidFill>
                  <a:srgbClr val="008000"/>
                </a:solidFill>
                <a:latin typeface="Calibri" panose="020F0502020204030204" pitchFamily="34" charset="0"/>
              </a:rPr>
              <a:t> </a:t>
            </a:r>
            <a:r>
              <a:rPr lang="sk-SK" altLang="cs-CZ" sz="1200" noProof="0" dirty="0" err="1">
                <a:solidFill>
                  <a:srgbClr val="008000"/>
                </a:solidFill>
                <a:latin typeface="Calibri" panose="020F0502020204030204" pitchFamily="34" charset="0"/>
              </a:rPr>
              <a:t>pressure</a:t>
            </a:r>
            <a:endParaRPr lang="en-GB" altLang="cs-CZ" sz="1200" noProof="0" dirty="0">
              <a:solidFill>
                <a:srgbClr val="008000"/>
              </a:solidFill>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11ADF9B2-7058-406F-B6B6-52EBF37C5239}" type="slidenum">
              <a:rPr lang="cs-CZ" smtClean="0"/>
              <a:pPr>
                <a:defRPr/>
              </a:pPr>
              <a:t>16</a:t>
            </a:fld>
            <a:endParaRPr lang="cs-CZ"/>
          </a:p>
        </p:txBody>
      </p:sp>
    </p:spTree>
    <p:extLst>
      <p:ext uri="{BB962C8B-B14F-4D97-AF65-F5344CB8AC3E}">
        <p14:creationId xmlns:p14="http://schemas.microsoft.com/office/powerpoint/2010/main" val="104483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Rectangle 4">
            <a:extLst>
              <a:ext uri="{FF2B5EF4-FFF2-40B4-BE49-F238E27FC236}">
                <a16:creationId xmlns:a16="http://schemas.microsoft.com/office/drawing/2014/main" id="{2591BAE6-FE9B-4667-B025-E9B911A98A7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CF396C45-C1BA-4196-B8E9-277DD872CDE4}"/>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80F77266-8253-435D-97DD-5783065C2B30}"/>
              </a:ext>
            </a:extLst>
          </p:cNvPr>
          <p:cNvSpPr>
            <a:spLocks noGrp="1" noChangeArrowheads="1"/>
          </p:cNvSpPr>
          <p:nvPr>
            <p:ph type="sldNum" sz="quarter" idx="12"/>
          </p:nvPr>
        </p:nvSpPr>
        <p:spPr>
          <a:ln/>
        </p:spPr>
        <p:txBody>
          <a:bodyPr/>
          <a:lstStyle>
            <a:lvl1pPr>
              <a:defRPr/>
            </a:lvl1pPr>
          </a:lstStyle>
          <a:p>
            <a:pPr>
              <a:defRPr/>
            </a:pPr>
            <a:fld id="{0D19B17A-AD84-4804-B804-94B3AAB40DD8}" type="slidenum">
              <a:rPr lang="cs-CZ" altLang="cs-CZ"/>
              <a:pPr>
                <a:defRPr/>
              </a:pPr>
              <a:t>‹#›</a:t>
            </a:fld>
            <a:endParaRPr lang="cs-CZ" altLang="cs-CZ"/>
          </a:p>
        </p:txBody>
      </p:sp>
    </p:spTree>
    <p:extLst>
      <p:ext uri="{BB962C8B-B14F-4D97-AF65-F5344CB8AC3E}">
        <p14:creationId xmlns:p14="http://schemas.microsoft.com/office/powerpoint/2010/main" val="299040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2ABF8E66-C256-45F2-B7EC-E3ED74317B74}"/>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1B73822E-A0A5-48AE-8537-8B990C042CE2}"/>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DB8B2D0A-FC3F-4790-A3C4-8137579B8F27}"/>
              </a:ext>
            </a:extLst>
          </p:cNvPr>
          <p:cNvSpPr>
            <a:spLocks noGrp="1" noChangeArrowheads="1"/>
          </p:cNvSpPr>
          <p:nvPr>
            <p:ph type="sldNum" sz="quarter" idx="12"/>
          </p:nvPr>
        </p:nvSpPr>
        <p:spPr>
          <a:ln/>
        </p:spPr>
        <p:txBody>
          <a:bodyPr/>
          <a:lstStyle>
            <a:lvl1pPr>
              <a:defRPr/>
            </a:lvl1pPr>
          </a:lstStyle>
          <a:p>
            <a:pPr>
              <a:defRPr/>
            </a:pPr>
            <a:fld id="{1FEEEAB5-A835-4762-93C9-38F4B6B98D5F}" type="slidenum">
              <a:rPr lang="cs-CZ" altLang="cs-CZ"/>
              <a:pPr>
                <a:defRPr/>
              </a:pPr>
              <a:t>‹#›</a:t>
            </a:fld>
            <a:endParaRPr lang="cs-CZ" altLang="cs-CZ"/>
          </a:p>
        </p:txBody>
      </p:sp>
    </p:spTree>
    <p:extLst>
      <p:ext uri="{BB962C8B-B14F-4D97-AF65-F5344CB8AC3E}">
        <p14:creationId xmlns:p14="http://schemas.microsoft.com/office/powerpoint/2010/main" val="395442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C35E9018-D1A9-46B7-B225-574AA9B9499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FC07FDDD-87B3-4C2F-891B-128C05303CDA}"/>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EB49DB91-84CD-4BCC-B0DD-C88D1446A090}"/>
              </a:ext>
            </a:extLst>
          </p:cNvPr>
          <p:cNvSpPr>
            <a:spLocks noGrp="1" noChangeArrowheads="1"/>
          </p:cNvSpPr>
          <p:nvPr>
            <p:ph type="sldNum" sz="quarter" idx="12"/>
          </p:nvPr>
        </p:nvSpPr>
        <p:spPr>
          <a:ln/>
        </p:spPr>
        <p:txBody>
          <a:bodyPr/>
          <a:lstStyle>
            <a:lvl1pPr>
              <a:defRPr/>
            </a:lvl1pPr>
          </a:lstStyle>
          <a:p>
            <a:pPr>
              <a:defRPr/>
            </a:pPr>
            <a:fld id="{C56CC723-0E3C-4528-81F5-8D971C7F9594}" type="slidenum">
              <a:rPr lang="cs-CZ" altLang="cs-CZ"/>
              <a:pPr>
                <a:defRPr/>
              </a:pPr>
              <a:t>‹#›</a:t>
            </a:fld>
            <a:endParaRPr lang="cs-CZ" altLang="cs-CZ"/>
          </a:p>
        </p:txBody>
      </p:sp>
    </p:spTree>
    <p:extLst>
      <p:ext uri="{BB962C8B-B14F-4D97-AF65-F5344CB8AC3E}">
        <p14:creationId xmlns:p14="http://schemas.microsoft.com/office/powerpoint/2010/main" val="351130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0FB64D04-21B8-486B-848C-CB5BCBA67744}"/>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8BB216EC-7ACC-4BD0-BB4D-BAF03F4FB485}"/>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27FD0329-6F7B-4A99-B2C5-2FEB2B3CFF2C}"/>
              </a:ext>
            </a:extLst>
          </p:cNvPr>
          <p:cNvSpPr>
            <a:spLocks noGrp="1" noChangeArrowheads="1"/>
          </p:cNvSpPr>
          <p:nvPr>
            <p:ph type="sldNum" sz="quarter" idx="12"/>
          </p:nvPr>
        </p:nvSpPr>
        <p:spPr>
          <a:ln/>
        </p:spPr>
        <p:txBody>
          <a:bodyPr/>
          <a:lstStyle>
            <a:lvl1pPr>
              <a:defRPr/>
            </a:lvl1pPr>
          </a:lstStyle>
          <a:p>
            <a:pPr>
              <a:defRPr/>
            </a:pPr>
            <a:fld id="{7D1ACED8-051A-4F25-961B-F41702A9B846}" type="slidenum">
              <a:rPr lang="cs-CZ" altLang="cs-CZ"/>
              <a:pPr>
                <a:defRPr/>
              </a:pPr>
              <a:t>‹#›</a:t>
            </a:fld>
            <a:endParaRPr lang="cs-CZ" altLang="cs-CZ"/>
          </a:p>
        </p:txBody>
      </p:sp>
    </p:spTree>
    <p:extLst>
      <p:ext uri="{BB962C8B-B14F-4D97-AF65-F5344CB8AC3E}">
        <p14:creationId xmlns:p14="http://schemas.microsoft.com/office/powerpoint/2010/main" val="379669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Kliknutím lze upravit styly předlohy textu.</a:t>
            </a:r>
          </a:p>
        </p:txBody>
      </p:sp>
      <p:sp>
        <p:nvSpPr>
          <p:cNvPr id="4" name="Rectangle 4">
            <a:extLst>
              <a:ext uri="{FF2B5EF4-FFF2-40B4-BE49-F238E27FC236}">
                <a16:creationId xmlns:a16="http://schemas.microsoft.com/office/drawing/2014/main" id="{3906A279-FEC7-44D6-B26D-55AA25AE085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3326B54D-0DB3-4FCB-8BC2-E9CBD5F8D97C}"/>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C430187A-687C-4E85-A7E2-6C81BA99568D}"/>
              </a:ext>
            </a:extLst>
          </p:cNvPr>
          <p:cNvSpPr>
            <a:spLocks noGrp="1" noChangeArrowheads="1"/>
          </p:cNvSpPr>
          <p:nvPr>
            <p:ph type="sldNum" sz="quarter" idx="12"/>
          </p:nvPr>
        </p:nvSpPr>
        <p:spPr>
          <a:ln/>
        </p:spPr>
        <p:txBody>
          <a:bodyPr/>
          <a:lstStyle>
            <a:lvl1pPr>
              <a:defRPr/>
            </a:lvl1pPr>
          </a:lstStyle>
          <a:p>
            <a:pPr>
              <a:defRPr/>
            </a:pPr>
            <a:fld id="{61B1E88A-CA72-4105-946A-1D1291EBB4B4}" type="slidenum">
              <a:rPr lang="cs-CZ" altLang="cs-CZ"/>
              <a:pPr>
                <a:defRPr/>
              </a:pPr>
              <a:t>‹#›</a:t>
            </a:fld>
            <a:endParaRPr lang="cs-CZ" altLang="cs-CZ"/>
          </a:p>
        </p:txBody>
      </p:sp>
    </p:spTree>
    <p:extLst>
      <p:ext uri="{BB962C8B-B14F-4D97-AF65-F5344CB8AC3E}">
        <p14:creationId xmlns:p14="http://schemas.microsoft.com/office/powerpoint/2010/main" val="241547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092D1A31-10F4-41CB-B89C-35ACD40A488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A5B7F969-E848-4B08-924B-B85A927BFF97}"/>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8A68ED27-FBAB-4972-89E8-C37A5BD432C8}"/>
              </a:ext>
            </a:extLst>
          </p:cNvPr>
          <p:cNvSpPr>
            <a:spLocks noGrp="1" noChangeArrowheads="1"/>
          </p:cNvSpPr>
          <p:nvPr>
            <p:ph type="sldNum" sz="quarter" idx="12"/>
          </p:nvPr>
        </p:nvSpPr>
        <p:spPr>
          <a:ln/>
        </p:spPr>
        <p:txBody>
          <a:bodyPr/>
          <a:lstStyle>
            <a:lvl1pPr>
              <a:defRPr/>
            </a:lvl1pPr>
          </a:lstStyle>
          <a:p>
            <a:pPr>
              <a:defRPr/>
            </a:pPr>
            <a:fld id="{D3372798-11FE-44D1-81F7-8EA1D0819236}" type="slidenum">
              <a:rPr lang="cs-CZ" altLang="cs-CZ"/>
              <a:pPr>
                <a:defRPr/>
              </a:pPr>
              <a:t>‹#›</a:t>
            </a:fld>
            <a:endParaRPr lang="cs-CZ" altLang="cs-CZ"/>
          </a:p>
        </p:txBody>
      </p:sp>
    </p:spTree>
    <p:extLst>
      <p:ext uri="{BB962C8B-B14F-4D97-AF65-F5344CB8AC3E}">
        <p14:creationId xmlns:p14="http://schemas.microsoft.com/office/powerpoint/2010/main" val="98373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5D9F34A5-ACFD-4F29-9B1B-A4C78A97736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a:extLst>
              <a:ext uri="{FF2B5EF4-FFF2-40B4-BE49-F238E27FC236}">
                <a16:creationId xmlns:a16="http://schemas.microsoft.com/office/drawing/2014/main" id="{6784E0C8-FBFA-413B-91F8-384129EB45E8}"/>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a:extLst>
              <a:ext uri="{FF2B5EF4-FFF2-40B4-BE49-F238E27FC236}">
                <a16:creationId xmlns:a16="http://schemas.microsoft.com/office/drawing/2014/main" id="{79E5406E-1200-4FED-A8C8-D6EC9FD5E0B5}"/>
              </a:ext>
            </a:extLst>
          </p:cNvPr>
          <p:cNvSpPr>
            <a:spLocks noGrp="1" noChangeArrowheads="1"/>
          </p:cNvSpPr>
          <p:nvPr>
            <p:ph type="sldNum" sz="quarter" idx="12"/>
          </p:nvPr>
        </p:nvSpPr>
        <p:spPr>
          <a:ln/>
        </p:spPr>
        <p:txBody>
          <a:bodyPr/>
          <a:lstStyle>
            <a:lvl1pPr>
              <a:defRPr/>
            </a:lvl1pPr>
          </a:lstStyle>
          <a:p>
            <a:pPr>
              <a:defRPr/>
            </a:pPr>
            <a:fld id="{8E0FA5F4-C219-4537-9220-B8DAC4DD9813}" type="slidenum">
              <a:rPr lang="cs-CZ" altLang="cs-CZ"/>
              <a:pPr>
                <a:defRPr/>
              </a:pPr>
              <a:t>‹#›</a:t>
            </a:fld>
            <a:endParaRPr lang="cs-CZ" altLang="cs-CZ"/>
          </a:p>
        </p:txBody>
      </p:sp>
    </p:spTree>
    <p:extLst>
      <p:ext uri="{BB962C8B-B14F-4D97-AF65-F5344CB8AC3E}">
        <p14:creationId xmlns:p14="http://schemas.microsoft.com/office/powerpoint/2010/main" val="243716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D325F1C0-4D9C-454B-BE3E-91DF017DA63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6CFB1779-0D43-4778-94E3-E1BA99F89C41}"/>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494266C9-CBE9-4C04-AD5B-3F9798063E2F}"/>
              </a:ext>
            </a:extLst>
          </p:cNvPr>
          <p:cNvSpPr>
            <a:spLocks noGrp="1" noChangeArrowheads="1"/>
          </p:cNvSpPr>
          <p:nvPr>
            <p:ph type="sldNum" sz="quarter" idx="12"/>
          </p:nvPr>
        </p:nvSpPr>
        <p:spPr>
          <a:ln/>
        </p:spPr>
        <p:txBody>
          <a:bodyPr/>
          <a:lstStyle>
            <a:lvl1pPr>
              <a:defRPr/>
            </a:lvl1pPr>
          </a:lstStyle>
          <a:p>
            <a:pPr>
              <a:defRPr/>
            </a:pPr>
            <a:fld id="{97652E47-C779-4FF0-89D2-B43A17F5C00E}" type="slidenum">
              <a:rPr lang="cs-CZ" altLang="cs-CZ"/>
              <a:pPr>
                <a:defRPr/>
              </a:pPr>
              <a:t>‹#›</a:t>
            </a:fld>
            <a:endParaRPr lang="cs-CZ" altLang="cs-CZ"/>
          </a:p>
        </p:txBody>
      </p:sp>
    </p:spTree>
    <p:extLst>
      <p:ext uri="{BB962C8B-B14F-4D97-AF65-F5344CB8AC3E}">
        <p14:creationId xmlns:p14="http://schemas.microsoft.com/office/powerpoint/2010/main" val="375961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2AAB938-05E0-42FC-85C0-9A8D8DACC5E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a:extLst>
              <a:ext uri="{FF2B5EF4-FFF2-40B4-BE49-F238E27FC236}">
                <a16:creationId xmlns:a16="http://schemas.microsoft.com/office/drawing/2014/main" id="{9E7C2D8C-E08C-4114-86E6-E83A1C80FFC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a:extLst>
              <a:ext uri="{FF2B5EF4-FFF2-40B4-BE49-F238E27FC236}">
                <a16:creationId xmlns:a16="http://schemas.microsoft.com/office/drawing/2014/main" id="{B4D7CE65-D928-47C9-8879-F374CDCF46B0}"/>
              </a:ext>
            </a:extLst>
          </p:cNvPr>
          <p:cNvSpPr>
            <a:spLocks noGrp="1" noChangeArrowheads="1"/>
          </p:cNvSpPr>
          <p:nvPr>
            <p:ph type="sldNum" sz="quarter" idx="12"/>
          </p:nvPr>
        </p:nvSpPr>
        <p:spPr>
          <a:ln/>
        </p:spPr>
        <p:txBody>
          <a:bodyPr/>
          <a:lstStyle>
            <a:lvl1pPr>
              <a:defRPr/>
            </a:lvl1pPr>
          </a:lstStyle>
          <a:p>
            <a:pPr>
              <a:defRPr/>
            </a:pPr>
            <a:fld id="{7845662E-28CC-42B0-A837-30DE0E83859C}" type="slidenum">
              <a:rPr lang="cs-CZ" altLang="cs-CZ"/>
              <a:pPr>
                <a:defRPr/>
              </a:pPr>
              <a:t>‹#›</a:t>
            </a:fld>
            <a:endParaRPr lang="cs-CZ" altLang="cs-CZ"/>
          </a:p>
        </p:txBody>
      </p:sp>
    </p:spTree>
    <p:extLst>
      <p:ext uri="{BB962C8B-B14F-4D97-AF65-F5344CB8AC3E}">
        <p14:creationId xmlns:p14="http://schemas.microsoft.com/office/powerpoint/2010/main" val="401146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Rectangle 4">
            <a:extLst>
              <a:ext uri="{FF2B5EF4-FFF2-40B4-BE49-F238E27FC236}">
                <a16:creationId xmlns:a16="http://schemas.microsoft.com/office/drawing/2014/main" id="{5E7E13D8-0ED0-4D2D-8874-B3999D6DF327}"/>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5B77920E-3362-42D8-8E47-113A447798BE}"/>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C01504B6-B2E6-4E86-8A65-B6A0082E7584}"/>
              </a:ext>
            </a:extLst>
          </p:cNvPr>
          <p:cNvSpPr>
            <a:spLocks noGrp="1" noChangeArrowheads="1"/>
          </p:cNvSpPr>
          <p:nvPr>
            <p:ph type="sldNum" sz="quarter" idx="12"/>
          </p:nvPr>
        </p:nvSpPr>
        <p:spPr>
          <a:ln/>
        </p:spPr>
        <p:txBody>
          <a:bodyPr/>
          <a:lstStyle>
            <a:lvl1pPr>
              <a:defRPr/>
            </a:lvl1pPr>
          </a:lstStyle>
          <a:p>
            <a:pPr>
              <a:defRPr/>
            </a:pPr>
            <a:fld id="{357786A1-DB82-46BD-86E5-36394A42BFBE}" type="slidenum">
              <a:rPr lang="cs-CZ" altLang="cs-CZ"/>
              <a:pPr>
                <a:defRPr/>
              </a:pPr>
              <a:t>‹#›</a:t>
            </a:fld>
            <a:endParaRPr lang="cs-CZ" altLang="cs-CZ"/>
          </a:p>
        </p:txBody>
      </p:sp>
    </p:spTree>
    <p:extLst>
      <p:ext uri="{BB962C8B-B14F-4D97-AF65-F5344CB8AC3E}">
        <p14:creationId xmlns:p14="http://schemas.microsoft.com/office/powerpoint/2010/main" val="135730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Rectangle 4">
            <a:extLst>
              <a:ext uri="{FF2B5EF4-FFF2-40B4-BE49-F238E27FC236}">
                <a16:creationId xmlns:a16="http://schemas.microsoft.com/office/drawing/2014/main" id="{4E3346FB-EED4-4577-8CE0-FB96AE72827B}"/>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E4B50D17-9BBE-4D30-AB58-2F1A96C2FCF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24A5C318-8688-4709-8E13-6F741C2D51F3}"/>
              </a:ext>
            </a:extLst>
          </p:cNvPr>
          <p:cNvSpPr>
            <a:spLocks noGrp="1" noChangeArrowheads="1"/>
          </p:cNvSpPr>
          <p:nvPr>
            <p:ph type="sldNum" sz="quarter" idx="12"/>
          </p:nvPr>
        </p:nvSpPr>
        <p:spPr>
          <a:ln/>
        </p:spPr>
        <p:txBody>
          <a:bodyPr/>
          <a:lstStyle>
            <a:lvl1pPr>
              <a:defRPr/>
            </a:lvl1pPr>
          </a:lstStyle>
          <a:p>
            <a:pPr>
              <a:defRPr/>
            </a:pPr>
            <a:fld id="{FB1D5677-EBF9-41E8-A876-C171631F3B40}" type="slidenum">
              <a:rPr lang="cs-CZ" altLang="cs-CZ"/>
              <a:pPr>
                <a:defRPr/>
              </a:pPr>
              <a:t>‹#›</a:t>
            </a:fld>
            <a:endParaRPr lang="cs-CZ" altLang="cs-CZ"/>
          </a:p>
        </p:txBody>
      </p:sp>
    </p:spTree>
    <p:extLst>
      <p:ext uri="{BB962C8B-B14F-4D97-AF65-F5344CB8AC3E}">
        <p14:creationId xmlns:p14="http://schemas.microsoft.com/office/powerpoint/2010/main" val="285177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EEB67EC-755E-43C4-AB4A-93DD3232697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A50D15E8-78B2-4FEE-BFE1-70703AB5103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03F5D877-DDEB-4138-8621-9D215D1A50F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cs-CZ" altLang="cs-CZ"/>
          </a:p>
        </p:txBody>
      </p:sp>
      <p:sp>
        <p:nvSpPr>
          <p:cNvPr id="1029" name="Rectangle 5">
            <a:extLst>
              <a:ext uri="{FF2B5EF4-FFF2-40B4-BE49-F238E27FC236}">
                <a16:creationId xmlns:a16="http://schemas.microsoft.com/office/drawing/2014/main" id="{A1CA2B2E-6005-4CC5-B309-76DDFB789C6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cs-CZ" altLang="cs-CZ"/>
          </a:p>
        </p:txBody>
      </p:sp>
      <p:sp>
        <p:nvSpPr>
          <p:cNvPr id="1030" name="Rectangle 6">
            <a:extLst>
              <a:ext uri="{FF2B5EF4-FFF2-40B4-BE49-F238E27FC236}">
                <a16:creationId xmlns:a16="http://schemas.microsoft.com/office/drawing/2014/main" id="{4BCC326E-863E-476D-8EBA-6BFC138630D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7C5B1D5-7ACF-4CCF-9AFC-F44E4BB74459}"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BB1582E-ABC3-4EBB-B7FC-4D41D9F163C9}"/>
              </a:ext>
            </a:extLst>
          </p:cNvPr>
          <p:cNvSpPr>
            <a:spLocks noGrp="1" noChangeArrowheads="1"/>
          </p:cNvSpPr>
          <p:nvPr>
            <p:ph type="ctrTitle" idx="4294967295"/>
          </p:nvPr>
        </p:nvSpPr>
        <p:spPr>
          <a:xfrm>
            <a:off x="684213" y="506413"/>
            <a:ext cx="7772400" cy="955675"/>
          </a:xfrm>
        </p:spPr>
        <p:txBody>
          <a:bodyPr lIns="92075" tIns="46038" rIns="92075" bIns="46038" anchor="b"/>
          <a:lstStyle/>
          <a:p>
            <a:pPr eaLnBrk="1" hangingPunct="1"/>
            <a:r>
              <a:rPr lang="en-GB" altLang="cs-CZ" b="1" i="1" noProof="0" dirty="0">
                <a:solidFill>
                  <a:srgbClr val="008000"/>
                </a:solidFill>
                <a:latin typeface="Calibri" panose="020F0502020204030204" pitchFamily="34" charset="0"/>
              </a:rPr>
              <a:t>Pharmacognosy </a:t>
            </a:r>
            <a:br>
              <a:rPr lang="en-GB" altLang="cs-CZ" b="1" i="1" noProof="0" dirty="0">
                <a:solidFill>
                  <a:srgbClr val="008000"/>
                </a:solidFill>
                <a:latin typeface="Calibri" panose="020F0502020204030204" pitchFamily="34" charset="0"/>
              </a:rPr>
            </a:br>
            <a:r>
              <a:rPr lang="en-GB" altLang="cs-CZ" b="1" i="1" noProof="0" dirty="0">
                <a:solidFill>
                  <a:srgbClr val="008000"/>
                </a:solidFill>
                <a:latin typeface="Calibri" panose="020F0502020204030204" pitchFamily="34" charset="0"/>
              </a:rPr>
              <a:t>lab exercise 1</a:t>
            </a:r>
            <a:endParaRPr lang="en-GB" altLang="cs-CZ" b="1" i="1" noProof="0" dirty="0">
              <a:latin typeface="Calibri" panose="020F0502020204030204" pitchFamily="34" charset="0"/>
            </a:endParaRPr>
          </a:p>
        </p:txBody>
      </p:sp>
      <p:sp>
        <p:nvSpPr>
          <p:cNvPr id="3075" name="Rectangle 3">
            <a:extLst>
              <a:ext uri="{FF2B5EF4-FFF2-40B4-BE49-F238E27FC236}">
                <a16:creationId xmlns:a16="http://schemas.microsoft.com/office/drawing/2014/main" id="{856E223E-B353-4F8F-9F69-19A77B24CAEE}"/>
              </a:ext>
            </a:extLst>
          </p:cNvPr>
          <p:cNvSpPr>
            <a:spLocks noGrp="1" noChangeArrowheads="1"/>
          </p:cNvSpPr>
          <p:nvPr>
            <p:ph type="subTitle" idx="4294967295"/>
          </p:nvPr>
        </p:nvSpPr>
        <p:spPr>
          <a:xfrm>
            <a:off x="611188" y="4059238"/>
            <a:ext cx="7593012" cy="2465387"/>
          </a:xfrm>
        </p:spPr>
        <p:txBody>
          <a:bodyPr lIns="92075" tIns="46038" rIns="92075" bIns="46038" anchor="b"/>
          <a:lstStyle/>
          <a:p>
            <a:pPr marL="0" indent="0" algn="ctr" eaLnBrk="1" hangingPunct="1">
              <a:buFontTx/>
              <a:buNone/>
            </a:pPr>
            <a:r>
              <a:rPr lang="en-GB" altLang="cs-CZ" b="1" noProof="0" dirty="0">
                <a:solidFill>
                  <a:srgbClr val="800000"/>
                </a:solidFill>
                <a:latin typeface="Calibri" panose="020F0502020204030204" pitchFamily="34" charset="0"/>
              </a:rPr>
              <a:t>What is Pharmacognosy?</a:t>
            </a:r>
          </a:p>
          <a:p>
            <a:pPr marL="0" indent="0" algn="ctr" eaLnBrk="1" hangingPunct="1">
              <a:buFontTx/>
              <a:buNone/>
            </a:pPr>
            <a:r>
              <a:rPr lang="en-GB" altLang="cs-CZ" b="1" noProof="0" dirty="0">
                <a:solidFill>
                  <a:srgbClr val="800000"/>
                </a:solidFill>
                <a:latin typeface="Calibri" panose="020F0502020204030204" pitchFamily="34" charset="0"/>
              </a:rPr>
              <a:t>What is a drug?</a:t>
            </a:r>
          </a:p>
          <a:p>
            <a:pPr marL="0" indent="0" algn="ctr" eaLnBrk="1" hangingPunct="1">
              <a:buFontTx/>
              <a:buNone/>
            </a:pPr>
            <a:r>
              <a:rPr lang="en-GB" altLang="cs-CZ" b="1" noProof="0" dirty="0">
                <a:solidFill>
                  <a:srgbClr val="800000"/>
                </a:solidFill>
                <a:latin typeface="Calibri" panose="020F0502020204030204" pitchFamily="34" charset="0"/>
              </a:rPr>
              <a:t>How can we identify drugs? </a:t>
            </a:r>
          </a:p>
          <a:p>
            <a:pPr marL="0" indent="0" algn="ctr" eaLnBrk="1" hangingPunct="1">
              <a:buFontTx/>
              <a:buNone/>
            </a:pPr>
            <a:r>
              <a:rPr lang="en-GB" altLang="cs-CZ" b="1" noProof="0" dirty="0">
                <a:solidFill>
                  <a:srgbClr val="800000"/>
                </a:solidFill>
                <a:latin typeface="Calibri" panose="020F0502020204030204" pitchFamily="34" charset="0"/>
              </a:rPr>
              <a:t>How to prepare microscopic preparations?</a:t>
            </a:r>
          </a:p>
        </p:txBody>
      </p:sp>
      <p:pic>
        <p:nvPicPr>
          <p:cNvPr id="3076" name="Picture 4">
            <a:extLst>
              <a:ext uri="{FF2B5EF4-FFF2-40B4-BE49-F238E27FC236}">
                <a16:creationId xmlns:a16="http://schemas.microsoft.com/office/drawing/2014/main" id="{A990CE14-5F18-48D6-9932-90B8EB3EA7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1562100"/>
            <a:ext cx="3060700" cy="2295525"/>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9498AE2-8038-4E3A-AB9C-6609C512CDFC}"/>
              </a:ext>
            </a:extLst>
          </p:cNvPr>
          <p:cNvSpPr>
            <a:spLocks noGrp="1" noChangeArrowheads="1"/>
          </p:cNvSpPr>
          <p:nvPr>
            <p:ph type="title" idx="4294967295"/>
          </p:nvPr>
        </p:nvSpPr>
        <p:spPr>
          <a:xfrm>
            <a:off x="457200" y="65088"/>
            <a:ext cx="8229600" cy="1143000"/>
          </a:xfrm>
        </p:spPr>
        <p:txBody>
          <a:bodyPr lIns="92075" tIns="46038" rIns="92075" bIns="46038"/>
          <a:lstStyle/>
          <a:p>
            <a:pPr eaLnBrk="1" hangingPunct="1"/>
            <a:r>
              <a:rPr lang="en-GB" altLang="cs-CZ" b="1" i="1" noProof="0" dirty="0">
                <a:solidFill>
                  <a:srgbClr val="800000"/>
                </a:solidFill>
                <a:latin typeface="Calibri" panose="020F0502020204030204" pitchFamily="34" charset="0"/>
              </a:rPr>
              <a:t>Drugs from aerial plant parts</a:t>
            </a:r>
          </a:p>
        </p:txBody>
      </p:sp>
      <p:sp>
        <p:nvSpPr>
          <p:cNvPr id="10243" name="Rectangle 3">
            <a:extLst>
              <a:ext uri="{FF2B5EF4-FFF2-40B4-BE49-F238E27FC236}">
                <a16:creationId xmlns:a16="http://schemas.microsoft.com/office/drawing/2014/main" id="{545B40C3-9436-4D93-BD1F-8AB353357D2E}"/>
              </a:ext>
            </a:extLst>
          </p:cNvPr>
          <p:cNvSpPr>
            <a:spLocks noGrp="1" noChangeArrowheads="1"/>
          </p:cNvSpPr>
          <p:nvPr>
            <p:ph type="body" idx="4294967295"/>
          </p:nvPr>
        </p:nvSpPr>
        <p:spPr>
          <a:xfrm>
            <a:off x="457200" y="1600200"/>
            <a:ext cx="8435975" cy="5068888"/>
          </a:xfrm>
        </p:spPr>
        <p:txBody>
          <a:bodyPr lIns="92075" tIns="46038" rIns="92075" bIns="46038"/>
          <a:lstStyle/>
          <a:p>
            <a:pPr marL="0" indent="0" algn="just" eaLnBrk="1" hangingPunct="1">
              <a:buFontTx/>
              <a:buNone/>
            </a:pPr>
            <a:r>
              <a:rPr lang="en-GB" altLang="cs-CZ" sz="2800" b="1" i="1" noProof="0" dirty="0">
                <a:solidFill>
                  <a:srgbClr val="008000"/>
                </a:solidFill>
                <a:latin typeface="Calibri" panose="020F0502020204030204" pitchFamily="34" charset="0"/>
              </a:rPr>
              <a:t>Fructus</a:t>
            </a:r>
            <a:r>
              <a:rPr lang="en-GB" altLang="cs-CZ" sz="2800" i="1" noProof="0" dirty="0">
                <a:latin typeface="Calibri" panose="020F0502020204030204" pitchFamily="34" charset="0"/>
              </a:rPr>
              <a:t> (fruit) – </a:t>
            </a:r>
            <a:r>
              <a:rPr lang="en-GB" altLang="cs-CZ" sz="2800" noProof="0" dirty="0">
                <a:latin typeface="Calibri" panose="020F0502020204030204" pitchFamily="34" charset="0"/>
              </a:rPr>
              <a:t>whole fruit or infructescence, </a:t>
            </a:r>
          </a:p>
          <a:p>
            <a:pPr marL="0" indent="0" algn="just" eaLnBrk="1" hangingPunct="1">
              <a:buFontTx/>
              <a:buNone/>
            </a:pPr>
            <a:r>
              <a:rPr lang="en-GB" altLang="cs-CZ" sz="2800" noProof="0" dirty="0">
                <a:latin typeface="Calibri" panose="020F0502020204030204" pitchFamily="34" charset="0"/>
              </a:rPr>
              <a:t>or fruit imitations</a:t>
            </a:r>
          </a:p>
          <a:p>
            <a:pPr marL="0" indent="0" algn="just" eaLnBrk="1" hangingPunct="1">
              <a:buFontTx/>
              <a:buNone/>
            </a:pPr>
            <a:endParaRPr lang="en-GB" altLang="cs-CZ" sz="2800" noProof="0" dirty="0">
              <a:latin typeface="Calibri" panose="020F0502020204030204" pitchFamily="34" charset="0"/>
            </a:endParaRPr>
          </a:p>
          <a:p>
            <a:pPr marL="0" indent="0" algn="just" eaLnBrk="1" hangingPunct="1">
              <a:buFontTx/>
              <a:buNone/>
            </a:pPr>
            <a:endParaRPr lang="en-GB" altLang="cs-CZ" sz="2800" noProof="0" dirty="0">
              <a:latin typeface="Calibri" panose="020F0502020204030204" pitchFamily="34" charset="0"/>
            </a:endParaRPr>
          </a:p>
          <a:p>
            <a:pPr marL="0" indent="0" algn="just" eaLnBrk="1" hangingPunct="1">
              <a:buFontTx/>
              <a:buNone/>
            </a:pPr>
            <a:r>
              <a:rPr lang="en-GB" altLang="cs-CZ" sz="2800" b="1" i="1" noProof="0" dirty="0" err="1">
                <a:solidFill>
                  <a:srgbClr val="008000"/>
                </a:solidFill>
                <a:latin typeface="Calibri" panose="020F0502020204030204" pitchFamily="34" charset="0"/>
              </a:rPr>
              <a:t>Pericarpium</a:t>
            </a:r>
            <a:r>
              <a:rPr lang="en-GB" altLang="cs-CZ" sz="2800" i="1" noProof="0" dirty="0">
                <a:latin typeface="Calibri" panose="020F0502020204030204" pitchFamily="34" charset="0"/>
              </a:rPr>
              <a:t> – </a:t>
            </a:r>
            <a:r>
              <a:rPr lang="en-GB" altLang="cs-CZ" sz="2800" noProof="0" dirty="0">
                <a:latin typeface="Calibri" panose="020F0502020204030204" pitchFamily="34" charset="0"/>
              </a:rPr>
              <a:t>pericarps of </a:t>
            </a:r>
            <a:r>
              <a:rPr lang="en-GB" altLang="cs-CZ" sz="2800" noProof="0" dirty="0" err="1">
                <a:latin typeface="Calibri" panose="020F0502020204030204" pitchFamily="34" charset="0"/>
              </a:rPr>
              <a:t>Rutacae</a:t>
            </a:r>
            <a:r>
              <a:rPr lang="en-GB" altLang="cs-CZ" sz="2800" noProof="0" dirty="0">
                <a:latin typeface="Calibri" panose="020F0502020204030204" pitchFamily="34" charset="0"/>
              </a:rPr>
              <a:t> family</a:t>
            </a:r>
          </a:p>
          <a:p>
            <a:pPr marL="0" indent="0" algn="just" eaLnBrk="1" hangingPunct="1">
              <a:buFontTx/>
              <a:buNone/>
            </a:pPr>
            <a:endParaRPr lang="en-GB" altLang="cs-CZ" sz="2800" noProof="0" dirty="0">
              <a:latin typeface="Calibri" panose="020F0502020204030204" pitchFamily="34" charset="0"/>
            </a:endParaRPr>
          </a:p>
          <a:p>
            <a:pPr marL="0" indent="0" algn="just" eaLnBrk="1" hangingPunct="1">
              <a:buFontTx/>
              <a:buNone/>
            </a:pPr>
            <a:endParaRPr lang="en-GB" altLang="cs-CZ" sz="2800" noProof="0" dirty="0">
              <a:latin typeface="Calibri" panose="020F0502020204030204" pitchFamily="34" charset="0"/>
            </a:endParaRPr>
          </a:p>
          <a:p>
            <a:pPr marL="0" indent="0" algn="just" eaLnBrk="1" hangingPunct="1">
              <a:buFontTx/>
              <a:buNone/>
            </a:pPr>
            <a:r>
              <a:rPr lang="en-GB" altLang="cs-CZ" sz="2800" b="1" i="1" noProof="0" dirty="0">
                <a:solidFill>
                  <a:srgbClr val="008000"/>
                </a:solidFill>
                <a:latin typeface="Calibri" panose="020F0502020204030204" pitchFamily="34" charset="0"/>
              </a:rPr>
              <a:t>Semen</a:t>
            </a:r>
            <a:r>
              <a:rPr lang="en-GB" altLang="cs-CZ" sz="2800" i="1" noProof="0" dirty="0">
                <a:latin typeface="Calibri" panose="020F0502020204030204" pitchFamily="34" charset="0"/>
              </a:rPr>
              <a:t> (seed) – </a:t>
            </a:r>
            <a:r>
              <a:rPr lang="en-GB" altLang="cs-CZ" sz="2800" noProof="0" dirty="0">
                <a:latin typeface="Calibri" panose="020F0502020204030204" pitchFamily="34" charset="0"/>
              </a:rPr>
              <a:t>seed or its part (germ)</a:t>
            </a:r>
          </a:p>
          <a:p>
            <a:pPr marL="0" indent="0" algn="just" eaLnBrk="1" hangingPunct="1">
              <a:buFontTx/>
              <a:buNone/>
            </a:pPr>
            <a:endParaRPr lang="en-GB" altLang="cs-CZ" sz="2800" noProof="0" dirty="0">
              <a:latin typeface="Calibri" panose="020F0502020204030204" pitchFamily="34" charset="0"/>
            </a:endParaRPr>
          </a:p>
          <a:p>
            <a:pPr marL="0" indent="0" algn="just" eaLnBrk="1" hangingPunct="1">
              <a:buFontTx/>
              <a:buNone/>
            </a:pPr>
            <a:endParaRPr lang="en-GB" altLang="cs-CZ" sz="2800" noProof="0" dirty="0">
              <a:latin typeface="Calibri" panose="020F0502020204030204" pitchFamily="34" charset="0"/>
            </a:endParaRPr>
          </a:p>
        </p:txBody>
      </p:sp>
      <p:pic>
        <p:nvPicPr>
          <p:cNvPr id="12292" name="Picture 4">
            <a:extLst>
              <a:ext uri="{FF2B5EF4-FFF2-40B4-BE49-F238E27FC236}">
                <a16:creationId xmlns:a16="http://schemas.microsoft.com/office/drawing/2014/main" id="{4A7BA205-659F-44E0-9CF0-6349E98A1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202" r="14946"/>
          <a:stretch>
            <a:fillRect/>
          </a:stretch>
        </p:blipFill>
        <p:spPr bwMode="auto">
          <a:xfrm>
            <a:off x="7380288" y="1546225"/>
            <a:ext cx="1512887"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6871E65D-269D-49A7-99FA-BC30344F8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836" r="16985"/>
          <a:stretch>
            <a:fillRect/>
          </a:stretch>
        </p:blipFill>
        <p:spPr bwMode="auto">
          <a:xfrm>
            <a:off x="7380288" y="3370263"/>
            <a:ext cx="144145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F4BCF1C8-DBDA-4A6D-A35E-F41A9B8CE0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624" t="9753" r="11398" b="7310"/>
          <a:stretch>
            <a:fillRect/>
          </a:stretch>
        </p:blipFill>
        <p:spPr bwMode="auto">
          <a:xfrm>
            <a:off x="7361238" y="5192713"/>
            <a:ext cx="15240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out)">
                                      <p:cBhvr>
                                        <p:cTn id="7" dur="500"/>
                                        <p:tgtEl>
                                          <p:spTgt spid="12292"/>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0629504-CB9E-414D-A9D8-85994801F0F4}"/>
              </a:ext>
            </a:extLst>
          </p:cNvPr>
          <p:cNvSpPr>
            <a:spLocks noGrp="1" noChangeArrowheads="1"/>
          </p:cNvSpPr>
          <p:nvPr>
            <p:ph type="title" idx="4294967295"/>
          </p:nvPr>
        </p:nvSpPr>
        <p:spPr/>
        <p:txBody>
          <a:bodyPr lIns="92075" tIns="46038" rIns="92075" bIns="46038"/>
          <a:lstStyle/>
          <a:p>
            <a:pPr eaLnBrk="1" hangingPunct="1"/>
            <a:r>
              <a:rPr lang="en-GB" altLang="cs-CZ" b="1" i="1" noProof="0" dirty="0">
                <a:solidFill>
                  <a:srgbClr val="800000"/>
                </a:solidFill>
                <a:latin typeface="Calibri" panose="020F0502020204030204" pitchFamily="34" charset="0"/>
              </a:rPr>
              <a:t>Drugs from aerial plant parts</a:t>
            </a:r>
          </a:p>
        </p:txBody>
      </p:sp>
      <p:sp>
        <p:nvSpPr>
          <p:cNvPr id="11267" name="Rectangle 3">
            <a:extLst>
              <a:ext uri="{FF2B5EF4-FFF2-40B4-BE49-F238E27FC236}">
                <a16:creationId xmlns:a16="http://schemas.microsoft.com/office/drawing/2014/main" id="{0335DB69-E4D7-4756-9733-49A80500CF63}"/>
              </a:ext>
            </a:extLst>
          </p:cNvPr>
          <p:cNvSpPr>
            <a:spLocks noGrp="1" noChangeArrowheads="1"/>
          </p:cNvSpPr>
          <p:nvPr>
            <p:ph type="body" idx="4294967295"/>
          </p:nvPr>
        </p:nvSpPr>
        <p:spPr>
          <a:xfrm>
            <a:off x="474663" y="1700808"/>
            <a:ext cx="8229600" cy="2836267"/>
          </a:xfrm>
        </p:spPr>
        <p:txBody>
          <a:bodyPr lIns="92075" tIns="46038" rIns="92075" bIns="46038"/>
          <a:lstStyle/>
          <a:p>
            <a:pPr marL="0" indent="0" eaLnBrk="1" hangingPunct="1">
              <a:lnSpc>
                <a:spcPct val="90000"/>
              </a:lnSpc>
              <a:buFontTx/>
              <a:buNone/>
            </a:pPr>
            <a:r>
              <a:rPr lang="en-GB" altLang="cs-CZ" sz="2800" b="1" i="1" noProof="0" dirty="0">
                <a:solidFill>
                  <a:srgbClr val="008000"/>
                </a:solidFill>
                <a:latin typeface="Calibri" panose="020F0502020204030204" pitchFamily="34" charset="0"/>
              </a:rPr>
              <a:t>Cortex</a:t>
            </a:r>
            <a:r>
              <a:rPr lang="en-GB" altLang="cs-CZ" sz="2800" i="1" noProof="0" dirty="0">
                <a:latin typeface="Calibri" panose="020F0502020204030204" pitchFamily="34" charset="0"/>
              </a:rPr>
              <a:t> (bark) – </a:t>
            </a:r>
            <a:r>
              <a:rPr lang="en-GB" altLang="cs-CZ" sz="2800" noProof="0" dirty="0">
                <a:latin typeface="Calibri" panose="020F0502020204030204" pitchFamily="34" charset="0"/>
              </a:rPr>
              <a:t>all kinds of plant tissues </a:t>
            </a:r>
          </a:p>
          <a:p>
            <a:pPr marL="0" indent="0" eaLnBrk="1" hangingPunct="1">
              <a:lnSpc>
                <a:spcPct val="90000"/>
              </a:lnSpc>
              <a:buFontTx/>
              <a:buNone/>
            </a:pPr>
            <a:r>
              <a:rPr lang="en-GB" altLang="cs-CZ" sz="2800" noProof="0" dirty="0">
                <a:latin typeface="Calibri" panose="020F0502020204030204" pitchFamily="34" charset="0"/>
              </a:rPr>
              <a:t>upon the cambium</a:t>
            </a:r>
          </a:p>
          <a:p>
            <a:pPr marL="0" indent="0" eaLnBrk="1" hangingPunct="1">
              <a:lnSpc>
                <a:spcPct val="90000"/>
              </a:lnSpc>
              <a:buFontTx/>
              <a:buNone/>
            </a:pPr>
            <a:endParaRPr lang="en-GB" altLang="cs-CZ" noProof="0" dirty="0">
              <a:latin typeface="Calibri" panose="020F0502020204030204" pitchFamily="34" charset="0"/>
            </a:endParaRPr>
          </a:p>
          <a:p>
            <a:pPr marL="0" indent="0" eaLnBrk="1" hangingPunct="1">
              <a:lnSpc>
                <a:spcPct val="90000"/>
              </a:lnSpc>
              <a:buFontTx/>
              <a:buNone/>
            </a:pPr>
            <a:endParaRPr lang="en-GB" altLang="cs-CZ" noProof="0" dirty="0">
              <a:latin typeface="Calibri" panose="020F0502020204030204" pitchFamily="34" charset="0"/>
            </a:endParaRPr>
          </a:p>
          <a:p>
            <a:pPr marL="0" indent="0" eaLnBrk="1" hangingPunct="1">
              <a:lnSpc>
                <a:spcPct val="90000"/>
              </a:lnSpc>
              <a:buFontTx/>
              <a:buNone/>
            </a:pPr>
            <a:r>
              <a:rPr lang="en-GB" altLang="cs-CZ" sz="2800" b="1" i="1" noProof="0" dirty="0">
                <a:solidFill>
                  <a:srgbClr val="008000"/>
                </a:solidFill>
                <a:latin typeface="Calibri" panose="020F0502020204030204" pitchFamily="34" charset="0"/>
              </a:rPr>
              <a:t>Lignum</a:t>
            </a:r>
            <a:r>
              <a:rPr lang="en-GB" altLang="cs-CZ" sz="2800" noProof="0" dirty="0">
                <a:latin typeface="Calibri" panose="020F0502020204030204" pitchFamily="34" charset="0"/>
              </a:rPr>
              <a:t> </a:t>
            </a:r>
            <a:r>
              <a:rPr lang="en-GB" altLang="cs-CZ" sz="2800" i="1" noProof="0" dirty="0">
                <a:latin typeface="Calibri" panose="020F0502020204030204" pitchFamily="34" charset="0"/>
              </a:rPr>
              <a:t>(wood)</a:t>
            </a:r>
            <a:r>
              <a:rPr lang="en-GB" altLang="cs-CZ" sz="2800" noProof="0" dirty="0">
                <a:latin typeface="Calibri" panose="020F0502020204030204" pitchFamily="34" charset="0"/>
              </a:rPr>
              <a:t> – woody parts of plant </a:t>
            </a:r>
            <a:endParaRPr lang="sk-SK" altLang="cs-CZ" sz="2800" noProof="0" dirty="0">
              <a:latin typeface="Calibri" panose="020F0502020204030204" pitchFamily="34" charset="0"/>
            </a:endParaRPr>
          </a:p>
          <a:p>
            <a:pPr marL="0" indent="0" eaLnBrk="1" hangingPunct="1">
              <a:lnSpc>
                <a:spcPct val="90000"/>
              </a:lnSpc>
              <a:buFontTx/>
              <a:buNone/>
            </a:pPr>
            <a:r>
              <a:rPr lang="en-GB" altLang="cs-CZ" sz="2800" noProof="0" dirty="0">
                <a:latin typeface="Calibri" panose="020F0502020204030204" pitchFamily="34" charset="0"/>
              </a:rPr>
              <a:t>only (xylem)</a:t>
            </a:r>
          </a:p>
          <a:p>
            <a:pPr marL="0" indent="0" eaLnBrk="1" hangingPunct="1">
              <a:lnSpc>
                <a:spcPct val="90000"/>
              </a:lnSpc>
              <a:buFontTx/>
              <a:buNone/>
            </a:pPr>
            <a:endParaRPr lang="en-GB" altLang="cs-CZ" noProof="0" dirty="0">
              <a:latin typeface="Calibri" panose="020F0502020204030204" pitchFamily="34" charset="0"/>
            </a:endParaRPr>
          </a:p>
        </p:txBody>
      </p:sp>
      <p:pic>
        <p:nvPicPr>
          <p:cNvPr id="14340" name="Picture 4">
            <a:extLst>
              <a:ext uri="{FF2B5EF4-FFF2-40B4-BE49-F238E27FC236}">
                <a16:creationId xmlns:a16="http://schemas.microsoft.com/office/drawing/2014/main" id="{E169FEAA-A06F-40AD-A35B-45A257BFE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846" y="1700808"/>
            <a:ext cx="1979613"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24-2442_IMG">
            <a:extLst>
              <a:ext uri="{FF2B5EF4-FFF2-40B4-BE49-F238E27FC236}">
                <a16:creationId xmlns:a16="http://schemas.microsoft.com/office/drawing/2014/main" id="{C42619AA-073B-4852-9AE0-C679DEC019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846" y="3798887"/>
            <a:ext cx="1968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ox(out)">
                                      <p:cBhvr>
                                        <p:cTn id="7" dur="500"/>
                                        <p:tgtEl>
                                          <p:spTgt spid="14340"/>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6BCC3B9-8B8F-428D-A0EC-FEB0EFB783A8}"/>
              </a:ext>
            </a:extLst>
          </p:cNvPr>
          <p:cNvSpPr>
            <a:spLocks noGrp="1" noChangeArrowheads="1"/>
          </p:cNvSpPr>
          <p:nvPr>
            <p:ph type="title" idx="4294967295"/>
          </p:nvPr>
        </p:nvSpPr>
        <p:spPr>
          <a:xfrm>
            <a:off x="250825" y="20638"/>
            <a:ext cx="8229600" cy="865187"/>
          </a:xfrm>
        </p:spPr>
        <p:txBody>
          <a:bodyPr lIns="92075" tIns="46038" rIns="92075" bIns="46038"/>
          <a:lstStyle/>
          <a:p>
            <a:pPr eaLnBrk="1" hangingPunct="1"/>
            <a:r>
              <a:rPr lang="en-GB" altLang="cs-CZ" b="1" i="1" noProof="0" dirty="0">
                <a:solidFill>
                  <a:srgbClr val="800000"/>
                </a:solidFill>
                <a:latin typeface="Calibri" panose="020F0502020204030204" pitchFamily="34" charset="0"/>
              </a:rPr>
              <a:t>Drugs from aerial plant parts</a:t>
            </a:r>
          </a:p>
        </p:txBody>
      </p:sp>
      <p:sp>
        <p:nvSpPr>
          <p:cNvPr id="12291" name="Rectangle 3">
            <a:extLst>
              <a:ext uri="{FF2B5EF4-FFF2-40B4-BE49-F238E27FC236}">
                <a16:creationId xmlns:a16="http://schemas.microsoft.com/office/drawing/2014/main" id="{7ED7A802-67D1-47F5-8D96-8D1B32BAF11F}"/>
              </a:ext>
            </a:extLst>
          </p:cNvPr>
          <p:cNvSpPr>
            <a:spLocks noGrp="1" noChangeArrowheads="1"/>
          </p:cNvSpPr>
          <p:nvPr>
            <p:ph type="body" idx="4294967295"/>
          </p:nvPr>
        </p:nvSpPr>
        <p:spPr>
          <a:xfrm>
            <a:off x="85725" y="1196975"/>
            <a:ext cx="5565775" cy="5327650"/>
          </a:xfrm>
        </p:spPr>
        <p:txBody>
          <a:bodyPr lIns="92075" tIns="46038" rIns="92075" bIns="46038"/>
          <a:lstStyle/>
          <a:p>
            <a:pPr marL="0" indent="0" algn="just" eaLnBrk="1" hangingPunct="1">
              <a:buFontTx/>
              <a:buNone/>
            </a:pPr>
            <a:r>
              <a:rPr lang="en-GB" altLang="cs-CZ" sz="2400" b="1" i="1" noProof="0" dirty="0">
                <a:solidFill>
                  <a:srgbClr val="008000"/>
                </a:solidFill>
                <a:latin typeface="Calibri" panose="020F0502020204030204" pitchFamily="34" charset="0"/>
              </a:rPr>
              <a:t>Stipes</a:t>
            </a:r>
            <a:r>
              <a:rPr lang="en-GB" altLang="cs-CZ" sz="2400" i="1" noProof="0" dirty="0">
                <a:latin typeface="Calibri" panose="020F0502020204030204" pitchFamily="34" charset="0"/>
              </a:rPr>
              <a:t> </a:t>
            </a:r>
            <a:r>
              <a:rPr lang="en-GB" altLang="cs-CZ" sz="2400" noProof="0" dirty="0">
                <a:latin typeface="Calibri" panose="020F0502020204030204" pitchFamily="34" charset="0"/>
              </a:rPr>
              <a:t>– drug contains peduncle only </a:t>
            </a:r>
          </a:p>
          <a:p>
            <a:pPr marL="0" indent="0" algn="just" eaLnBrk="1" hangingPunct="1">
              <a:buFontTx/>
              <a:buNone/>
            </a:pPr>
            <a:endParaRPr lang="en-GB" altLang="cs-CZ" sz="2400" noProof="0" dirty="0">
              <a:latin typeface="Calibri" panose="020F0502020204030204" pitchFamily="34" charset="0"/>
            </a:endParaRPr>
          </a:p>
          <a:p>
            <a:pPr marL="0" indent="0" algn="just" eaLnBrk="1" hangingPunct="1">
              <a:buFontTx/>
              <a:buNone/>
            </a:pPr>
            <a:r>
              <a:rPr lang="en-GB" altLang="cs-CZ" sz="2400" b="1" i="1" noProof="0" dirty="0">
                <a:solidFill>
                  <a:srgbClr val="008000"/>
                </a:solidFill>
                <a:latin typeface="Calibri" panose="020F0502020204030204" pitchFamily="34" charset="0"/>
              </a:rPr>
              <a:t>Gemma</a:t>
            </a:r>
            <a:r>
              <a:rPr lang="en-GB" altLang="cs-CZ" sz="2400" i="1" noProof="0" dirty="0">
                <a:latin typeface="Calibri" panose="020F0502020204030204" pitchFamily="34" charset="0"/>
              </a:rPr>
              <a:t> </a:t>
            </a:r>
            <a:r>
              <a:rPr lang="en-GB" altLang="cs-CZ" sz="2400" noProof="0" dirty="0">
                <a:latin typeface="Calibri" panose="020F0502020204030204" pitchFamily="34" charset="0"/>
              </a:rPr>
              <a:t>- drug contains eye only</a:t>
            </a:r>
          </a:p>
          <a:p>
            <a:pPr marL="0" indent="0" algn="just" eaLnBrk="1" hangingPunct="1">
              <a:buFontTx/>
              <a:buNone/>
            </a:pPr>
            <a:endParaRPr lang="en-GB" altLang="cs-CZ" sz="2400" noProof="0" dirty="0">
              <a:latin typeface="Calibri" panose="020F0502020204030204" pitchFamily="34" charset="0"/>
            </a:endParaRPr>
          </a:p>
          <a:p>
            <a:pPr marL="0" indent="0" algn="just" eaLnBrk="1" hangingPunct="1">
              <a:buFontTx/>
              <a:buNone/>
            </a:pPr>
            <a:r>
              <a:rPr lang="en-GB" altLang="cs-CZ" sz="2400" b="1" i="1" noProof="0" dirty="0" err="1">
                <a:solidFill>
                  <a:srgbClr val="008000"/>
                </a:solidFill>
                <a:latin typeface="Calibri" panose="020F0502020204030204" pitchFamily="34" charset="0"/>
              </a:rPr>
              <a:t>Sporae</a:t>
            </a:r>
            <a:r>
              <a:rPr lang="en-GB" altLang="cs-CZ" sz="2400" i="1" noProof="0" dirty="0">
                <a:latin typeface="Calibri" panose="020F0502020204030204" pitchFamily="34" charset="0"/>
              </a:rPr>
              <a:t> </a:t>
            </a:r>
            <a:r>
              <a:rPr lang="en-GB" altLang="cs-CZ" sz="2400" noProof="0" dirty="0">
                <a:latin typeface="Calibri" panose="020F0502020204030204" pitchFamily="34" charset="0"/>
              </a:rPr>
              <a:t>– drug contains spores only </a:t>
            </a:r>
          </a:p>
          <a:p>
            <a:pPr marL="0" indent="0" algn="just" eaLnBrk="1" hangingPunct="1">
              <a:buFontTx/>
              <a:buNone/>
            </a:pPr>
            <a:endParaRPr lang="en-GB" altLang="cs-CZ" sz="2400" noProof="0" dirty="0">
              <a:latin typeface="Calibri" panose="020F0502020204030204" pitchFamily="34" charset="0"/>
            </a:endParaRPr>
          </a:p>
          <a:p>
            <a:pPr marL="0" indent="0" algn="just" eaLnBrk="1" hangingPunct="1">
              <a:buFontTx/>
              <a:buNone/>
            </a:pPr>
            <a:r>
              <a:rPr lang="en-GB" altLang="cs-CZ" sz="2400" b="1" i="1" noProof="0" dirty="0" err="1">
                <a:solidFill>
                  <a:srgbClr val="008000"/>
                </a:solidFill>
                <a:latin typeface="Calibri" panose="020F0502020204030204" pitchFamily="34" charset="0"/>
              </a:rPr>
              <a:t>Glandulae</a:t>
            </a:r>
            <a:r>
              <a:rPr lang="en-GB" altLang="cs-CZ" sz="2400" i="1" noProof="0" dirty="0">
                <a:latin typeface="Calibri" panose="020F0502020204030204" pitchFamily="34" charset="0"/>
              </a:rPr>
              <a:t> - </a:t>
            </a:r>
            <a:r>
              <a:rPr lang="en-GB" altLang="cs-CZ" sz="2400" noProof="0" dirty="0">
                <a:latin typeface="Calibri" panose="020F0502020204030204" pitchFamily="34" charset="0"/>
              </a:rPr>
              <a:t>drug contains glands only</a:t>
            </a:r>
          </a:p>
          <a:p>
            <a:pPr marL="0" indent="0" algn="just" eaLnBrk="1" hangingPunct="1">
              <a:buFontTx/>
              <a:buNone/>
            </a:pPr>
            <a:endParaRPr lang="en-GB" altLang="cs-CZ" sz="2400" noProof="0" dirty="0">
              <a:latin typeface="Calibri" panose="020F0502020204030204" pitchFamily="34" charset="0"/>
            </a:endParaRPr>
          </a:p>
          <a:p>
            <a:pPr marL="0" indent="0" algn="just" eaLnBrk="1" hangingPunct="1">
              <a:buFontTx/>
              <a:buNone/>
            </a:pPr>
            <a:r>
              <a:rPr lang="en-GB" altLang="cs-CZ" sz="2400" b="1" i="1" noProof="0" dirty="0">
                <a:solidFill>
                  <a:srgbClr val="008000"/>
                </a:solidFill>
                <a:latin typeface="Calibri" panose="020F0502020204030204" pitchFamily="34" charset="0"/>
              </a:rPr>
              <a:t>Caulis</a:t>
            </a:r>
            <a:r>
              <a:rPr lang="en-GB" altLang="cs-CZ" sz="2400" i="1" noProof="0" dirty="0">
                <a:latin typeface="Calibri" panose="020F0502020204030204" pitchFamily="34" charset="0"/>
              </a:rPr>
              <a:t> - </a:t>
            </a:r>
            <a:r>
              <a:rPr lang="en-GB" altLang="cs-CZ" sz="2400" noProof="0" dirty="0">
                <a:latin typeface="Calibri" panose="020F0502020204030204" pitchFamily="34" charset="0"/>
              </a:rPr>
              <a:t>drug contains footstalk (stem) only </a:t>
            </a:r>
          </a:p>
          <a:p>
            <a:pPr marL="0" indent="0" eaLnBrk="1" hangingPunct="1">
              <a:buFontTx/>
              <a:buNone/>
            </a:pPr>
            <a:endParaRPr lang="en-GB" altLang="cs-CZ" sz="2400" i="1" noProof="0" dirty="0">
              <a:solidFill>
                <a:srgbClr val="008000"/>
              </a:solidFill>
              <a:latin typeface="Calibri" panose="020F0502020204030204" pitchFamily="34" charset="0"/>
            </a:endParaRPr>
          </a:p>
          <a:p>
            <a:pPr marL="0" indent="0" eaLnBrk="1" hangingPunct="1">
              <a:buFontTx/>
              <a:buNone/>
            </a:pPr>
            <a:r>
              <a:rPr lang="en-GB" altLang="cs-CZ" sz="2400" b="1" i="1" noProof="0" dirty="0">
                <a:solidFill>
                  <a:srgbClr val="008000"/>
                </a:solidFill>
                <a:latin typeface="Calibri" panose="020F0502020204030204" pitchFamily="34" charset="0"/>
              </a:rPr>
              <a:t>Strobilus</a:t>
            </a:r>
            <a:r>
              <a:rPr lang="en-GB" altLang="cs-CZ" sz="2400" noProof="0" dirty="0">
                <a:latin typeface="Calibri" panose="020F0502020204030204" pitchFamily="34" charset="0"/>
              </a:rPr>
              <a:t> - drug contains strobiles only </a:t>
            </a:r>
          </a:p>
        </p:txBody>
      </p:sp>
      <p:pic>
        <p:nvPicPr>
          <p:cNvPr id="17412" name="Picture 4">
            <a:extLst>
              <a:ext uri="{FF2B5EF4-FFF2-40B4-BE49-F238E27FC236}">
                <a16:creationId xmlns:a16="http://schemas.microsoft.com/office/drawing/2014/main" id="{EB975C50-1CC3-434E-8838-002ACBC2D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03" t="5000" r="6239" b="9991"/>
          <a:stretch>
            <a:fillRect/>
          </a:stretch>
        </p:blipFill>
        <p:spPr bwMode="auto">
          <a:xfrm>
            <a:off x="6521450" y="1016000"/>
            <a:ext cx="19478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Obrázek 1">
            <a:extLst>
              <a:ext uri="{FF2B5EF4-FFF2-40B4-BE49-F238E27FC236}">
                <a16:creationId xmlns:a16="http://schemas.microsoft.com/office/drawing/2014/main" id="{F0522B63-4D3E-4C56-8FA2-C373DD2458EB}"/>
              </a:ext>
            </a:extLst>
          </p:cNvPr>
          <p:cNvPicPr>
            <a:picLocks noChangeAspect="1"/>
          </p:cNvPicPr>
          <p:nvPr/>
        </p:nvPicPr>
        <p:blipFill>
          <a:blip r:embed="rId5">
            <a:extLst>
              <a:ext uri="{28A0092B-C50C-407E-A947-70E740481C1C}">
                <a14:useLocalDpi xmlns:a14="http://schemas.microsoft.com/office/drawing/2010/main" val="0"/>
              </a:ext>
            </a:extLst>
          </a:blip>
          <a:srcRect l="21774" r="10092"/>
          <a:stretch>
            <a:fillRect/>
          </a:stretch>
        </p:blipFill>
        <p:spPr bwMode="auto">
          <a:xfrm>
            <a:off x="6521450" y="4833938"/>
            <a:ext cx="18923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a:extLst>
              <a:ext uri="{FF2B5EF4-FFF2-40B4-BE49-F238E27FC236}">
                <a16:creationId xmlns:a16="http://schemas.microsoft.com/office/drawing/2014/main" id="{EBF8712B-4391-48EA-B279-5B0A48C97B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688" y="2922588"/>
            <a:ext cx="1195387"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AutoShape 8" descr="data:image/jpeg;base64,/9j/4AAQSkZJRgABAQAAAQABAAD/2wCEAAkGBxITEhUSEhIVFhUVFhUVFRUVFRAWFRUQFhUWFhUVFxUYHSggGBolHRUVITEhJSkrLi4uFx8zODMsNygtLisBCgoKDg0OGhAQGi0lHR0tLS0tLS0tLS0tLS0tLS0tLS0tLS0tLS0tLS0tLS0tLS0tLS0tLS0tLS0tLS0tLS0tLf/AABEIARMAtwMBIgACEQEDEQH/xAAaAAACAwEBAAAAAAAAAAAAAAADBAACBQEG/8QAOhAAAQMCBAMGBAQFBAMAAAAAAQACEQMhBBIxQSJRYQUycYGRoRNCscFS0eHwI2JygvEGFBWSJEPC/8QAGwEAAwEBAQEBAAAAAAAAAAAAAQIDBAAFBgf/xAAlEQACAgICAgIBBQAAAAAAAAAAAQIRAyESMQRBBVEyEyJhcZH/2gAMAwEAAhEDEQA/AMhrUVrFRj0YFY5Zj2Mfxu9g3paq5MVSka7lknkPc8bw0l0Aq1FWmCVUNkrTweHU4uzVmjHHE5hsKtOhhUXD0E6xoWqB8v5vkroA3Drpoo7noL6y0po8KWW2ULUGqEQvS9UpqFbsSxBWdXetKsFlVwhwFoUqOlDYEbIrtpocaKRiEoBP0Ql6DE9TYjZoii7UZqoAiNCNjHQoSoVxwXNnUQFRUUU+Q1GZTro4rrEbWR2115zkz9Ah46s0H1kpVqIBqrjXXU3bNsMaih3CMW5hGLJwgWpScqQWz5r5fyOKdD4fCpUrpU1UKpUWls+FyZZSewzsSgvrJOpUQjVRgySY+2ui/ElZfxUWlWWuLKph6yzsS1OvelKxTjoWa1Hp00JmqdpBTZaJelTTTAgtKM0qdlUy+VWAXArhGxkyKjiukqq5sdFSorEKJBjxQciMegSrArI0ffxyDGZWpuulw5dabpOJV5NG7hHp9r1lYMrRYnhVnyXzMZNMJmVKhXZVHmyvR8e0K1XIZpOjw+iapUM2uhtbY7LQoYTTeLHq1Uhj+x4wMs4U+0hNU8Dwzfb0W5SwIEA328tk0zDgBaEqK0kYQwRGUxy/NcrYQGnmi8geq9C+kLKtfA5g0DSSfPT7pk/oKo8k/s5wGYbarlIr1eKwkggCwMHyEheaxuHLTYW/ISUk0NdEDlcPSmdWFRQDyHW1EQPSAqK7aiI6kN5lyUJj1cOXFUy0rq5KiFD2eN+ErNorTGGRG4ZQcGfUx81GYKKs2ktI0FU0VJxZqh5aZXCrSplJUmwncPTkgddU0I7PO+QlGUWdf0R8Jhi4SRaR7nL9U32dgS6Ta0g/Ra+DwkCBv9Zn6rdDH7Z8hOC5GXSwBEkN3P8A1HLrIW1RwQsMu36lPMotAHWT4EulMse3wMAD7+ysopHcTNqUY9P3++qWgytmu0GMsWuB10CBWoS2ADbXmTznZK4WTlB+jMoiXaxE7XnbysnTT+aNifLUhAALXcWo+n8wQ62M26adOS61FHKorZqsaBci0sPjZZWIwYJM6DT0gqju0SLfluVf/k2OIbobg+JCKyRY6nFmB/x//kERw/DB9QGhZb8O5oB5gfRs+7l7OkwFxeDqGgdIa0GfOVlHC3aNQDN+Qk//ACEskg0YAarQnn4aGM5mXH2j6hBfTUXoCYJrkRr0ItXWhMisWMtKilJRdRZMCKSnw045qE4J3EssrFXNQyEw8IDwpvGmVj5Uog2iTC2uxQMjpF83nLQVm0sPD2n+5vXotvBUMrp2Jn6Aj2aV0cai7I5vLlNUaOBogF1+8Qf35/VMtqx7z01S8wPbpHJL1a9tRz/fuuyZuOkebPIM1cUTYIZrnU9CR0uQPcD1SrffT31VK1aC6bNbdxMRA0A8r+Z5KSyNkeTZp4aqSRxEDW0XPQnYTr58o0n44EZAbCAYt4RuvJUsW7Nw95wkDu5GmIEbGDfe8Wkp+hVDHAXNQy7UZWtmM5HM+Gk6QtkZaLxYbH1YMGwP028ki94O+iD2jinZsx4g651PnOs+MJdtWATry5jp+ihlZHJ2HrPMecpc1gC4yJ+a+5t9kN+KAAcQWiQb8yY8tktiHA963FZptmcJj9/sxTEQ+zFnbugRbe5m2+gWph8SHgg97Q+wJHlK8pXxFjBuAQI/ESNv3ojYXEgOcGv7pNzAJzXI9PsrQkWhI38RS/ijkIHSNT9vRIYllydzJPhOvqi4fFio1rhbNPoN/A290PFOsTzytaPcozQ7+xF5V2BCrCHETMfXdXpFTUqOjIbptUXKaiezQpaLvQnFWe5Bc5WZUrUKBqYRHqYamS6RqLjqBqgLIbwtMmAbEGR0eNvAx9Fr04g9YP8AcAB9AEoymT0Pyn6D1TZPgo5J8VZlySpEfUEfuAlX1oBMeA67X8iu1anh9LD/AChmqALx18VhbsyNlnON+nKLlK1Kxa2YkA3EEkvNwABqdPR3NcqVzy626zHnp6pUvEMFwAXOmTcAEyf6oP8Ab4qsO7DHY1h8Tkk6m5dO79YJHyCSTzJjYqVsTla4mwmXPtJO5PpYC2iz61eNCQOEDSSSeEdCSS4ncxyhL4ioc4ZIc4aN2aBqXHnN+gjfTXFlk9aNDNmaHSQTDovYbDraF0G8mANec9f1XG4oDI0HhAiRvcSb33OqHVbeO8NYO17/AFUpPdEpuzlV0G9hprIMxcJd2Uk6EtcNfWfafVRxboIJGrTcAA7dRI9kqKwkutx6EdMwJjn9kkVsESgd3nWLnEuBzQIsQTO9pR8RVy0hMaETFpLACfC/sEkXA1AImWFuUTGc2d7kf9lQGpWk6AOEB1rQZHsArIoN9l45zBmcbvLWD+nk3nqvS4qno6eFjRlA1c91tF5ZuVrg2mTYPDS4A5QbOf5AGNO6t/svFOePhktAbfM8/IBd0bmxA5wdlZJNFI7QhUOk6m/6/vkrsetSpgn1Gh7w2nTF5cQHuPINGpA5rJrFocQJgc9VmnGtitUP0XKJKnWXUtjqQ3UKCVd5VMq2s2HHJrDACPY+PP6ILaa0cLTvlIn7jmOqVk5MYoixm+/h+iFUeJj1RnNj080u+AbmOXjzWHPK5UYcjtlCZPdtvptohVSflvAmAOS5VfAkXbewvOn6qhcQLXAi24OnoopELBueRlLpEy463IE35fKs+vi5IA7zzOaDAbmtfYDK0+QR6tZ0OIMkEi8iG2056JTFOIAdeeENEDU2b+fmFXGPH6OvxQaYYO7ZpiTmPeeTzMAdB4hKMbAJIIcTIHNw3d4ctup0HGVxvxltyDwU2c5jXr/Na5VqZBAN4EBvXYnoBdal0WvQzTqWEjlqNDJstHEVe7Gl2+x19FlfEiwtad7EzHnDU6Dmp6ESJnfncfVSl2S9i1euBwucGgktJ3mLQd/Pkh1XsFgS45dDEd0lxNrEj7qmKvMtcGZSQbXJkCR6H0Q3Ym5BdMuyl0aBjbmPA+yNUOo0XpUeIEPaOLOSZkg5g7Qfyqj3h0sbUPDJLyBEEgCwnnzStKo1gY65iQdYNy6CPB3uVQvimYDQ0xobuvOnSHengmS2Gg9Crw1HAzaGMOnCW3cZvAgxzPVN4THcMuMucC7TbM1oJO5+whIiqWtc1zQDkeABYBjJOaNy5w16eCD2ZjHZy5sB8ANMNysa1zTOWNg0QOavEpR7CjRMtZDnE3yA8bpE5j+FsXJKzO0S1ry0EGOXPxWpg+1qlNudo4nggl4eC6ZmTbnzXmMdUioRw9cvdnpz8UmdaBIc+OokW1FFnoU9SWqzWq0KzQtlnoBKNKf3ZNgRt/lDoD9Udo8x9EkmRmwWKM2AJi+48km9kSJk7THCDZMVqhBi58AElXrMIi5MxO8jnyXny2zz27ZYs3Y4co2A3KWqwBLbEkkDQkx9EOhTp8RaSbmBNgd49UOoQ9wJJzXytNoAG533QoQFVByn5pgzoM0gemqV+I4AmoYdeBYw3SfE3A6K1Znyh+WNSBIBMkXSZguLbuJLQTyA0NtNyrY6KRL1qocMnIiY7s3gRvvvrqu/CLiA3eDII4RFoS+LuQwO4QDfUiSAI9QPMowbBsde7G4b9tvVWvQ/ovS1km3daBqTBg+AB90/RqtAgWtzkT+azg8gsm0SQIkwA2POxTFKBbKZiDcxzJIjVTlsUXfjLS9zuEkaatEQ08pg38V3FVS6Wtok5g64aTZ1s9um6B2i5wLi3RzQ4yBB4myPSVKlEDhcXCC45oJa5oMhs7XhU465FuNqwTi6Ip8VMOboCRmGUR1P5FcxLwXAMbwteRbkXRJPWP3KoMW5x4XZWhx5hozeH+bJd4LWZS6CXEyCC0sMbg7EH3To5Fv905zqoMDMDPSHCw6JzC1KpaGNqODG3ecwEuvDWNkE29SfBLvwj6IfmYLHK42MEjuobMCXQWFrpMZJhwmIJLrRNtVRMY9L2ZVeAQW1ATq5wqF0biDaNNVndqUi5zny5x1M3MdSFodkmlxMZVcI1Y7M5oO8PbZ3oNF3HuABaBbeLAozSaAzApOUVXWKizUIe8hXaFwrrSrnoMZohMmnIJA0F/8ACWop8UTlcQCYEmL2Qe0zPk6ZlOqhuoPW9p2SziILgJJJOoRatZjrSRvfolCCHOiQDE8tdl539GBlDUbkP8MRMgCJJ3KQxNaT3ZBkCO80i5PpC1qrxwkAchoI0B2StZp4gMszmt+G0myP+sBm02NILQ/KHZhBuSSNSOhIUo0WsaSxskTJnV1oHnbylBxz2l5PwyC09ecHxFvdDxVITDKhEhpM3iABPsrIZFW4iqIEyZGYttl5SR/ceWnIrhqOu97YcTDQRHemYHg73R8OyQfhvDdGjODxHcyN+scgq4mlORjiS4TIvmAiND5R5ql/RSzrQwOIbNpLjY25AxuuNeQ7iBBAkDQN6xMk9FRkCRTuC7iJmDl0mNOfohvqnNDQ2wGa9ieV7kCw8klWci2PIfll0CCLQIaQfeYS9SXaCwdps4FxgE8/r6KlUwJJ3E+B19tVQ0adS4JGVoJJPeLfvHuqwpLZaLVbHKtZ4phjcrS4y1oDNOcnQ67yUCrUpMAzZahaIaIcIcDMudaWyTa9gNJQbOuC6xMWEZQASTe3Ndp4MXqgl1IGC6BIJ2c0zH0TRB0IOzuDnyTeXE8ydT5rWpuBZUhpD6tNoGWzWtYWGo7wc5seTljVtTGk2WrhsY6C2oGP4crHCC5tojgIcWwYIP8AmqGNf/S7HZTJ1MAGB5ytDGA3k+PVI9hHM0m0k7CB5DZadSl09UX0K2eaxtFRaGMoqKDQp6VwUAXXFVlOa+YzTI3WhhWkXZUIsbWWYwhGpNOx90iYr2Z1ZjgbtaWxcyAR5bpeo45p+WJLd0z2xRDJkTmGxdM9JWVRMGxIEAGb2G/is04OzBONOhqoXGzXEAgnSwjkkMVhBlJDzNiQCYOxt6Jqs85ZaSGG87xOgG6ysTUpx8QkZybNbm0SpCpB6jqjQc4kAQCNZ2PoFn4jEUi4ZWHS+uhOnqU4ajmgF7xlkGLSW6oNXF0oMQYsD5g/ZUWuxkLUmAhz80SYDfw7CPJWrU8gO74Ev5ZoFvWPFUxeOY4ENbJht95AN/dAptIGd7iA4FoNz9FRKylDtNxoi5D3AkNYJi4u59rjSwO3qs55Fg5rbcQIFnbguI3jTql6ri1wh5LmkjNJj4cN+GQfM+gVxIbIqi5Nt7xIcD4Te1uqdLYyiEdjOF9g6wEFrZIkGbggadduaHVxrXNFvlytaGsaBPMNF91zGklskCY+WIgCxHMa7nZAYxppOiC9pDyQf/UcoiDqQ5w9+Sah60MNp13kNLYmwkZRBMeglRmGD6lU06jKdFuYtfVdlzMFgGtuXudHdAOt4SwqHX4siLtzEG4MgTrytzVsfUzsBpsIosIAm5D3XJcZ1MeFk6igpB+0MSM8UaYa0sYOJtMl0t4niZygm8SYWexsOAaZuII59FJzME/KcoP8pl0eRJ9Vp9gYYlwLmgsGzp12II3THHqcHRb8MQRn+cG0n8TfuE6GkgTPTwQGBnyz4GD7pqmlbthUbEMVh1E/VauIUBxKPqoYrJGtWQ21kjZBzaZrtqrQw7mxPxAOm/00XnW10xSxQGqCKQmb2Or0nsy5c3XQz0JuvKvxnFlZSiDcl9/0C3MNi2R3HE+SQ7VbYuYGtnvANa6oT/UjNctsacbVmbXpgHNUOWTLQSSTvprySFXHiJDZdNrDKPCbymcSx13EZbZGlxEkfMb6A3vqdt0hi6rmuLQ2ABxEi+W2g2U+FEuJXFVzUa1uQzJ63KHh8GBYmMwjigCfErr8UDAAILiXZyMoH9IBNhGvRJZ6lR2rnmepJ2RUWuhlFjbKbGAuLgSZADSLdT4/mkqeMIIBu0SIMxB1+pXRQ4suZouQZIgRFyfP2KC3LBBkGZadQYmRHonUfsZRHq7w3M2m27WnNMOJa6A7a8GCHDZ3RDzXh1yGgBwE8MhzSRo5t45i3JLURxBzTl58ml1pn8JJ91ctIAJBGoEcvmHrt1VKGovVfAMWGWNj021tCCyBldB4YzR4mI+i7XeSL7/u6AahAAm3LkRy9AuQ1BqFbKROUgg2cMzSDIvyPXZHw2KNMS0MLXAte2XcTdYcCbGwII5BIsJ2HsrsDTNvK/1ROoYMljA2CSXEgATMgCedgvT9lUgymBYE3PisnsTCCfiXtsfsthz0snonJjlN6Zp1VmU6qapvUeR0Z0abbriph32XVRSKcjFrtShfC2cRQWXiKC5olkxbA/GRG10nUaQqscuomo0bWHr81qYapT3zHoBdYmHTzZAsUt0yqnQr2xhXMqCqeJjTLKbj3eWYNF7rAxpJ71sxzP8AxG8yR8o5DdesZcQ7fXnHisvH9ji76YJi+UnU+J1VOxqRhYfDue4uMtY1pcTypgEQPHTqlnOYGQOJ5MkiYa3ZoO5O6vifik5XDKNSLhttCecIZHwwx2WS7iuAeGeG3IxK6g0BDCSABqco6mYhVcXQReAbibZvBXdXfLXkmRBbpaDYgaLjqpjLFg4nqTpJPNEJZlTKQQQZaWu8DIIPlCu15iNtehPPxQmMOl+v2TdOhsg2cKVkMey1B2eSi0+zQNSUOVAcqMltOdJW1gOxiYc/TWLJvCYZjdB66rSYwKM830SlkBPAFgISznJyoxJ1mpExLJTfdaFBZdI3WlhnKlHGnhwou0SouoKYxWpLPrYdbBEoNWmq2b5JHnMRh0k+lBXo6tBZuIoqbkZZgMOVoU3rJeCEWjiYRWyfZt0SmHXAGw0WVTxKaZiEy0dbQPF4JrgQQCDr4cljY3sZrzN9dBa2nkAFvCrKuCEHMP6h5av2L1k2tGlrLMdg438V7p1EQeq8j2qwhxHVNF2PCXIUYANt4TA1CUcDI6BO4bSCmop0aFLuoVRyubNQtVmyfkZ5dl8ObrVoBJ4OgtRrIUGICqtSNcJ+qUnVEpos5CTRdP4coGRMUWq6Ho0aFRRCohRUOo2A9DqVEF9RLVayzuZpeQYqPELNrlXfXsl3OSXZknK2ArMShF0+UB9NXiwxZxjl0VTKo1hVzTVGM2MUq6YbWSTaauAlcRWjRpVl57ttnEYWrTlZ/bHNdj7GxakYwEGeaYpt0QGo9N224Vi7HnXaF3Dsur0WyEejTgrNmVMzzex3D04RarkNpgJbE1VJRsU5VqqgclTURG1FyVMAdoTtBiToG60KSvEpEYp011UZUUVihWs5IVqiZxD0hUXmNmdyKh6uChwuhPEVFnFdYqOXWFaYjoYZSRvgLmHKfYxOBsQ+CufDWi6mgPZCVsHIDTorP7bo8K12OXO0MJnpyEcbtj43s8cYCrQMkouIZBuqUmq6NJrYR2iY3SeCMwtEU1nzmXLplzokcVZanwrJDF00keicWZpMojArNoozaSBQvh041yWpNhWc9MmMHFWF1IOqqKqZRMO+sg5roHxF1rlgcTO0MBWhCY5HYJTRRyQF64CmXU0JzFdMctSrLRw+IWMSr068LnKhZG8Kqq90rOp4lFFaUjYlEqPhPYJxc0rNqLS/08buaU2L8h4L9xids4UeaxWkh19F7DtXDtLuqwMdg+Fa0akCwLhmXoqLQvNYRsGFvUakKOb0QzI0mU0li6CZoVZVqgBS1ogtGQygmRh0RlO6bDUsUHkZb6SVrWWviAIWRiih7GixGVEvia0aKK6RZDbmoZMJ3Ig1KSzKmSQNj01Rek8sI1IruITQYVHsQWORg9OjhepTQHU085BcxBo6hUSEanWXXNVMiWjqHabpWt2O0SeawqLoW72O8ZoRx6kgxWxjEUgZtfmvPYumTA5L0+NhoMarJxdMASOS1RLo8yXcXmt/D0paFhuZc23XoMC/hCXL0TydFKQIMJhjrqVWjVJuqQ5Tg7IUaYbddqBJ/wC8FpKJWxAiV03Qj0Kdp4kNCyqlTMJSnbOKkwlqeKOWEI/yWjHRWvqoqOKio5DnpYVXBdUWOJJC72qpUUVxizSitKii44OwqtRcUXBBPVAVFFzOOhanZLjnCiiVdoC7NzF6pPtJoyKKLSvZc8zHEfBNUXGAoohk/ESfQ+wpLG6qKKECSMntB5BF+S02O/hKKJ5diz9HnMTqVVgXFEPZYj1FFFyCf//Z">
            <a:extLst>
              <a:ext uri="{FF2B5EF4-FFF2-40B4-BE49-F238E27FC236}">
                <a16:creationId xmlns:a16="http://schemas.microsoft.com/office/drawing/2014/main" id="{9F3AB223-948C-47EE-8136-346F4804080D}"/>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out)">
                                      <p:cBhvr>
                                        <p:cTn id="7" dur="500"/>
                                        <p:tgtEl>
                                          <p:spTgt spid="17412"/>
                                        </p:tgtEl>
                                      </p:cBhvr>
                                    </p:animEffect>
                                  </p:childTnLst>
                                  <p:subTnLst>
                                    <p:audio>
                                      <p:cMediaNode>
                                        <p:cTn display="0" masterRel="sameClick">
                                          <p:stCondLst>
                                            <p:cond evt="begin" delay="0">
                                              <p:tn val="5"/>
                                            </p:cond>
                                          </p:stCondLst>
                                          <p:endCondLst>
                                            <p:cond evt="onStopAudio" delay="0">
                                              <p:tgtEl>
                                                <p:sldTgt/>
                                              </p:tgtEl>
                                            </p:cond>
                                          </p:endCondLst>
                                        </p:cTn>
                                        <p:tgtEl>
                                          <p:sndTgt r:embed="rId3"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4E34F62-11D9-4448-8905-47FA63B90B4B}"/>
              </a:ext>
            </a:extLst>
          </p:cNvPr>
          <p:cNvSpPr>
            <a:spLocks noGrp="1" noChangeArrowheads="1"/>
          </p:cNvSpPr>
          <p:nvPr>
            <p:ph type="title" idx="4294967295"/>
          </p:nvPr>
        </p:nvSpPr>
        <p:spPr/>
        <p:txBody>
          <a:bodyPr lIns="92075" tIns="46038" rIns="92075" bIns="46038"/>
          <a:lstStyle/>
          <a:p>
            <a:pPr eaLnBrk="1" hangingPunct="1"/>
            <a:r>
              <a:rPr lang="en-GB" altLang="cs-CZ" b="1" i="1" noProof="0" dirty="0">
                <a:solidFill>
                  <a:srgbClr val="800000"/>
                </a:solidFill>
                <a:latin typeface="Calibri" panose="020F0502020204030204" pitchFamily="34" charset="0"/>
              </a:rPr>
              <a:t>Drugs derived from underground plant organs</a:t>
            </a:r>
          </a:p>
        </p:txBody>
      </p:sp>
      <p:sp>
        <p:nvSpPr>
          <p:cNvPr id="13315" name="Rectangle 3">
            <a:extLst>
              <a:ext uri="{FF2B5EF4-FFF2-40B4-BE49-F238E27FC236}">
                <a16:creationId xmlns:a16="http://schemas.microsoft.com/office/drawing/2014/main" id="{C9C99AF7-8A2F-4A3B-BB71-8CD766CC0B63}"/>
              </a:ext>
            </a:extLst>
          </p:cNvPr>
          <p:cNvSpPr>
            <a:spLocks noGrp="1" noChangeArrowheads="1"/>
          </p:cNvSpPr>
          <p:nvPr>
            <p:ph type="body" idx="4294967295"/>
          </p:nvPr>
        </p:nvSpPr>
        <p:spPr>
          <a:xfrm>
            <a:off x="457200" y="1809750"/>
            <a:ext cx="8229600" cy="1323975"/>
          </a:xfrm>
        </p:spPr>
        <p:txBody>
          <a:bodyPr lIns="92075" tIns="46038" rIns="92075" bIns="46038"/>
          <a:lstStyle/>
          <a:p>
            <a:pPr marL="0" indent="0" eaLnBrk="1" hangingPunct="1">
              <a:buFontTx/>
              <a:buNone/>
            </a:pPr>
            <a:r>
              <a:rPr lang="en-GB" altLang="cs-CZ" sz="2800" b="1" i="1" noProof="0" dirty="0">
                <a:solidFill>
                  <a:srgbClr val="008000"/>
                </a:solidFill>
                <a:latin typeface="Calibri" panose="020F0502020204030204" pitchFamily="34" charset="0"/>
              </a:rPr>
              <a:t>Radix</a:t>
            </a:r>
            <a:r>
              <a:rPr lang="en-GB" altLang="cs-CZ" sz="2800" i="1" noProof="0" dirty="0">
                <a:latin typeface="Calibri" panose="020F0502020204030204" pitchFamily="34" charset="0"/>
              </a:rPr>
              <a:t> –</a:t>
            </a:r>
            <a:r>
              <a:rPr lang="en-GB" altLang="cs-CZ" sz="2800" noProof="0" dirty="0">
                <a:latin typeface="Calibri" panose="020F0502020204030204" pitchFamily="34" charset="0"/>
              </a:rPr>
              <a:t> used for drug made of rhizomes, roots, bulbs and tubers</a:t>
            </a:r>
          </a:p>
        </p:txBody>
      </p:sp>
      <p:pic>
        <p:nvPicPr>
          <p:cNvPr id="13316" name="Picture 4">
            <a:extLst>
              <a:ext uri="{FF2B5EF4-FFF2-40B4-BE49-F238E27FC236}">
                <a16:creationId xmlns:a16="http://schemas.microsoft.com/office/drawing/2014/main" id="{ACBFF4A6-7240-487D-859D-293B6F98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1242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8C27234-273C-4414-8322-C8D7927AB3CA}"/>
              </a:ext>
            </a:extLst>
          </p:cNvPr>
          <p:cNvSpPr>
            <a:spLocks noGrp="1" noChangeArrowheads="1"/>
          </p:cNvSpPr>
          <p:nvPr>
            <p:ph type="title" idx="4294967295"/>
          </p:nvPr>
        </p:nvSpPr>
        <p:spPr/>
        <p:txBody>
          <a:bodyPr lIns="92075" tIns="46038" rIns="92075" bIns="46038"/>
          <a:lstStyle/>
          <a:p>
            <a:pPr eaLnBrk="1" hangingPunct="1"/>
            <a:r>
              <a:rPr lang="en-GB" altLang="cs-CZ" b="1" i="1" noProof="0" dirty="0">
                <a:solidFill>
                  <a:srgbClr val="800000"/>
                </a:solidFill>
                <a:latin typeface="Calibri" panose="020F0502020204030204" pitchFamily="34" charset="0"/>
              </a:rPr>
              <a:t>Nomenclature of plant products and most often used adjectives</a:t>
            </a:r>
          </a:p>
        </p:txBody>
      </p:sp>
      <p:sp>
        <p:nvSpPr>
          <p:cNvPr id="14339" name="Rectangle 3">
            <a:extLst>
              <a:ext uri="{FF2B5EF4-FFF2-40B4-BE49-F238E27FC236}">
                <a16:creationId xmlns:a16="http://schemas.microsoft.com/office/drawing/2014/main" id="{C1B379B7-7A52-447F-8FCE-5311853308FE}"/>
              </a:ext>
            </a:extLst>
          </p:cNvPr>
          <p:cNvSpPr>
            <a:spLocks noGrp="1" noChangeArrowheads="1"/>
          </p:cNvSpPr>
          <p:nvPr>
            <p:ph type="body" sz="half" idx="4294967295"/>
          </p:nvPr>
        </p:nvSpPr>
        <p:spPr>
          <a:xfrm>
            <a:off x="179388" y="2060575"/>
            <a:ext cx="5567362" cy="4525963"/>
          </a:xfrm>
        </p:spPr>
        <p:txBody>
          <a:bodyPr lIns="92075" tIns="46038" rIns="92075" bIns="46038"/>
          <a:lstStyle/>
          <a:p>
            <a:pPr marL="0" indent="0" algn="just" eaLnBrk="1" hangingPunct="1">
              <a:buFontTx/>
              <a:buNone/>
            </a:pPr>
            <a:r>
              <a:rPr lang="en-GB" altLang="cs-CZ" sz="2800" i="1" noProof="0" dirty="0">
                <a:solidFill>
                  <a:srgbClr val="008000"/>
                </a:solidFill>
                <a:latin typeface="Calibri" panose="020F0502020204030204" pitchFamily="34" charset="0"/>
              </a:rPr>
              <a:t>Amylum</a:t>
            </a:r>
            <a:r>
              <a:rPr lang="en-GB" altLang="cs-CZ" sz="2800" i="1" noProof="0" dirty="0">
                <a:latin typeface="Calibri" panose="020F0502020204030204" pitchFamily="34" charset="0"/>
              </a:rPr>
              <a:t> - </a:t>
            </a:r>
            <a:r>
              <a:rPr lang="en-GB" altLang="cs-CZ" sz="2800" noProof="0" dirty="0">
                <a:latin typeface="Calibri" panose="020F0502020204030204" pitchFamily="34" charset="0"/>
              </a:rPr>
              <a:t>starch</a:t>
            </a:r>
            <a:endParaRPr lang="en-GB" altLang="cs-CZ" sz="2800" i="1" noProof="0" dirty="0">
              <a:latin typeface="Calibri" panose="020F0502020204030204" pitchFamily="34" charset="0"/>
            </a:endParaRPr>
          </a:p>
          <a:p>
            <a:pPr marL="0" indent="0" algn="just" eaLnBrk="1" hangingPunct="1">
              <a:buFontTx/>
              <a:buNone/>
            </a:pPr>
            <a:r>
              <a:rPr lang="en-GB" altLang="cs-CZ" sz="2800" i="1" noProof="0" dirty="0" err="1">
                <a:solidFill>
                  <a:srgbClr val="008000"/>
                </a:solidFill>
                <a:latin typeface="Calibri" panose="020F0502020204030204" pitchFamily="34" charset="0"/>
              </a:rPr>
              <a:t>Balsamum</a:t>
            </a:r>
            <a:r>
              <a:rPr lang="en-GB" altLang="cs-CZ" sz="2800" i="1" noProof="0" dirty="0">
                <a:latin typeface="Calibri" panose="020F0502020204030204" pitchFamily="34" charset="0"/>
              </a:rPr>
              <a:t> - </a:t>
            </a:r>
            <a:r>
              <a:rPr lang="en-GB" altLang="cs-CZ" sz="2800" noProof="0" dirty="0">
                <a:latin typeface="Calibri" panose="020F0502020204030204" pitchFamily="34" charset="0"/>
              </a:rPr>
              <a:t>balm</a:t>
            </a:r>
            <a:endParaRPr lang="en-GB" altLang="cs-CZ" sz="2800" i="1" noProof="0" dirty="0">
              <a:latin typeface="Calibri" panose="020F0502020204030204" pitchFamily="34" charset="0"/>
            </a:endParaRPr>
          </a:p>
          <a:p>
            <a:pPr marL="0" indent="0" algn="just" eaLnBrk="1" hangingPunct="1">
              <a:buFontTx/>
              <a:buNone/>
            </a:pPr>
            <a:r>
              <a:rPr lang="en-GB" altLang="cs-CZ" sz="2800" i="1" noProof="0" dirty="0" err="1">
                <a:solidFill>
                  <a:srgbClr val="008000"/>
                </a:solidFill>
                <a:latin typeface="Calibri" panose="020F0502020204030204" pitchFamily="34" charset="0"/>
              </a:rPr>
              <a:t>Resina</a:t>
            </a:r>
            <a:r>
              <a:rPr lang="en-GB" altLang="cs-CZ" sz="2800" i="1" noProof="0" dirty="0">
                <a:latin typeface="Calibri" panose="020F0502020204030204" pitchFamily="34" charset="0"/>
              </a:rPr>
              <a:t> – </a:t>
            </a:r>
            <a:r>
              <a:rPr lang="en-GB" altLang="cs-CZ" sz="2800" noProof="0" dirty="0">
                <a:latin typeface="Calibri" panose="020F0502020204030204" pitchFamily="34" charset="0"/>
              </a:rPr>
              <a:t>resin/oleoresin</a:t>
            </a:r>
            <a:endParaRPr lang="en-GB" altLang="cs-CZ" sz="2800" i="1" noProof="0" dirty="0">
              <a:latin typeface="Calibri" panose="020F0502020204030204" pitchFamily="34" charset="0"/>
            </a:endParaRPr>
          </a:p>
          <a:p>
            <a:pPr marL="0" indent="0" algn="just" eaLnBrk="1" hangingPunct="1">
              <a:buFontTx/>
              <a:buNone/>
            </a:pPr>
            <a:r>
              <a:rPr lang="en-GB" altLang="cs-CZ" sz="2800" i="1" noProof="0" dirty="0">
                <a:solidFill>
                  <a:srgbClr val="008000"/>
                </a:solidFill>
                <a:latin typeface="Calibri" panose="020F0502020204030204" pitchFamily="34" charset="0"/>
              </a:rPr>
              <a:t>Gummi</a:t>
            </a:r>
            <a:r>
              <a:rPr lang="en-GB" altLang="cs-CZ" sz="2800" i="1" noProof="0" dirty="0">
                <a:latin typeface="Calibri" panose="020F0502020204030204" pitchFamily="34" charset="0"/>
              </a:rPr>
              <a:t> - </a:t>
            </a:r>
            <a:r>
              <a:rPr lang="en-GB" altLang="cs-CZ" sz="2800" noProof="0" dirty="0">
                <a:latin typeface="Calibri" panose="020F0502020204030204" pitchFamily="34" charset="0"/>
              </a:rPr>
              <a:t>mucilage</a:t>
            </a:r>
            <a:endParaRPr lang="en-GB" altLang="cs-CZ" sz="2800" i="1" noProof="0" dirty="0">
              <a:latin typeface="Calibri" panose="020F0502020204030204" pitchFamily="34" charset="0"/>
            </a:endParaRPr>
          </a:p>
          <a:p>
            <a:pPr marL="0" indent="0" algn="just" eaLnBrk="1" hangingPunct="1">
              <a:buFontTx/>
              <a:buNone/>
            </a:pPr>
            <a:r>
              <a:rPr lang="en-GB" altLang="cs-CZ" sz="2800" i="1" noProof="0" dirty="0" err="1">
                <a:solidFill>
                  <a:srgbClr val="008000"/>
                </a:solidFill>
                <a:latin typeface="Calibri" panose="020F0502020204030204" pitchFamily="34" charset="0"/>
              </a:rPr>
              <a:t>Gummiresina</a:t>
            </a:r>
            <a:r>
              <a:rPr lang="en-GB" altLang="cs-CZ" sz="2800" i="1" noProof="0" dirty="0">
                <a:latin typeface="Calibri" panose="020F0502020204030204" pitchFamily="34" charset="0"/>
              </a:rPr>
              <a:t> – </a:t>
            </a:r>
            <a:r>
              <a:rPr lang="en-GB" altLang="cs-CZ" sz="2800" noProof="0" dirty="0">
                <a:latin typeface="Calibri" panose="020F0502020204030204" pitchFamily="34" charset="0"/>
              </a:rPr>
              <a:t>gum resin</a:t>
            </a:r>
          </a:p>
          <a:p>
            <a:pPr marL="0" indent="0" algn="just" eaLnBrk="1" hangingPunct="1">
              <a:buFontTx/>
              <a:buNone/>
            </a:pPr>
            <a:r>
              <a:rPr lang="en-GB" altLang="cs-CZ" sz="2800" noProof="0" dirty="0">
                <a:latin typeface="Calibri" panose="020F0502020204030204" pitchFamily="34" charset="0"/>
              </a:rPr>
              <a:t>    (bdellium)</a:t>
            </a:r>
            <a:endParaRPr lang="en-GB" altLang="cs-CZ" sz="2800" i="1" noProof="0" dirty="0">
              <a:latin typeface="Calibri" panose="020F0502020204030204" pitchFamily="34" charset="0"/>
            </a:endParaRPr>
          </a:p>
          <a:p>
            <a:pPr marL="0" indent="0" algn="just" eaLnBrk="1" hangingPunct="1">
              <a:buFontTx/>
              <a:buNone/>
            </a:pPr>
            <a:r>
              <a:rPr lang="en-GB" altLang="cs-CZ" sz="2800" i="1" noProof="0" dirty="0" err="1">
                <a:solidFill>
                  <a:srgbClr val="008000"/>
                </a:solidFill>
                <a:latin typeface="Calibri" panose="020F0502020204030204" pitchFamily="34" charset="0"/>
              </a:rPr>
              <a:t>Cera</a:t>
            </a:r>
            <a:r>
              <a:rPr lang="en-GB" altLang="cs-CZ" sz="2800" i="1" noProof="0" dirty="0">
                <a:latin typeface="Calibri" panose="020F0502020204030204" pitchFamily="34" charset="0"/>
              </a:rPr>
              <a:t> - </a:t>
            </a:r>
            <a:r>
              <a:rPr lang="en-GB" altLang="cs-CZ" sz="2800" noProof="0" dirty="0">
                <a:latin typeface="Calibri" panose="020F0502020204030204" pitchFamily="34" charset="0"/>
              </a:rPr>
              <a:t>wax</a:t>
            </a:r>
            <a:endParaRPr lang="en-GB" altLang="cs-CZ" sz="2800" i="1" noProof="0" dirty="0">
              <a:latin typeface="Calibri" panose="020F0502020204030204" pitchFamily="34" charset="0"/>
            </a:endParaRPr>
          </a:p>
          <a:p>
            <a:pPr marL="0" indent="0" algn="just" eaLnBrk="1" hangingPunct="1">
              <a:buFontTx/>
              <a:buNone/>
            </a:pPr>
            <a:r>
              <a:rPr lang="en-GB" altLang="cs-CZ" sz="2800" i="1" noProof="0" dirty="0">
                <a:solidFill>
                  <a:srgbClr val="008000"/>
                </a:solidFill>
                <a:latin typeface="Calibri" panose="020F0502020204030204" pitchFamily="34" charset="0"/>
              </a:rPr>
              <a:t>Oleum</a:t>
            </a:r>
            <a:r>
              <a:rPr lang="en-GB" altLang="cs-CZ" sz="2800" i="1" noProof="0" dirty="0">
                <a:latin typeface="Calibri" panose="020F0502020204030204" pitchFamily="34" charset="0"/>
              </a:rPr>
              <a:t> - </a:t>
            </a:r>
            <a:r>
              <a:rPr lang="en-GB" altLang="cs-CZ" sz="2800" noProof="0" dirty="0">
                <a:latin typeface="Calibri" panose="020F0502020204030204" pitchFamily="34" charset="0"/>
              </a:rPr>
              <a:t>oil, volatile oil</a:t>
            </a:r>
          </a:p>
        </p:txBody>
      </p:sp>
      <p:sp>
        <p:nvSpPr>
          <p:cNvPr id="18436" name="Rectangle 4">
            <a:extLst>
              <a:ext uri="{FF2B5EF4-FFF2-40B4-BE49-F238E27FC236}">
                <a16:creationId xmlns:a16="http://schemas.microsoft.com/office/drawing/2014/main" id="{E0EC44D0-2977-47B6-8456-4A5070208410}"/>
              </a:ext>
            </a:extLst>
          </p:cNvPr>
          <p:cNvSpPr>
            <a:spLocks noGrp="1" noChangeArrowheads="1"/>
          </p:cNvSpPr>
          <p:nvPr>
            <p:ph type="body" sz="half" idx="4294967295"/>
          </p:nvPr>
        </p:nvSpPr>
        <p:spPr>
          <a:xfrm>
            <a:off x="5076825" y="2057400"/>
            <a:ext cx="3838575" cy="4114800"/>
          </a:xfrm>
        </p:spPr>
        <p:txBody>
          <a:bodyPr lIns="92075" tIns="46038" rIns="92075" bIns="46038"/>
          <a:lstStyle/>
          <a:p>
            <a:pPr marL="0" indent="0" algn="just" eaLnBrk="1" hangingPunct="1">
              <a:buFontTx/>
              <a:buNone/>
              <a:defRPr/>
            </a:pPr>
            <a:r>
              <a:rPr lang="en-GB" altLang="cs-CZ" sz="2800" i="1" noProof="0" dirty="0" err="1">
                <a:solidFill>
                  <a:srgbClr val="FF6600"/>
                </a:solidFill>
                <a:latin typeface="Calibri" panose="020F0502020204030204" pitchFamily="34" charset="0"/>
              </a:rPr>
              <a:t>naturalis</a:t>
            </a:r>
            <a:r>
              <a:rPr lang="en-GB" altLang="cs-CZ" sz="2800" i="1" noProof="0" dirty="0">
                <a:latin typeface="Calibri" panose="020F0502020204030204" pitchFamily="34" charset="0"/>
              </a:rPr>
              <a:t> - </a:t>
            </a:r>
            <a:r>
              <a:rPr lang="en-GB" altLang="cs-CZ" sz="2800" noProof="0" dirty="0">
                <a:latin typeface="Calibri" panose="020F0502020204030204" pitchFamily="34" charset="0"/>
              </a:rPr>
              <a:t>natural</a:t>
            </a:r>
            <a:endParaRPr lang="en-GB" altLang="cs-CZ" sz="2800" i="1" noProof="0" dirty="0">
              <a:latin typeface="Calibri" panose="020F0502020204030204" pitchFamily="34" charset="0"/>
            </a:endParaRPr>
          </a:p>
          <a:p>
            <a:pPr marL="0" indent="0" algn="just" eaLnBrk="1" hangingPunct="1">
              <a:buFontTx/>
              <a:buNone/>
              <a:defRPr/>
            </a:pPr>
            <a:r>
              <a:rPr lang="en-GB" altLang="cs-CZ" sz="2800" i="1" noProof="0" dirty="0" err="1">
                <a:solidFill>
                  <a:srgbClr val="FF6600"/>
                </a:solidFill>
                <a:latin typeface="Calibri" panose="020F0502020204030204" pitchFamily="34" charset="0"/>
              </a:rPr>
              <a:t>pulvis</a:t>
            </a:r>
            <a:r>
              <a:rPr lang="en-GB" altLang="cs-CZ" sz="2800" i="1" noProof="0" dirty="0">
                <a:solidFill>
                  <a:srgbClr val="FF6600"/>
                </a:solidFill>
                <a:latin typeface="Calibri" panose="020F0502020204030204" pitchFamily="34" charset="0"/>
              </a:rPr>
              <a:t> </a:t>
            </a:r>
            <a:r>
              <a:rPr lang="en-GB" altLang="cs-CZ" sz="2800" i="1" noProof="0" dirty="0">
                <a:latin typeface="Calibri" panose="020F0502020204030204" pitchFamily="34" charset="0"/>
              </a:rPr>
              <a:t>- </a:t>
            </a:r>
            <a:r>
              <a:rPr lang="en-GB" altLang="cs-CZ" sz="2800" noProof="0" dirty="0">
                <a:latin typeface="Calibri" panose="020F0502020204030204" pitchFamily="34" charset="0"/>
              </a:rPr>
              <a:t>powdered </a:t>
            </a:r>
            <a:endParaRPr lang="en-GB" altLang="cs-CZ" sz="2800" i="1" noProof="0" dirty="0">
              <a:latin typeface="Calibri" panose="020F0502020204030204" pitchFamily="34" charset="0"/>
            </a:endParaRPr>
          </a:p>
          <a:p>
            <a:pPr marL="0" indent="0" algn="just" eaLnBrk="1" hangingPunct="1">
              <a:buFontTx/>
              <a:buNone/>
              <a:defRPr/>
            </a:pPr>
            <a:r>
              <a:rPr lang="en-GB" altLang="cs-CZ" sz="2800" i="1" noProof="0" dirty="0" err="1">
                <a:solidFill>
                  <a:srgbClr val="FF6600"/>
                </a:solidFill>
                <a:latin typeface="Calibri" panose="020F0502020204030204" pitchFamily="34" charset="0"/>
              </a:rPr>
              <a:t>mundata</a:t>
            </a:r>
            <a:r>
              <a:rPr lang="en-GB" altLang="cs-CZ" sz="2800" i="1" noProof="0" dirty="0">
                <a:solidFill>
                  <a:srgbClr val="FF6600"/>
                </a:solidFill>
                <a:latin typeface="Calibri" panose="020F0502020204030204" pitchFamily="34" charset="0"/>
              </a:rPr>
              <a:t> </a:t>
            </a:r>
            <a:r>
              <a:rPr lang="en-GB" altLang="cs-CZ" sz="2800" i="1" noProof="0" dirty="0">
                <a:latin typeface="Calibri" panose="020F0502020204030204" pitchFamily="34" charset="0"/>
              </a:rPr>
              <a:t>- </a:t>
            </a:r>
            <a:r>
              <a:rPr lang="en-GB" altLang="cs-CZ" sz="2800" noProof="0" dirty="0">
                <a:latin typeface="Calibri" panose="020F0502020204030204" pitchFamily="34" charset="0"/>
              </a:rPr>
              <a:t>peeled </a:t>
            </a:r>
            <a:endParaRPr lang="en-GB" altLang="cs-CZ" sz="2800" i="1" noProof="0" dirty="0">
              <a:latin typeface="Calibri" panose="020F0502020204030204" pitchFamily="34" charset="0"/>
            </a:endParaRPr>
          </a:p>
          <a:p>
            <a:pPr marL="0" indent="0" algn="just" eaLnBrk="1" hangingPunct="1">
              <a:buFontTx/>
              <a:buNone/>
              <a:defRPr/>
            </a:pPr>
            <a:r>
              <a:rPr lang="en-GB" altLang="cs-CZ" sz="2800" i="1" noProof="0" dirty="0" err="1">
                <a:solidFill>
                  <a:srgbClr val="FF6600"/>
                </a:solidFill>
                <a:latin typeface="Calibri" panose="020F0502020204030204" pitchFamily="34" charset="0"/>
              </a:rPr>
              <a:t>maturus</a:t>
            </a:r>
            <a:r>
              <a:rPr lang="en-GB" altLang="cs-CZ" sz="2800" i="1" noProof="0" dirty="0">
                <a:solidFill>
                  <a:srgbClr val="FF6600"/>
                </a:solidFill>
                <a:latin typeface="Calibri" panose="020F0502020204030204" pitchFamily="34" charset="0"/>
              </a:rPr>
              <a:t> </a:t>
            </a:r>
            <a:r>
              <a:rPr lang="en-GB" altLang="cs-CZ" sz="2800" i="1" noProof="0" dirty="0">
                <a:latin typeface="Calibri" panose="020F0502020204030204" pitchFamily="34" charset="0"/>
              </a:rPr>
              <a:t>- </a:t>
            </a:r>
            <a:r>
              <a:rPr lang="en-GB" altLang="cs-CZ" sz="2800" noProof="0" dirty="0">
                <a:latin typeface="Calibri" panose="020F0502020204030204" pitchFamily="34" charset="0"/>
              </a:rPr>
              <a:t>ripened </a:t>
            </a:r>
          </a:p>
          <a:p>
            <a:pPr marL="0" indent="0" algn="just" eaLnBrk="1" hangingPunct="1">
              <a:buFontTx/>
              <a:buNone/>
              <a:defRPr/>
            </a:pPr>
            <a:r>
              <a:rPr lang="en-GB" altLang="cs-CZ" sz="2800" i="1" noProof="0" dirty="0" err="1">
                <a:solidFill>
                  <a:srgbClr val="FF6600"/>
                </a:solidFill>
                <a:latin typeface="Calibri" panose="020F0502020204030204" pitchFamily="34" charset="0"/>
              </a:rPr>
              <a:t>imaturus</a:t>
            </a:r>
            <a:r>
              <a:rPr lang="en-GB" altLang="cs-CZ" sz="2800" i="1" noProof="0" dirty="0">
                <a:solidFill>
                  <a:srgbClr val="FF6600"/>
                </a:solidFill>
                <a:latin typeface="Calibri" panose="020F0502020204030204" pitchFamily="34" charset="0"/>
              </a:rPr>
              <a:t> </a:t>
            </a:r>
            <a:r>
              <a:rPr lang="en-GB" altLang="cs-CZ" sz="2800" i="1" noProof="0" dirty="0">
                <a:latin typeface="Calibri" panose="020F0502020204030204" pitchFamily="34" charset="0"/>
              </a:rPr>
              <a:t>- </a:t>
            </a:r>
            <a:r>
              <a:rPr lang="en-GB" altLang="cs-CZ" sz="2800" noProof="0" dirty="0" err="1">
                <a:latin typeface="Calibri" panose="020F0502020204030204" pitchFamily="34" charset="0"/>
              </a:rPr>
              <a:t>unripened</a:t>
            </a:r>
            <a:endParaRPr lang="en-GB" altLang="cs-CZ" sz="2800" noProof="0" dirty="0">
              <a:latin typeface="Calibri" panose="020F0502020204030204" pitchFamily="34" charset="0"/>
            </a:endParaRPr>
          </a:p>
          <a:p>
            <a:pPr marL="0" indent="0" algn="just" eaLnBrk="1" hangingPunct="1">
              <a:buFontTx/>
              <a:buNone/>
              <a:defRPr/>
            </a:pPr>
            <a:r>
              <a:rPr lang="en-GB" altLang="cs-CZ" sz="2800" i="1" noProof="0" dirty="0" err="1">
                <a:solidFill>
                  <a:srgbClr val="FF6600"/>
                </a:solidFill>
                <a:latin typeface="Calibri" panose="020F0502020204030204" pitchFamily="34" charset="0"/>
              </a:rPr>
              <a:t>amari</a:t>
            </a:r>
            <a:r>
              <a:rPr lang="en-GB" altLang="cs-CZ" sz="2800" i="1" noProof="0" dirty="0">
                <a:solidFill>
                  <a:srgbClr val="FF6600"/>
                </a:solidFill>
                <a:latin typeface="Calibri" panose="020F0502020204030204" pitchFamily="34" charset="0"/>
              </a:rPr>
              <a:t> </a:t>
            </a:r>
            <a:r>
              <a:rPr lang="en-GB" altLang="cs-CZ" sz="2800" noProof="0" dirty="0">
                <a:latin typeface="Calibri" panose="020F0502020204030204" pitchFamily="34" charset="0"/>
              </a:rPr>
              <a:t>- bitter</a:t>
            </a:r>
          </a:p>
          <a:p>
            <a:pPr marL="0" indent="0" algn="just" eaLnBrk="1" hangingPunct="1">
              <a:buFontTx/>
              <a:buNone/>
              <a:defRPr/>
            </a:pPr>
            <a:r>
              <a:rPr lang="en-GB" altLang="cs-CZ" sz="2800" i="1" noProof="0" dirty="0">
                <a:solidFill>
                  <a:srgbClr val="FF6600"/>
                </a:solidFill>
                <a:latin typeface="Calibri" panose="020F0502020204030204" pitchFamily="34" charset="0"/>
              </a:rPr>
              <a:t>dulcis </a:t>
            </a:r>
            <a:r>
              <a:rPr lang="en-GB" altLang="cs-CZ" sz="2800" noProof="0" dirty="0">
                <a:latin typeface="Calibri" panose="020F0502020204030204" pitchFamily="34" charset="0"/>
              </a:rPr>
              <a:t>- sweet</a:t>
            </a:r>
          </a:p>
          <a:p>
            <a:pPr eaLnBrk="1" hangingPunct="1">
              <a:defRPr/>
            </a:pPr>
            <a:endParaRPr lang="en-GB" altLang="cs-CZ" sz="2800" noProof="0" dirty="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5EE3A98-1E4D-4237-83CF-3DCEF94BA23F}"/>
              </a:ext>
            </a:extLst>
          </p:cNvPr>
          <p:cNvSpPr>
            <a:spLocks noGrp="1" noChangeArrowheads="1"/>
          </p:cNvSpPr>
          <p:nvPr>
            <p:ph type="title" idx="4294967295"/>
          </p:nvPr>
        </p:nvSpPr>
        <p:spPr>
          <a:xfrm>
            <a:off x="0" y="333375"/>
            <a:ext cx="9036050" cy="1143000"/>
          </a:xfrm>
        </p:spPr>
        <p:txBody>
          <a:bodyPr lIns="92075" tIns="46038" rIns="92075" bIns="46038"/>
          <a:lstStyle/>
          <a:p>
            <a:pPr eaLnBrk="1" hangingPunct="1"/>
            <a:r>
              <a:rPr lang="en-GB" altLang="cs-CZ" b="1" i="1" noProof="0" dirty="0">
                <a:solidFill>
                  <a:srgbClr val="800000"/>
                </a:solidFill>
                <a:latin typeface="Calibri" panose="020F0502020204030204" pitchFamily="34" charset="0"/>
              </a:rPr>
              <a:t>Review of traditional pharmacological effects of drugs</a:t>
            </a:r>
          </a:p>
        </p:txBody>
      </p:sp>
      <p:sp>
        <p:nvSpPr>
          <p:cNvPr id="15363" name="Rectangle 3">
            <a:extLst>
              <a:ext uri="{FF2B5EF4-FFF2-40B4-BE49-F238E27FC236}">
                <a16:creationId xmlns:a16="http://schemas.microsoft.com/office/drawing/2014/main" id="{2634F6C2-C5AA-43A5-A7B0-35128DF59EA8}"/>
              </a:ext>
            </a:extLst>
          </p:cNvPr>
          <p:cNvSpPr>
            <a:spLocks noGrp="1" noChangeArrowheads="1"/>
          </p:cNvSpPr>
          <p:nvPr>
            <p:ph type="body" sz="half" idx="4294967295"/>
          </p:nvPr>
        </p:nvSpPr>
        <p:spPr>
          <a:xfrm>
            <a:off x="1042988" y="1979613"/>
            <a:ext cx="3810000" cy="4572000"/>
          </a:xfrm>
        </p:spPr>
        <p:txBody>
          <a:bodyPr lIns="92075" tIns="46038" rIns="92075" bIns="46038"/>
          <a:lstStyle/>
          <a:p>
            <a:pPr eaLnBrk="1" hangingPunct="1">
              <a:buClr>
                <a:srgbClr val="008000"/>
              </a:buClr>
            </a:pPr>
            <a:r>
              <a:rPr lang="sk-SK" altLang="cs-CZ" sz="2400" dirty="0">
                <a:solidFill>
                  <a:srgbClr val="008000"/>
                </a:solidFill>
                <a:latin typeface="Calibri" panose="020F0502020204030204" pitchFamily="34" charset="0"/>
              </a:rPr>
              <a:t>a</a:t>
            </a:r>
            <a:r>
              <a:rPr lang="en-GB" altLang="cs-CZ" sz="2400" noProof="0" dirty="0">
                <a:solidFill>
                  <a:srgbClr val="008000"/>
                </a:solidFill>
                <a:latin typeface="Calibri" panose="020F0502020204030204" pitchFamily="34" charset="0"/>
              </a:rPr>
              <a:t>stringent</a:t>
            </a:r>
            <a:r>
              <a:rPr lang="sk-SK" altLang="cs-CZ" sz="2400" noProof="0" dirty="0">
                <a:solidFill>
                  <a:srgbClr val="008000"/>
                </a:solidFill>
                <a:latin typeface="Calibri" panose="020F0502020204030204" pitchFamily="34" charset="0"/>
              </a:rPr>
              <a:t> (</a:t>
            </a:r>
            <a:r>
              <a:rPr lang="sk-SK" altLang="cs-CZ" sz="2400" noProof="0" dirty="0" err="1">
                <a:solidFill>
                  <a:srgbClr val="008000"/>
                </a:solidFill>
                <a:latin typeface="Calibri" panose="020F0502020204030204" pitchFamily="34" charset="0"/>
              </a:rPr>
              <a:t>adstringent</a:t>
            </a:r>
            <a:r>
              <a:rPr lang="sk-SK" altLang="cs-CZ" sz="2400" noProof="0" dirty="0">
                <a:solidFill>
                  <a:srgbClr val="008000"/>
                </a:solidFill>
                <a:latin typeface="Calibri" panose="020F0502020204030204" pitchFamily="34" charset="0"/>
              </a:rPr>
              <a:t>)</a:t>
            </a:r>
            <a:endParaRPr lang="en-GB" altLang="cs-CZ" sz="2400" noProof="0" dirty="0">
              <a:solidFill>
                <a:srgbClr val="008000"/>
              </a:solidFill>
              <a:latin typeface="Calibri" panose="020F0502020204030204" pitchFamily="34" charset="0"/>
            </a:endParaRPr>
          </a:p>
          <a:p>
            <a:pPr eaLnBrk="1" hangingPunct="1">
              <a:buClr>
                <a:srgbClr val="008000"/>
              </a:buClr>
            </a:pPr>
            <a:r>
              <a:rPr lang="en-GB" altLang="cs-CZ" sz="2400" noProof="0" dirty="0" err="1">
                <a:solidFill>
                  <a:srgbClr val="008000"/>
                </a:solidFill>
                <a:latin typeface="Calibri" panose="020F0502020204030204" pitchFamily="34" charset="0"/>
              </a:rPr>
              <a:t>amarum</a:t>
            </a:r>
            <a:endParaRPr lang="en-GB" altLang="cs-CZ" sz="2400" noProof="0" dirty="0">
              <a:solidFill>
                <a:srgbClr val="008000"/>
              </a:solidFill>
              <a:latin typeface="Calibri" panose="020F0502020204030204" pitchFamily="34" charset="0"/>
            </a:endParaRPr>
          </a:p>
          <a:p>
            <a:pPr eaLnBrk="1" hangingPunct="1">
              <a:buClr>
                <a:srgbClr val="008000"/>
              </a:buClr>
            </a:pPr>
            <a:r>
              <a:rPr lang="en-GB" altLang="cs-CZ" sz="2400" noProof="0" dirty="0">
                <a:solidFill>
                  <a:srgbClr val="008000"/>
                </a:solidFill>
                <a:latin typeface="Calibri" panose="020F0502020204030204" pitchFamily="34" charset="0"/>
              </a:rPr>
              <a:t>anabolic</a:t>
            </a:r>
          </a:p>
          <a:p>
            <a:pPr eaLnBrk="1" hangingPunct="1">
              <a:buClr>
                <a:srgbClr val="008000"/>
              </a:buClr>
            </a:pPr>
            <a:r>
              <a:rPr lang="en-GB" altLang="cs-CZ" sz="2400" noProof="0" dirty="0">
                <a:solidFill>
                  <a:srgbClr val="008000"/>
                </a:solidFill>
                <a:latin typeface="Calibri" panose="020F0502020204030204" pitchFamily="34" charset="0"/>
              </a:rPr>
              <a:t>analgesic</a:t>
            </a:r>
          </a:p>
          <a:p>
            <a:pPr eaLnBrk="1" hangingPunct="1">
              <a:buClr>
                <a:srgbClr val="008000"/>
              </a:buClr>
            </a:pPr>
            <a:r>
              <a:rPr lang="en-GB" altLang="cs-CZ" sz="2400" noProof="0" dirty="0">
                <a:solidFill>
                  <a:srgbClr val="008000"/>
                </a:solidFill>
                <a:latin typeface="Calibri" panose="020F0502020204030204" pitchFamily="34" charset="0"/>
              </a:rPr>
              <a:t>anthelmintic</a:t>
            </a:r>
          </a:p>
          <a:p>
            <a:pPr eaLnBrk="1" hangingPunct="1">
              <a:buClr>
                <a:srgbClr val="008000"/>
              </a:buClr>
            </a:pPr>
            <a:r>
              <a:rPr lang="en-GB" altLang="cs-CZ" sz="2400" noProof="0" dirty="0" err="1">
                <a:solidFill>
                  <a:srgbClr val="008000"/>
                </a:solidFill>
                <a:latin typeface="Calibri" panose="020F0502020204030204" pitchFamily="34" charset="0"/>
              </a:rPr>
              <a:t>antianemic</a:t>
            </a:r>
            <a:endParaRPr lang="en-GB" altLang="cs-CZ" sz="2400" noProof="0" dirty="0">
              <a:solidFill>
                <a:srgbClr val="008000"/>
              </a:solidFill>
              <a:latin typeface="Calibri" panose="020F0502020204030204" pitchFamily="34" charset="0"/>
            </a:endParaRPr>
          </a:p>
          <a:p>
            <a:pPr eaLnBrk="1" hangingPunct="1">
              <a:buClr>
                <a:srgbClr val="008000"/>
              </a:buClr>
            </a:pPr>
            <a:r>
              <a:rPr lang="en-GB" altLang="cs-CZ" sz="2400" noProof="0" dirty="0" err="1">
                <a:solidFill>
                  <a:srgbClr val="008000"/>
                </a:solidFill>
                <a:latin typeface="Calibri" panose="020F0502020204030204" pitchFamily="34" charset="0"/>
              </a:rPr>
              <a:t>antiarrhytmic</a:t>
            </a:r>
            <a:endParaRPr lang="en-GB" altLang="cs-CZ" sz="2400" noProof="0" dirty="0">
              <a:solidFill>
                <a:srgbClr val="008000"/>
              </a:solidFill>
              <a:latin typeface="Calibri" panose="020F0502020204030204" pitchFamily="34" charset="0"/>
            </a:endParaRPr>
          </a:p>
          <a:p>
            <a:pPr eaLnBrk="1" hangingPunct="1">
              <a:buClr>
                <a:srgbClr val="008000"/>
              </a:buClr>
            </a:pPr>
            <a:r>
              <a:rPr lang="en-GB" altLang="cs-CZ" sz="2400" noProof="0" dirty="0" err="1">
                <a:solidFill>
                  <a:srgbClr val="008000"/>
                </a:solidFill>
                <a:latin typeface="Calibri" panose="020F0502020204030204" pitchFamily="34" charset="0"/>
              </a:rPr>
              <a:t>antiasthmatic</a:t>
            </a:r>
            <a:endParaRPr lang="en-GB" altLang="cs-CZ" sz="2400" noProof="0" dirty="0">
              <a:solidFill>
                <a:srgbClr val="008000"/>
              </a:solidFill>
              <a:latin typeface="Calibri" panose="020F0502020204030204" pitchFamily="34" charset="0"/>
            </a:endParaRPr>
          </a:p>
          <a:p>
            <a:pPr eaLnBrk="1" hangingPunct="1">
              <a:buClr>
                <a:srgbClr val="008000"/>
              </a:buClr>
            </a:pPr>
            <a:r>
              <a:rPr lang="en-GB" altLang="cs-CZ" sz="2400" noProof="0" dirty="0">
                <a:solidFill>
                  <a:srgbClr val="008000"/>
                </a:solidFill>
                <a:latin typeface="Calibri" panose="020F0502020204030204" pitchFamily="34" charset="0"/>
              </a:rPr>
              <a:t>antidiabetic</a:t>
            </a:r>
          </a:p>
        </p:txBody>
      </p:sp>
      <p:sp>
        <p:nvSpPr>
          <p:cNvPr id="15364" name="Rectangle 4">
            <a:extLst>
              <a:ext uri="{FF2B5EF4-FFF2-40B4-BE49-F238E27FC236}">
                <a16:creationId xmlns:a16="http://schemas.microsoft.com/office/drawing/2014/main" id="{456D8063-0A9F-4FF2-8642-8AF16D839A3D}"/>
              </a:ext>
            </a:extLst>
          </p:cNvPr>
          <p:cNvSpPr>
            <a:spLocks noGrp="1" noChangeArrowheads="1"/>
          </p:cNvSpPr>
          <p:nvPr>
            <p:ph type="body" sz="half" idx="4294967295"/>
          </p:nvPr>
        </p:nvSpPr>
        <p:spPr>
          <a:xfrm>
            <a:off x="5076825" y="2003425"/>
            <a:ext cx="3810000" cy="4572000"/>
          </a:xfrm>
        </p:spPr>
        <p:txBody>
          <a:bodyPr lIns="92075" tIns="46038" rIns="92075" bIns="46038"/>
          <a:lstStyle/>
          <a:p>
            <a:pPr eaLnBrk="1" hangingPunct="1">
              <a:buClr>
                <a:srgbClr val="008000"/>
              </a:buClr>
            </a:pPr>
            <a:r>
              <a:rPr lang="en-GB" altLang="cs-CZ" sz="2400" noProof="0" dirty="0" err="1">
                <a:solidFill>
                  <a:srgbClr val="008000"/>
                </a:solidFill>
                <a:latin typeface="Calibri" panose="020F0502020204030204" pitchFamily="34" charset="0"/>
              </a:rPr>
              <a:t>antidiarrhoic</a:t>
            </a:r>
            <a:endParaRPr lang="en-GB" altLang="cs-CZ" sz="2400" noProof="0" dirty="0">
              <a:solidFill>
                <a:srgbClr val="008000"/>
              </a:solidFill>
              <a:latin typeface="Calibri" panose="020F0502020204030204" pitchFamily="34" charset="0"/>
            </a:endParaRPr>
          </a:p>
          <a:p>
            <a:pPr eaLnBrk="1" hangingPunct="1">
              <a:buClr>
                <a:srgbClr val="008000"/>
              </a:buClr>
            </a:pPr>
            <a:r>
              <a:rPr lang="en-GB" altLang="cs-CZ" sz="2400" noProof="0" dirty="0" err="1">
                <a:solidFill>
                  <a:srgbClr val="008000"/>
                </a:solidFill>
                <a:latin typeface="Calibri" panose="020F0502020204030204" pitchFamily="34" charset="0"/>
              </a:rPr>
              <a:t>antidysmenoreic</a:t>
            </a:r>
            <a:endParaRPr lang="en-GB" altLang="cs-CZ" sz="2400" noProof="0" dirty="0">
              <a:solidFill>
                <a:srgbClr val="008000"/>
              </a:solidFill>
              <a:latin typeface="Calibri" panose="020F0502020204030204" pitchFamily="34" charset="0"/>
            </a:endParaRPr>
          </a:p>
          <a:p>
            <a:pPr eaLnBrk="1" hangingPunct="1">
              <a:buClr>
                <a:srgbClr val="008000"/>
              </a:buClr>
            </a:pPr>
            <a:r>
              <a:rPr lang="en-GB" altLang="cs-CZ" sz="2400" noProof="0" dirty="0">
                <a:solidFill>
                  <a:srgbClr val="008000"/>
                </a:solidFill>
                <a:latin typeface="Calibri" panose="020F0502020204030204" pitchFamily="34" charset="0"/>
              </a:rPr>
              <a:t>antiphlogistic</a:t>
            </a:r>
          </a:p>
          <a:p>
            <a:pPr eaLnBrk="1" hangingPunct="1">
              <a:buClr>
                <a:srgbClr val="008000"/>
              </a:buClr>
            </a:pPr>
            <a:r>
              <a:rPr lang="en-GB" altLang="cs-CZ" sz="2400" noProof="0" dirty="0" err="1">
                <a:solidFill>
                  <a:srgbClr val="008000"/>
                </a:solidFill>
                <a:latin typeface="Calibri" panose="020F0502020204030204" pitchFamily="34" charset="0"/>
              </a:rPr>
              <a:t>antihemoroidal</a:t>
            </a:r>
            <a:endParaRPr lang="en-GB" altLang="cs-CZ" sz="2400" noProof="0" dirty="0">
              <a:solidFill>
                <a:srgbClr val="008000"/>
              </a:solidFill>
              <a:latin typeface="Calibri" panose="020F0502020204030204" pitchFamily="34" charset="0"/>
            </a:endParaRPr>
          </a:p>
          <a:p>
            <a:pPr eaLnBrk="1" hangingPunct="1">
              <a:buClr>
                <a:srgbClr val="008000"/>
              </a:buClr>
            </a:pPr>
            <a:r>
              <a:rPr lang="en-GB" altLang="cs-CZ" sz="2400" noProof="0" dirty="0" err="1">
                <a:solidFill>
                  <a:srgbClr val="008000"/>
                </a:solidFill>
                <a:latin typeface="Calibri" panose="020F0502020204030204" pitchFamily="34" charset="0"/>
              </a:rPr>
              <a:t>antihydrotic</a:t>
            </a:r>
            <a:endParaRPr lang="en-GB" altLang="cs-CZ" sz="2400" noProof="0" dirty="0">
              <a:solidFill>
                <a:srgbClr val="008000"/>
              </a:solidFill>
              <a:latin typeface="Calibri" panose="020F0502020204030204" pitchFamily="34" charset="0"/>
            </a:endParaRPr>
          </a:p>
          <a:p>
            <a:pPr eaLnBrk="1" hangingPunct="1">
              <a:buClr>
                <a:srgbClr val="008000"/>
              </a:buClr>
            </a:pPr>
            <a:r>
              <a:rPr lang="en-GB" altLang="cs-CZ" sz="2400" noProof="0" dirty="0">
                <a:solidFill>
                  <a:srgbClr val="008000"/>
                </a:solidFill>
                <a:latin typeface="Calibri" panose="020F0502020204030204" pitchFamily="34" charset="0"/>
              </a:rPr>
              <a:t>antirheumatic</a:t>
            </a:r>
          </a:p>
          <a:p>
            <a:pPr eaLnBrk="1" hangingPunct="1">
              <a:buClr>
                <a:srgbClr val="008000"/>
              </a:buClr>
            </a:pPr>
            <a:r>
              <a:rPr lang="en-GB" altLang="cs-CZ" sz="2400" noProof="0" dirty="0" err="1">
                <a:solidFill>
                  <a:srgbClr val="008000"/>
                </a:solidFill>
                <a:latin typeface="Calibri" panose="020F0502020204030204" pitchFamily="34" charset="0"/>
              </a:rPr>
              <a:t>antisclerotic</a:t>
            </a:r>
            <a:endParaRPr lang="en-GB" altLang="cs-CZ" sz="2400" noProof="0" dirty="0">
              <a:solidFill>
                <a:srgbClr val="008000"/>
              </a:solidFill>
              <a:latin typeface="Calibri" panose="020F0502020204030204" pitchFamily="34" charset="0"/>
            </a:endParaRPr>
          </a:p>
          <a:p>
            <a:pPr eaLnBrk="1" hangingPunct="1">
              <a:buClr>
                <a:srgbClr val="008000"/>
              </a:buClr>
            </a:pPr>
            <a:r>
              <a:rPr lang="en-GB" altLang="cs-CZ" sz="2400" noProof="0" dirty="0">
                <a:solidFill>
                  <a:srgbClr val="008000"/>
                </a:solidFill>
                <a:latin typeface="Calibri" panose="020F0502020204030204" pitchFamily="34" charset="0"/>
              </a:rPr>
              <a:t>aromatic</a:t>
            </a:r>
          </a:p>
          <a:p>
            <a:pPr eaLnBrk="1" hangingPunct="1">
              <a:buClr>
                <a:srgbClr val="008000"/>
              </a:buClr>
            </a:pPr>
            <a:r>
              <a:rPr lang="en-GB" altLang="cs-CZ" sz="2400" noProof="0" dirty="0" err="1">
                <a:solidFill>
                  <a:srgbClr val="008000"/>
                </a:solidFill>
                <a:latin typeface="Calibri" panose="020F0502020204030204" pitchFamily="34" charset="0"/>
              </a:rPr>
              <a:t>balneologic</a:t>
            </a:r>
            <a:endParaRPr lang="en-GB" altLang="cs-CZ" sz="2400" noProof="0" dirty="0">
              <a:solidFill>
                <a:srgbClr val="008000"/>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EE3B5C3-8FD6-4787-8353-831DFACD649D}"/>
              </a:ext>
            </a:extLst>
          </p:cNvPr>
          <p:cNvSpPr>
            <a:spLocks noGrp="1" noChangeArrowheads="1"/>
          </p:cNvSpPr>
          <p:nvPr>
            <p:ph type="body" sz="half" idx="4294967295"/>
          </p:nvPr>
        </p:nvSpPr>
        <p:spPr>
          <a:xfrm>
            <a:off x="957263" y="1916113"/>
            <a:ext cx="3810000" cy="4537075"/>
          </a:xfrm>
        </p:spPr>
        <p:txBody>
          <a:bodyPr lIns="92075" tIns="46038" rIns="92075" bIns="46038"/>
          <a:lstStyle/>
          <a:p>
            <a:pPr eaLnBrk="1" hangingPunct="1"/>
            <a:r>
              <a:rPr lang="en-GB" altLang="cs-CZ" sz="2400" noProof="0" dirty="0">
                <a:solidFill>
                  <a:srgbClr val="008000"/>
                </a:solidFill>
                <a:latin typeface="Calibri" panose="020F0502020204030204" pitchFamily="34" charset="0"/>
              </a:rPr>
              <a:t>cardioactive</a:t>
            </a:r>
          </a:p>
          <a:p>
            <a:pPr eaLnBrk="1" hangingPunct="1"/>
            <a:r>
              <a:rPr lang="en-GB" altLang="cs-CZ" sz="2400" noProof="0" dirty="0">
                <a:solidFill>
                  <a:srgbClr val="008000"/>
                </a:solidFill>
                <a:latin typeface="Calibri" panose="020F0502020204030204" pitchFamily="34" charset="0"/>
              </a:rPr>
              <a:t>cardiotonic</a:t>
            </a:r>
          </a:p>
          <a:p>
            <a:pPr eaLnBrk="1" hangingPunct="1"/>
            <a:r>
              <a:rPr lang="en-GB" altLang="cs-CZ" sz="2400" noProof="0" dirty="0">
                <a:solidFill>
                  <a:srgbClr val="008000"/>
                </a:solidFill>
                <a:latin typeface="Calibri" panose="020F0502020204030204" pitchFamily="34" charset="0"/>
              </a:rPr>
              <a:t>carminative</a:t>
            </a:r>
          </a:p>
          <a:p>
            <a:pPr eaLnBrk="1" hangingPunct="1"/>
            <a:r>
              <a:rPr lang="en-GB" altLang="cs-CZ" sz="2400" noProof="0" dirty="0">
                <a:solidFill>
                  <a:srgbClr val="008000"/>
                </a:solidFill>
                <a:latin typeface="Calibri" panose="020F0502020204030204" pitchFamily="34" charset="0"/>
              </a:rPr>
              <a:t>cholagogue</a:t>
            </a:r>
          </a:p>
          <a:p>
            <a:pPr eaLnBrk="1" hangingPunct="1"/>
            <a:r>
              <a:rPr lang="en-GB" altLang="cs-CZ" sz="2400" noProof="0" dirty="0">
                <a:solidFill>
                  <a:srgbClr val="008000"/>
                </a:solidFill>
                <a:latin typeface="Calibri" panose="020F0502020204030204" pitchFamily="34" charset="0"/>
              </a:rPr>
              <a:t>cholekinetic</a:t>
            </a:r>
          </a:p>
          <a:p>
            <a:pPr eaLnBrk="1" hangingPunct="1"/>
            <a:r>
              <a:rPr lang="en-GB" altLang="cs-CZ" sz="2400" noProof="0" dirty="0">
                <a:solidFill>
                  <a:srgbClr val="008000"/>
                </a:solidFill>
                <a:latin typeface="Calibri" panose="020F0502020204030204" pitchFamily="34" charset="0"/>
              </a:rPr>
              <a:t>choleretic</a:t>
            </a:r>
          </a:p>
          <a:p>
            <a:pPr eaLnBrk="1" hangingPunct="1"/>
            <a:r>
              <a:rPr lang="en-GB" altLang="cs-CZ" sz="2400" noProof="0" dirty="0" err="1">
                <a:solidFill>
                  <a:srgbClr val="008000"/>
                </a:solidFill>
                <a:latin typeface="Calibri" panose="020F0502020204030204" pitchFamily="34" charset="0"/>
              </a:rPr>
              <a:t>corigens</a:t>
            </a:r>
            <a:endParaRPr lang="en-GB" altLang="cs-CZ" sz="2400" noProof="0" dirty="0">
              <a:solidFill>
                <a:srgbClr val="008000"/>
              </a:solidFill>
              <a:latin typeface="Calibri" panose="020F0502020204030204" pitchFamily="34" charset="0"/>
            </a:endParaRPr>
          </a:p>
          <a:p>
            <a:pPr eaLnBrk="1" hangingPunct="1"/>
            <a:r>
              <a:rPr lang="en-GB" altLang="cs-CZ" sz="2400" noProof="0" dirty="0">
                <a:solidFill>
                  <a:srgbClr val="008000"/>
                </a:solidFill>
                <a:latin typeface="Calibri" panose="020F0502020204030204" pitchFamily="34" charset="0"/>
              </a:rPr>
              <a:t>cytostatic</a:t>
            </a:r>
          </a:p>
          <a:p>
            <a:pPr eaLnBrk="1" hangingPunct="1"/>
            <a:r>
              <a:rPr lang="en-GB" altLang="cs-CZ" sz="2400" noProof="0" dirty="0" err="1">
                <a:solidFill>
                  <a:srgbClr val="008000"/>
                </a:solidFill>
                <a:latin typeface="Calibri" panose="020F0502020204030204" pitchFamily="34" charset="0"/>
              </a:rPr>
              <a:t>derivans</a:t>
            </a:r>
            <a:endParaRPr lang="en-GB" altLang="cs-CZ" sz="2400" noProof="0" dirty="0">
              <a:solidFill>
                <a:srgbClr val="008000"/>
              </a:solidFill>
              <a:latin typeface="Calibri" panose="020F0502020204030204" pitchFamily="34" charset="0"/>
            </a:endParaRPr>
          </a:p>
          <a:p>
            <a:pPr eaLnBrk="1" hangingPunct="1"/>
            <a:r>
              <a:rPr lang="en-GB" altLang="cs-CZ" sz="2400" noProof="0" dirty="0" err="1">
                <a:solidFill>
                  <a:srgbClr val="008000"/>
                </a:solidFill>
                <a:latin typeface="Calibri" panose="020F0502020204030204" pitchFamily="34" charset="0"/>
              </a:rPr>
              <a:t>dermatic</a:t>
            </a:r>
            <a:endParaRPr lang="en-GB" altLang="cs-CZ" sz="2400" noProof="0" dirty="0">
              <a:solidFill>
                <a:srgbClr val="008000"/>
              </a:solidFill>
              <a:latin typeface="Calibri" panose="020F0502020204030204" pitchFamily="34" charset="0"/>
            </a:endParaRPr>
          </a:p>
        </p:txBody>
      </p:sp>
      <p:sp>
        <p:nvSpPr>
          <p:cNvPr id="16387" name="Rectangle 3">
            <a:extLst>
              <a:ext uri="{FF2B5EF4-FFF2-40B4-BE49-F238E27FC236}">
                <a16:creationId xmlns:a16="http://schemas.microsoft.com/office/drawing/2014/main" id="{3D67EBB5-4648-404E-9DB7-60F7418D9645}"/>
              </a:ext>
            </a:extLst>
          </p:cNvPr>
          <p:cNvSpPr>
            <a:spLocks noGrp="1" noChangeArrowheads="1"/>
          </p:cNvSpPr>
          <p:nvPr>
            <p:ph type="body" sz="half" idx="4294967295"/>
          </p:nvPr>
        </p:nvSpPr>
        <p:spPr>
          <a:xfrm>
            <a:off x="4859338" y="1916113"/>
            <a:ext cx="3810000" cy="4392612"/>
          </a:xfrm>
        </p:spPr>
        <p:txBody>
          <a:bodyPr lIns="92075" tIns="46038" rIns="92075" bIns="46038"/>
          <a:lstStyle/>
          <a:p>
            <a:pPr eaLnBrk="1" hangingPunct="1"/>
            <a:r>
              <a:rPr lang="en-GB" altLang="cs-CZ" sz="2400" noProof="0" dirty="0" err="1">
                <a:solidFill>
                  <a:srgbClr val="008000"/>
                </a:solidFill>
                <a:latin typeface="Calibri" panose="020F0502020204030204" pitchFamily="34" charset="0"/>
              </a:rPr>
              <a:t>desinficiens</a:t>
            </a:r>
            <a:endParaRPr lang="en-GB" altLang="cs-CZ" sz="2400" noProof="0" dirty="0">
              <a:solidFill>
                <a:srgbClr val="008000"/>
              </a:solidFill>
              <a:latin typeface="Calibri" panose="020F0502020204030204" pitchFamily="34" charset="0"/>
            </a:endParaRPr>
          </a:p>
          <a:p>
            <a:pPr eaLnBrk="1" hangingPunct="1"/>
            <a:r>
              <a:rPr lang="en-GB" altLang="cs-CZ" sz="2400" noProof="0" dirty="0">
                <a:solidFill>
                  <a:srgbClr val="008000"/>
                </a:solidFill>
                <a:latin typeface="Calibri" panose="020F0502020204030204" pitchFamily="34" charset="0"/>
              </a:rPr>
              <a:t>diaphoretic</a:t>
            </a:r>
          </a:p>
          <a:p>
            <a:pPr eaLnBrk="1" hangingPunct="1"/>
            <a:r>
              <a:rPr lang="en-GB" altLang="cs-CZ" sz="2400" noProof="0" dirty="0">
                <a:solidFill>
                  <a:srgbClr val="008000"/>
                </a:solidFill>
                <a:latin typeface="Calibri" panose="020F0502020204030204" pitchFamily="34" charset="0"/>
              </a:rPr>
              <a:t>diuretic</a:t>
            </a:r>
          </a:p>
          <a:p>
            <a:pPr eaLnBrk="1" hangingPunct="1"/>
            <a:r>
              <a:rPr lang="en-GB" altLang="cs-CZ" sz="2400" noProof="0" dirty="0" err="1">
                <a:solidFill>
                  <a:srgbClr val="008000"/>
                </a:solidFill>
                <a:latin typeface="Calibri" panose="020F0502020204030204" pitchFamily="34" charset="0"/>
              </a:rPr>
              <a:t>emenagogue</a:t>
            </a:r>
            <a:endParaRPr lang="en-GB" altLang="cs-CZ" sz="2400" noProof="0" dirty="0">
              <a:solidFill>
                <a:srgbClr val="008000"/>
              </a:solidFill>
              <a:latin typeface="Calibri" panose="020F0502020204030204" pitchFamily="34" charset="0"/>
            </a:endParaRPr>
          </a:p>
          <a:p>
            <a:pPr eaLnBrk="1" hangingPunct="1"/>
            <a:r>
              <a:rPr lang="en-GB" altLang="cs-CZ" sz="2400" noProof="0" dirty="0">
                <a:solidFill>
                  <a:srgbClr val="008000"/>
                </a:solidFill>
                <a:latin typeface="Calibri" panose="020F0502020204030204" pitchFamily="34" charset="0"/>
              </a:rPr>
              <a:t>emetic</a:t>
            </a:r>
          </a:p>
          <a:p>
            <a:pPr eaLnBrk="1" hangingPunct="1"/>
            <a:r>
              <a:rPr lang="en-GB" altLang="cs-CZ" sz="2400" noProof="0" dirty="0">
                <a:solidFill>
                  <a:srgbClr val="008000"/>
                </a:solidFill>
                <a:latin typeface="Calibri" panose="020F0502020204030204" pitchFamily="34" charset="0"/>
              </a:rPr>
              <a:t>expectorant</a:t>
            </a:r>
          </a:p>
          <a:p>
            <a:pPr eaLnBrk="1" hangingPunct="1"/>
            <a:r>
              <a:rPr lang="en-GB" altLang="cs-CZ" sz="2400" noProof="0" dirty="0" err="1">
                <a:solidFill>
                  <a:srgbClr val="008000"/>
                </a:solidFill>
                <a:latin typeface="Calibri" panose="020F0502020204030204" pitchFamily="34" charset="0"/>
              </a:rPr>
              <a:t>gargarism</a:t>
            </a:r>
            <a:endParaRPr lang="en-GB" altLang="cs-CZ" sz="2400" noProof="0" dirty="0">
              <a:solidFill>
                <a:srgbClr val="008000"/>
              </a:solidFill>
              <a:latin typeface="Calibri" panose="020F0502020204030204" pitchFamily="34" charset="0"/>
            </a:endParaRPr>
          </a:p>
          <a:p>
            <a:pPr eaLnBrk="1" hangingPunct="1"/>
            <a:r>
              <a:rPr lang="en-GB" altLang="cs-CZ" sz="2400" noProof="0" dirty="0" err="1">
                <a:solidFill>
                  <a:srgbClr val="008000"/>
                </a:solidFill>
                <a:latin typeface="Calibri" panose="020F0502020204030204" pitchFamily="34" charset="0"/>
              </a:rPr>
              <a:t>gynecologic</a:t>
            </a:r>
            <a:endParaRPr lang="en-GB" altLang="cs-CZ" sz="2400" noProof="0" dirty="0">
              <a:solidFill>
                <a:srgbClr val="008000"/>
              </a:solidFill>
              <a:latin typeface="Calibri" panose="020F0502020204030204" pitchFamily="34" charset="0"/>
            </a:endParaRPr>
          </a:p>
          <a:p>
            <a:pPr eaLnBrk="1" hangingPunct="1"/>
            <a:r>
              <a:rPr lang="en-GB" altLang="cs-CZ" sz="2400" noProof="0" dirty="0">
                <a:solidFill>
                  <a:srgbClr val="008000"/>
                </a:solidFill>
                <a:latin typeface="Calibri" panose="020F0502020204030204" pitchFamily="34" charset="0"/>
              </a:rPr>
              <a:t>hypotensive</a:t>
            </a:r>
          </a:p>
        </p:txBody>
      </p:sp>
      <p:sp>
        <p:nvSpPr>
          <p:cNvPr id="16388" name="Obdélník 1">
            <a:extLst>
              <a:ext uri="{FF2B5EF4-FFF2-40B4-BE49-F238E27FC236}">
                <a16:creationId xmlns:a16="http://schemas.microsoft.com/office/drawing/2014/main" id="{C4680AAA-0B44-4EC5-A0AD-58FC542896D3}"/>
              </a:ext>
            </a:extLst>
          </p:cNvPr>
          <p:cNvSpPr>
            <a:spLocks noChangeArrowheads="1"/>
          </p:cNvSpPr>
          <p:nvPr/>
        </p:nvSpPr>
        <p:spPr bwMode="auto">
          <a:xfrm>
            <a:off x="179388" y="115888"/>
            <a:ext cx="89979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cs-CZ" sz="4400" b="1" i="1">
                <a:solidFill>
                  <a:srgbClr val="800000"/>
                </a:solidFill>
                <a:latin typeface="Calibri" panose="020F0502020204030204" pitchFamily="34" charset="0"/>
              </a:rPr>
              <a:t>Review of traditional pharmacological effects of drugs</a:t>
            </a:r>
            <a:endParaRPr lang="en-GB" altLang="en-US" sz="4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AF2CE35-22BD-423A-8973-9C2EFAA8184B}"/>
              </a:ext>
            </a:extLst>
          </p:cNvPr>
          <p:cNvSpPr>
            <a:spLocks noGrp="1" noChangeArrowheads="1"/>
          </p:cNvSpPr>
          <p:nvPr>
            <p:ph type="body" sz="half" idx="4294967295"/>
          </p:nvPr>
        </p:nvSpPr>
        <p:spPr>
          <a:xfrm>
            <a:off x="1042988" y="2000250"/>
            <a:ext cx="3810000" cy="4114800"/>
          </a:xfrm>
        </p:spPr>
        <p:txBody>
          <a:bodyPr lIns="92075" tIns="46038" rIns="92075" bIns="46038"/>
          <a:lstStyle/>
          <a:p>
            <a:pPr eaLnBrk="1" hangingPunct="1">
              <a:buClr>
                <a:srgbClr val="008000"/>
              </a:buClr>
            </a:pPr>
            <a:r>
              <a:rPr lang="en-GB" altLang="cs-CZ" sz="2400" noProof="0" dirty="0" err="1">
                <a:solidFill>
                  <a:srgbClr val="008000"/>
                </a:solidFill>
                <a:latin typeface="Calibri" panose="020F0502020204030204" pitchFamily="34" charset="0"/>
              </a:rPr>
              <a:t>lactagogue</a:t>
            </a:r>
            <a:endParaRPr lang="en-GB" altLang="cs-CZ" sz="2400" noProof="0" dirty="0">
              <a:solidFill>
                <a:srgbClr val="008000"/>
              </a:solidFill>
              <a:latin typeface="Calibri" panose="020F0502020204030204" pitchFamily="34" charset="0"/>
            </a:endParaRPr>
          </a:p>
          <a:p>
            <a:pPr eaLnBrk="1" hangingPunct="1">
              <a:buClr>
                <a:srgbClr val="008000"/>
              </a:buClr>
            </a:pPr>
            <a:r>
              <a:rPr lang="en-GB" altLang="cs-CZ" sz="2400" noProof="0" dirty="0">
                <a:solidFill>
                  <a:srgbClr val="008000"/>
                </a:solidFill>
                <a:latin typeface="Calibri" panose="020F0502020204030204" pitchFamily="34" charset="0"/>
              </a:rPr>
              <a:t>laxative</a:t>
            </a:r>
          </a:p>
          <a:p>
            <a:pPr eaLnBrk="1" hangingPunct="1">
              <a:buClr>
                <a:srgbClr val="008000"/>
              </a:buClr>
            </a:pPr>
            <a:r>
              <a:rPr lang="en-GB" altLang="cs-CZ" sz="2400" noProof="0" dirty="0">
                <a:solidFill>
                  <a:srgbClr val="008000"/>
                </a:solidFill>
                <a:latin typeface="Calibri" panose="020F0502020204030204" pitchFamily="34" charset="0"/>
              </a:rPr>
              <a:t>metabolic</a:t>
            </a:r>
          </a:p>
          <a:p>
            <a:pPr eaLnBrk="1" hangingPunct="1">
              <a:buClr>
                <a:srgbClr val="008000"/>
              </a:buClr>
            </a:pPr>
            <a:r>
              <a:rPr lang="en-GB" altLang="cs-CZ" sz="2400" noProof="0" dirty="0">
                <a:solidFill>
                  <a:srgbClr val="008000"/>
                </a:solidFill>
                <a:latin typeface="Calibri" panose="020F0502020204030204" pitchFamily="34" charset="0"/>
              </a:rPr>
              <a:t>nervine</a:t>
            </a:r>
          </a:p>
          <a:p>
            <a:pPr eaLnBrk="1" hangingPunct="1">
              <a:buClr>
                <a:srgbClr val="008000"/>
              </a:buClr>
            </a:pPr>
            <a:r>
              <a:rPr lang="en-GB" altLang="cs-CZ" sz="2400" noProof="0" dirty="0" err="1">
                <a:solidFill>
                  <a:srgbClr val="008000"/>
                </a:solidFill>
                <a:latin typeface="Calibri" panose="020F0502020204030204" pitchFamily="34" charset="0"/>
              </a:rPr>
              <a:t>roborans</a:t>
            </a:r>
            <a:endParaRPr lang="en-GB" altLang="cs-CZ" sz="2400" noProof="0" dirty="0">
              <a:solidFill>
                <a:srgbClr val="008000"/>
              </a:solidFill>
              <a:latin typeface="Calibri" panose="020F0502020204030204" pitchFamily="34" charset="0"/>
            </a:endParaRPr>
          </a:p>
          <a:p>
            <a:pPr eaLnBrk="1" hangingPunct="1">
              <a:buClr>
                <a:srgbClr val="008000"/>
              </a:buClr>
            </a:pPr>
            <a:r>
              <a:rPr lang="en-GB" altLang="cs-CZ" sz="2400" noProof="0" dirty="0">
                <a:solidFill>
                  <a:srgbClr val="008000"/>
                </a:solidFill>
                <a:latin typeface="Calibri" panose="020F0502020204030204" pitchFamily="34" charset="0"/>
              </a:rPr>
              <a:t>sedative</a:t>
            </a:r>
          </a:p>
        </p:txBody>
      </p:sp>
      <p:sp>
        <p:nvSpPr>
          <p:cNvPr id="17411" name="Rectangle 2">
            <a:extLst>
              <a:ext uri="{FF2B5EF4-FFF2-40B4-BE49-F238E27FC236}">
                <a16:creationId xmlns:a16="http://schemas.microsoft.com/office/drawing/2014/main" id="{F9EC6093-0828-448D-A925-7433D7E80917}"/>
              </a:ext>
            </a:extLst>
          </p:cNvPr>
          <p:cNvSpPr txBox="1">
            <a:spLocks noChangeArrowheads="1"/>
          </p:cNvSpPr>
          <p:nvPr/>
        </p:nvSpPr>
        <p:spPr bwMode="auto">
          <a:xfrm>
            <a:off x="5003800" y="200025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8000"/>
              </a:buClr>
            </a:pPr>
            <a:r>
              <a:rPr lang="en-GB" altLang="cs-CZ" sz="2400" dirty="0">
                <a:solidFill>
                  <a:srgbClr val="008000"/>
                </a:solidFill>
                <a:latin typeface="Calibri" panose="020F0502020204030204" pitchFamily="34" charset="0"/>
              </a:rPr>
              <a:t>spasmolytic</a:t>
            </a:r>
          </a:p>
          <a:p>
            <a:pPr eaLnBrk="1" hangingPunct="1">
              <a:buClr>
                <a:srgbClr val="008000"/>
              </a:buClr>
            </a:pPr>
            <a:r>
              <a:rPr lang="en-GB" altLang="cs-CZ" sz="2400" dirty="0" err="1">
                <a:solidFill>
                  <a:srgbClr val="008000"/>
                </a:solidFill>
                <a:latin typeface="Calibri" panose="020F0502020204030204" pitchFamily="34" charset="0"/>
              </a:rPr>
              <a:t>stimulans</a:t>
            </a:r>
            <a:endParaRPr lang="en-GB" altLang="cs-CZ" sz="2400" dirty="0">
              <a:solidFill>
                <a:srgbClr val="008000"/>
              </a:solidFill>
              <a:latin typeface="Calibri" panose="020F0502020204030204" pitchFamily="34" charset="0"/>
            </a:endParaRPr>
          </a:p>
          <a:p>
            <a:pPr eaLnBrk="1" hangingPunct="1">
              <a:buClr>
                <a:srgbClr val="008000"/>
              </a:buClr>
            </a:pPr>
            <a:r>
              <a:rPr lang="en-GB" altLang="cs-CZ" sz="2400" dirty="0">
                <a:solidFill>
                  <a:srgbClr val="008000"/>
                </a:solidFill>
                <a:latin typeface="Calibri" panose="020F0502020204030204" pitchFamily="34" charset="0"/>
              </a:rPr>
              <a:t>stomachic</a:t>
            </a:r>
          </a:p>
          <a:p>
            <a:pPr eaLnBrk="1" hangingPunct="1">
              <a:buClr>
                <a:srgbClr val="008000"/>
              </a:buClr>
            </a:pPr>
            <a:r>
              <a:rPr lang="en-GB" altLang="cs-CZ" sz="2400" dirty="0">
                <a:solidFill>
                  <a:srgbClr val="008000"/>
                </a:solidFill>
                <a:latin typeface="Calibri" panose="020F0502020204030204" pitchFamily="34" charset="0"/>
              </a:rPr>
              <a:t>urologic</a:t>
            </a:r>
          </a:p>
          <a:p>
            <a:pPr eaLnBrk="1" hangingPunct="1">
              <a:buClr>
                <a:srgbClr val="008000"/>
              </a:buClr>
            </a:pPr>
            <a:r>
              <a:rPr lang="en-GB" altLang="cs-CZ" sz="2400" dirty="0" err="1">
                <a:solidFill>
                  <a:srgbClr val="008000"/>
                </a:solidFill>
                <a:latin typeface="Calibri" panose="020F0502020204030204" pitchFamily="34" charset="0"/>
              </a:rPr>
              <a:t>venotonic</a:t>
            </a:r>
            <a:endParaRPr lang="en-GB" altLang="cs-CZ" sz="2400" dirty="0">
              <a:solidFill>
                <a:srgbClr val="008000"/>
              </a:solidFill>
              <a:latin typeface="Calibri" panose="020F0502020204030204" pitchFamily="34" charset="0"/>
            </a:endParaRPr>
          </a:p>
        </p:txBody>
      </p:sp>
      <p:sp>
        <p:nvSpPr>
          <p:cNvPr id="17412" name="Obdélník 7">
            <a:extLst>
              <a:ext uri="{FF2B5EF4-FFF2-40B4-BE49-F238E27FC236}">
                <a16:creationId xmlns:a16="http://schemas.microsoft.com/office/drawing/2014/main" id="{BC7393D3-146A-437F-82A5-6AF21F1DFC40}"/>
              </a:ext>
            </a:extLst>
          </p:cNvPr>
          <p:cNvSpPr>
            <a:spLocks noChangeArrowheads="1"/>
          </p:cNvSpPr>
          <p:nvPr/>
        </p:nvSpPr>
        <p:spPr bwMode="auto">
          <a:xfrm>
            <a:off x="179388" y="115888"/>
            <a:ext cx="89646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cs-CZ" sz="4400" b="1" i="1">
                <a:solidFill>
                  <a:srgbClr val="800000"/>
                </a:solidFill>
                <a:latin typeface="Calibri" panose="020F0502020204030204" pitchFamily="34" charset="0"/>
              </a:rPr>
              <a:t>Review of traditional pharmacological effects of drugs</a:t>
            </a:r>
            <a:endParaRPr lang="en-GB" altLang="en-US" sz="4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EDD72BB-5DE1-4C0F-B73E-79720FD303F2}"/>
              </a:ext>
            </a:extLst>
          </p:cNvPr>
          <p:cNvSpPr>
            <a:spLocks noGrp="1" noChangeArrowheads="1"/>
          </p:cNvSpPr>
          <p:nvPr>
            <p:ph type="title" idx="4294967295"/>
          </p:nvPr>
        </p:nvSpPr>
        <p:spPr/>
        <p:txBody>
          <a:bodyPr lIns="92075" tIns="46038" rIns="92075" bIns="46038"/>
          <a:lstStyle/>
          <a:p>
            <a:pPr eaLnBrk="1" hangingPunct="1"/>
            <a:r>
              <a:rPr lang="en-GB" altLang="cs-CZ" b="1" i="1" noProof="0" dirty="0">
                <a:solidFill>
                  <a:srgbClr val="800000"/>
                </a:solidFill>
                <a:latin typeface="Calibri" panose="020F0502020204030204" pitchFamily="34" charset="0"/>
              </a:rPr>
              <a:t>Drug analysis</a:t>
            </a:r>
          </a:p>
        </p:txBody>
      </p:sp>
      <p:sp>
        <p:nvSpPr>
          <p:cNvPr id="23555" name="Rectangle 3">
            <a:extLst>
              <a:ext uri="{FF2B5EF4-FFF2-40B4-BE49-F238E27FC236}">
                <a16:creationId xmlns:a16="http://schemas.microsoft.com/office/drawing/2014/main" id="{7B60B604-0C7F-4DCB-99D4-9FE7EAE18F5A}"/>
              </a:ext>
            </a:extLst>
          </p:cNvPr>
          <p:cNvSpPr>
            <a:spLocks noGrp="1" noChangeArrowheads="1"/>
          </p:cNvSpPr>
          <p:nvPr>
            <p:ph type="body" idx="4294967295"/>
          </p:nvPr>
        </p:nvSpPr>
        <p:spPr>
          <a:xfrm>
            <a:off x="457200" y="1600200"/>
            <a:ext cx="8507413" cy="4525963"/>
          </a:xfrm>
        </p:spPr>
        <p:txBody>
          <a:bodyPr lIns="92075" tIns="46038" rIns="92075" bIns="46038"/>
          <a:lstStyle/>
          <a:p>
            <a:pPr eaLnBrk="1" hangingPunct="1">
              <a:buClr>
                <a:srgbClr val="008000"/>
              </a:buClr>
            </a:pPr>
            <a:r>
              <a:rPr lang="en-GB" altLang="cs-CZ" noProof="0" dirty="0">
                <a:latin typeface="Calibri" panose="020F0502020204030204" pitchFamily="34" charset="0"/>
              </a:rPr>
              <a:t>Using the demands of </a:t>
            </a:r>
            <a:r>
              <a:rPr lang="en-GB" altLang="cs-CZ" noProof="0" dirty="0" err="1">
                <a:solidFill>
                  <a:srgbClr val="008000"/>
                </a:solidFill>
                <a:latin typeface="Calibri" panose="020F0502020204030204" pitchFamily="34" charset="0"/>
              </a:rPr>
              <a:t>pharmacopaeia</a:t>
            </a:r>
            <a:r>
              <a:rPr lang="en-GB" altLang="cs-CZ" noProof="0" dirty="0">
                <a:latin typeface="Calibri" panose="020F0502020204030204" pitchFamily="34" charset="0"/>
              </a:rPr>
              <a:t> or other mandatory rules </a:t>
            </a:r>
          </a:p>
          <a:p>
            <a:pPr eaLnBrk="1" hangingPunct="1">
              <a:buClr>
                <a:srgbClr val="008000"/>
              </a:buClr>
            </a:pPr>
            <a:r>
              <a:rPr lang="en-GB" altLang="cs-CZ" noProof="0" dirty="0">
                <a:latin typeface="Calibri" panose="020F0502020204030204" pitchFamily="34" charset="0"/>
              </a:rPr>
              <a:t>Identification</a:t>
            </a:r>
          </a:p>
          <a:p>
            <a:pPr eaLnBrk="1" hangingPunct="1">
              <a:buClr>
                <a:srgbClr val="008000"/>
              </a:buClr>
            </a:pPr>
            <a:r>
              <a:rPr lang="en-GB" altLang="cs-CZ" noProof="0" dirty="0">
                <a:latin typeface="Calibri" panose="020F0502020204030204" pitchFamily="34" charset="0"/>
              </a:rPr>
              <a:t>Purity checking</a:t>
            </a:r>
          </a:p>
          <a:p>
            <a:pPr eaLnBrk="1" hangingPunct="1">
              <a:buClr>
                <a:srgbClr val="008000"/>
              </a:buClr>
            </a:pPr>
            <a:r>
              <a:rPr lang="en-GB" altLang="cs-CZ" noProof="0" dirty="0">
                <a:latin typeface="Calibri" panose="020F0502020204030204" pitchFamily="34" charset="0"/>
              </a:rPr>
              <a:t>Content determination</a:t>
            </a:r>
          </a:p>
          <a:p>
            <a:pPr eaLnBrk="1" hangingPunct="1">
              <a:buFontTx/>
              <a:buNone/>
            </a:pPr>
            <a:endParaRPr lang="en-GB" altLang="cs-CZ" noProof="0" dirty="0">
              <a:latin typeface="Calibri" panose="020F0502020204030204" pitchFamily="34" charset="0"/>
            </a:endParaRPr>
          </a:p>
          <a:p>
            <a:pPr eaLnBrk="1" hangingPunct="1">
              <a:buFontTx/>
              <a:buNone/>
            </a:pPr>
            <a:r>
              <a:rPr lang="en-GB" altLang="cs-CZ" b="1" noProof="0" dirty="0">
                <a:solidFill>
                  <a:srgbClr val="FF6600"/>
                </a:solidFill>
                <a:latin typeface="Calibri" panose="020F0502020204030204" pitchFamily="34" charset="0"/>
              </a:rPr>
              <a:t>Important</a:t>
            </a:r>
            <a:r>
              <a:rPr lang="en-GB" altLang="cs-CZ" noProof="0" dirty="0">
                <a:latin typeface="Calibri" panose="020F0502020204030204" pitchFamily="34" charset="0"/>
              </a:rPr>
              <a:t> – sample collection and preparation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555">
                                            <p:txEl>
                                              <p:pRg st="5" end="5"/>
                                            </p:txEl>
                                          </p:spTgt>
                                        </p:tgtEl>
                                        <p:attrNameLst>
                                          <p:attrName>style.visibility</p:attrName>
                                        </p:attrNameLst>
                                      </p:cBhvr>
                                      <p:to>
                                        <p:strVal val="visible"/>
                                      </p:to>
                                    </p:set>
                                    <p:anim calcmode="lin" valueType="num">
                                      <p:cBhvr additive="base">
                                        <p:cTn id="31" dur="500" fill="hold"/>
                                        <p:tgtEl>
                                          <p:spTgt spid="2355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35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ED9B040-B7B1-4B06-ACC2-AAA2D95C894D}"/>
              </a:ext>
            </a:extLst>
          </p:cNvPr>
          <p:cNvSpPr>
            <a:spLocks noGrp="1" noChangeArrowheads="1"/>
          </p:cNvSpPr>
          <p:nvPr>
            <p:ph type="title" idx="4294967295"/>
          </p:nvPr>
        </p:nvSpPr>
        <p:spPr>
          <a:xfrm>
            <a:off x="468313" y="44450"/>
            <a:ext cx="8229600" cy="1143000"/>
          </a:xfrm>
        </p:spPr>
        <p:txBody>
          <a:bodyPr lIns="92075" tIns="46038" rIns="92075" bIns="46038"/>
          <a:lstStyle/>
          <a:p>
            <a:pPr eaLnBrk="1" hangingPunct="1"/>
            <a:r>
              <a:rPr lang="en-GB" altLang="cs-CZ" b="1" i="1" noProof="0" dirty="0">
                <a:solidFill>
                  <a:srgbClr val="800000"/>
                </a:solidFill>
                <a:latin typeface="Calibri" panose="020F0502020204030204" pitchFamily="34" charset="0"/>
              </a:rPr>
              <a:t>Identification</a:t>
            </a:r>
          </a:p>
        </p:txBody>
      </p:sp>
      <p:sp>
        <p:nvSpPr>
          <p:cNvPr id="25603" name="Rectangle 3">
            <a:extLst>
              <a:ext uri="{FF2B5EF4-FFF2-40B4-BE49-F238E27FC236}">
                <a16:creationId xmlns:a16="http://schemas.microsoft.com/office/drawing/2014/main" id="{E0CCC0DF-F945-4828-9726-F48FB497AEC6}"/>
              </a:ext>
            </a:extLst>
          </p:cNvPr>
          <p:cNvSpPr>
            <a:spLocks noGrp="1" noChangeArrowheads="1"/>
          </p:cNvSpPr>
          <p:nvPr>
            <p:ph type="body" idx="4294967295"/>
          </p:nvPr>
        </p:nvSpPr>
        <p:spPr>
          <a:xfrm>
            <a:off x="611188" y="1268413"/>
            <a:ext cx="7921625" cy="5257800"/>
          </a:xfrm>
        </p:spPr>
        <p:txBody>
          <a:bodyPr lIns="92075" tIns="46038" rIns="92075" bIns="46038"/>
          <a:lstStyle/>
          <a:p>
            <a:pPr algn="just" eaLnBrk="1" hangingPunct="1">
              <a:lnSpc>
                <a:spcPct val="90000"/>
              </a:lnSpc>
              <a:buClr>
                <a:srgbClr val="008000"/>
              </a:buClr>
              <a:defRPr/>
            </a:pPr>
            <a:r>
              <a:rPr lang="en-GB" altLang="cs-CZ" sz="2800" b="1" noProof="0" dirty="0" err="1">
                <a:solidFill>
                  <a:srgbClr val="FF6600"/>
                </a:solidFill>
                <a:latin typeface="Calibri" panose="020F0502020204030204" pitchFamily="34" charset="0"/>
              </a:rPr>
              <a:t>Sensoric</a:t>
            </a:r>
            <a:r>
              <a:rPr lang="en-GB" altLang="cs-CZ" sz="2800" b="1" noProof="0" dirty="0">
                <a:solidFill>
                  <a:srgbClr val="FF6600"/>
                </a:solidFill>
                <a:latin typeface="Calibri" panose="020F0502020204030204" pitchFamily="34" charset="0"/>
              </a:rPr>
              <a:t> (organoleptic) assays </a:t>
            </a:r>
            <a:r>
              <a:rPr lang="en-GB" altLang="cs-CZ" sz="2800" noProof="0" dirty="0">
                <a:latin typeface="Calibri" panose="020F0502020204030204" pitchFamily="34" charset="0"/>
              </a:rPr>
              <a:t>– </a:t>
            </a:r>
            <a:r>
              <a:rPr lang="en-GB" altLang="cs-CZ" sz="2400" noProof="0" dirty="0">
                <a:latin typeface="Calibri" panose="020F0502020204030204" pitchFamily="34" charset="0"/>
              </a:rPr>
              <a:t>using our natural sensors</a:t>
            </a:r>
          </a:p>
          <a:p>
            <a:pPr lvl="1" algn="just" eaLnBrk="1" hangingPunct="1">
              <a:lnSpc>
                <a:spcPct val="90000"/>
              </a:lnSpc>
              <a:buClr>
                <a:srgbClr val="008000"/>
              </a:buClr>
              <a:defRPr/>
            </a:pPr>
            <a:r>
              <a:rPr lang="en-GB" altLang="cs-CZ" sz="2000" noProof="0" dirty="0">
                <a:latin typeface="Calibri" panose="020F0502020204030204" pitchFamily="34" charset="0"/>
              </a:rPr>
              <a:t>Smell</a:t>
            </a:r>
          </a:p>
          <a:p>
            <a:pPr lvl="1" algn="just" eaLnBrk="1" hangingPunct="1">
              <a:lnSpc>
                <a:spcPct val="90000"/>
              </a:lnSpc>
              <a:buClr>
                <a:srgbClr val="008000"/>
              </a:buClr>
              <a:defRPr/>
            </a:pPr>
            <a:r>
              <a:rPr lang="en-GB" altLang="cs-CZ" sz="2000" noProof="0" dirty="0">
                <a:latin typeface="Calibri" panose="020F0502020204030204" pitchFamily="34" charset="0"/>
              </a:rPr>
              <a:t>Taste</a:t>
            </a:r>
          </a:p>
          <a:p>
            <a:pPr lvl="1" algn="just" eaLnBrk="1" hangingPunct="1">
              <a:lnSpc>
                <a:spcPct val="90000"/>
              </a:lnSpc>
              <a:buClr>
                <a:srgbClr val="008000"/>
              </a:buClr>
              <a:defRPr/>
            </a:pPr>
            <a:r>
              <a:rPr lang="en-GB" altLang="cs-CZ" sz="2000" noProof="0" dirty="0">
                <a:latin typeface="Calibri" panose="020F0502020204030204" pitchFamily="34" charset="0"/>
              </a:rPr>
              <a:t>Vision</a:t>
            </a:r>
          </a:p>
          <a:p>
            <a:pPr lvl="1" algn="just" eaLnBrk="1" hangingPunct="1">
              <a:lnSpc>
                <a:spcPct val="90000"/>
              </a:lnSpc>
              <a:buClr>
                <a:srgbClr val="008000"/>
              </a:buClr>
              <a:defRPr/>
            </a:pPr>
            <a:r>
              <a:rPr lang="en-GB" altLang="cs-CZ" sz="2000" noProof="0" dirty="0">
                <a:latin typeface="Calibri" panose="020F0502020204030204" pitchFamily="34" charset="0"/>
              </a:rPr>
              <a:t>Touch</a:t>
            </a:r>
          </a:p>
          <a:p>
            <a:pPr marL="457200" lvl="1" indent="0" algn="just" eaLnBrk="1" hangingPunct="1">
              <a:lnSpc>
                <a:spcPct val="90000"/>
              </a:lnSpc>
              <a:buClr>
                <a:srgbClr val="008000"/>
              </a:buClr>
              <a:buFontTx/>
              <a:buNone/>
              <a:defRPr/>
            </a:pPr>
            <a:endParaRPr lang="en-GB" altLang="cs-CZ" sz="2000" noProof="0" dirty="0">
              <a:latin typeface="Calibri" panose="020F0502020204030204" pitchFamily="34" charset="0"/>
            </a:endParaRPr>
          </a:p>
          <a:p>
            <a:pPr algn="just" eaLnBrk="1" hangingPunct="1">
              <a:lnSpc>
                <a:spcPct val="90000"/>
              </a:lnSpc>
              <a:buClr>
                <a:srgbClr val="008000"/>
              </a:buClr>
              <a:defRPr/>
            </a:pPr>
            <a:r>
              <a:rPr lang="en-GB" altLang="cs-CZ" sz="2800" b="1" noProof="0" dirty="0">
                <a:solidFill>
                  <a:srgbClr val="FF6600"/>
                </a:solidFill>
                <a:latin typeface="Calibri"/>
                <a:cs typeface="Calibri"/>
              </a:rPr>
              <a:t>Microscopic identification </a:t>
            </a:r>
            <a:r>
              <a:rPr lang="en-GB" altLang="cs-CZ" sz="2800" noProof="0" dirty="0">
                <a:latin typeface="Calibri"/>
                <a:cs typeface="Calibri"/>
              </a:rPr>
              <a:t>– </a:t>
            </a:r>
            <a:r>
              <a:rPr lang="en-GB" altLang="cs-CZ" sz="2400" noProof="0" dirty="0">
                <a:latin typeface="Calibri"/>
                <a:cs typeface="Calibri"/>
              </a:rPr>
              <a:t>directed on characteristic signs</a:t>
            </a:r>
            <a:r>
              <a:rPr lang="en-GB" altLang="cs-CZ" sz="2400" dirty="0">
                <a:latin typeface="Calibri"/>
                <a:cs typeface="Calibri"/>
              </a:rPr>
              <a:t> </a:t>
            </a:r>
            <a:r>
              <a:rPr lang="en-GB" altLang="cs-CZ" sz="2000" dirty="0">
                <a:latin typeface="Calibri"/>
                <a:cs typeface="Calibri"/>
              </a:rPr>
              <a:t>(shape of skin cells, presence of typical structures/organelles containing essential oils, </a:t>
            </a:r>
            <a:r>
              <a:rPr lang="en-GB" altLang="cs-CZ" sz="2000" dirty="0" err="1">
                <a:latin typeface="Calibri"/>
                <a:cs typeface="Calibri"/>
              </a:rPr>
              <a:t>mucilages</a:t>
            </a:r>
            <a:r>
              <a:rPr lang="en-GB" altLang="cs-CZ" sz="2000" dirty="0">
                <a:latin typeface="Calibri"/>
                <a:cs typeface="Calibri"/>
              </a:rPr>
              <a:t>, starch grains, vascular bundles)</a:t>
            </a:r>
            <a:endParaRPr lang="en-GB" altLang="cs-CZ" sz="2000" noProof="0" dirty="0">
              <a:latin typeface="Calibri" panose="020F0502020204030204" pitchFamily="34" charset="0"/>
              <a:cs typeface="Calibri"/>
            </a:endParaRPr>
          </a:p>
          <a:p>
            <a:pPr algn="just" eaLnBrk="1" hangingPunct="1">
              <a:lnSpc>
                <a:spcPct val="90000"/>
              </a:lnSpc>
              <a:buClr>
                <a:srgbClr val="008000"/>
              </a:buClr>
              <a:defRPr/>
            </a:pPr>
            <a:endParaRPr lang="en-GB" altLang="cs-CZ" sz="2400" noProof="0" dirty="0">
              <a:latin typeface="Calibri" panose="020F0502020204030204" pitchFamily="34" charset="0"/>
            </a:endParaRPr>
          </a:p>
          <a:p>
            <a:pPr algn="just" eaLnBrk="1" hangingPunct="1">
              <a:lnSpc>
                <a:spcPct val="90000"/>
              </a:lnSpc>
              <a:buClr>
                <a:srgbClr val="008000"/>
              </a:buClr>
              <a:defRPr/>
            </a:pPr>
            <a:r>
              <a:rPr lang="en-GB" altLang="cs-CZ" sz="2800" b="1" noProof="0" dirty="0">
                <a:solidFill>
                  <a:srgbClr val="FF6600"/>
                </a:solidFill>
                <a:latin typeface="Calibri"/>
                <a:cs typeface="Calibri"/>
              </a:rPr>
              <a:t>Physico-chemical methods </a:t>
            </a:r>
            <a:r>
              <a:rPr lang="en-GB" altLang="cs-CZ" sz="2800" noProof="0" dirty="0">
                <a:latin typeface="Calibri"/>
                <a:cs typeface="Calibri"/>
              </a:rPr>
              <a:t>– </a:t>
            </a:r>
            <a:r>
              <a:rPr lang="en-GB" altLang="cs-CZ" sz="2400" dirty="0" err="1">
                <a:latin typeface="Calibri"/>
                <a:cs typeface="Calibri"/>
              </a:rPr>
              <a:t>microsublimation</a:t>
            </a:r>
            <a:r>
              <a:rPr lang="en-GB" altLang="cs-CZ" sz="2400" dirty="0">
                <a:latin typeface="Calibri"/>
                <a:cs typeface="Calibri"/>
              </a:rPr>
              <a:t>, fluorescence,</a:t>
            </a:r>
            <a:r>
              <a:rPr lang="en-GB" altLang="cs-CZ" sz="2800" dirty="0">
                <a:latin typeface="Calibri"/>
                <a:cs typeface="Calibri"/>
              </a:rPr>
              <a:t> </a:t>
            </a:r>
            <a:r>
              <a:rPr lang="en-GB" altLang="cs-CZ" sz="2400" dirty="0">
                <a:latin typeface="Calibri"/>
                <a:cs typeface="Calibri"/>
              </a:rPr>
              <a:t>simple</a:t>
            </a:r>
            <a:r>
              <a:rPr lang="en-GB" altLang="cs-CZ" sz="2400" noProof="0" dirty="0">
                <a:latin typeface="Calibri"/>
                <a:cs typeface="Calibri"/>
              </a:rPr>
              <a:t> chemical reaction or thin layer chromatography</a:t>
            </a:r>
            <a:endParaRPr lang="en-GB" altLang="cs-CZ" sz="2400" u="sng" noProof="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 calcmode="lin" valueType="num">
                                      <p:cBhvr additive="base">
                                        <p:cTn id="15" dur="500" fill="hold"/>
                                        <p:tgtEl>
                                          <p:spTgt spid="2560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560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 calcmode="lin" valueType="num">
                                      <p:cBhvr additive="base">
                                        <p:cTn id="19" dur="500" fill="hold"/>
                                        <p:tgtEl>
                                          <p:spTgt spid="2560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 calcmode="lin" valueType="num">
                                      <p:cBhvr additive="base">
                                        <p:cTn id="23" dur="500" fill="hold"/>
                                        <p:tgtEl>
                                          <p:spTgt spid="2560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5603">
                                            <p:txEl>
                                              <p:pRg st="6" end="6"/>
                                            </p:txEl>
                                          </p:spTgt>
                                        </p:tgtEl>
                                        <p:attrNameLst>
                                          <p:attrName>style.visibility</p:attrName>
                                        </p:attrNameLst>
                                      </p:cBhvr>
                                      <p:to>
                                        <p:strVal val="visible"/>
                                      </p:to>
                                    </p:set>
                                    <p:anim calcmode="lin" valueType="num">
                                      <p:cBhvr additive="base">
                                        <p:cTn id="29" dur="500" fill="hold"/>
                                        <p:tgtEl>
                                          <p:spTgt spid="25603">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56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5603">
                                            <p:txEl>
                                              <p:pRg st="8" end="8"/>
                                            </p:txEl>
                                          </p:spTgt>
                                        </p:tgtEl>
                                        <p:attrNameLst>
                                          <p:attrName>style.visibility</p:attrName>
                                        </p:attrNameLst>
                                      </p:cBhvr>
                                      <p:to>
                                        <p:strVal val="visible"/>
                                      </p:to>
                                    </p:set>
                                    <p:anim calcmode="lin" valueType="num">
                                      <p:cBhvr additive="base">
                                        <p:cTn id="35" dur="500" fill="hold"/>
                                        <p:tgtEl>
                                          <p:spTgt spid="25603">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560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portant lab safety rules">
            <a:extLst>
              <a:ext uri="{FF2B5EF4-FFF2-40B4-BE49-F238E27FC236}">
                <a16:creationId xmlns:a16="http://schemas.microsoft.com/office/drawing/2014/main" id="{E8F2CA01-5680-45A7-8C38-74F97915CFF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2A229A09-77E8-41E0-A6D4-68C2FEB04D91}"/>
              </a:ext>
            </a:extLst>
          </p:cNvPr>
          <p:cNvPicPr>
            <a:picLocks noChangeAspect="1"/>
          </p:cNvPicPr>
          <p:nvPr/>
        </p:nvPicPr>
        <p:blipFill>
          <a:blip r:embed="rId2"/>
          <a:stretch>
            <a:fillRect/>
          </a:stretch>
        </p:blipFill>
        <p:spPr>
          <a:xfrm>
            <a:off x="522000" y="729000"/>
            <a:ext cx="8100000" cy="5400000"/>
          </a:xfrm>
          <a:prstGeom prst="rect">
            <a:avLst/>
          </a:prstGeom>
        </p:spPr>
      </p:pic>
    </p:spTree>
    <p:extLst>
      <p:ext uri="{BB962C8B-B14F-4D97-AF65-F5344CB8AC3E}">
        <p14:creationId xmlns:p14="http://schemas.microsoft.com/office/powerpoint/2010/main" val="2589449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7D4A87C-C25D-4C2A-ADA1-31D56496A685}"/>
              </a:ext>
            </a:extLst>
          </p:cNvPr>
          <p:cNvSpPr>
            <a:spLocks noGrp="1" noChangeArrowheads="1"/>
          </p:cNvSpPr>
          <p:nvPr>
            <p:ph type="title" idx="4294967295"/>
          </p:nvPr>
        </p:nvSpPr>
        <p:spPr/>
        <p:txBody>
          <a:bodyPr lIns="92075" tIns="46038" rIns="92075" bIns="46038"/>
          <a:lstStyle/>
          <a:p>
            <a:pPr eaLnBrk="1" hangingPunct="1"/>
            <a:r>
              <a:rPr lang="en-GB" altLang="cs-CZ" b="1" i="1" noProof="0" dirty="0">
                <a:solidFill>
                  <a:srgbClr val="800000"/>
                </a:solidFill>
                <a:latin typeface="Calibri" panose="020F0502020204030204" pitchFamily="34" charset="0"/>
              </a:rPr>
              <a:t>Purity checking</a:t>
            </a:r>
          </a:p>
        </p:txBody>
      </p:sp>
      <p:sp>
        <p:nvSpPr>
          <p:cNvPr id="26627" name="Rectangle 3">
            <a:extLst>
              <a:ext uri="{FF2B5EF4-FFF2-40B4-BE49-F238E27FC236}">
                <a16:creationId xmlns:a16="http://schemas.microsoft.com/office/drawing/2014/main" id="{6B324D2D-44A4-456F-BAB6-4380BD8BF973}"/>
              </a:ext>
            </a:extLst>
          </p:cNvPr>
          <p:cNvSpPr>
            <a:spLocks noGrp="1" noChangeArrowheads="1"/>
          </p:cNvSpPr>
          <p:nvPr>
            <p:ph type="body" idx="4294967295"/>
          </p:nvPr>
        </p:nvSpPr>
        <p:spPr/>
        <p:txBody>
          <a:bodyPr lIns="92075" tIns="46038" rIns="92075" bIns="46038"/>
          <a:lstStyle/>
          <a:p>
            <a:pPr eaLnBrk="1" hangingPunct="1">
              <a:buClr>
                <a:srgbClr val="008000"/>
              </a:buClr>
            </a:pPr>
            <a:r>
              <a:rPr lang="en-GB" altLang="cs-CZ" noProof="0" dirty="0">
                <a:latin typeface="Calibri" panose="020F0502020204030204" pitchFamily="34" charset="0"/>
              </a:rPr>
              <a:t>Foreign matter, impurities</a:t>
            </a:r>
          </a:p>
          <a:p>
            <a:pPr eaLnBrk="1" hangingPunct="1">
              <a:buClr>
                <a:srgbClr val="008000"/>
              </a:buClr>
            </a:pPr>
            <a:r>
              <a:rPr lang="en-GB" altLang="cs-CZ" noProof="0" dirty="0">
                <a:latin typeface="Calibri" panose="020F0502020204030204" pitchFamily="34" charset="0"/>
              </a:rPr>
              <a:t>Loss on drying</a:t>
            </a:r>
          </a:p>
          <a:p>
            <a:pPr eaLnBrk="1" hangingPunct="1">
              <a:buClr>
                <a:srgbClr val="008000"/>
              </a:buClr>
            </a:pPr>
            <a:r>
              <a:rPr lang="en-GB" altLang="cs-CZ" noProof="0" dirty="0">
                <a:latin typeface="Calibri" panose="020F0502020204030204" pitchFamily="34" charset="0"/>
              </a:rPr>
              <a:t>Determination of total ash</a:t>
            </a:r>
          </a:p>
          <a:p>
            <a:pPr eaLnBrk="1" hangingPunct="1">
              <a:buClr>
                <a:srgbClr val="008000"/>
              </a:buClr>
            </a:pPr>
            <a:r>
              <a:rPr lang="en-GB" altLang="cs-CZ" noProof="0" dirty="0">
                <a:latin typeface="Calibri" panose="020F0502020204030204" pitchFamily="34" charset="0"/>
              </a:rPr>
              <a:t>Determination of HCl-insoluble ash </a:t>
            </a:r>
          </a:p>
          <a:p>
            <a:pPr eaLnBrk="1" hangingPunct="1">
              <a:buClr>
                <a:srgbClr val="008000"/>
              </a:buClr>
            </a:pPr>
            <a:r>
              <a:rPr lang="en-GB" altLang="cs-CZ" noProof="0" dirty="0">
                <a:latin typeface="Calibri" panose="020F0502020204030204" pitchFamily="34" charset="0"/>
              </a:rPr>
              <a:t>Optical rotatory power</a:t>
            </a:r>
          </a:p>
          <a:p>
            <a:pPr eaLnBrk="1" hangingPunct="1">
              <a:buClr>
                <a:srgbClr val="008000"/>
              </a:buClr>
            </a:pPr>
            <a:r>
              <a:rPr lang="en-GB" altLang="cs-CZ" noProof="0" dirty="0">
                <a:latin typeface="Calibri" panose="020F0502020204030204" pitchFamily="34" charset="0"/>
              </a:rPr>
              <a:t>Index of refraction</a:t>
            </a:r>
          </a:p>
          <a:p>
            <a:pPr eaLnBrk="1" hangingPunct="1">
              <a:buClr>
                <a:srgbClr val="008000"/>
              </a:buClr>
            </a:pPr>
            <a:endParaRPr lang="en-GB" altLang="cs-CZ" noProof="0" dirty="0">
              <a:latin typeface="Calibri" panose="020F0502020204030204" pitchFamily="34" charset="0"/>
            </a:endParaRPr>
          </a:p>
          <a:p>
            <a:pPr eaLnBrk="1" hangingPunct="1">
              <a:buClr>
                <a:srgbClr val="008000"/>
              </a:buClr>
            </a:pPr>
            <a:endParaRPr lang="en-GB" altLang="cs-CZ" noProof="0" dirty="0">
              <a:latin typeface="Calibri" panose="020F0502020204030204" pitchFamily="34" charset="0"/>
            </a:endParaRPr>
          </a:p>
          <a:p>
            <a:pPr eaLnBrk="1" hangingPunct="1">
              <a:buClr>
                <a:srgbClr val="008000"/>
              </a:buClr>
            </a:pPr>
            <a:endParaRPr lang="en-GB" altLang="cs-CZ" noProof="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A10B1E8-3224-4808-9D9B-E34DBEC1A96B}"/>
              </a:ext>
            </a:extLst>
          </p:cNvPr>
          <p:cNvSpPr>
            <a:spLocks noGrp="1" noChangeArrowheads="1"/>
          </p:cNvSpPr>
          <p:nvPr>
            <p:ph type="title" idx="4294967295"/>
          </p:nvPr>
        </p:nvSpPr>
        <p:spPr/>
        <p:txBody>
          <a:bodyPr lIns="92075" tIns="46038" rIns="92075" bIns="46038"/>
          <a:lstStyle/>
          <a:p>
            <a:pPr eaLnBrk="1" hangingPunct="1"/>
            <a:r>
              <a:rPr lang="en-GB" altLang="cs-CZ" b="1" i="1" noProof="0" dirty="0">
                <a:solidFill>
                  <a:srgbClr val="800000"/>
                </a:solidFill>
                <a:latin typeface="Calibri" panose="020F0502020204030204" pitchFamily="34" charset="0"/>
              </a:rPr>
              <a:t>Content determination</a:t>
            </a:r>
          </a:p>
        </p:txBody>
      </p:sp>
      <p:sp>
        <p:nvSpPr>
          <p:cNvPr id="27651" name="Rectangle 3">
            <a:extLst>
              <a:ext uri="{FF2B5EF4-FFF2-40B4-BE49-F238E27FC236}">
                <a16:creationId xmlns:a16="http://schemas.microsoft.com/office/drawing/2014/main" id="{72C1A87B-FE71-4E36-AFD4-BEA1B5386907}"/>
              </a:ext>
            </a:extLst>
          </p:cNvPr>
          <p:cNvSpPr>
            <a:spLocks noGrp="1" noChangeArrowheads="1"/>
          </p:cNvSpPr>
          <p:nvPr>
            <p:ph type="body" idx="4294967295"/>
          </p:nvPr>
        </p:nvSpPr>
        <p:spPr>
          <a:xfrm>
            <a:off x="395288" y="1424896"/>
            <a:ext cx="8229600" cy="5161642"/>
          </a:xfrm>
        </p:spPr>
        <p:txBody>
          <a:bodyPr lIns="92075" tIns="46038" rIns="92075" bIns="46038"/>
          <a:lstStyle/>
          <a:p>
            <a:pPr eaLnBrk="1" hangingPunct="1">
              <a:buClr>
                <a:srgbClr val="008000"/>
              </a:buClr>
            </a:pPr>
            <a:r>
              <a:rPr lang="en-GB" altLang="cs-CZ" dirty="0">
                <a:latin typeface="Calibri"/>
                <a:cs typeface="Calibri"/>
              </a:rPr>
              <a:t>Direct / indirect determination of compounds</a:t>
            </a:r>
          </a:p>
          <a:p>
            <a:pPr>
              <a:buClr>
                <a:srgbClr val="008000"/>
              </a:buClr>
            </a:pPr>
            <a:endParaRPr lang="en-GB" altLang="cs-CZ" dirty="0">
              <a:latin typeface="Calibri"/>
              <a:cs typeface="Calibri"/>
            </a:endParaRPr>
          </a:p>
          <a:p>
            <a:pPr>
              <a:buClr>
                <a:srgbClr val="008000"/>
              </a:buClr>
            </a:pPr>
            <a:r>
              <a:rPr lang="en-GB" altLang="cs-CZ" noProof="0" dirty="0">
                <a:latin typeface="Calibri"/>
                <a:cs typeface="Calibri"/>
              </a:rPr>
              <a:t>Colorimetric methods</a:t>
            </a:r>
            <a:endParaRPr lang="en-GB" dirty="0">
              <a:latin typeface="Calibri"/>
              <a:cs typeface="Calibri"/>
            </a:endParaRPr>
          </a:p>
          <a:p>
            <a:pPr eaLnBrk="1" hangingPunct="1">
              <a:buClr>
                <a:srgbClr val="008000"/>
              </a:buClr>
            </a:pPr>
            <a:r>
              <a:rPr lang="en-GB" altLang="cs-CZ" noProof="0" dirty="0">
                <a:latin typeface="Calibri" panose="020F0502020204030204" pitchFamily="34" charset="0"/>
              </a:rPr>
              <a:t>Gravimetric methods</a:t>
            </a:r>
          </a:p>
          <a:p>
            <a:pPr eaLnBrk="1" hangingPunct="1">
              <a:buClr>
                <a:srgbClr val="008000"/>
              </a:buClr>
            </a:pPr>
            <a:r>
              <a:rPr lang="en-GB" altLang="cs-CZ" noProof="0" dirty="0">
                <a:latin typeface="Calibri" panose="020F0502020204030204" pitchFamily="34" charset="0"/>
              </a:rPr>
              <a:t>Titration methods</a:t>
            </a:r>
          </a:p>
          <a:p>
            <a:pPr eaLnBrk="1" hangingPunct="1">
              <a:buClr>
                <a:srgbClr val="008000"/>
              </a:buClr>
            </a:pPr>
            <a:r>
              <a:rPr lang="en-GB" altLang="cs-CZ" noProof="0" dirty="0">
                <a:latin typeface="Calibri" panose="020F0502020204030204" pitchFamily="34" charset="0"/>
              </a:rPr>
              <a:t>Biological methods</a:t>
            </a:r>
          </a:p>
          <a:p>
            <a:pPr eaLnBrk="1" hangingPunct="1">
              <a:buClr>
                <a:srgbClr val="008000"/>
              </a:buClr>
            </a:pPr>
            <a:r>
              <a:rPr lang="en-GB" altLang="cs-CZ" noProof="0" dirty="0">
                <a:latin typeface="Calibri" panose="020F0502020204030204" pitchFamily="34" charset="0"/>
              </a:rPr>
              <a:t>HPLC, GC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671578F-86E3-4259-A803-69CC631A64BD}"/>
              </a:ext>
            </a:extLst>
          </p:cNvPr>
          <p:cNvSpPr>
            <a:spLocks noGrp="1" noChangeArrowheads="1"/>
          </p:cNvSpPr>
          <p:nvPr>
            <p:ph type="title" idx="4294967295"/>
          </p:nvPr>
        </p:nvSpPr>
        <p:spPr/>
        <p:txBody>
          <a:bodyPr lIns="92075" tIns="46038" rIns="92075" bIns="46038"/>
          <a:lstStyle/>
          <a:p>
            <a:pPr eaLnBrk="1" hangingPunct="1"/>
            <a:r>
              <a:rPr lang="en-GB" altLang="cs-CZ" b="1" i="1" noProof="0" dirty="0">
                <a:solidFill>
                  <a:srgbClr val="800000"/>
                </a:solidFill>
                <a:latin typeface="Calibri" panose="020F0502020204030204" pitchFamily="34" charset="0"/>
              </a:rPr>
              <a:t>Division of plant metabolites</a:t>
            </a:r>
          </a:p>
        </p:txBody>
      </p:sp>
      <p:sp>
        <p:nvSpPr>
          <p:cNvPr id="49155" name="Rectangle 3">
            <a:extLst>
              <a:ext uri="{FF2B5EF4-FFF2-40B4-BE49-F238E27FC236}">
                <a16:creationId xmlns:a16="http://schemas.microsoft.com/office/drawing/2014/main" id="{59CE1F59-4B53-4634-BDAB-3A00E3875945}"/>
              </a:ext>
            </a:extLst>
          </p:cNvPr>
          <p:cNvSpPr>
            <a:spLocks noGrp="1" noChangeArrowheads="1"/>
          </p:cNvSpPr>
          <p:nvPr>
            <p:ph type="body" idx="4294967295"/>
          </p:nvPr>
        </p:nvSpPr>
        <p:spPr/>
        <p:txBody>
          <a:bodyPr lIns="92075" tIns="46038" rIns="92075" bIns="46038"/>
          <a:lstStyle/>
          <a:p>
            <a:pPr eaLnBrk="1" hangingPunct="1">
              <a:buClr>
                <a:srgbClr val="008000"/>
              </a:buClr>
            </a:pPr>
            <a:r>
              <a:rPr lang="en-GB" altLang="cs-CZ" noProof="0" dirty="0">
                <a:solidFill>
                  <a:srgbClr val="FF6600"/>
                </a:solidFill>
                <a:latin typeface="Calibri" panose="020F0502020204030204" pitchFamily="34" charset="0"/>
              </a:rPr>
              <a:t>primary metabolites </a:t>
            </a:r>
            <a:r>
              <a:rPr lang="en-GB" altLang="cs-CZ" noProof="0" dirty="0">
                <a:latin typeface="Calibri" panose="020F0502020204030204" pitchFamily="34" charset="0"/>
              </a:rPr>
              <a:t>- saccharides, amino acids, low-molecular carboxylic acids – mevalonate, pyruvic acid, shikimic acid</a:t>
            </a:r>
            <a:br>
              <a:rPr lang="en-GB" altLang="cs-CZ" noProof="0" dirty="0">
                <a:latin typeface="Calibri" panose="020F0502020204030204" pitchFamily="34" charset="0"/>
              </a:rPr>
            </a:br>
            <a:endParaRPr lang="en-GB" altLang="cs-CZ" noProof="0" dirty="0">
              <a:latin typeface="Calibri" panose="020F0502020204030204" pitchFamily="34" charset="0"/>
            </a:endParaRPr>
          </a:p>
          <a:p>
            <a:pPr eaLnBrk="1" hangingPunct="1">
              <a:buClr>
                <a:srgbClr val="008000"/>
              </a:buClr>
            </a:pPr>
            <a:r>
              <a:rPr lang="en-GB" altLang="cs-CZ" noProof="0" dirty="0">
                <a:solidFill>
                  <a:srgbClr val="FF6600"/>
                </a:solidFill>
                <a:latin typeface="Calibri" panose="020F0502020204030204" pitchFamily="34" charset="0"/>
              </a:rPr>
              <a:t>secondary metabolites </a:t>
            </a:r>
            <a:r>
              <a:rPr lang="en-GB" altLang="cs-CZ" noProof="0" dirty="0">
                <a:latin typeface="Calibri" panose="020F0502020204030204" pitchFamily="34" charset="0"/>
              </a:rPr>
              <a:t>- polysaccharides, alkaloids, terpenoids, phenolic glycosides, flavonoids, </a:t>
            </a:r>
            <a:r>
              <a:rPr lang="en-GB" altLang="cs-CZ" noProof="0" dirty="0" err="1">
                <a:latin typeface="Calibri" panose="020F0502020204030204" pitchFamily="34" charset="0"/>
              </a:rPr>
              <a:t>coumarines</a:t>
            </a:r>
            <a:r>
              <a:rPr lang="en-GB" altLang="cs-CZ" noProof="0" dirty="0">
                <a:latin typeface="Calibri" panose="020F0502020204030204" pitchFamily="34" charset="0"/>
              </a:rPr>
              <a:t>, anthocyanins, tannins, </a:t>
            </a:r>
            <a:r>
              <a:rPr lang="en-GB" altLang="cs-CZ" noProof="0" dirty="0" err="1">
                <a:latin typeface="Calibri" panose="020F0502020204030204" pitchFamily="34" charset="0"/>
              </a:rPr>
              <a:t>anthraglycosides</a:t>
            </a:r>
            <a:r>
              <a:rPr lang="en-GB" altLang="cs-CZ" noProof="0"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VIS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VI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03F96E0-DF03-4277-8E7A-01D8B2073F38}"/>
              </a:ext>
            </a:extLst>
          </p:cNvPr>
          <p:cNvSpPr>
            <a:spLocks noGrp="1" noChangeArrowheads="1"/>
          </p:cNvSpPr>
          <p:nvPr>
            <p:ph type="title" idx="4294967295"/>
          </p:nvPr>
        </p:nvSpPr>
        <p:spPr>
          <a:xfrm>
            <a:off x="0" y="274638"/>
            <a:ext cx="9144000" cy="1143000"/>
          </a:xfrm>
        </p:spPr>
        <p:txBody>
          <a:bodyPr lIns="92075" tIns="46038" rIns="92075" bIns="46038"/>
          <a:lstStyle/>
          <a:p>
            <a:pPr eaLnBrk="1" hangingPunct="1"/>
            <a:r>
              <a:rPr lang="en-GB" altLang="cs-CZ" b="1" i="1" noProof="0" dirty="0">
                <a:solidFill>
                  <a:srgbClr val="800000"/>
                </a:solidFill>
                <a:latin typeface="Calibri" panose="020F0502020204030204" pitchFamily="34" charset="0"/>
              </a:rPr>
              <a:t>Preparation of microscopic slides</a:t>
            </a:r>
          </a:p>
        </p:txBody>
      </p:sp>
      <p:sp>
        <p:nvSpPr>
          <p:cNvPr id="28675" name="Rectangle 3">
            <a:extLst>
              <a:ext uri="{FF2B5EF4-FFF2-40B4-BE49-F238E27FC236}">
                <a16:creationId xmlns:a16="http://schemas.microsoft.com/office/drawing/2014/main" id="{547DA1F2-74A4-47EA-A96B-52F6CC1B9869}"/>
              </a:ext>
            </a:extLst>
          </p:cNvPr>
          <p:cNvSpPr>
            <a:spLocks noGrp="1" noChangeArrowheads="1"/>
          </p:cNvSpPr>
          <p:nvPr>
            <p:ph type="body" idx="4294967295"/>
          </p:nvPr>
        </p:nvSpPr>
        <p:spPr/>
        <p:txBody>
          <a:bodyPr lIns="92075" tIns="46038" rIns="92075" bIns="46038"/>
          <a:lstStyle/>
          <a:p>
            <a:pPr eaLnBrk="1" hangingPunct="1">
              <a:buClr>
                <a:srgbClr val="008000"/>
              </a:buClr>
            </a:pPr>
            <a:r>
              <a:rPr lang="en-GB" altLang="cs-CZ" noProof="0" dirty="0">
                <a:latin typeface="Calibri" panose="020F0502020204030204" pitchFamily="34" charset="0"/>
              </a:rPr>
              <a:t>Temporary microscopic slides</a:t>
            </a:r>
          </a:p>
          <a:p>
            <a:pPr eaLnBrk="1" hangingPunct="1">
              <a:buClr>
                <a:srgbClr val="008000"/>
              </a:buClr>
            </a:pPr>
            <a:r>
              <a:rPr lang="en-GB" altLang="cs-CZ" noProof="0" dirty="0">
                <a:latin typeface="Calibri" panose="020F0502020204030204" pitchFamily="34" charset="0"/>
              </a:rPr>
              <a:t>Permanent microscopic slides</a:t>
            </a:r>
          </a:p>
          <a:p>
            <a:pPr eaLnBrk="1" hangingPunct="1">
              <a:buClr>
                <a:srgbClr val="008000"/>
              </a:buClr>
            </a:pPr>
            <a:r>
              <a:rPr lang="en-GB" altLang="cs-CZ" noProof="0" dirty="0">
                <a:latin typeface="Calibri" panose="020F0502020204030204" pitchFamily="34" charset="0"/>
              </a:rPr>
              <a:t>Surface specimens - leaves, flowers </a:t>
            </a:r>
          </a:p>
          <a:p>
            <a:pPr eaLnBrk="1" hangingPunct="1">
              <a:buClr>
                <a:srgbClr val="008000"/>
              </a:buClr>
            </a:pPr>
            <a:r>
              <a:rPr lang="en-GB" altLang="cs-CZ" noProof="0" dirty="0">
                <a:latin typeface="Calibri" panose="020F0502020204030204" pitchFamily="34" charset="0"/>
              </a:rPr>
              <a:t>Cuts - barks, wood, root</a:t>
            </a:r>
          </a:p>
          <a:p>
            <a:pPr lvl="1" eaLnBrk="1" hangingPunct="1">
              <a:buClr>
                <a:srgbClr val="008000"/>
              </a:buClr>
            </a:pPr>
            <a:r>
              <a:rPr lang="en-GB" altLang="cs-CZ" noProof="0" dirty="0">
                <a:latin typeface="Calibri" panose="020F0502020204030204" pitchFamily="34" charset="0"/>
              </a:rPr>
              <a:t>transversal</a:t>
            </a:r>
          </a:p>
          <a:p>
            <a:pPr lvl="1" eaLnBrk="1" hangingPunct="1">
              <a:buClr>
                <a:srgbClr val="008000"/>
              </a:buClr>
            </a:pPr>
            <a:r>
              <a:rPr lang="en-GB" altLang="cs-CZ" noProof="0" dirty="0">
                <a:latin typeface="Calibri" panose="020F0502020204030204" pitchFamily="34" charset="0"/>
              </a:rPr>
              <a:t>tangential</a:t>
            </a:r>
          </a:p>
          <a:p>
            <a:pPr lvl="1" eaLnBrk="1" hangingPunct="1">
              <a:buClr>
                <a:srgbClr val="008000"/>
              </a:buClr>
            </a:pPr>
            <a:r>
              <a:rPr lang="en-GB" altLang="cs-CZ" noProof="0" dirty="0">
                <a:latin typeface="Calibri" panose="020F0502020204030204" pitchFamily="34" charset="0"/>
              </a:rPr>
              <a:t>radial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VIS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SVIST.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SVIST.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SVIST.WAV"/>
                                        </p:tgtEl>
                                      </p:cMediaNode>
                                    </p:audio>
                                  </p:subTnLst>
                                </p:cTn>
                              </p:par>
                              <p:par>
                                <p:cTn id="27" presetID="2" presetClass="entr" presetSubtype="2" fill="hold" grpId="0" nodeType="withEffect">
                                  <p:stCondLst>
                                    <p:cond delay="0"/>
                                  </p:stCondLst>
                                  <p:childTnLst>
                                    <p:set>
                                      <p:cBhvr>
                                        <p:cTn id="28" dur="1" fill="hold">
                                          <p:stCondLst>
                                            <p:cond delay="0"/>
                                          </p:stCondLst>
                                        </p:cTn>
                                        <p:tgtEl>
                                          <p:spTgt spid="28675">
                                            <p:txEl>
                                              <p:pRg st="4" end="4"/>
                                            </p:txEl>
                                          </p:spTgt>
                                        </p:tgtEl>
                                        <p:attrNameLst>
                                          <p:attrName>style.visibility</p:attrName>
                                        </p:attrNameLst>
                                      </p:cBhvr>
                                      <p:to>
                                        <p:strVal val="visible"/>
                                      </p:to>
                                    </p:set>
                                    <p:anim calcmode="lin" valueType="num">
                                      <p:cBhvr additive="base">
                                        <p:cTn id="29" dur="500" fill="hold"/>
                                        <p:tgtEl>
                                          <p:spTgt spid="28675">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867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SVIST.WAV"/>
                                        </p:tgtEl>
                                      </p:cMediaNode>
                                    </p:audio>
                                  </p:subTnLst>
                                </p:cTn>
                              </p:par>
                              <p:par>
                                <p:cTn id="31" presetID="2" presetClass="entr" presetSubtype="2" fill="hold" grpId="0" nodeType="withEffect">
                                  <p:stCondLst>
                                    <p:cond delay="0"/>
                                  </p:stCondLst>
                                  <p:childTnLst>
                                    <p:set>
                                      <p:cBhvr>
                                        <p:cTn id="32" dur="1" fill="hold">
                                          <p:stCondLst>
                                            <p:cond delay="0"/>
                                          </p:stCondLst>
                                        </p:cTn>
                                        <p:tgtEl>
                                          <p:spTgt spid="28675">
                                            <p:txEl>
                                              <p:pRg st="5" end="5"/>
                                            </p:txEl>
                                          </p:spTgt>
                                        </p:tgtEl>
                                        <p:attrNameLst>
                                          <p:attrName>style.visibility</p:attrName>
                                        </p:attrNameLst>
                                      </p:cBhvr>
                                      <p:to>
                                        <p:strVal val="visible"/>
                                      </p:to>
                                    </p:set>
                                    <p:anim calcmode="lin" valueType="num">
                                      <p:cBhvr additive="base">
                                        <p:cTn id="33" dur="500" fill="hold"/>
                                        <p:tgtEl>
                                          <p:spTgt spid="28675">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86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SVIST.WAV"/>
                                        </p:tgtEl>
                                      </p:cMediaNode>
                                    </p:audio>
                                  </p:subTnLst>
                                </p:cTn>
                              </p:par>
                              <p:par>
                                <p:cTn id="35" presetID="2" presetClass="entr" presetSubtype="2" fill="hold" grpId="0" nodeType="with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 calcmode="lin" valueType="num">
                                      <p:cBhvr additive="base">
                                        <p:cTn id="37" dur="500" fill="hold"/>
                                        <p:tgtEl>
                                          <p:spTgt spid="2867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86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SVI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DA8C8595-95A5-470D-878E-277B92726D6A}"/>
              </a:ext>
            </a:extLst>
          </p:cNvPr>
          <p:cNvSpPr>
            <a:spLocks noGrp="1" noChangeArrowheads="1"/>
          </p:cNvSpPr>
          <p:nvPr>
            <p:ph type="body" idx="4294967295"/>
          </p:nvPr>
        </p:nvSpPr>
        <p:spPr>
          <a:xfrm>
            <a:off x="179388" y="476250"/>
            <a:ext cx="8061325" cy="2890838"/>
          </a:xfrm>
        </p:spPr>
        <p:txBody>
          <a:bodyPr lIns="92075" tIns="46038" rIns="92075" bIns="46038"/>
          <a:lstStyle/>
          <a:p>
            <a:pPr eaLnBrk="1" hangingPunct="1">
              <a:lnSpc>
                <a:spcPct val="90000"/>
              </a:lnSpc>
              <a:buClr>
                <a:srgbClr val="008000"/>
              </a:buClr>
            </a:pPr>
            <a:r>
              <a:rPr lang="en-GB" altLang="cs-CZ" noProof="0" dirty="0">
                <a:solidFill>
                  <a:srgbClr val="FF6600"/>
                </a:solidFill>
                <a:latin typeface="Calibri" panose="020F0502020204030204" pitchFamily="34" charset="0"/>
              </a:rPr>
              <a:t>Ways of cutting</a:t>
            </a:r>
          </a:p>
          <a:p>
            <a:pPr lvl="1" eaLnBrk="1" hangingPunct="1">
              <a:lnSpc>
                <a:spcPct val="90000"/>
              </a:lnSpc>
              <a:buClr>
                <a:srgbClr val="008000"/>
              </a:buClr>
            </a:pPr>
            <a:r>
              <a:rPr lang="en-GB" altLang="cs-CZ" noProof="0" dirty="0">
                <a:latin typeface="Calibri" panose="020F0502020204030204" pitchFamily="34" charset="0"/>
              </a:rPr>
              <a:t>manual</a:t>
            </a:r>
          </a:p>
          <a:p>
            <a:pPr lvl="1" eaLnBrk="1" hangingPunct="1">
              <a:lnSpc>
                <a:spcPct val="90000"/>
              </a:lnSpc>
              <a:buClr>
                <a:srgbClr val="008000"/>
              </a:buClr>
            </a:pPr>
            <a:r>
              <a:rPr lang="en-GB" altLang="cs-CZ" noProof="0" dirty="0">
                <a:latin typeface="Calibri" panose="020F0502020204030204" pitchFamily="34" charset="0"/>
              </a:rPr>
              <a:t>microtome </a:t>
            </a:r>
            <a:r>
              <a:rPr lang="en-GB" altLang="en-US" sz="1600" noProof="0" dirty="0"/>
              <a:t>cut thickness: 50 nm- 100 </a:t>
            </a:r>
            <a:r>
              <a:rPr lang="en-GB" altLang="en-US" sz="1600" noProof="0" dirty="0" err="1"/>
              <a:t>μm</a:t>
            </a:r>
            <a:endParaRPr lang="en-GB" altLang="cs-CZ" noProof="0" dirty="0">
              <a:latin typeface="Calibri" panose="020F0502020204030204" pitchFamily="34" charset="0"/>
            </a:endParaRPr>
          </a:p>
          <a:p>
            <a:pPr lvl="2" eaLnBrk="1" hangingPunct="1">
              <a:lnSpc>
                <a:spcPct val="90000"/>
              </a:lnSpc>
              <a:buClr>
                <a:srgbClr val="008000"/>
              </a:buClr>
            </a:pPr>
            <a:r>
              <a:rPr lang="en-GB" altLang="cs-CZ" noProof="0" dirty="0">
                <a:latin typeface="Calibri" panose="020F0502020204030204" pitchFamily="34" charset="0"/>
              </a:rPr>
              <a:t>Sledge-type microtome </a:t>
            </a:r>
          </a:p>
          <a:p>
            <a:pPr lvl="2" eaLnBrk="1" hangingPunct="1">
              <a:lnSpc>
                <a:spcPct val="90000"/>
              </a:lnSpc>
              <a:buClr>
                <a:srgbClr val="008000"/>
              </a:buClr>
            </a:pPr>
            <a:r>
              <a:rPr lang="en-GB" altLang="cs-CZ" noProof="0" dirty="0">
                <a:latin typeface="Calibri" panose="020F0502020204030204" pitchFamily="34" charset="0"/>
              </a:rPr>
              <a:t>Rotary microtome</a:t>
            </a:r>
          </a:p>
          <a:p>
            <a:pPr lvl="2" eaLnBrk="1" hangingPunct="1">
              <a:lnSpc>
                <a:spcPct val="90000"/>
              </a:lnSpc>
              <a:buClr>
                <a:srgbClr val="008000"/>
              </a:buClr>
            </a:pPr>
            <a:r>
              <a:rPr lang="en-GB" altLang="cs-CZ" noProof="0" dirty="0" err="1">
                <a:latin typeface="Calibri" panose="020F0502020204030204" pitchFamily="34" charset="0"/>
              </a:rPr>
              <a:t>Cryomicrotome</a:t>
            </a:r>
            <a:endParaRPr lang="en-GB" altLang="cs-CZ" noProof="0" dirty="0">
              <a:latin typeface="Calibri" panose="020F0502020204030204" pitchFamily="34" charset="0"/>
            </a:endParaRPr>
          </a:p>
          <a:p>
            <a:pPr lvl="2" eaLnBrk="1" hangingPunct="1">
              <a:lnSpc>
                <a:spcPct val="90000"/>
              </a:lnSpc>
              <a:buClr>
                <a:srgbClr val="008000"/>
              </a:buClr>
            </a:pPr>
            <a:r>
              <a:rPr lang="en-GB" altLang="cs-CZ" noProof="0" dirty="0">
                <a:latin typeface="Calibri" panose="020F0502020204030204" pitchFamily="34" charset="0"/>
              </a:rPr>
              <a:t>Laser microtome </a:t>
            </a:r>
            <a:r>
              <a:rPr lang="en-GB" altLang="cs-CZ" sz="1800" noProof="0" dirty="0">
                <a:latin typeface="Calibri" panose="020F0502020204030204" pitchFamily="34" charset="0"/>
              </a:rPr>
              <a:t>contact free slicing</a:t>
            </a:r>
            <a:endParaRPr lang="en-GB" altLang="cs-CZ" noProof="0" dirty="0">
              <a:latin typeface="Calibri" panose="020F0502020204030204" pitchFamily="34" charset="0"/>
            </a:endParaRPr>
          </a:p>
        </p:txBody>
      </p:sp>
      <p:pic>
        <p:nvPicPr>
          <p:cNvPr id="35845" name="Picture 5" descr="124-2438_IMG">
            <a:extLst>
              <a:ext uri="{FF2B5EF4-FFF2-40B4-BE49-F238E27FC236}">
                <a16:creationId xmlns:a16="http://schemas.microsoft.com/office/drawing/2014/main" id="{B10F3840-64C7-437B-9AAE-10B8D7036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435"/>
          <a:stretch>
            <a:fillRect/>
          </a:stretch>
        </p:blipFill>
        <p:spPr bwMode="auto">
          <a:xfrm>
            <a:off x="682625" y="3817938"/>
            <a:ext cx="320040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124-2439_IMG">
            <a:extLst>
              <a:ext uri="{FF2B5EF4-FFF2-40B4-BE49-F238E27FC236}">
                <a16:creationId xmlns:a16="http://schemas.microsoft.com/office/drawing/2014/main" id="{00F4ACA9-488C-4D4E-AC47-CCBDE68F44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0975" y="3840163"/>
            <a:ext cx="34734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Obrázok 4" descr="Obrázok, na ktorom je text&#10;&#10;Automaticky generovaný popis">
            <a:extLst>
              <a:ext uri="{FF2B5EF4-FFF2-40B4-BE49-F238E27FC236}">
                <a16:creationId xmlns:a16="http://schemas.microsoft.com/office/drawing/2014/main" id="{946DB629-F7BD-429E-8325-7FD62EE1A2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960438"/>
            <a:ext cx="2614612"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VIST.WAV"/>
                                        </p:tgtEl>
                                      </p:cMediaNode>
                                    </p:audio>
                                  </p:subTnLst>
                                </p:cTn>
                              </p:par>
                              <p:par>
                                <p:cTn id="9" presetID="2" presetClass="entr" presetSubtype="2" fill="hold" grpId="0" nodeType="with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 calcmode="lin" valueType="num">
                                      <p:cBhvr additive="base">
                                        <p:cTn id="11" dur="500" fill="hold"/>
                                        <p:tgtEl>
                                          <p:spTgt spid="3584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58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SVIST.WAV"/>
                                        </p:tgtEl>
                                      </p:cMediaNode>
                                    </p:audio>
                                  </p:subTnLst>
                                </p:cTn>
                              </p:par>
                              <p:par>
                                <p:cTn id="13" presetID="2" presetClass="entr" presetSubtype="2" fill="hold" grpId="0"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 calcmode="lin" valueType="num">
                                      <p:cBhvr additive="base">
                                        <p:cTn id="15" dur="500" fill="hold"/>
                                        <p:tgtEl>
                                          <p:spTgt spid="3584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58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SVIST.WAV"/>
                                        </p:tgtEl>
                                      </p:cMediaNode>
                                    </p:audio>
                                  </p:subTnLst>
                                </p:cTn>
                              </p:par>
                              <p:par>
                                <p:cTn id="17" presetID="2" presetClass="entr" presetSubtype="2" fill="hold" grpId="0" nodeType="with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anim calcmode="lin" valueType="num">
                                      <p:cBhvr additive="base">
                                        <p:cTn id="19" dur="500" fill="hold"/>
                                        <p:tgtEl>
                                          <p:spTgt spid="3584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58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SVIST.WAV"/>
                                        </p:tgtEl>
                                      </p:cMediaNode>
                                    </p:audio>
                                  </p:subTnLst>
                                </p:cTn>
                              </p:par>
                              <p:par>
                                <p:cTn id="21" presetID="2" presetClass="entr" presetSubtype="2" fill="hold" grpId="0" nodeType="with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anim calcmode="lin" valueType="num">
                                      <p:cBhvr additive="base">
                                        <p:cTn id="23" dur="500" fill="hold"/>
                                        <p:tgtEl>
                                          <p:spTgt spid="3584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58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SVIST.WAV"/>
                                        </p:tgtEl>
                                      </p:cMediaNode>
                                    </p:audio>
                                  </p:subTnLst>
                                </p:cTn>
                              </p:par>
                              <p:par>
                                <p:cTn id="25" presetID="2" presetClass="entr" presetSubtype="2" fill="hold" grpId="0" nodeType="with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anim calcmode="lin" valueType="num">
                                      <p:cBhvr additive="base">
                                        <p:cTn id="27" dur="500" fill="hold"/>
                                        <p:tgtEl>
                                          <p:spTgt spid="35843">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58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SVIST.WAV"/>
                                        </p:tgtEl>
                                      </p:cMediaNode>
                                    </p:audio>
                                  </p:subTnLst>
                                </p:cTn>
                              </p:par>
                              <p:par>
                                <p:cTn id="29" presetID="2" presetClass="entr" presetSubtype="2" fill="hold" grpId="0" nodeType="with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anim calcmode="lin" valueType="num">
                                      <p:cBhvr additive="base">
                                        <p:cTn id="31" dur="500" fill="hold"/>
                                        <p:tgtEl>
                                          <p:spTgt spid="3584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58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SVIST.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35845"/>
                                        </p:tgtEl>
                                        <p:attrNameLst>
                                          <p:attrName>style.visibility</p:attrName>
                                        </p:attrNameLst>
                                      </p:cBhvr>
                                      <p:to>
                                        <p:strVal val="visible"/>
                                      </p:to>
                                    </p:set>
                                    <p:animEffect transition="in" filter="box(out)">
                                      <p:cBhvr>
                                        <p:cTn id="37" dur="500"/>
                                        <p:tgtEl>
                                          <p:spTgt spid="35845"/>
                                        </p:tgtEl>
                                      </p:cBhvr>
                                    </p:animEffect>
                                  </p:childTnLst>
                                  <p:subTnLst>
                                    <p:audio>
                                      <p:cMediaNode>
                                        <p:cTn display="0" masterRel="sameClick">
                                          <p:stCondLst>
                                            <p:cond evt="begin" delay="0">
                                              <p:tn val="35"/>
                                            </p:cond>
                                          </p:stCondLst>
                                          <p:endCondLst>
                                            <p:cond evt="onStopAudio" delay="0">
                                              <p:tgtEl>
                                                <p:sldTgt/>
                                              </p:tgtEl>
                                            </p:cond>
                                          </p:endCondLst>
                                        </p:cTn>
                                        <p:tgtEl>
                                          <p:sndTgt r:embed="rId3" name="K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35846"/>
                                        </p:tgtEl>
                                        <p:attrNameLst>
                                          <p:attrName>style.visibility</p:attrName>
                                        </p:attrNameLst>
                                      </p:cBhvr>
                                      <p:to>
                                        <p:strVal val="visible"/>
                                      </p:to>
                                    </p:set>
                                    <p:animEffect transition="in" filter="box(out)">
                                      <p:cBhvr>
                                        <p:cTn id="42" dur="500"/>
                                        <p:tgtEl>
                                          <p:spTgt spid="35846"/>
                                        </p:tgtEl>
                                      </p:cBhvr>
                                    </p:animEffect>
                                  </p:childTnLst>
                                  <p:subTnLst>
                                    <p:audio>
                                      <p:cMediaNode>
                                        <p:cTn display="0" masterRel="sameClick">
                                          <p:stCondLst>
                                            <p:cond evt="begin" delay="0">
                                              <p:tn val="40"/>
                                            </p:cond>
                                          </p:stCondLst>
                                          <p:endCondLst>
                                            <p:cond evt="onStopAudio" delay="0">
                                              <p:tgtEl>
                                                <p:sldTgt/>
                                              </p:tgtEl>
                                            </p:cond>
                                          </p:endCondLst>
                                        </p:cTn>
                                        <p:tgtEl>
                                          <p:sndTgt r:embed="rId3"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C659F4B-C0DE-4759-AD69-B387CD81596D}"/>
              </a:ext>
            </a:extLst>
          </p:cNvPr>
          <p:cNvSpPr>
            <a:spLocks noGrp="1" noChangeArrowheads="1"/>
          </p:cNvSpPr>
          <p:nvPr>
            <p:ph type="title" idx="4294967295"/>
          </p:nvPr>
        </p:nvSpPr>
        <p:spPr>
          <a:xfrm>
            <a:off x="0" y="274638"/>
            <a:ext cx="9144000" cy="1143000"/>
          </a:xfrm>
        </p:spPr>
        <p:txBody>
          <a:bodyPr lIns="92075" tIns="46038" rIns="92075" bIns="46038"/>
          <a:lstStyle/>
          <a:p>
            <a:pPr eaLnBrk="1" hangingPunct="1"/>
            <a:r>
              <a:rPr lang="en-GB" altLang="cs-CZ" b="1" i="1" noProof="0" dirty="0">
                <a:solidFill>
                  <a:srgbClr val="800000"/>
                </a:solidFill>
                <a:latin typeface="Calibri" panose="020F0502020204030204" pitchFamily="34" charset="0"/>
              </a:rPr>
              <a:t>Procedure of permanent slide preparation</a:t>
            </a:r>
          </a:p>
        </p:txBody>
      </p:sp>
      <p:sp>
        <p:nvSpPr>
          <p:cNvPr id="36867" name="Rectangle 3">
            <a:extLst>
              <a:ext uri="{FF2B5EF4-FFF2-40B4-BE49-F238E27FC236}">
                <a16:creationId xmlns:a16="http://schemas.microsoft.com/office/drawing/2014/main" id="{0C8B3F09-EB5F-4BF6-9A3C-06D1E164604D}"/>
              </a:ext>
            </a:extLst>
          </p:cNvPr>
          <p:cNvSpPr>
            <a:spLocks noGrp="1" noChangeArrowheads="1"/>
          </p:cNvSpPr>
          <p:nvPr>
            <p:ph type="body" idx="4294967295"/>
          </p:nvPr>
        </p:nvSpPr>
        <p:spPr>
          <a:xfrm>
            <a:off x="539750" y="1700213"/>
            <a:ext cx="8353425" cy="4648200"/>
          </a:xfrm>
        </p:spPr>
        <p:txBody>
          <a:bodyPr lIns="92075" tIns="46038" rIns="92075" bIns="46038"/>
          <a:lstStyle/>
          <a:p>
            <a:pPr eaLnBrk="1" hangingPunct="1">
              <a:buClr>
                <a:srgbClr val="008000"/>
              </a:buClr>
            </a:pPr>
            <a:r>
              <a:rPr lang="en-GB" altLang="cs-CZ" sz="2800" noProof="0" dirty="0">
                <a:solidFill>
                  <a:srgbClr val="FF6600"/>
                </a:solidFill>
                <a:latin typeface="Calibri" panose="020F0502020204030204" pitchFamily="34" charset="0"/>
              </a:rPr>
              <a:t>Softening and conservation</a:t>
            </a:r>
          </a:p>
          <a:p>
            <a:pPr lvl="1" eaLnBrk="1" hangingPunct="1">
              <a:buClr>
                <a:srgbClr val="008000"/>
              </a:buClr>
            </a:pPr>
            <a:r>
              <a:rPr lang="en-GB" altLang="cs-CZ" sz="2400" noProof="0" dirty="0">
                <a:latin typeface="Calibri" panose="020F0502020204030204" pitchFamily="34" charset="0"/>
              </a:rPr>
              <a:t>Alcohol-glycerol mixture, chlorine dioxide in acetic acid, formaldehyde</a:t>
            </a:r>
          </a:p>
          <a:p>
            <a:pPr lvl="1" eaLnBrk="1" hangingPunct="1">
              <a:buClr>
                <a:srgbClr val="008000"/>
              </a:buClr>
            </a:pPr>
            <a:endParaRPr lang="en-GB" altLang="cs-CZ" sz="2400" noProof="0" dirty="0">
              <a:latin typeface="Calibri" panose="020F0502020204030204" pitchFamily="34" charset="0"/>
            </a:endParaRPr>
          </a:p>
          <a:p>
            <a:pPr eaLnBrk="1" hangingPunct="1">
              <a:buClr>
                <a:srgbClr val="008000"/>
              </a:buClr>
            </a:pPr>
            <a:r>
              <a:rPr lang="en-GB" altLang="cs-CZ" sz="2800" noProof="0" dirty="0">
                <a:solidFill>
                  <a:srgbClr val="FF6600"/>
                </a:solidFill>
                <a:latin typeface="Calibri" panose="020F0502020204030204" pitchFamily="34" charset="0"/>
              </a:rPr>
              <a:t>Fixation</a:t>
            </a:r>
          </a:p>
          <a:p>
            <a:pPr lvl="1" eaLnBrk="1" hangingPunct="1">
              <a:buClr>
                <a:srgbClr val="008000"/>
              </a:buClr>
            </a:pPr>
            <a:r>
              <a:rPr lang="en-GB" altLang="cs-CZ" sz="2400" noProof="0" dirty="0">
                <a:latin typeface="Calibri" panose="020F0502020204030204" pitchFamily="34" charset="0"/>
              </a:rPr>
              <a:t>Immediate termination of biochemical reactions</a:t>
            </a:r>
          </a:p>
          <a:p>
            <a:pPr lvl="1" eaLnBrk="1" hangingPunct="1">
              <a:buClr>
                <a:srgbClr val="008000"/>
              </a:buClr>
            </a:pPr>
            <a:r>
              <a:rPr lang="en-GB" altLang="cs-CZ" sz="2400" noProof="0" dirty="0">
                <a:latin typeface="Calibri" panose="020F0502020204030204" pitchFamily="34" charset="0"/>
              </a:rPr>
              <a:t>Fixation mixtures – </a:t>
            </a:r>
            <a:r>
              <a:rPr lang="en-GB" altLang="cs-CZ" sz="2000" noProof="0" dirty="0">
                <a:latin typeface="Calibri" panose="020F0502020204030204" pitchFamily="34" charset="0"/>
              </a:rPr>
              <a:t>FAA (formaldehyde/acetic acid/alcohol), chromic acid </a:t>
            </a:r>
            <a:endParaRPr lang="en-GB" altLang="cs-CZ" sz="2400" noProof="0" dirty="0">
              <a:latin typeface="Calibri" panose="020F0502020204030204" pitchFamily="34" charset="0"/>
            </a:endParaRPr>
          </a:p>
          <a:p>
            <a:pPr lvl="1" eaLnBrk="1" hangingPunct="1">
              <a:buClr>
                <a:srgbClr val="008000"/>
              </a:buClr>
            </a:pPr>
            <a:endParaRPr lang="en-GB" altLang="cs-CZ" sz="2400" noProof="0" dirty="0">
              <a:latin typeface="Calibri" panose="020F0502020204030204" pitchFamily="34" charset="0"/>
            </a:endParaRPr>
          </a:p>
          <a:p>
            <a:pPr eaLnBrk="1" hangingPunct="1">
              <a:buClr>
                <a:srgbClr val="008000"/>
              </a:buClr>
            </a:pPr>
            <a:r>
              <a:rPr lang="en-GB" altLang="cs-CZ" sz="2800" noProof="0" dirty="0">
                <a:solidFill>
                  <a:srgbClr val="FF6600"/>
                </a:solidFill>
                <a:latin typeface="Calibri" panose="020F0502020204030204" pitchFamily="34" charset="0"/>
              </a:rPr>
              <a:t>Clearing</a:t>
            </a:r>
          </a:p>
          <a:p>
            <a:pPr lvl="1" eaLnBrk="1" hangingPunct="1">
              <a:buClr>
                <a:srgbClr val="008000"/>
              </a:buClr>
            </a:pPr>
            <a:r>
              <a:rPr lang="en-GB" altLang="cs-CZ" sz="2400" noProof="0" dirty="0">
                <a:latin typeface="Calibri" panose="020F0502020204030204" pitchFamily="34" charset="0"/>
              </a:rPr>
              <a:t>Chloral hydrate, hydrogen peroxide, glycerol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VIST.WAV"/>
                                        </p:tgtEl>
                                      </p:cMediaNode>
                                    </p:audio>
                                  </p:subTnLst>
                                </p:cTn>
                              </p:par>
                              <p:par>
                                <p:cTn id="9" presetID="2" presetClass="entr" presetSubtype="2" fill="hold" grpId="0" nodeType="with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 calcmode="lin" valueType="num">
                                      <p:cBhvr additive="base">
                                        <p:cTn id="11" dur="500" fill="hold"/>
                                        <p:tgtEl>
                                          <p:spTgt spid="3686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6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SVIST.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6867">
                                            <p:txEl>
                                              <p:pRg st="3" end="3"/>
                                            </p:txEl>
                                          </p:spTgt>
                                        </p:tgtEl>
                                        <p:attrNameLst>
                                          <p:attrName>style.visibility</p:attrName>
                                        </p:attrNameLst>
                                      </p:cBhvr>
                                      <p:to>
                                        <p:strVal val="visible"/>
                                      </p:to>
                                    </p:set>
                                    <p:anim calcmode="lin" valueType="num">
                                      <p:cBhvr additive="base">
                                        <p:cTn id="17" dur="500" fill="hold"/>
                                        <p:tgtEl>
                                          <p:spTgt spid="36867">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68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SVIST.WAV"/>
                                        </p:tgtEl>
                                      </p:cMediaNode>
                                    </p:audio>
                                  </p:subTnLst>
                                </p:cTn>
                              </p:par>
                              <p:par>
                                <p:cTn id="19" presetID="2" presetClass="entr" presetSubtype="2" fill="hold" grpId="0" nodeType="withEffect">
                                  <p:stCondLst>
                                    <p:cond delay="0"/>
                                  </p:stCondLst>
                                  <p:childTnLst>
                                    <p:set>
                                      <p:cBhvr>
                                        <p:cTn id="20" dur="1" fill="hold">
                                          <p:stCondLst>
                                            <p:cond delay="0"/>
                                          </p:stCondLst>
                                        </p:cTn>
                                        <p:tgtEl>
                                          <p:spTgt spid="36867">
                                            <p:txEl>
                                              <p:pRg st="4" end="4"/>
                                            </p:txEl>
                                          </p:spTgt>
                                        </p:tgtEl>
                                        <p:attrNameLst>
                                          <p:attrName>style.visibility</p:attrName>
                                        </p:attrNameLst>
                                      </p:cBhvr>
                                      <p:to>
                                        <p:strVal val="visible"/>
                                      </p:to>
                                    </p:set>
                                    <p:anim calcmode="lin" valueType="num">
                                      <p:cBhvr additive="base">
                                        <p:cTn id="21" dur="500" fill="hold"/>
                                        <p:tgtEl>
                                          <p:spTgt spid="36867">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68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SVIST.WAV"/>
                                        </p:tgtEl>
                                      </p:cMediaNode>
                                    </p:audio>
                                  </p:subTnLst>
                                </p:cTn>
                              </p:par>
                              <p:par>
                                <p:cTn id="23" presetID="2" presetClass="entr" presetSubtype="2" fill="hold" grpId="0" nodeType="withEffect">
                                  <p:stCondLst>
                                    <p:cond delay="0"/>
                                  </p:stCondLst>
                                  <p:childTnLst>
                                    <p:set>
                                      <p:cBhvr>
                                        <p:cTn id="24" dur="1" fill="hold">
                                          <p:stCondLst>
                                            <p:cond delay="0"/>
                                          </p:stCondLst>
                                        </p:cTn>
                                        <p:tgtEl>
                                          <p:spTgt spid="36867">
                                            <p:txEl>
                                              <p:pRg st="5" end="5"/>
                                            </p:txEl>
                                          </p:spTgt>
                                        </p:tgtEl>
                                        <p:attrNameLst>
                                          <p:attrName>style.visibility</p:attrName>
                                        </p:attrNameLst>
                                      </p:cBhvr>
                                      <p:to>
                                        <p:strVal val="visible"/>
                                      </p:to>
                                    </p:set>
                                    <p:anim calcmode="lin" valueType="num">
                                      <p:cBhvr additive="base">
                                        <p:cTn id="25" dur="500" fill="hold"/>
                                        <p:tgtEl>
                                          <p:spTgt spid="36867">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68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SVIST.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6867">
                                            <p:txEl>
                                              <p:pRg st="7" end="7"/>
                                            </p:txEl>
                                          </p:spTgt>
                                        </p:tgtEl>
                                        <p:attrNameLst>
                                          <p:attrName>style.visibility</p:attrName>
                                        </p:attrNameLst>
                                      </p:cBhvr>
                                      <p:to>
                                        <p:strVal val="visible"/>
                                      </p:to>
                                    </p:set>
                                    <p:anim calcmode="lin" valueType="num">
                                      <p:cBhvr additive="base">
                                        <p:cTn id="31" dur="500" fill="hold"/>
                                        <p:tgtEl>
                                          <p:spTgt spid="36867">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686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SVIST.WAV"/>
                                        </p:tgtEl>
                                      </p:cMediaNode>
                                    </p:audio>
                                  </p:subTnLst>
                                </p:cTn>
                              </p:par>
                              <p:par>
                                <p:cTn id="33" presetID="2" presetClass="entr" presetSubtype="2" fill="hold" grpId="0" nodeType="withEffect">
                                  <p:stCondLst>
                                    <p:cond delay="0"/>
                                  </p:stCondLst>
                                  <p:childTnLst>
                                    <p:set>
                                      <p:cBhvr>
                                        <p:cTn id="34" dur="1" fill="hold">
                                          <p:stCondLst>
                                            <p:cond delay="0"/>
                                          </p:stCondLst>
                                        </p:cTn>
                                        <p:tgtEl>
                                          <p:spTgt spid="36867">
                                            <p:txEl>
                                              <p:pRg st="8" end="8"/>
                                            </p:txEl>
                                          </p:spTgt>
                                        </p:tgtEl>
                                        <p:attrNameLst>
                                          <p:attrName>style.visibility</p:attrName>
                                        </p:attrNameLst>
                                      </p:cBhvr>
                                      <p:to>
                                        <p:strVal val="visible"/>
                                      </p:to>
                                    </p:set>
                                    <p:anim calcmode="lin" valueType="num">
                                      <p:cBhvr additive="base">
                                        <p:cTn id="35" dur="500" fill="hold"/>
                                        <p:tgtEl>
                                          <p:spTgt spid="36867">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686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SVI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25147166-A4B0-48EE-A3F4-47BC0E139CCF}"/>
              </a:ext>
            </a:extLst>
          </p:cNvPr>
          <p:cNvSpPr>
            <a:spLocks noGrp="1" noChangeArrowheads="1"/>
          </p:cNvSpPr>
          <p:nvPr>
            <p:ph type="body" idx="4294967295"/>
          </p:nvPr>
        </p:nvSpPr>
        <p:spPr>
          <a:xfrm>
            <a:off x="395288" y="333375"/>
            <a:ext cx="8497887" cy="6335713"/>
          </a:xfrm>
        </p:spPr>
        <p:txBody>
          <a:bodyPr lIns="92075" tIns="46038" rIns="92075" bIns="46038"/>
          <a:lstStyle/>
          <a:p>
            <a:pPr eaLnBrk="1" hangingPunct="1">
              <a:buClr>
                <a:srgbClr val="008000"/>
              </a:buClr>
            </a:pPr>
            <a:r>
              <a:rPr lang="en-GB" altLang="cs-CZ" noProof="0" dirty="0">
                <a:solidFill>
                  <a:srgbClr val="FF6600"/>
                </a:solidFill>
                <a:latin typeface="Calibri" panose="020F0502020204030204" pitchFamily="34" charset="0"/>
              </a:rPr>
              <a:t>Fastening of object</a:t>
            </a:r>
          </a:p>
          <a:p>
            <a:pPr lvl="1" eaLnBrk="1" hangingPunct="1">
              <a:buClr>
                <a:srgbClr val="008000"/>
              </a:buClr>
            </a:pPr>
            <a:r>
              <a:rPr lang="en-GB" altLang="cs-CZ" noProof="0" dirty="0">
                <a:latin typeface="Calibri" panose="020F0502020204030204" pitchFamily="34" charset="0"/>
              </a:rPr>
              <a:t>Encapsulation into paraffin</a:t>
            </a:r>
          </a:p>
          <a:p>
            <a:pPr lvl="2" eaLnBrk="1" hangingPunct="1">
              <a:buClr>
                <a:srgbClr val="008000"/>
              </a:buClr>
            </a:pPr>
            <a:r>
              <a:rPr lang="en-GB" altLang="cs-CZ" noProof="0" dirty="0">
                <a:latin typeface="Calibri" panose="020F0502020204030204" pitchFamily="34" charset="0"/>
              </a:rPr>
              <a:t>it is necessary to remove water by treatment with ethanol (ethanol series)</a:t>
            </a:r>
          </a:p>
          <a:p>
            <a:pPr lvl="1" eaLnBrk="1" hangingPunct="1">
              <a:buClr>
                <a:srgbClr val="008000"/>
              </a:buClr>
            </a:pPr>
            <a:r>
              <a:rPr lang="en-GB" altLang="cs-CZ" sz="2400" noProof="0" dirty="0">
                <a:latin typeface="Calibri" panose="020F0502020204030204" pitchFamily="34" charset="0"/>
              </a:rPr>
              <a:t>Encapsulation into </a:t>
            </a:r>
            <a:r>
              <a:rPr lang="en-GB" altLang="cs-CZ" sz="2400" noProof="0" dirty="0" err="1">
                <a:latin typeface="Calibri" panose="020F0502020204030204" pitchFamily="34" charset="0"/>
              </a:rPr>
              <a:t>gelatin</a:t>
            </a:r>
            <a:endParaRPr lang="en-GB" altLang="cs-CZ" sz="2400" noProof="0" dirty="0">
              <a:latin typeface="Calibri" panose="020F0502020204030204" pitchFamily="34" charset="0"/>
            </a:endParaRPr>
          </a:p>
          <a:p>
            <a:pPr lvl="1" eaLnBrk="1" hangingPunct="1">
              <a:buClr>
                <a:srgbClr val="008000"/>
              </a:buClr>
            </a:pPr>
            <a:r>
              <a:rPr lang="en-GB" altLang="cs-CZ" sz="2400" noProof="0" dirty="0">
                <a:latin typeface="Calibri" panose="020F0502020204030204" pitchFamily="34" charset="0"/>
              </a:rPr>
              <a:t>Freezing</a:t>
            </a:r>
          </a:p>
          <a:p>
            <a:pPr lvl="1" eaLnBrk="1" hangingPunct="1">
              <a:buClr>
                <a:srgbClr val="008000"/>
              </a:buClr>
            </a:pPr>
            <a:endParaRPr lang="en-GB" altLang="cs-CZ" sz="2400" noProof="0" dirty="0">
              <a:latin typeface="Calibri" panose="020F0502020204030204" pitchFamily="34" charset="0"/>
            </a:endParaRPr>
          </a:p>
          <a:p>
            <a:pPr eaLnBrk="1" hangingPunct="1">
              <a:buClr>
                <a:srgbClr val="008000"/>
              </a:buClr>
            </a:pPr>
            <a:r>
              <a:rPr lang="en-GB" altLang="cs-CZ" noProof="0" dirty="0">
                <a:solidFill>
                  <a:srgbClr val="FF6600"/>
                </a:solidFill>
                <a:latin typeface="Calibri" panose="020F0502020204030204" pitchFamily="34" charset="0"/>
              </a:rPr>
              <a:t>Cutting and adhesion</a:t>
            </a:r>
          </a:p>
          <a:p>
            <a:pPr lvl="1" eaLnBrk="1" hangingPunct="1">
              <a:buClr>
                <a:srgbClr val="008000"/>
              </a:buClr>
            </a:pPr>
            <a:r>
              <a:rPr lang="en-GB" altLang="cs-CZ" noProof="0" dirty="0">
                <a:latin typeface="Calibri" panose="020F0502020204030204" pitchFamily="34" charset="0"/>
              </a:rPr>
              <a:t>Mixture of albumin and glycerol 1:1</a:t>
            </a:r>
          </a:p>
          <a:p>
            <a:pPr lvl="1" eaLnBrk="1" hangingPunct="1">
              <a:buClr>
                <a:srgbClr val="008000"/>
              </a:buClr>
            </a:pPr>
            <a:endParaRPr lang="en-GB" altLang="cs-CZ" noProof="0" dirty="0">
              <a:latin typeface="Calibri" panose="020F0502020204030204" pitchFamily="34" charset="0"/>
            </a:endParaRPr>
          </a:p>
          <a:p>
            <a:pPr eaLnBrk="1" hangingPunct="1">
              <a:buClr>
                <a:srgbClr val="008000"/>
              </a:buClr>
            </a:pPr>
            <a:r>
              <a:rPr lang="en-GB" altLang="cs-CZ" noProof="0" dirty="0">
                <a:solidFill>
                  <a:srgbClr val="FF6600"/>
                </a:solidFill>
                <a:latin typeface="Calibri" panose="020F0502020204030204" pitchFamily="34" charset="0"/>
              </a:rPr>
              <a:t>Staining</a:t>
            </a:r>
          </a:p>
          <a:p>
            <a:pPr lvl="1" eaLnBrk="1" hangingPunct="1">
              <a:buClr>
                <a:srgbClr val="008000"/>
              </a:buClr>
            </a:pPr>
            <a:r>
              <a:rPr lang="en-GB" altLang="cs-CZ" noProof="0" dirty="0">
                <a:latin typeface="Calibri" panose="020F0502020204030204" pitchFamily="34" charset="0"/>
              </a:rPr>
              <a:t>Before using stains paraffin must be removed by hydration with alcohol series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VIST.WAV"/>
                                        </p:tgtEl>
                                      </p:cMediaNode>
                                    </p:audio>
                                  </p:subTnLst>
                                </p:cTn>
                              </p:par>
                              <p:par>
                                <p:cTn id="9" presetID="2" presetClass="entr" presetSubtype="2" fill="hold" grpId="0" nodeType="with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 calcmode="lin" valueType="num">
                                      <p:cBhvr additive="base">
                                        <p:cTn id="11" dur="500" fill="hold"/>
                                        <p:tgtEl>
                                          <p:spTgt spid="3789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78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SVIST.WAV"/>
                                        </p:tgtEl>
                                      </p:cMediaNode>
                                    </p:audio>
                                  </p:subTnLst>
                                </p:cTn>
                              </p:par>
                              <p:par>
                                <p:cTn id="13" presetID="2" presetClass="entr" presetSubtype="2" fill="hold" grpId="0" nodeType="with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 calcmode="lin" valueType="num">
                                      <p:cBhvr additive="base">
                                        <p:cTn id="15" dur="500" fill="hold"/>
                                        <p:tgtEl>
                                          <p:spTgt spid="3789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78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SVIST.WAV"/>
                                        </p:tgtEl>
                                      </p:cMediaNode>
                                    </p:audio>
                                  </p:subTnLst>
                                </p:cTn>
                              </p:par>
                              <p:par>
                                <p:cTn id="17" presetID="2" presetClass="entr" presetSubtype="2" fill="hold" grpId="0" nodeType="with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 calcmode="lin" valueType="num">
                                      <p:cBhvr additive="base">
                                        <p:cTn id="19" dur="500" fill="hold"/>
                                        <p:tgtEl>
                                          <p:spTgt spid="3789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8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SVIST.WAV"/>
                                        </p:tgtEl>
                                      </p:cMediaNode>
                                    </p:audio>
                                  </p:subTnLst>
                                </p:cTn>
                              </p:par>
                              <p:par>
                                <p:cTn id="21" presetID="2" presetClass="entr" presetSubtype="2" fill="hold" grpId="0" nodeType="with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anim calcmode="lin" valueType="num">
                                      <p:cBhvr additive="base">
                                        <p:cTn id="23" dur="500" fill="hold"/>
                                        <p:tgtEl>
                                          <p:spTgt spid="37891">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8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SVIST.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7891">
                                            <p:txEl>
                                              <p:pRg st="6" end="6"/>
                                            </p:txEl>
                                          </p:spTgt>
                                        </p:tgtEl>
                                        <p:attrNameLst>
                                          <p:attrName>style.visibility</p:attrName>
                                        </p:attrNameLst>
                                      </p:cBhvr>
                                      <p:to>
                                        <p:strVal val="visible"/>
                                      </p:to>
                                    </p:set>
                                    <p:anim calcmode="lin" valueType="num">
                                      <p:cBhvr additive="base">
                                        <p:cTn id="29" dur="500" fill="hold"/>
                                        <p:tgtEl>
                                          <p:spTgt spid="37891">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789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SVIST.WAV"/>
                                        </p:tgtEl>
                                      </p:cMediaNode>
                                    </p:audio>
                                  </p:subTnLst>
                                </p:cTn>
                              </p:par>
                              <p:par>
                                <p:cTn id="31" presetID="2" presetClass="entr" presetSubtype="2" fill="hold" grpId="0" nodeType="withEffect">
                                  <p:stCondLst>
                                    <p:cond delay="0"/>
                                  </p:stCondLst>
                                  <p:childTnLst>
                                    <p:set>
                                      <p:cBhvr>
                                        <p:cTn id="32" dur="1" fill="hold">
                                          <p:stCondLst>
                                            <p:cond delay="0"/>
                                          </p:stCondLst>
                                        </p:cTn>
                                        <p:tgtEl>
                                          <p:spTgt spid="37891">
                                            <p:txEl>
                                              <p:pRg st="7" end="7"/>
                                            </p:txEl>
                                          </p:spTgt>
                                        </p:tgtEl>
                                        <p:attrNameLst>
                                          <p:attrName>style.visibility</p:attrName>
                                        </p:attrNameLst>
                                      </p:cBhvr>
                                      <p:to>
                                        <p:strVal val="visible"/>
                                      </p:to>
                                    </p:set>
                                    <p:anim calcmode="lin" valueType="num">
                                      <p:cBhvr additive="base">
                                        <p:cTn id="33" dur="500" fill="hold"/>
                                        <p:tgtEl>
                                          <p:spTgt spid="37891">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789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SVIST.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7891">
                                            <p:txEl>
                                              <p:pRg st="9" end="9"/>
                                            </p:txEl>
                                          </p:spTgt>
                                        </p:tgtEl>
                                        <p:attrNameLst>
                                          <p:attrName>style.visibility</p:attrName>
                                        </p:attrNameLst>
                                      </p:cBhvr>
                                      <p:to>
                                        <p:strVal val="visible"/>
                                      </p:to>
                                    </p:set>
                                    <p:anim calcmode="lin" valueType="num">
                                      <p:cBhvr additive="base">
                                        <p:cTn id="39" dur="500" fill="hold"/>
                                        <p:tgtEl>
                                          <p:spTgt spid="37891">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789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SVIST.WAV"/>
                                        </p:tgtEl>
                                      </p:cMediaNode>
                                    </p:audio>
                                  </p:subTnLst>
                                </p:cTn>
                              </p:par>
                              <p:par>
                                <p:cTn id="41" presetID="2" presetClass="entr" presetSubtype="2" fill="hold" grpId="0" nodeType="withEffect">
                                  <p:stCondLst>
                                    <p:cond delay="0"/>
                                  </p:stCondLst>
                                  <p:childTnLst>
                                    <p:set>
                                      <p:cBhvr>
                                        <p:cTn id="42" dur="1" fill="hold">
                                          <p:stCondLst>
                                            <p:cond delay="0"/>
                                          </p:stCondLst>
                                        </p:cTn>
                                        <p:tgtEl>
                                          <p:spTgt spid="37891">
                                            <p:txEl>
                                              <p:pRg st="10" end="10"/>
                                            </p:txEl>
                                          </p:spTgt>
                                        </p:tgtEl>
                                        <p:attrNameLst>
                                          <p:attrName>style.visibility</p:attrName>
                                        </p:attrNameLst>
                                      </p:cBhvr>
                                      <p:to>
                                        <p:strVal val="visible"/>
                                      </p:to>
                                    </p:set>
                                    <p:anim calcmode="lin" valueType="num">
                                      <p:cBhvr additive="base">
                                        <p:cTn id="43" dur="500" fill="hold"/>
                                        <p:tgtEl>
                                          <p:spTgt spid="37891">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789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SVI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F6435B-92CF-45E1-A2A5-708233C759C3}"/>
              </a:ext>
            </a:extLst>
          </p:cNvPr>
          <p:cNvSpPr>
            <a:spLocks noGrp="1" noChangeArrowheads="1"/>
          </p:cNvSpPr>
          <p:nvPr>
            <p:ph type="body" idx="4294967295"/>
          </p:nvPr>
        </p:nvSpPr>
        <p:spPr>
          <a:xfrm>
            <a:off x="1219200" y="381000"/>
            <a:ext cx="7772400" cy="6248400"/>
          </a:xfrm>
        </p:spPr>
        <p:txBody>
          <a:bodyPr lIns="92075" tIns="46038" rIns="92075" bIns="46038"/>
          <a:lstStyle/>
          <a:p>
            <a:pPr lvl="1" eaLnBrk="1" hangingPunct="1">
              <a:buClr>
                <a:srgbClr val="008000"/>
              </a:buClr>
            </a:pPr>
            <a:r>
              <a:rPr lang="en-GB" altLang="cs-CZ" noProof="0" dirty="0">
                <a:solidFill>
                  <a:srgbClr val="FF6600"/>
                </a:solidFill>
                <a:latin typeface="Calibri" panose="020F0502020204030204" pitchFamily="34" charset="0"/>
              </a:rPr>
              <a:t>Staining according to the procedure</a:t>
            </a:r>
          </a:p>
          <a:p>
            <a:pPr lvl="2" eaLnBrk="1" hangingPunct="1">
              <a:buClr>
                <a:srgbClr val="008000"/>
              </a:buClr>
            </a:pPr>
            <a:r>
              <a:rPr lang="en-GB" altLang="cs-CZ" noProof="0" dirty="0">
                <a:latin typeface="Calibri" panose="020F0502020204030204" pitchFamily="34" charset="0"/>
              </a:rPr>
              <a:t>progressive, regressive, </a:t>
            </a:r>
            <a:r>
              <a:rPr lang="en-GB" altLang="cs-CZ" noProof="0" dirty="0" err="1">
                <a:latin typeface="Calibri" panose="020F0502020204030204" pitchFamily="34" charset="0"/>
              </a:rPr>
              <a:t>succedaneous</a:t>
            </a:r>
            <a:r>
              <a:rPr lang="en-GB" altLang="cs-CZ" noProof="0" dirty="0">
                <a:latin typeface="Calibri" panose="020F0502020204030204" pitchFamily="34" charset="0"/>
              </a:rPr>
              <a:t>, simultaneous</a:t>
            </a:r>
          </a:p>
          <a:p>
            <a:pPr lvl="1" eaLnBrk="1" hangingPunct="1">
              <a:buClr>
                <a:srgbClr val="008000"/>
              </a:buClr>
            </a:pPr>
            <a:r>
              <a:rPr lang="en-GB" altLang="cs-CZ" noProof="0" dirty="0">
                <a:solidFill>
                  <a:srgbClr val="FF6600"/>
                </a:solidFill>
                <a:latin typeface="Calibri" panose="020F0502020204030204" pitchFamily="34" charset="0"/>
              </a:rPr>
              <a:t>Staining according to the result</a:t>
            </a:r>
          </a:p>
          <a:p>
            <a:pPr lvl="2" eaLnBrk="1" hangingPunct="1">
              <a:buClr>
                <a:srgbClr val="008000"/>
              </a:buClr>
            </a:pPr>
            <a:r>
              <a:rPr lang="en-GB" altLang="cs-CZ" noProof="0" dirty="0">
                <a:latin typeface="Calibri"/>
                <a:cs typeface="Calibri"/>
              </a:rPr>
              <a:t>diffusive, </a:t>
            </a:r>
            <a:r>
              <a:rPr lang="en-GB" altLang="cs-CZ" dirty="0">
                <a:latin typeface="Calibri"/>
                <a:cs typeface="Calibri"/>
              </a:rPr>
              <a:t>differentiative</a:t>
            </a:r>
            <a:endParaRPr lang="en-GB" altLang="cs-CZ" noProof="0" dirty="0">
              <a:latin typeface="Calibri" panose="020F0502020204030204" pitchFamily="34" charset="0"/>
              <a:cs typeface="Calibri"/>
            </a:endParaRPr>
          </a:p>
          <a:p>
            <a:pPr lvl="1" eaLnBrk="1" hangingPunct="1">
              <a:buClr>
                <a:srgbClr val="008000"/>
              </a:buClr>
            </a:pPr>
            <a:r>
              <a:rPr lang="en-GB" altLang="cs-CZ" noProof="0" dirty="0" err="1">
                <a:latin typeface="Calibri" panose="020F0502020204030204" pitchFamily="34" charset="0"/>
              </a:rPr>
              <a:t>phloroglucine</a:t>
            </a:r>
            <a:r>
              <a:rPr lang="en-GB" altLang="cs-CZ" noProof="0" dirty="0">
                <a:latin typeface="Calibri" panose="020F0502020204030204" pitchFamily="34" charset="0"/>
              </a:rPr>
              <a:t>, picric acid, iodine solution, </a:t>
            </a:r>
            <a:r>
              <a:rPr lang="en-GB" altLang="cs-CZ" noProof="0" dirty="0" err="1">
                <a:latin typeface="Calibri" panose="020F0502020204030204" pitchFamily="34" charset="0"/>
              </a:rPr>
              <a:t>saphranine</a:t>
            </a:r>
            <a:r>
              <a:rPr lang="en-GB" altLang="cs-CZ" noProof="0" dirty="0">
                <a:latin typeface="Calibri" panose="020F0502020204030204" pitchFamily="34" charset="0"/>
              </a:rPr>
              <a:t>, fuchsine, ferric chloride, congo red</a:t>
            </a:r>
          </a:p>
        </p:txBody>
      </p:sp>
      <p:pic>
        <p:nvPicPr>
          <p:cNvPr id="38916" name="Picture 4" descr="barveni1">
            <a:extLst>
              <a:ext uri="{FF2B5EF4-FFF2-40B4-BE49-F238E27FC236}">
                <a16:creationId xmlns:a16="http://schemas.microsoft.com/office/drawing/2014/main" id="{98429223-6916-4A60-B920-931B2A0365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791" y="3861751"/>
            <a:ext cx="405765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barveni">
            <a:extLst>
              <a:ext uri="{FF2B5EF4-FFF2-40B4-BE49-F238E27FC236}">
                <a16:creationId xmlns:a16="http://schemas.microsoft.com/office/drawing/2014/main" id="{BA4E9F72-0745-4D0B-9701-0975E2BABB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733800"/>
            <a:ext cx="347980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VIST.WAV"/>
                                        </p:tgtEl>
                                      </p:cMediaNode>
                                    </p:audio>
                                  </p:subTnLst>
                                </p:cTn>
                              </p:par>
                              <p:par>
                                <p:cTn id="9" presetID="2" presetClass="entr" presetSubtype="2" fill="hold" grpId="0"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SVIST.WAV"/>
                                        </p:tgtEl>
                                      </p:cMediaNode>
                                    </p:audio>
                                  </p:subTnLst>
                                </p:cTn>
                              </p:par>
                              <p:par>
                                <p:cTn id="13" presetID="2" presetClass="entr" presetSubtype="2" fill="hold" grpId="0"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additive="base">
                                        <p:cTn id="15" dur="500" fill="hold"/>
                                        <p:tgtEl>
                                          <p:spTgt spid="3891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8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SVIST.WAV"/>
                                        </p:tgtEl>
                                      </p:cMediaNode>
                                    </p:audio>
                                  </p:subTnLst>
                                </p:cTn>
                              </p:par>
                              <p:par>
                                <p:cTn id="17" presetID="2" presetClass="entr" presetSubtype="2" fill="hold" grpId="0" nodeType="with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 calcmode="lin" valueType="num">
                                      <p:cBhvr additive="base">
                                        <p:cTn id="19" dur="500" fill="hold"/>
                                        <p:tgtEl>
                                          <p:spTgt spid="3891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89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SVIST.WAV"/>
                                        </p:tgtEl>
                                      </p:cMediaNode>
                                    </p:audio>
                                  </p:subTnLst>
                                </p:cTn>
                              </p:par>
                              <p:par>
                                <p:cTn id="21" presetID="2" presetClass="entr" presetSubtype="2" fill="hold" grpId="0" nodeType="with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 calcmode="lin" valueType="num">
                                      <p:cBhvr additive="base">
                                        <p:cTn id="23" dur="500" fill="hold"/>
                                        <p:tgtEl>
                                          <p:spTgt spid="3891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89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SVIST.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nodeType="clickEffect">
                                  <p:stCondLst>
                                    <p:cond delay="0"/>
                                  </p:stCondLst>
                                  <p:childTnLst>
                                    <p:set>
                                      <p:cBhvr>
                                        <p:cTn id="28" dur="1" fill="hold">
                                          <p:stCondLst>
                                            <p:cond delay="0"/>
                                          </p:stCondLst>
                                        </p:cTn>
                                        <p:tgtEl>
                                          <p:spTgt spid="38916"/>
                                        </p:tgtEl>
                                        <p:attrNameLst>
                                          <p:attrName>style.visibility</p:attrName>
                                        </p:attrNameLst>
                                      </p:cBhvr>
                                      <p:to>
                                        <p:strVal val="visible"/>
                                      </p:to>
                                    </p:set>
                                    <p:animEffect transition="in" filter="box(out)">
                                      <p:cBhvr>
                                        <p:cTn id="29" dur="500"/>
                                        <p:tgtEl>
                                          <p:spTgt spid="38916"/>
                                        </p:tgtEl>
                                      </p:cBhvr>
                                    </p:animEffect>
                                  </p:childTnLst>
                                  <p:subTnLst>
                                    <p:audio>
                                      <p:cMediaNode>
                                        <p:cTn display="0" masterRel="sameClick">
                                          <p:stCondLst>
                                            <p:cond evt="begin" delay="0">
                                              <p:tn val="27"/>
                                            </p:cond>
                                          </p:stCondLst>
                                          <p:endCondLst>
                                            <p:cond evt="onStopAudio" delay="0">
                                              <p:tgtEl>
                                                <p:sldTgt/>
                                              </p:tgtEl>
                                            </p:cond>
                                          </p:endCondLst>
                                        </p:cTn>
                                        <p:tgtEl>
                                          <p:sndTgt r:embed="rId4" name="K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nodeType="clickEffect">
                                  <p:stCondLst>
                                    <p:cond delay="0"/>
                                  </p:stCondLst>
                                  <p:childTnLst>
                                    <p:set>
                                      <p:cBhvr>
                                        <p:cTn id="33" dur="1" fill="hold">
                                          <p:stCondLst>
                                            <p:cond delay="0"/>
                                          </p:stCondLst>
                                        </p:cTn>
                                        <p:tgtEl>
                                          <p:spTgt spid="38917"/>
                                        </p:tgtEl>
                                        <p:attrNameLst>
                                          <p:attrName>style.visibility</p:attrName>
                                        </p:attrNameLst>
                                      </p:cBhvr>
                                      <p:to>
                                        <p:strVal val="visible"/>
                                      </p:to>
                                    </p:set>
                                    <p:animEffect transition="in" filter="box(out)">
                                      <p:cBhvr>
                                        <p:cTn id="34" dur="500"/>
                                        <p:tgtEl>
                                          <p:spTgt spid="38917"/>
                                        </p:tgtEl>
                                      </p:cBhvr>
                                    </p:animEffect>
                                  </p:childTnLst>
                                  <p:subTnLst>
                                    <p:audio>
                                      <p:cMediaNode>
                                        <p:cTn display="0" masterRel="sameClick">
                                          <p:stCondLst>
                                            <p:cond evt="begin" delay="0">
                                              <p:tn val="32"/>
                                            </p:cond>
                                          </p:stCondLst>
                                          <p:endCondLst>
                                            <p:cond evt="onStopAudio" delay="0">
                                              <p:tgtEl>
                                                <p:sldTgt/>
                                              </p:tgtEl>
                                            </p:cond>
                                          </p:endCondLst>
                                        </p:cTn>
                                        <p:tgtEl>
                                          <p:sndTgt r:embed="rId4"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403B3E42-EE7E-43B8-B577-74E8E1E14080}"/>
              </a:ext>
            </a:extLst>
          </p:cNvPr>
          <p:cNvSpPr>
            <a:spLocks noGrp="1" noChangeArrowheads="1"/>
          </p:cNvSpPr>
          <p:nvPr>
            <p:ph type="body" idx="4294967295"/>
          </p:nvPr>
        </p:nvSpPr>
        <p:spPr>
          <a:xfrm>
            <a:off x="539750" y="692150"/>
            <a:ext cx="7772400" cy="5638800"/>
          </a:xfrm>
        </p:spPr>
        <p:txBody>
          <a:bodyPr lIns="92075" tIns="46038" rIns="92075" bIns="46038"/>
          <a:lstStyle/>
          <a:p>
            <a:pPr eaLnBrk="1" hangingPunct="1">
              <a:buClr>
                <a:srgbClr val="008000"/>
              </a:buClr>
            </a:pPr>
            <a:r>
              <a:rPr lang="en-GB" altLang="cs-CZ" noProof="0" dirty="0">
                <a:solidFill>
                  <a:srgbClr val="FF6600"/>
                </a:solidFill>
                <a:latin typeface="Calibri" panose="020F0502020204030204" pitchFamily="34" charset="0"/>
              </a:rPr>
              <a:t>Mounting</a:t>
            </a:r>
          </a:p>
          <a:p>
            <a:pPr lvl="1" eaLnBrk="1" hangingPunct="1">
              <a:buClr>
                <a:srgbClr val="008000"/>
              </a:buClr>
            </a:pPr>
            <a:r>
              <a:rPr lang="en-GB" altLang="cs-CZ" noProof="0" dirty="0">
                <a:latin typeface="Calibri" panose="020F0502020204030204" pitchFamily="34" charset="0"/>
              </a:rPr>
              <a:t>Necessary to dehydrate</a:t>
            </a:r>
          </a:p>
          <a:p>
            <a:pPr lvl="1" eaLnBrk="1" hangingPunct="1">
              <a:buClr>
                <a:srgbClr val="008000"/>
              </a:buClr>
            </a:pPr>
            <a:r>
              <a:rPr lang="en-GB" altLang="cs-CZ" noProof="0" dirty="0">
                <a:latin typeface="Calibri" panose="020F0502020204030204" pitchFamily="34" charset="0"/>
              </a:rPr>
              <a:t>Canada balsam, resins, liquid paraffin</a:t>
            </a:r>
          </a:p>
          <a:p>
            <a:pPr lvl="1" eaLnBrk="1" hangingPunct="1">
              <a:buClr>
                <a:srgbClr val="008000"/>
              </a:buClr>
            </a:pPr>
            <a:endParaRPr lang="en-GB" altLang="cs-CZ" noProof="0" dirty="0">
              <a:latin typeface="Calibri" panose="020F0502020204030204" pitchFamily="34" charset="0"/>
            </a:endParaRPr>
          </a:p>
          <a:p>
            <a:pPr eaLnBrk="1" hangingPunct="1">
              <a:buClr>
                <a:srgbClr val="008000"/>
              </a:buClr>
            </a:pPr>
            <a:r>
              <a:rPr lang="en-GB" altLang="cs-CZ" noProof="0" dirty="0">
                <a:solidFill>
                  <a:srgbClr val="FF6600"/>
                </a:solidFill>
                <a:latin typeface="Calibri" panose="020F0502020204030204" pitchFamily="34" charset="0"/>
              </a:rPr>
              <a:t>Enframement</a:t>
            </a:r>
          </a:p>
          <a:p>
            <a:pPr lvl="1" eaLnBrk="1" hangingPunct="1">
              <a:buClr>
                <a:srgbClr val="008000"/>
              </a:buClr>
            </a:pPr>
            <a:r>
              <a:rPr lang="en-GB" altLang="cs-CZ" noProof="0" dirty="0">
                <a:latin typeface="Calibri" panose="020F0502020204030204" pitchFamily="34" charset="0"/>
              </a:rPr>
              <a:t>lanoline-colophony glue, albumin, </a:t>
            </a:r>
            <a:r>
              <a:rPr lang="en-GB" altLang="cs-CZ" noProof="0" dirty="0" err="1">
                <a:latin typeface="Calibri" panose="020F0502020204030204" pitchFamily="34" charset="0"/>
              </a:rPr>
              <a:t>colorless</a:t>
            </a:r>
            <a:r>
              <a:rPr lang="en-GB" altLang="cs-CZ" noProof="0" dirty="0">
                <a:latin typeface="Calibri" panose="020F0502020204030204" pitchFamily="34" charset="0"/>
              </a:rPr>
              <a:t>  nail polish</a:t>
            </a:r>
          </a:p>
          <a:p>
            <a:pPr eaLnBrk="1" hangingPunct="1">
              <a:buFontTx/>
              <a:buNone/>
            </a:pPr>
            <a:endParaRPr lang="en-GB" altLang="cs-CZ" noProof="0" dirty="0">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4B34EC8-2A68-4AB2-BD48-15418E6461B4}"/>
              </a:ext>
            </a:extLst>
          </p:cNvPr>
          <p:cNvSpPr>
            <a:spLocks noGrp="1" noChangeArrowheads="1"/>
          </p:cNvSpPr>
          <p:nvPr>
            <p:ph type="title" idx="4294967295"/>
          </p:nvPr>
        </p:nvSpPr>
        <p:spPr>
          <a:xfrm>
            <a:off x="684213" y="188913"/>
            <a:ext cx="7772400" cy="1600200"/>
          </a:xfrm>
        </p:spPr>
        <p:txBody>
          <a:bodyPr lIns="92075" tIns="46038" rIns="92075" bIns="46038"/>
          <a:lstStyle/>
          <a:p>
            <a:pPr eaLnBrk="1" hangingPunct="1"/>
            <a:r>
              <a:rPr lang="en-GB" altLang="cs-CZ" sz="4000" b="1" i="1" noProof="0" dirty="0">
                <a:solidFill>
                  <a:srgbClr val="800000"/>
                </a:solidFill>
                <a:latin typeface="Calibri" panose="020F0502020204030204" pitchFamily="34" charset="0"/>
              </a:rPr>
              <a:t>The most important information sources about natural products</a:t>
            </a:r>
          </a:p>
        </p:txBody>
      </p:sp>
      <p:sp>
        <p:nvSpPr>
          <p:cNvPr id="43011" name="Rectangle 3">
            <a:extLst>
              <a:ext uri="{FF2B5EF4-FFF2-40B4-BE49-F238E27FC236}">
                <a16:creationId xmlns:a16="http://schemas.microsoft.com/office/drawing/2014/main" id="{70E2EC2D-EFC8-49AF-9E1E-82C468D97954}"/>
              </a:ext>
            </a:extLst>
          </p:cNvPr>
          <p:cNvSpPr>
            <a:spLocks noGrp="1" noChangeArrowheads="1"/>
          </p:cNvSpPr>
          <p:nvPr>
            <p:ph type="body" idx="4294967295"/>
          </p:nvPr>
        </p:nvSpPr>
        <p:spPr>
          <a:xfrm>
            <a:off x="900113" y="2924175"/>
            <a:ext cx="7772400" cy="2736850"/>
          </a:xfrm>
        </p:spPr>
        <p:txBody>
          <a:bodyPr lIns="92075" tIns="46038" rIns="92075" bIns="46038"/>
          <a:lstStyle/>
          <a:p>
            <a:pPr eaLnBrk="1" hangingPunct="1">
              <a:buClr>
                <a:srgbClr val="008000"/>
              </a:buClr>
            </a:pPr>
            <a:r>
              <a:rPr lang="en-GB" altLang="cs-CZ" sz="2800" noProof="0" dirty="0">
                <a:solidFill>
                  <a:srgbClr val="FF6600"/>
                </a:solidFill>
                <a:latin typeface="Calibri"/>
                <a:cs typeface="Calibri"/>
              </a:rPr>
              <a:t>Text books for Pharmacognosy</a:t>
            </a:r>
          </a:p>
          <a:p>
            <a:pPr lvl="1" eaLnBrk="1" hangingPunct="1">
              <a:buClr>
                <a:srgbClr val="008000"/>
              </a:buClr>
            </a:pPr>
            <a:r>
              <a:rPr lang="en-GB" altLang="cs-CZ" sz="2400" noProof="0" dirty="0" err="1">
                <a:latin typeface="Calibri" panose="020F0502020204030204" pitchFamily="34" charset="0"/>
              </a:rPr>
              <a:t>Bruneton</a:t>
            </a:r>
            <a:r>
              <a:rPr lang="en-GB" altLang="cs-CZ" sz="2400" noProof="0" dirty="0">
                <a:latin typeface="Calibri" panose="020F0502020204030204" pitchFamily="34" charset="0"/>
              </a:rPr>
              <a:t> J.: Pharmacognosy, phytochemistry</a:t>
            </a:r>
          </a:p>
          <a:p>
            <a:pPr lvl="1" eaLnBrk="1" hangingPunct="1">
              <a:buClr>
                <a:srgbClr val="008000"/>
              </a:buClr>
            </a:pPr>
            <a:r>
              <a:rPr lang="en-GB" altLang="cs-CZ" sz="2400" noProof="0" dirty="0">
                <a:latin typeface="Calibri" panose="020F0502020204030204" pitchFamily="34" charset="0"/>
              </a:rPr>
              <a:t>Evans W.C.: Pharmacognosy</a:t>
            </a:r>
          </a:p>
          <a:p>
            <a:pPr lvl="1">
              <a:buClr>
                <a:srgbClr val="008000"/>
              </a:buClr>
            </a:pPr>
            <a:r>
              <a:rPr lang="en-GB" altLang="cs-CZ" sz="2400" dirty="0">
                <a:latin typeface="Calibri"/>
                <a:cs typeface="Calibri"/>
              </a:rPr>
              <a:t>Dewick: Natural products</a:t>
            </a:r>
          </a:p>
          <a:p>
            <a:pPr lvl="1" eaLnBrk="1" hangingPunct="1">
              <a:buClr>
                <a:srgbClr val="008000"/>
              </a:buClr>
            </a:pPr>
            <a:r>
              <a:rPr lang="en-GB" altLang="cs-CZ" sz="2400" noProof="0" dirty="0">
                <a:latin typeface="Calibri"/>
                <a:cs typeface="Calibri"/>
              </a:rPr>
              <a:t>Wichtl M.: Herbal drugs and phytopharmaceuticals</a:t>
            </a:r>
          </a:p>
          <a:p>
            <a:pPr lvl="1" eaLnBrk="1" hangingPunct="1">
              <a:buClr>
                <a:srgbClr val="008000"/>
              </a:buClr>
            </a:pPr>
            <a:r>
              <a:rPr lang="en-GB" altLang="cs-CZ" sz="2400" noProof="0" dirty="0">
                <a:latin typeface="Calibri" panose="020F0502020204030204" pitchFamily="34" charset="0"/>
              </a:rPr>
              <a:t>European Pharmacopoeia</a:t>
            </a:r>
          </a:p>
          <a:p>
            <a:pPr eaLnBrk="1" hangingPunct="1"/>
            <a:endParaRPr lang="en-GB" altLang="cs-CZ" sz="2800" noProof="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VIST.WAV"/>
                                        </p:tgtEl>
                                      </p:cMediaNode>
                                    </p:audio>
                                  </p:subTnLst>
                                </p:cTn>
                              </p:par>
                              <p:par>
                                <p:cTn id="9" presetID="2" presetClass="entr" presetSubtype="2" fill="hold" grpId="0" nodeType="with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 calcmode="lin" valueType="num">
                                      <p:cBhvr additive="base">
                                        <p:cTn id="11" dur="500" fill="hold"/>
                                        <p:tgtEl>
                                          <p:spTgt spid="4301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30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SVIST.WAV"/>
                                        </p:tgtEl>
                                      </p:cMediaNode>
                                    </p:audio>
                                  </p:subTnLst>
                                </p:cTn>
                              </p:par>
                              <p:par>
                                <p:cTn id="13" presetID="2" presetClass="entr" presetSubtype="2" fill="hold" grpId="0" nodeType="with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 calcmode="lin" valueType="num">
                                      <p:cBhvr additive="base">
                                        <p:cTn id="15" dur="500" fill="hold"/>
                                        <p:tgtEl>
                                          <p:spTgt spid="4301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30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SVIST.WAV"/>
                                        </p:tgtEl>
                                      </p:cMediaNode>
                                    </p:audio>
                                  </p:subTnLst>
                                </p:cTn>
                              </p:par>
                              <p:par>
                                <p:cTn id="17" presetID="2" presetClass="entr" presetSubtype="2" fill="hold" grpId="0" nodeType="with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anim calcmode="lin" valueType="num">
                                      <p:cBhvr additive="base">
                                        <p:cTn id="19" dur="500" fill="hold"/>
                                        <p:tgtEl>
                                          <p:spTgt spid="4301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30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SVIST.WAV"/>
                                        </p:tgtEl>
                                      </p:cMediaNode>
                                    </p:audio>
                                  </p:subTnLst>
                                </p:cTn>
                              </p:par>
                              <p:par>
                                <p:cTn id="21" presetID="2" presetClass="entr" presetSubtype="2" fill="hold" grpId="0" nodeType="with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anim calcmode="lin" valueType="num">
                                      <p:cBhvr additive="base">
                                        <p:cTn id="23" dur="500" fill="hold"/>
                                        <p:tgtEl>
                                          <p:spTgt spid="43011">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30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SVIST.WAV"/>
                                        </p:tgtEl>
                                      </p:cMediaNode>
                                    </p:audio>
                                  </p:subTnLst>
                                </p:cTn>
                              </p:par>
                              <p:par>
                                <p:cTn id="25" presetID="2" presetClass="entr" presetSubtype="2" fill="hold" grpId="0" nodeType="with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anim calcmode="lin" valueType="num">
                                      <p:cBhvr additive="base">
                                        <p:cTn id="27" dur="500" fill="hold"/>
                                        <p:tgtEl>
                                          <p:spTgt spid="43011">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30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SVI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F5F6DCB1-3101-4C3F-B92F-16C850B59439}"/>
              </a:ext>
            </a:extLst>
          </p:cNvPr>
          <p:cNvSpPr>
            <a:spLocks noGrp="1" noChangeArrowheads="1"/>
          </p:cNvSpPr>
          <p:nvPr>
            <p:ph type="title"/>
          </p:nvPr>
        </p:nvSpPr>
        <p:spPr/>
        <p:txBody>
          <a:bodyPr/>
          <a:lstStyle/>
          <a:p>
            <a:pPr marL="0" indent="0">
              <a:buFontTx/>
              <a:buNone/>
            </a:pPr>
            <a:r>
              <a:rPr lang="en-GB" altLang="en-US" sz="2800" b="1" noProof="0" dirty="0">
                <a:solidFill>
                  <a:srgbClr val="800000"/>
                </a:solidFill>
              </a:rPr>
              <a:t>How to obtain course credits</a:t>
            </a:r>
          </a:p>
        </p:txBody>
      </p:sp>
      <p:sp>
        <p:nvSpPr>
          <p:cNvPr id="4099" name="Zástupný symbol pro obsah 2">
            <a:extLst>
              <a:ext uri="{FF2B5EF4-FFF2-40B4-BE49-F238E27FC236}">
                <a16:creationId xmlns:a16="http://schemas.microsoft.com/office/drawing/2014/main" id="{716498F6-571D-46D1-8A69-8F4E4A4658AA}"/>
              </a:ext>
            </a:extLst>
          </p:cNvPr>
          <p:cNvSpPr>
            <a:spLocks noGrp="1" noChangeArrowheads="1"/>
          </p:cNvSpPr>
          <p:nvPr>
            <p:ph idx="1"/>
          </p:nvPr>
        </p:nvSpPr>
        <p:spPr>
          <a:xfrm>
            <a:off x="247449" y="1450720"/>
            <a:ext cx="4834880" cy="5290648"/>
          </a:xfrm>
        </p:spPr>
        <p:txBody>
          <a:bodyPr/>
          <a:lstStyle/>
          <a:p>
            <a:pPr marL="0" indent="0">
              <a:buFontTx/>
              <a:buNone/>
            </a:pPr>
            <a:r>
              <a:rPr lang="en-GB" altLang="en-US" sz="1800" u="sng" noProof="0" dirty="0"/>
              <a:t>100</a:t>
            </a:r>
            <a:r>
              <a:rPr lang="en-GB" altLang="en-US" sz="1800" u="sng" noProof="0" dirty="0">
                <a:latin typeface="Calibri" panose="020F0502020204030204" pitchFamily="34" charset="0"/>
              </a:rPr>
              <a:t>% participation in practical lessons </a:t>
            </a:r>
            <a:r>
              <a:rPr lang="en-GB" altLang="en-US" sz="1800" noProof="0" dirty="0">
                <a:latin typeface="Calibri" panose="020F0502020204030204" pitchFamily="34" charset="0"/>
              </a:rPr>
              <a:t>–</a:t>
            </a:r>
            <a:r>
              <a:rPr lang="sk-SK" altLang="en-US" sz="1800" noProof="0">
                <a:latin typeface="Calibri" panose="020F0502020204030204" pitchFamily="34" charset="0"/>
              </a:rPr>
              <a:t> </a:t>
            </a:r>
            <a:r>
              <a:rPr lang="en-GB" altLang="en-US" sz="1600" noProof="0">
                <a:latin typeface="Calibri" panose="020F0502020204030204" pitchFamily="34" charset="0"/>
              </a:rPr>
              <a:t>in </a:t>
            </a:r>
            <a:r>
              <a:rPr lang="en-GB" altLang="en-US" sz="1600" noProof="0" dirty="0">
                <a:latin typeface="Calibri" panose="020F0502020204030204" pitchFamily="34" charset="0"/>
              </a:rPr>
              <a:t>case of one-time absence you will write a short paper on a given topic (2-3 standard pages)</a:t>
            </a:r>
            <a:endParaRPr lang="en-GB" altLang="en-US" sz="1800" noProof="0" dirty="0">
              <a:latin typeface="Calibri" panose="020F0502020204030204" pitchFamily="34" charset="0"/>
            </a:endParaRPr>
          </a:p>
          <a:p>
            <a:pPr marL="0" indent="0">
              <a:buFontTx/>
              <a:buNone/>
            </a:pPr>
            <a:endParaRPr lang="cs-CZ" altLang="en-US" sz="1800" noProof="0" dirty="0">
              <a:latin typeface="Calibri" panose="020F0502020204030204" pitchFamily="34" charset="0"/>
            </a:endParaRPr>
          </a:p>
          <a:p>
            <a:pPr marL="0" indent="0">
              <a:buFontTx/>
              <a:buNone/>
            </a:pPr>
            <a:endParaRPr lang="en-GB" altLang="en-US" sz="1800" noProof="0" dirty="0">
              <a:latin typeface="Calibri" panose="020F0502020204030204" pitchFamily="34" charset="0"/>
            </a:endParaRPr>
          </a:p>
          <a:p>
            <a:pPr marL="0" indent="0">
              <a:buFontTx/>
              <a:buNone/>
            </a:pPr>
            <a:r>
              <a:rPr lang="en-GB" altLang="en-US" sz="1800" u="sng" noProof="0" dirty="0"/>
              <a:t>At least 60</a:t>
            </a:r>
            <a:r>
              <a:rPr lang="en-GB" altLang="en-US" sz="1800" u="sng" noProof="0" dirty="0">
                <a:latin typeface="Calibri" panose="020F0502020204030204" pitchFamily="34" charset="0"/>
              </a:rPr>
              <a:t>% of </a:t>
            </a:r>
            <a:r>
              <a:rPr lang="en-GB" altLang="en-US" sz="1800" b="1" u="sng" dirty="0">
                <a:solidFill>
                  <a:srgbClr val="FF0000"/>
                </a:solidFill>
                <a:latin typeface="Calibri" panose="020F0502020204030204" pitchFamily="34" charset="0"/>
              </a:rPr>
              <a:t>two</a:t>
            </a:r>
            <a:r>
              <a:rPr lang="en-GB" altLang="en-US" sz="1800" u="sng" noProof="0" dirty="0">
                <a:latin typeface="Calibri" panose="020F0502020204030204" pitchFamily="34" charset="0"/>
              </a:rPr>
              <a:t> tests </a:t>
            </a:r>
            <a:r>
              <a:rPr lang="en-GB" altLang="en-US" sz="1800" noProof="0" dirty="0">
                <a:latin typeface="Calibri" panose="020F0502020204030204" pitchFamily="34" charset="0"/>
              </a:rPr>
              <a:t>(12 points of 20 max.)</a:t>
            </a:r>
            <a:endParaRPr lang="en-GB" altLang="en-US" sz="1800" noProof="0" dirty="0"/>
          </a:p>
          <a:p>
            <a:pPr marL="0" indent="0">
              <a:buFontTx/>
              <a:buNone/>
            </a:pPr>
            <a:r>
              <a:rPr lang="en-GB" altLang="en-US" sz="1800" noProof="0" dirty="0">
                <a:latin typeface="Calibri"/>
                <a:cs typeface="Calibri"/>
              </a:rPr>
              <a:t>	Test 1 – </a:t>
            </a:r>
            <a:r>
              <a:rPr lang="en-GB" altLang="en-US" sz="1800" dirty="0">
                <a:latin typeface="Calibri"/>
                <a:cs typeface="Calibri"/>
              </a:rPr>
              <a:t>6th</a:t>
            </a:r>
            <a:r>
              <a:rPr lang="en-GB" altLang="en-US" sz="1800" noProof="0" dirty="0">
                <a:latin typeface="Calibri"/>
                <a:cs typeface="Calibri"/>
              </a:rPr>
              <a:t> week of semester</a:t>
            </a:r>
          </a:p>
          <a:p>
            <a:pPr marL="0" indent="0">
              <a:buFontTx/>
              <a:buNone/>
            </a:pPr>
            <a:r>
              <a:rPr lang="en-GB" altLang="en-US" sz="1800" noProof="0" dirty="0">
                <a:latin typeface="Calibri" panose="020F0502020204030204" pitchFamily="34" charset="0"/>
              </a:rPr>
              <a:t>	Test 2 – 10th week of semester </a:t>
            </a:r>
          </a:p>
          <a:p>
            <a:pPr marL="0" indent="0">
              <a:buFontTx/>
              <a:buNone/>
            </a:pPr>
            <a:endParaRPr lang="cs-CZ" altLang="en-US" sz="1800" noProof="0" dirty="0">
              <a:latin typeface="Calibri" panose="020F0502020204030204" pitchFamily="34" charset="0"/>
            </a:endParaRPr>
          </a:p>
          <a:p>
            <a:pPr marL="0" indent="0">
              <a:buFontTx/>
              <a:buNone/>
            </a:pPr>
            <a:endParaRPr lang="en-GB" altLang="en-US" sz="1800" noProof="0" dirty="0">
              <a:latin typeface="Calibri" panose="020F0502020204030204" pitchFamily="34" charset="0"/>
            </a:endParaRPr>
          </a:p>
          <a:p>
            <a:pPr marL="0" indent="0">
              <a:buFontTx/>
              <a:buNone/>
            </a:pPr>
            <a:r>
              <a:rPr lang="en-GB" altLang="en-US" sz="1800" u="sng" noProof="0" dirty="0">
                <a:latin typeface="Calibri" panose="020F0502020204030204" pitchFamily="34" charset="0"/>
              </a:rPr>
              <a:t>Reports from lab exercises </a:t>
            </a:r>
            <a:r>
              <a:rPr lang="en-GB" altLang="en-US" sz="1800" noProof="0" dirty="0">
                <a:latin typeface="Calibri" panose="020F0502020204030204" pitchFamily="34" charset="0"/>
              </a:rPr>
              <a:t>– </a:t>
            </a:r>
            <a:r>
              <a:rPr lang="en-GB" altLang="en-US" sz="1600" noProof="0" dirty="0">
                <a:latin typeface="Calibri" panose="020F0502020204030204" pitchFamily="34" charset="0"/>
              </a:rPr>
              <a:t>sketches of microscopic preparations, with designations of typical structures, possibly denote the magnification used for observation, sketches are made during the practical class and are handed in at the end of the that class</a:t>
            </a:r>
          </a:p>
        </p:txBody>
      </p:sp>
      <p:pic>
        <p:nvPicPr>
          <p:cNvPr id="1026" name="Picture 2">
            <a:extLst>
              <a:ext uri="{FF2B5EF4-FFF2-40B4-BE49-F238E27FC236}">
                <a16:creationId xmlns:a16="http://schemas.microsoft.com/office/drawing/2014/main" id="{922E02FB-FE3C-4E34-94EC-C46A4B881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551" y="1451137"/>
            <a:ext cx="3618000" cy="48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DBA4AE7B-E08F-47F3-AC40-AC02F8BB150B}"/>
              </a:ext>
            </a:extLst>
          </p:cNvPr>
          <p:cNvSpPr>
            <a:spLocks noGrp="1" noChangeArrowheads="1"/>
          </p:cNvSpPr>
          <p:nvPr>
            <p:ph type="body" idx="4294967295"/>
          </p:nvPr>
        </p:nvSpPr>
        <p:spPr>
          <a:xfrm>
            <a:off x="611188" y="908050"/>
            <a:ext cx="7772400" cy="5546725"/>
          </a:xfrm>
        </p:spPr>
        <p:txBody>
          <a:bodyPr lIns="92075" tIns="46038" rIns="92075" bIns="46038"/>
          <a:lstStyle/>
          <a:p>
            <a:pPr eaLnBrk="1" hangingPunct="1">
              <a:buClr>
                <a:srgbClr val="008000"/>
              </a:buClr>
            </a:pPr>
            <a:r>
              <a:rPr lang="en-GB" altLang="cs-CZ" noProof="0" dirty="0">
                <a:solidFill>
                  <a:srgbClr val="FF6600"/>
                </a:solidFill>
                <a:latin typeface="Calibri" panose="020F0502020204030204" pitchFamily="34" charset="0"/>
              </a:rPr>
              <a:t>internet</a:t>
            </a:r>
          </a:p>
          <a:p>
            <a:pPr lvl="1" eaLnBrk="1" hangingPunct="1">
              <a:buClr>
                <a:srgbClr val="008000"/>
              </a:buClr>
            </a:pPr>
            <a:r>
              <a:rPr lang="en-GB" altLang="cs-CZ" noProof="0" dirty="0">
                <a:latin typeface="Calibri" panose="020F0502020204030204" pitchFamily="34" charset="0"/>
              </a:rPr>
              <a:t>Web of Science</a:t>
            </a:r>
          </a:p>
          <a:p>
            <a:pPr lvl="1" eaLnBrk="1" hangingPunct="1">
              <a:buClr>
                <a:srgbClr val="008000"/>
              </a:buClr>
            </a:pPr>
            <a:r>
              <a:rPr lang="en-GB" altLang="cs-CZ" noProof="0" dirty="0">
                <a:latin typeface="Calibri" panose="020F0502020204030204" pitchFamily="34" charset="0"/>
              </a:rPr>
              <a:t>Science Direct</a:t>
            </a:r>
          </a:p>
          <a:p>
            <a:pPr lvl="1" eaLnBrk="1" hangingPunct="1">
              <a:buClr>
                <a:srgbClr val="008000"/>
              </a:buClr>
            </a:pPr>
            <a:r>
              <a:rPr lang="en-GB" altLang="cs-CZ" noProof="0" dirty="0" err="1">
                <a:latin typeface="Calibri" panose="020F0502020204030204" pitchFamily="34" charset="0"/>
              </a:rPr>
              <a:t>Belstein</a:t>
            </a:r>
            <a:r>
              <a:rPr lang="en-GB" altLang="cs-CZ" noProof="0" dirty="0">
                <a:latin typeface="Calibri" panose="020F0502020204030204" pitchFamily="34" charset="0"/>
              </a:rPr>
              <a:t> Crossfire</a:t>
            </a:r>
          </a:p>
          <a:p>
            <a:pPr lvl="1" eaLnBrk="1" hangingPunct="1">
              <a:buClr>
                <a:srgbClr val="008000"/>
              </a:buClr>
            </a:pPr>
            <a:r>
              <a:rPr lang="en-GB" altLang="cs-CZ" noProof="0" dirty="0">
                <a:latin typeface="Calibri" panose="020F0502020204030204" pitchFamily="34" charset="0"/>
              </a:rPr>
              <a:t>American Chemical Society</a:t>
            </a:r>
          </a:p>
          <a:p>
            <a:pPr lvl="1" eaLnBrk="1" hangingPunct="1">
              <a:buClr>
                <a:srgbClr val="008000"/>
              </a:buClr>
            </a:pPr>
            <a:r>
              <a:rPr lang="en-GB" altLang="cs-CZ" noProof="0" dirty="0" err="1">
                <a:latin typeface="Calibri" panose="020F0502020204030204" pitchFamily="34" charset="0"/>
              </a:rPr>
              <a:t>SciFinder</a:t>
            </a:r>
            <a:endParaRPr lang="en-GB" altLang="cs-CZ" noProof="0" dirty="0">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20F10AA-EB92-4C7C-BFC9-29E4F9A3A7DA}"/>
              </a:ext>
            </a:extLst>
          </p:cNvPr>
          <p:cNvSpPr>
            <a:spLocks noGrp="1" noChangeArrowheads="1"/>
          </p:cNvSpPr>
          <p:nvPr>
            <p:ph type="title" idx="4294967295"/>
          </p:nvPr>
        </p:nvSpPr>
        <p:spPr/>
        <p:txBody>
          <a:bodyPr lIns="92075" tIns="46038" rIns="92075" bIns="46038"/>
          <a:lstStyle/>
          <a:p>
            <a:pPr eaLnBrk="1" hangingPunct="1"/>
            <a:r>
              <a:rPr lang="en-GB" altLang="cs-CZ" b="1" i="1" noProof="0" dirty="0">
                <a:solidFill>
                  <a:srgbClr val="800000"/>
                </a:solidFill>
                <a:latin typeface="Calibri" panose="020F0502020204030204" pitchFamily="34" charset="0"/>
              </a:rPr>
              <a:t>Pharmacognosy</a:t>
            </a:r>
          </a:p>
        </p:txBody>
      </p:sp>
      <p:sp>
        <p:nvSpPr>
          <p:cNvPr id="5123" name="Rectangle 3">
            <a:extLst>
              <a:ext uri="{FF2B5EF4-FFF2-40B4-BE49-F238E27FC236}">
                <a16:creationId xmlns:a16="http://schemas.microsoft.com/office/drawing/2014/main" id="{6474BFDB-D149-4913-B6E5-9CDBCF06E68A}"/>
              </a:ext>
            </a:extLst>
          </p:cNvPr>
          <p:cNvSpPr>
            <a:spLocks noGrp="1" noChangeArrowheads="1"/>
          </p:cNvSpPr>
          <p:nvPr>
            <p:ph type="body" idx="4294967295"/>
          </p:nvPr>
        </p:nvSpPr>
        <p:spPr>
          <a:xfrm>
            <a:off x="446568" y="1417638"/>
            <a:ext cx="8229600" cy="4883149"/>
          </a:xfrm>
        </p:spPr>
        <p:txBody>
          <a:bodyPr lIns="92075" tIns="46038" rIns="92075" bIns="46038"/>
          <a:lstStyle/>
          <a:p>
            <a:pPr marL="0" indent="0" eaLnBrk="1" hangingPunct="1">
              <a:buClr>
                <a:srgbClr val="009900"/>
              </a:buClr>
              <a:buFontTx/>
              <a:buNone/>
            </a:pPr>
            <a:r>
              <a:rPr lang="en-GB" altLang="cs-CZ" sz="2800" noProof="0" dirty="0">
                <a:latin typeface="Calibri" panose="020F0502020204030204" pitchFamily="34" charset="0"/>
              </a:rPr>
              <a:t>Science about </a:t>
            </a:r>
            <a:r>
              <a:rPr lang="en-GB" altLang="cs-CZ" sz="2800" u="sng" noProof="0" dirty="0">
                <a:solidFill>
                  <a:srgbClr val="FF6600"/>
                </a:solidFill>
                <a:latin typeface="Calibri" panose="020F0502020204030204" pitchFamily="34" charset="0"/>
              </a:rPr>
              <a:t>drugs of natural origin </a:t>
            </a:r>
            <a:r>
              <a:rPr lang="en-GB" altLang="cs-CZ" sz="2800" noProof="0" dirty="0">
                <a:latin typeface="Calibri" panose="020F0502020204030204" pitchFamily="34" charset="0"/>
              </a:rPr>
              <a:t>– plant, animal, microbial, which are used for treatment, prevention of diseases, and diagnostics and affection of physiological functions</a:t>
            </a:r>
          </a:p>
          <a:p>
            <a:pPr marL="0" indent="0" eaLnBrk="1" hangingPunct="1">
              <a:buClr>
                <a:srgbClr val="009900"/>
              </a:buClr>
              <a:buFontTx/>
              <a:buNone/>
            </a:pPr>
            <a:endParaRPr lang="sk-SK" altLang="cs-CZ" sz="2800" noProof="0" dirty="0">
              <a:latin typeface="Calibri" panose="020F0502020204030204" pitchFamily="34" charset="0"/>
            </a:endParaRPr>
          </a:p>
          <a:p>
            <a:pPr marL="0" indent="0" eaLnBrk="1" hangingPunct="1">
              <a:buClr>
                <a:srgbClr val="009900"/>
              </a:buClr>
              <a:buFontTx/>
              <a:buNone/>
            </a:pPr>
            <a:r>
              <a:rPr lang="sk-SK" altLang="cs-CZ" sz="2800" dirty="0" err="1">
                <a:latin typeface="Calibri" panose="020F0502020204030204" pitchFamily="34" charset="0"/>
              </a:rPr>
              <a:t>Pharmacognosy</a:t>
            </a:r>
            <a:r>
              <a:rPr lang="sk-SK" altLang="cs-CZ" sz="2800" dirty="0">
                <a:latin typeface="Calibri" panose="020F0502020204030204" pitchFamily="34" charset="0"/>
              </a:rPr>
              <a:t>  </a:t>
            </a:r>
            <a:r>
              <a:rPr lang="sk-SK" altLang="cs-CZ" sz="2800" dirty="0" err="1">
                <a:latin typeface="Calibri" panose="020F0502020204030204" pitchFamily="34" charset="0"/>
              </a:rPr>
              <a:t>relates</a:t>
            </a:r>
            <a:r>
              <a:rPr lang="sk-SK" altLang="cs-CZ" sz="2800" dirty="0">
                <a:latin typeface="Calibri" panose="020F0502020204030204" pitchFamily="34" charset="0"/>
              </a:rPr>
              <a:t> to </a:t>
            </a:r>
            <a:r>
              <a:rPr lang="sk-SK" altLang="cs-CZ" sz="2800" dirty="0" err="1">
                <a:latin typeface="Calibri" panose="020F0502020204030204" pitchFamily="34" charset="0"/>
              </a:rPr>
              <a:t>other</a:t>
            </a:r>
            <a:r>
              <a:rPr lang="sk-SK" altLang="cs-CZ" sz="2800" dirty="0">
                <a:latin typeface="Calibri" panose="020F0502020204030204" pitchFamily="34" charset="0"/>
              </a:rPr>
              <a:t> </a:t>
            </a:r>
            <a:r>
              <a:rPr lang="sk-SK" altLang="cs-CZ" sz="2800" dirty="0" err="1">
                <a:latin typeface="Calibri" panose="020F0502020204030204" pitchFamily="34" charset="0"/>
              </a:rPr>
              <a:t>pharmaceutical</a:t>
            </a:r>
            <a:r>
              <a:rPr lang="sk-SK" altLang="cs-CZ" sz="2800" dirty="0">
                <a:latin typeface="Calibri" panose="020F0502020204030204" pitchFamily="34" charset="0"/>
              </a:rPr>
              <a:t> </a:t>
            </a:r>
            <a:r>
              <a:rPr lang="sk-SK" altLang="cs-CZ" sz="2800" dirty="0" err="1">
                <a:latin typeface="Calibri" panose="020F0502020204030204" pitchFamily="34" charset="0"/>
              </a:rPr>
              <a:t>disciplines</a:t>
            </a:r>
            <a:r>
              <a:rPr lang="sk-SK" altLang="cs-CZ" sz="2800" dirty="0">
                <a:latin typeface="Calibri" panose="020F0502020204030204" pitchFamily="34" charset="0"/>
              </a:rPr>
              <a:t> (</a:t>
            </a:r>
            <a:r>
              <a:rPr lang="sk-SK" altLang="cs-CZ" sz="2800" dirty="0" err="1">
                <a:latin typeface="Calibri" panose="020F0502020204030204" pitchFamily="34" charset="0"/>
              </a:rPr>
              <a:t>pharmacology</a:t>
            </a:r>
            <a:r>
              <a:rPr lang="sk-SK" altLang="cs-CZ" sz="2800" dirty="0">
                <a:latin typeface="Calibri" panose="020F0502020204030204" pitchFamily="34" charset="0"/>
              </a:rPr>
              <a:t>, </a:t>
            </a:r>
            <a:r>
              <a:rPr lang="sk-SK" altLang="cs-CZ" sz="2800" dirty="0" err="1">
                <a:latin typeface="Calibri" panose="020F0502020204030204" pitchFamily="34" charset="0"/>
              </a:rPr>
              <a:t>medicinal</a:t>
            </a:r>
            <a:r>
              <a:rPr lang="sk-SK" altLang="cs-CZ" sz="2800" dirty="0">
                <a:latin typeface="Calibri" panose="020F0502020204030204" pitchFamily="34" charset="0"/>
              </a:rPr>
              <a:t> </a:t>
            </a:r>
            <a:r>
              <a:rPr lang="sk-SK" altLang="cs-CZ" sz="2800" dirty="0" err="1">
                <a:latin typeface="Calibri" panose="020F0502020204030204" pitchFamily="34" charset="0"/>
              </a:rPr>
              <a:t>chemistry</a:t>
            </a:r>
            <a:r>
              <a:rPr lang="sk-SK" altLang="cs-CZ" sz="2800" dirty="0">
                <a:latin typeface="Calibri" panose="020F0502020204030204" pitchFamily="34" charset="0"/>
              </a:rPr>
              <a:t>, </a:t>
            </a:r>
            <a:r>
              <a:rPr lang="sk-SK" altLang="cs-CZ" sz="2800" dirty="0" err="1">
                <a:latin typeface="Calibri" panose="020F0502020204030204" pitchFamily="34" charset="0"/>
              </a:rPr>
              <a:t>galenic</a:t>
            </a:r>
            <a:r>
              <a:rPr lang="sk-SK" altLang="cs-CZ" sz="2800" dirty="0">
                <a:latin typeface="Calibri" panose="020F0502020204030204" pitchFamily="34" charset="0"/>
              </a:rPr>
              <a:t> </a:t>
            </a:r>
            <a:r>
              <a:rPr lang="sk-SK" altLang="cs-CZ" sz="2800" dirty="0" err="1">
                <a:latin typeface="Calibri" panose="020F0502020204030204" pitchFamily="34" charset="0"/>
              </a:rPr>
              <a:t>pharmacy</a:t>
            </a:r>
            <a:r>
              <a:rPr lang="sk-SK" altLang="cs-CZ" sz="2800" dirty="0">
                <a:latin typeface="Calibri" panose="020F0502020204030204" pitchFamily="34" charset="0"/>
              </a:rPr>
              <a:t>)</a:t>
            </a:r>
            <a:endParaRPr lang="sk-SK" altLang="cs-CZ" sz="2800" noProof="0" dirty="0">
              <a:latin typeface="Calibri" panose="020F0502020204030204" pitchFamily="34" charset="0"/>
            </a:endParaRPr>
          </a:p>
          <a:p>
            <a:pPr marL="0" indent="0" eaLnBrk="1" hangingPunct="1">
              <a:buClr>
                <a:srgbClr val="009900"/>
              </a:buClr>
              <a:buFontTx/>
              <a:buNone/>
            </a:pPr>
            <a:endParaRPr lang="en-GB" altLang="cs-CZ" sz="2800" noProof="0" dirty="0">
              <a:latin typeface="Calibri" panose="020F0502020204030204" pitchFamily="34" charset="0"/>
            </a:endParaRPr>
          </a:p>
          <a:p>
            <a:pPr marL="0" indent="0" eaLnBrk="1" hangingPunct="1">
              <a:buClr>
                <a:srgbClr val="009900"/>
              </a:buClr>
              <a:buFontTx/>
              <a:buNone/>
            </a:pPr>
            <a:r>
              <a:rPr lang="en-GB" altLang="cs-CZ" sz="2800" noProof="0" dirty="0">
                <a:latin typeface="Calibri" panose="020F0502020204030204" pitchFamily="34" charset="0"/>
              </a:rPr>
              <a:t>Starting material for isolation of natural medicinal products are </a:t>
            </a:r>
            <a:r>
              <a:rPr lang="en-GB" altLang="cs-CZ" sz="2800" u="sng" noProof="0" dirty="0">
                <a:solidFill>
                  <a:srgbClr val="FF6600"/>
                </a:solidFill>
                <a:latin typeface="Calibri" panose="020F0502020204030204" pitchFamily="34" charset="0"/>
              </a:rPr>
              <a:t>drugs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EB0290B-0525-4EA9-A0B0-14546E56EEE9}"/>
              </a:ext>
            </a:extLst>
          </p:cNvPr>
          <p:cNvSpPr>
            <a:spLocks noGrp="1" noChangeArrowheads="1"/>
          </p:cNvSpPr>
          <p:nvPr>
            <p:ph type="title" idx="4294967295"/>
          </p:nvPr>
        </p:nvSpPr>
        <p:spPr>
          <a:xfrm>
            <a:off x="436214" y="46080"/>
            <a:ext cx="8229600" cy="692696"/>
          </a:xfrm>
        </p:spPr>
        <p:txBody>
          <a:bodyPr lIns="92075" tIns="46038" rIns="92075" bIns="46038"/>
          <a:lstStyle/>
          <a:p>
            <a:pPr eaLnBrk="1" hangingPunct="1"/>
            <a:r>
              <a:rPr lang="en-GB" altLang="cs-CZ" b="1" i="1" noProof="0" dirty="0">
                <a:solidFill>
                  <a:srgbClr val="800000"/>
                </a:solidFill>
                <a:latin typeface="Calibri" panose="020F0502020204030204" pitchFamily="34" charset="0"/>
              </a:rPr>
              <a:t>Drug</a:t>
            </a:r>
          </a:p>
        </p:txBody>
      </p:sp>
      <p:sp>
        <p:nvSpPr>
          <p:cNvPr id="6147" name="Rectangle 3">
            <a:extLst>
              <a:ext uri="{FF2B5EF4-FFF2-40B4-BE49-F238E27FC236}">
                <a16:creationId xmlns:a16="http://schemas.microsoft.com/office/drawing/2014/main" id="{641BD262-71F3-4E9E-9C02-25F120EBE4B5}"/>
              </a:ext>
            </a:extLst>
          </p:cNvPr>
          <p:cNvSpPr>
            <a:spLocks noGrp="1" noChangeArrowheads="1"/>
          </p:cNvSpPr>
          <p:nvPr>
            <p:ph type="body" idx="4294967295"/>
          </p:nvPr>
        </p:nvSpPr>
        <p:spPr>
          <a:xfrm>
            <a:off x="179512" y="741642"/>
            <a:ext cx="8784976" cy="5999726"/>
          </a:xfrm>
        </p:spPr>
        <p:txBody>
          <a:bodyPr lIns="92075" tIns="46038" rIns="92075" bIns="46038"/>
          <a:lstStyle/>
          <a:p>
            <a:pPr marL="0" indent="0" eaLnBrk="1" hangingPunct="1">
              <a:buNone/>
            </a:pPr>
            <a:r>
              <a:rPr lang="en-GB" altLang="cs-CZ" sz="1400" noProof="0" dirty="0">
                <a:latin typeface="Calibri" panose="020F0502020204030204" pitchFamily="34" charset="0"/>
              </a:rPr>
              <a:t>Word origin: </a:t>
            </a:r>
            <a:r>
              <a:rPr lang="en-GB" altLang="cs-CZ" sz="1400" i="1" noProof="0" dirty="0">
                <a:latin typeface="Calibri" panose="020F0502020204030204" pitchFamily="34" charset="0"/>
              </a:rPr>
              <a:t>droog waere </a:t>
            </a:r>
            <a:r>
              <a:rPr lang="en-GB" altLang="cs-CZ" sz="1400" noProof="0" dirty="0">
                <a:latin typeface="Calibri" panose="020F0502020204030204" pitchFamily="34" charset="0"/>
              </a:rPr>
              <a:t>(flemish word for dry spices and herbs)</a:t>
            </a:r>
          </a:p>
          <a:p>
            <a:pPr marL="0" indent="0" eaLnBrk="1" hangingPunct="1">
              <a:buNone/>
            </a:pPr>
            <a:endParaRPr lang="en-GB" altLang="cs-CZ" sz="1200" noProof="0" dirty="0">
              <a:latin typeface="Calibri" panose="020F0502020204030204" pitchFamily="34" charset="0"/>
            </a:endParaRPr>
          </a:p>
          <a:p>
            <a:pPr marL="0" indent="0" eaLnBrk="1" hangingPunct="1">
              <a:buFontTx/>
              <a:buNone/>
            </a:pPr>
            <a:r>
              <a:rPr lang="en-GB" altLang="cs-CZ" sz="2000" noProof="0" dirty="0">
                <a:latin typeface="Calibri" panose="020F0502020204030204" pitchFamily="34" charset="0"/>
              </a:rPr>
              <a:t>Modified or non-modified preserved </a:t>
            </a:r>
            <a:r>
              <a:rPr lang="en-GB" altLang="cs-CZ" sz="2000" b="1" u="sng" noProof="0" dirty="0">
                <a:solidFill>
                  <a:srgbClr val="008000"/>
                </a:solidFill>
                <a:latin typeface="Calibri" panose="020F0502020204030204" pitchFamily="34" charset="0"/>
              </a:rPr>
              <a:t>plants</a:t>
            </a:r>
            <a:r>
              <a:rPr lang="en-GB" altLang="cs-CZ" sz="2000" noProof="0" dirty="0">
                <a:latin typeface="Calibri" panose="020F0502020204030204" pitchFamily="34" charset="0"/>
              </a:rPr>
              <a:t> or their parts; </a:t>
            </a:r>
            <a:r>
              <a:rPr lang="en-GB" altLang="cs-CZ" sz="2000" b="1" u="sng" noProof="0" dirty="0">
                <a:solidFill>
                  <a:srgbClr val="008000"/>
                </a:solidFill>
                <a:latin typeface="Calibri" panose="020F0502020204030204" pitchFamily="34" charset="0"/>
              </a:rPr>
              <a:t>animals</a:t>
            </a:r>
            <a:r>
              <a:rPr lang="en-GB" altLang="cs-CZ" sz="2000" noProof="0" dirty="0">
                <a:latin typeface="Calibri" panose="020F0502020204030204" pitchFamily="34" charset="0"/>
              </a:rPr>
              <a:t> or their parts; or </a:t>
            </a:r>
            <a:r>
              <a:rPr lang="en-GB" altLang="cs-CZ" sz="2000" b="1" u="sng" noProof="0" dirty="0">
                <a:solidFill>
                  <a:srgbClr val="008000"/>
                </a:solidFill>
                <a:latin typeface="Calibri" panose="020F0502020204030204" pitchFamily="34" charset="0"/>
              </a:rPr>
              <a:t>products of metabolism </a:t>
            </a:r>
            <a:r>
              <a:rPr lang="en-GB" altLang="cs-CZ" sz="2000" noProof="0" dirty="0">
                <a:latin typeface="Calibri" panose="020F0502020204030204" pitchFamily="34" charset="0"/>
              </a:rPr>
              <a:t>of plants, animals, or microbials (starch, mucilage, honey)</a:t>
            </a:r>
            <a:endParaRPr lang="sk-SK" altLang="cs-CZ" sz="2000" noProof="0" dirty="0">
              <a:latin typeface="Calibri" panose="020F0502020204030204" pitchFamily="34" charset="0"/>
            </a:endParaRPr>
          </a:p>
          <a:p>
            <a:pPr marL="0" indent="0" eaLnBrk="1" hangingPunct="1">
              <a:buFontTx/>
              <a:buNone/>
            </a:pPr>
            <a:endParaRPr lang="en-GB" altLang="cs-CZ" sz="2000" noProof="0" dirty="0">
              <a:latin typeface="Calibri" panose="020F0502020204030204" pitchFamily="34" charset="0"/>
            </a:endParaRPr>
          </a:p>
          <a:p>
            <a:pPr marL="0" indent="0" algn="just" eaLnBrk="1" hangingPunct="1">
              <a:buFontTx/>
              <a:buNone/>
            </a:pPr>
            <a:r>
              <a:rPr lang="en-GB" altLang="cs-CZ" sz="2000" b="1" u="sng" noProof="0" dirty="0">
                <a:solidFill>
                  <a:srgbClr val="C00000"/>
                </a:solidFill>
                <a:latin typeface="Calibri" panose="020F0502020204030204" pitchFamily="34" charset="0"/>
              </a:rPr>
              <a:t>Drugs</a:t>
            </a:r>
            <a:r>
              <a:rPr lang="sk-SK" altLang="cs-CZ" sz="2000" b="1" u="sng" noProof="0" dirty="0">
                <a:solidFill>
                  <a:srgbClr val="C00000"/>
                </a:solidFill>
                <a:latin typeface="Calibri" panose="020F0502020204030204" pitchFamily="34" charset="0"/>
              </a:rPr>
              <a:t> </a:t>
            </a:r>
            <a:r>
              <a:rPr lang="sk-SK" altLang="cs-CZ" sz="2000" b="1" u="sng" noProof="0" dirty="0" err="1">
                <a:solidFill>
                  <a:srgbClr val="C00000"/>
                </a:solidFill>
                <a:latin typeface="Calibri" panose="020F0502020204030204" pitchFamily="34" charset="0"/>
              </a:rPr>
              <a:t>according</a:t>
            </a:r>
            <a:r>
              <a:rPr lang="sk-SK" altLang="cs-CZ" sz="2000" b="1" u="sng" noProof="0" dirty="0">
                <a:solidFill>
                  <a:srgbClr val="C00000"/>
                </a:solidFill>
                <a:latin typeface="Calibri" panose="020F0502020204030204" pitchFamily="34" charset="0"/>
              </a:rPr>
              <a:t> to </a:t>
            </a:r>
            <a:r>
              <a:rPr lang="sk-SK" altLang="cs-CZ" sz="2000" b="1" u="sng" noProof="0" dirty="0" err="1">
                <a:solidFill>
                  <a:srgbClr val="C00000"/>
                </a:solidFill>
                <a:latin typeface="Calibri" panose="020F0502020204030204" pitchFamily="34" charset="0"/>
              </a:rPr>
              <a:t>structure</a:t>
            </a:r>
            <a:r>
              <a:rPr lang="en-GB" altLang="cs-CZ" sz="2000" u="sng" noProof="0" dirty="0">
                <a:solidFill>
                  <a:srgbClr val="C00000"/>
                </a:solidFill>
                <a:latin typeface="Calibri" panose="020F0502020204030204" pitchFamily="34" charset="0"/>
              </a:rPr>
              <a:t>:</a:t>
            </a:r>
            <a:r>
              <a:rPr lang="en-GB" altLang="cs-CZ" sz="2000" noProof="0" dirty="0">
                <a:solidFill>
                  <a:srgbClr val="C00000"/>
                </a:solidFill>
                <a:latin typeface="Calibri" panose="020F0502020204030204" pitchFamily="34" charset="0"/>
              </a:rPr>
              <a:t> </a:t>
            </a:r>
            <a:endParaRPr lang="sk-SK" altLang="cs-CZ" sz="2000" noProof="0" dirty="0">
              <a:solidFill>
                <a:srgbClr val="C00000"/>
              </a:solidFill>
              <a:latin typeface="Calibri" panose="020F0502020204030204" pitchFamily="34" charset="0"/>
            </a:endParaRPr>
          </a:p>
          <a:p>
            <a:pPr marL="0" indent="0" algn="just" eaLnBrk="1" hangingPunct="1">
              <a:buFontTx/>
              <a:buNone/>
            </a:pPr>
            <a:r>
              <a:rPr lang="sk-SK" altLang="cs-CZ" sz="2000" dirty="0">
                <a:solidFill>
                  <a:srgbClr val="C00000"/>
                </a:solidFill>
                <a:latin typeface="Calibri" panose="020F0502020204030204" pitchFamily="34" charset="0"/>
              </a:rPr>
              <a:t>	</a:t>
            </a:r>
            <a:r>
              <a:rPr lang="en-GB" altLang="cs-CZ" sz="2000" noProof="0" dirty="0">
                <a:latin typeface="Calibri" panose="020F0502020204030204" pitchFamily="34" charset="0"/>
              </a:rPr>
              <a:t>with organized body structure </a:t>
            </a:r>
            <a:r>
              <a:rPr lang="en-GB" altLang="cs-CZ" sz="1600" noProof="0" dirty="0">
                <a:latin typeface="Calibri" panose="020F0502020204030204" pitchFamily="34" charset="0"/>
              </a:rPr>
              <a:t>(cellular structure, </a:t>
            </a:r>
            <a:r>
              <a:rPr lang="en-GB" altLang="cs-CZ" sz="1600" i="1" noProof="0" dirty="0">
                <a:latin typeface="Calibri" panose="020F0502020204030204" pitchFamily="34" charset="0"/>
              </a:rPr>
              <a:t>Malvae flos</a:t>
            </a:r>
            <a:r>
              <a:rPr lang="en-GB" altLang="cs-CZ" sz="1600" noProof="0" dirty="0">
                <a:latin typeface="Calibri" panose="020F0502020204030204" pitchFamily="34" charset="0"/>
              </a:rPr>
              <a:t>)</a:t>
            </a:r>
            <a:endParaRPr lang="en-GB" altLang="cs-CZ" sz="2000" noProof="0" dirty="0">
              <a:latin typeface="Calibri" panose="020F0502020204030204" pitchFamily="34" charset="0"/>
            </a:endParaRPr>
          </a:p>
          <a:p>
            <a:pPr marL="457200" lvl="1" indent="0" algn="just" eaLnBrk="1" hangingPunct="1">
              <a:buFontTx/>
              <a:buNone/>
            </a:pPr>
            <a:r>
              <a:rPr lang="sk-SK" altLang="cs-CZ" sz="2000" noProof="0" dirty="0">
                <a:latin typeface="Calibri" panose="020F0502020204030204" pitchFamily="34" charset="0"/>
              </a:rPr>
              <a:t>	</a:t>
            </a:r>
            <a:r>
              <a:rPr lang="en-GB" altLang="cs-CZ" sz="2000" noProof="0" dirty="0">
                <a:latin typeface="Calibri" panose="020F0502020204030204" pitchFamily="34" charset="0"/>
              </a:rPr>
              <a:t>amorphous </a:t>
            </a:r>
            <a:r>
              <a:rPr lang="en-GB" altLang="cs-CZ" sz="1600" noProof="0" dirty="0">
                <a:latin typeface="Calibri" panose="020F0502020204030204" pitchFamily="34" charset="0"/>
              </a:rPr>
              <a:t>(products of metabolism, </a:t>
            </a:r>
            <a:r>
              <a:rPr lang="sk-SK" altLang="cs-CZ" sz="1600" i="1" noProof="0" dirty="0">
                <a:latin typeface="Calibri" panose="020F0502020204030204" pitchFamily="34" charset="0"/>
              </a:rPr>
              <a:t>Balsamum peruvianum</a:t>
            </a:r>
            <a:r>
              <a:rPr lang="en-GB" altLang="cs-CZ" sz="1600" noProof="0" dirty="0">
                <a:latin typeface="Calibri" panose="020F0502020204030204" pitchFamily="34" charset="0"/>
              </a:rPr>
              <a:t>)</a:t>
            </a:r>
            <a:endParaRPr lang="sk-SK" altLang="cs-CZ" sz="1600" noProof="0" dirty="0">
              <a:latin typeface="Calibri" panose="020F0502020204030204" pitchFamily="34" charset="0"/>
            </a:endParaRPr>
          </a:p>
          <a:p>
            <a:pPr marL="457200" lvl="1" indent="0" algn="just" eaLnBrk="1" hangingPunct="1">
              <a:buFontTx/>
              <a:buNone/>
            </a:pPr>
            <a:endParaRPr lang="en-GB" altLang="cs-CZ" sz="2000" noProof="0" dirty="0">
              <a:latin typeface="Calibri" panose="020F0502020204030204" pitchFamily="34" charset="0"/>
            </a:endParaRPr>
          </a:p>
          <a:p>
            <a:pPr marL="0" indent="0" algn="just" eaLnBrk="1" hangingPunct="1">
              <a:buNone/>
            </a:pPr>
            <a:r>
              <a:rPr lang="sk-SK" altLang="cs-CZ" sz="2000" b="1" u="sng" dirty="0" err="1">
                <a:solidFill>
                  <a:srgbClr val="C00000"/>
                </a:solidFill>
                <a:latin typeface="Calibri" panose="020F0502020204030204" pitchFamily="34" charset="0"/>
              </a:rPr>
              <a:t>Drugs</a:t>
            </a:r>
            <a:r>
              <a:rPr lang="sk-SK" altLang="cs-CZ" sz="2000" b="1" u="sng" dirty="0">
                <a:solidFill>
                  <a:srgbClr val="C00000"/>
                </a:solidFill>
                <a:latin typeface="Calibri" panose="020F0502020204030204" pitchFamily="34" charset="0"/>
              </a:rPr>
              <a:t> </a:t>
            </a:r>
            <a:r>
              <a:rPr lang="sk-SK" altLang="cs-CZ" sz="2000" b="1" u="sng" dirty="0" err="1">
                <a:solidFill>
                  <a:srgbClr val="C00000"/>
                </a:solidFill>
                <a:latin typeface="Calibri" panose="020F0502020204030204" pitchFamily="34" charset="0"/>
              </a:rPr>
              <a:t>according</a:t>
            </a:r>
            <a:r>
              <a:rPr lang="sk-SK" altLang="cs-CZ" sz="2000" b="1" u="sng" dirty="0">
                <a:solidFill>
                  <a:srgbClr val="C00000"/>
                </a:solidFill>
                <a:latin typeface="Calibri" panose="020F0502020204030204" pitchFamily="34" charset="0"/>
              </a:rPr>
              <a:t> to </a:t>
            </a:r>
            <a:r>
              <a:rPr lang="sk-SK" altLang="cs-CZ" sz="2000" b="1" u="sng" dirty="0" err="1">
                <a:solidFill>
                  <a:srgbClr val="C00000"/>
                </a:solidFill>
                <a:latin typeface="Calibri" panose="020F0502020204030204" pitchFamily="34" charset="0"/>
              </a:rPr>
              <a:t>origin</a:t>
            </a:r>
            <a:r>
              <a:rPr lang="sk-SK" altLang="cs-CZ" sz="2000" b="1" u="sng" dirty="0">
                <a:solidFill>
                  <a:srgbClr val="C00000"/>
                </a:solidFill>
                <a:latin typeface="Calibri" panose="020F0502020204030204" pitchFamily="34" charset="0"/>
              </a:rPr>
              <a:t>:</a:t>
            </a:r>
            <a:r>
              <a:rPr lang="sk-SK" altLang="cs-CZ" sz="2000" b="1" dirty="0">
                <a:solidFill>
                  <a:srgbClr val="C00000"/>
                </a:solidFill>
                <a:latin typeface="Calibri" panose="020F0502020204030204" pitchFamily="34" charset="0"/>
              </a:rPr>
              <a:t> </a:t>
            </a:r>
            <a:r>
              <a:rPr lang="en-US" altLang="cs-CZ" sz="2000" dirty="0">
                <a:latin typeface="Calibri" panose="020F0502020204030204" pitchFamily="34" charset="0"/>
              </a:rPr>
              <a:t>p</a:t>
            </a:r>
            <a:r>
              <a:rPr lang="en-US" altLang="cs-CZ" sz="2000" noProof="0" dirty="0">
                <a:latin typeface="Calibri" panose="020F0502020204030204" pitchFamily="34" charset="0"/>
              </a:rPr>
              <a:t>lant-derived </a:t>
            </a:r>
          </a:p>
          <a:p>
            <a:pPr marL="0" indent="0" algn="just" eaLnBrk="1" hangingPunct="1">
              <a:buNone/>
            </a:pPr>
            <a:r>
              <a:rPr lang="en-US" altLang="cs-CZ" sz="2000" dirty="0">
                <a:latin typeface="Calibri" panose="020F0502020204030204" pitchFamily="34" charset="0"/>
              </a:rPr>
              <a:t>			</a:t>
            </a:r>
            <a:r>
              <a:rPr lang="en-US" altLang="cs-CZ" sz="2000" noProof="0" dirty="0">
                <a:latin typeface="Calibri" panose="020F0502020204030204" pitchFamily="34" charset="0"/>
              </a:rPr>
              <a:t>animal-derived </a:t>
            </a:r>
            <a:r>
              <a:rPr lang="en-US" sz="1400" dirty="0"/>
              <a:t>(whole animal – Cantharis, animal organs – glands, 			products – waxes, hormones, enzymes</a:t>
            </a:r>
            <a:r>
              <a:rPr lang="en-US" sz="1400" dirty="0">
                <a:latin typeface="Calibri" panose="020F0502020204030204" pitchFamily="34" charset="0"/>
              </a:rPr>
              <a:t>)</a:t>
            </a:r>
            <a:endParaRPr lang="sk-SK" sz="1400" dirty="0">
              <a:latin typeface="Calibri" panose="020F0502020204030204" pitchFamily="34" charset="0"/>
            </a:endParaRPr>
          </a:p>
          <a:p>
            <a:pPr marL="0" indent="0" algn="just" eaLnBrk="1" hangingPunct="1">
              <a:buNone/>
            </a:pPr>
            <a:endParaRPr lang="en-US" sz="1200" noProof="0" dirty="0"/>
          </a:p>
          <a:p>
            <a:pPr marL="0" indent="0" algn="just" eaLnBrk="1" hangingPunct="1">
              <a:buFontTx/>
              <a:buNone/>
            </a:pPr>
            <a:r>
              <a:rPr lang="en-GB" altLang="cs-CZ" sz="2000" b="1" u="sng" noProof="0" dirty="0">
                <a:solidFill>
                  <a:srgbClr val="C00000"/>
                </a:solidFill>
                <a:latin typeface="Calibri" panose="020F0502020204030204" pitchFamily="34" charset="0"/>
              </a:rPr>
              <a:t>Conservation</a:t>
            </a:r>
            <a:r>
              <a:rPr lang="en-GB" altLang="cs-CZ" sz="2000" noProof="0" dirty="0">
                <a:latin typeface="Calibri" panose="020F0502020204030204" pitchFamily="34" charset="0"/>
              </a:rPr>
              <a:t> stops the decomposition of plant material after it has been removed from the mother plant </a:t>
            </a:r>
          </a:p>
          <a:p>
            <a:pPr marL="0" indent="0" algn="just" eaLnBrk="1" hangingPunct="1">
              <a:buFontTx/>
              <a:buNone/>
            </a:pPr>
            <a:r>
              <a:rPr lang="en-GB" altLang="cs-CZ" sz="2000" noProof="0" dirty="0">
                <a:latin typeface="Calibri" panose="020F0502020204030204" pitchFamily="34" charset="0"/>
              </a:rPr>
              <a:t>	- freezing, freeze-drying</a:t>
            </a:r>
          </a:p>
          <a:p>
            <a:pPr marL="0" indent="0" algn="just" eaLnBrk="1" hangingPunct="1">
              <a:buFontTx/>
              <a:buNone/>
            </a:pPr>
            <a:r>
              <a:rPr lang="en-GB" altLang="cs-CZ" sz="2000" noProof="0" dirty="0">
                <a:latin typeface="Calibri" panose="020F0502020204030204" pitchFamily="34" charset="0"/>
              </a:rPr>
              <a:t>	- preferred way of conservation – </a:t>
            </a:r>
            <a:r>
              <a:rPr lang="en-GB" altLang="cs-CZ" sz="2000" b="1" noProof="0" dirty="0">
                <a:solidFill>
                  <a:srgbClr val="FF6600"/>
                </a:solidFill>
                <a:latin typeface="Calibri" panose="020F0502020204030204" pitchFamily="34" charset="0"/>
              </a:rPr>
              <a:t>drying</a:t>
            </a:r>
            <a:endParaRPr lang="en-GB" altLang="cs-CZ" sz="2000" noProof="0" dirty="0">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B6F904A-272D-427F-A03B-616B98CA3B07}"/>
              </a:ext>
            </a:extLst>
          </p:cNvPr>
          <p:cNvSpPr>
            <a:spLocks noGrp="1" noChangeArrowheads="1"/>
          </p:cNvSpPr>
          <p:nvPr>
            <p:ph type="title" idx="4294967295"/>
          </p:nvPr>
        </p:nvSpPr>
        <p:spPr>
          <a:xfrm>
            <a:off x="385763" y="15875"/>
            <a:ext cx="8229600" cy="892845"/>
          </a:xfrm>
        </p:spPr>
        <p:txBody>
          <a:bodyPr lIns="92075" tIns="46038" rIns="92075" bIns="46038"/>
          <a:lstStyle/>
          <a:p>
            <a:pPr eaLnBrk="1" hangingPunct="1"/>
            <a:r>
              <a:rPr lang="en-GB" altLang="cs-CZ" b="1" i="1" noProof="0" dirty="0">
                <a:solidFill>
                  <a:srgbClr val="800000"/>
                </a:solidFill>
                <a:latin typeface="Calibri" panose="020F0502020204030204" pitchFamily="34" charset="0"/>
              </a:rPr>
              <a:t>Drying</a:t>
            </a:r>
          </a:p>
        </p:txBody>
      </p:sp>
      <p:sp>
        <p:nvSpPr>
          <p:cNvPr id="21507" name="Rectangle 3">
            <a:extLst>
              <a:ext uri="{FF2B5EF4-FFF2-40B4-BE49-F238E27FC236}">
                <a16:creationId xmlns:a16="http://schemas.microsoft.com/office/drawing/2014/main" id="{098EAC61-CC40-4396-B8F4-6096316B096E}"/>
              </a:ext>
            </a:extLst>
          </p:cNvPr>
          <p:cNvSpPr>
            <a:spLocks noGrp="1" noChangeArrowheads="1"/>
          </p:cNvSpPr>
          <p:nvPr>
            <p:ph type="body" sz="half" idx="4294967295"/>
          </p:nvPr>
        </p:nvSpPr>
        <p:spPr>
          <a:xfrm>
            <a:off x="179388" y="908720"/>
            <a:ext cx="8964612" cy="5832647"/>
          </a:xfrm>
        </p:spPr>
        <p:txBody>
          <a:bodyPr lIns="92075" tIns="46038" rIns="92075" bIns="46038"/>
          <a:lstStyle/>
          <a:p>
            <a:pPr eaLnBrk="1" hangingPunct="1">
              <a:buClr>
                <a:srgbClr val="008000"/>
              </a:buClr>
              <a:buFont typeface="Wingdings" panose="05000000000000000000" pitchFamily="2" charset="2"/>
              <a:buChar char="§"/>
            </a:pPr>
            <a:r>
              <a:rPr lang="en-GB" altLang="cs-CZ" sz="2000" noProof="0" dirty="0">
                <a:latin typeface="Calibri" panose="020F0502020204030204" pitchFamily="34" charset="0"/>
              </a:rPr>
              <a:t>direct sunlight is unsuitable</a:t>
            </a:r>
          </a:p>
          <a:p>
            <a:pPr eaLnBrk="1" hangingPunct="1">
              <a:buClr>
                <a:srgbClr val="008000"/>
              </a:buClr>
              <a:buFont typeface="Wingdings" panose="05000000000000000000" pitchFamily="2" charset="2"/>
              <a:buChar char="§"/>
            </a:pPr>
            <a:r>
              <a:rPr lang="en-GB" altLang="cs-CZ" sz="2000" noProof="0" dirty="0">
                <a:latin typeface="Calibri" panose="020F0502020204030204" pitchFamily="34" charset="0"/>
              </a:rPr>
              <a:t>in shade and well-ventilated rooms</a:t>
            </a:r>
            <a:endParaRPr lang="sk-SK" altLang="cs-CZ" sz="2000" noProof="0" dirty="0">
              <a:latin typeface="Calibri" panose="020F0502020204030204" pitchFamily="34" charset="0"/>
            </a:endParaRPr>
          </a:p>
          <a:p>
            <a:pPr eaLnBrk="1" hangingPunct="1">
              <a:buClr>
                <a:srgbClr val="008000"/>
              </a:buClr>
              <a:buFont typeface="Wingdings" panose="05000000000000000000" pitchFamily="2" charset="2"/>
              <a:buChar char="§"/>
            </a:pPr>
            <a:r>
              <a:rPr lang="sk-SK" sz="1800" dirty="0"/>
              <a:t>p</a:t>
            </a:r>
            <a:r>
              <a:rPr lang="en-US" sz="1800" dirty="0" err="1"/>
              <a:t>roperly</a:t>
            </a:r>
            <a:r>
              <a:rPr lang="en-US" sz="1800" dirty="0"/>
              <a:t> dried plant material contain</a:t>
            </a:r>
            <a:r>
              <a:rPr lang="sk-SK" sz="1800" dirty="0"/>
              <a:t>s most </a:t>
            </a:r>
            <a:r>
              <a:rPr lang="en-US" sz="1800" noProof="1"/>
              <a:t>of its original constituents in the same amounts as before drying</a:t>
            </a:r>
            <a:endParaRPr lang="sk-SK" sz="1800" noProof="1"/>
          </a:p>
          <a:p>
            <a:pPr eaLnBrk="1" hangingPunct="1">
              <a:buClr>
                <a:srgbClr val="008000"/>
              </a:buClr>
              <a:buFont typeface="Wingdings" panose="05000000000000000000" pitchFamily="2" charset="2"/>
              <a:buChar char="§"/>
            </a:pPr>
            <a:r>
              <a:rPr lang="en-GB" altLang="cs-CZ" sz="2000" noProof="0" dirty="0">
                <a:latin typeface="Calibri" panose="020F0502020204030204" pitchFamily="34" charset="0"/>
              </a:rPr>
              <a:t>drying temperature, duration and  method of drying depend on the constituents of the dried plant </a:t>
            </a:r>
            <a:r>
              <a:rPr lang="en-GB" altLang="cs-CZ" sz="1600" noProof="0" dirty="0">
                <a:latin typeface="Calibri" panose="020F0502020204030204" pitchFamily="34" charset="0"/>
              </a:rPr>
              <a:t>– plants containing</a:t>
            </a:r>
            <a:r>
              <a:rPr lang="sk-SK" altLang="cs-CZ" sz="1600" noProof="0" dirty="0">
                <a:latin typeface="Calibri" panose="020F0502020204030204" pitchFamily="34" charset="0"/>
              </a:rPr>
              <a:t> </a:t>
            </a:r>
            <a:r>
              <a:rPr lang="sk-SK" altLang="cs-CZ" sz="1600" noProof="0" dirty="0" err="1">
                <a:latin typeface="Calibri" panose="020F0502020204030204" pitchFamily="34" charset="0"/>
              </a:rPr>
              <a:t>volatile</a:t>
            </a:r>
            <a:r>
              <a:rPr lang="en-GB" altLang="cs-CZ" sz="1600" noProof="0" dirty="0">
                <a:latin typeface="Calibri" panose="020F0502020204030204" pitchFamily="34" charset="0"/>
              </a:rPr>
              <a:t> essential oils up to 40°C,  </a:t>
            </a:r>
          </a:p>
          <a:p>
            <a:pPr eaLnBrk="1" hangingPunct="1">
              <a:buFontTx/>
              <a:buNone/>
            </a:pPr>
            <a:r>
              <a:rPr lang="en-GB" altLang="cs-CZ" sz="1600" noProof="0" dirty="0">
                <a:latin typeface="Calibri" panose="020F0502020204030204" pitchFamily="34" charset="0"/>
              </a:rPr>
              <a:t>			        – easily hydrolysed constituents (glycosides) – fast drying with a higher temp. 		           (enzyme inactivation) and then drying with usual drying temp. </a:t>
            </a:r>
            <a:r>
              <a:rPr lang="sk-SK" altLang="cs-CZ" sz="1600" noProof="0" dirty="0">
                <a:latin typeface="Calibri" panose="020F0502020204030204" pitchFamily="34" charset="0"/>
              </a:rPr>
              <a:t>60-70</a:t>
            </a:r>
            <a:r>
              <a:rPr lang="en-GB" altLang="cs-CZ" sz="1600" noProof="0" dirty="0">
                <a:latin typeface="Calibri" panose="020F0502020204030204" pitchFamily="34" charset="0"/>
              </a:rPr>
              <a:t>°C</a:t>
            </a:r>
          </a:p>
          <a:p>
            <a:pPr eaLnBrk="1" hangingPunct="1">
              <a:buFontTx/>
              <a:buNone/>
            </a:pPr>
            <a:endParaRPr lang="en-GB" altLang="cs-CZ" sz="700" b="1" noProof="0" dirty="0">
              <a:solidFill>
                <a:srgbClr val="FF6600"/>
              </a:solidFill>
              <a:latin typeface="Calibri" panose="020F0502020204030204" pitchFamily="34" charset="0"/>
            </a:endParaRPr>
          </a:p>
          <a:p>
            <a:pPr eaLnBrk="1" hangingPunct="1">
              <a:buFontTx/>
              <a:buNone/>
            </a:pPr>
            <a:r>
              <a:rPr lang="en-GB" altLang="cs-CZ" sz="2000" b="1" noProof="0" dirty="0">
                <a:solidFill>
                  <a:srgbClr val="FF6600"/>
                </a:solidFill>
                <a:latin typeface="Calibri" panose="020F0502020204030204" pitchFamily="34" charset="0"/>
              </a:rPr>
              <a:t>Change of colour </a:t>
            </a:r>
            <a:r>
              <a:rPr lang="en-GB" altLang="cs-CZ" sz="2000" noProof="0" dirty="0">
                <a:latin typeface="Calibri" panose="020F0502020204030204" pitchFamily="34" charset="0"/>
              </a:rPr>
              <a:t>during the drying process:</a:t>
            </a:r>
          </a:p>
          <a:p>
            <a:pPr eaLnBrk="1" hangingPunct="1">
              <a:buClr>
                <a:srgbClr val="008000"/>
              </a:buClr>
              <a:buFont typeface="Wingdings" panose="05000000000000000000" pitchFamily="2" charset="2"/>
              <a:buChar char="§"/>
            </a:pPr>
            <a:r>
              <a:rPr lang="en-GB" altLang="cs-CZ" sz="1600" noProof="0" dirty="0">
                <a:latin typeface="Calibri" panose="020F0502020204030204" pitchFamily="34" charset="0"/>
              </a:rPr>
              <a:t>Plants with </a:t>
            </a:r>
            <a:r>
              <a:rPr lang="en-GB" altLang="cs-CZ" sz="1600" b="1" noProof="0" dirty="0">
                <a:solidFill>
                  <a:srgbClr val="008000"/>
                </a:solidFill>
                <a:latin typeface="Calibri" panose="020F0502020204030204" pitchFamily="34" charset="0"/>
              </a:rPr>
              <a:t>neutral</a:t>
            </a:r>
            <a:r>
              <a:rPr lang="en-GB" altLang="cs-CZ" sz="1600" noProof="0" dirty="0">
                <a:latin typeface="Calibri" panose="020F0502020204030204" pitchFamily="34" charset="0"/>
              </a:rPr>
              <a:t> cellular fluid – almost no colour  change</a:t>
            </a:r>
          </a:p>
          <a:p>
            <a:pPr eaLnBrk="1" hangingPunct="1">
              <a:buClr>
                <a:srgbClr val="008000"/>
              </a:buClr>
              <a:buFont typeface="Wingdings" panose="05000000000000000000" pitchFamily="2" charset="2"/>
              <a:buChar char="§"/>
            </a:pPr>
            <a:r>
              <a:rPr lang="en-GB" altLang="cs-CZ" sz="1600" noProof="0" dirty="0">
                <a:latin typeface="Calibri" panose="020F0502020204030204" pitchFamily="34" charset="0"/>
              </a:rPr>
              <a:t>Plants with </a:t>
            </a:r>
            <a:r>
              <a:rPr lang="en-GB" altLang="cs-CZ" sz="1600" b="1" noProof="0" dirty="0">
                <a:solidFill>
                  <a:srgbClr val="008000"/>
                </a:solidFill>
                <a:latin typeface="Calibri" panose="020F0502020204030204" pitchFamily="34" charset="0"/>
              </a:rPr>
              <a:t>acidic</a:t>
            </a:r>
            <a:r>
              <a:rPr lang="en-GB" altLang="cs-CZ" sz="1600" noProof="0" dirty="0">
                <a:latin typeface="Calibri" panose="020F0502020204030204" pitchFamily="34" charset="0"/>
              </a:rPr>
              <a:t> cellular fluid get dark</a:t>
            </a:r>
          </a:p>
          <a:p>
            <a:pPr eaLnBrk="1" hangingPunct="1">
              <a:buClr>
                <a:srgbClr val="008000"/>
              </a:buClr>
              <a:buFont typeface="Wingdings" panose="05000000000000000000" pitchFamily="2" charset="2"/>
              <a:buChar char="§"/>
            </a:pPr>
            <a:r>
              <a:rPr lang="en-GB" altLang="cs-CZ" sz="1600" noProof="0" dirty="0">
                <a:latin typeface="Calibri" panose="020F0502020204030204" pitchFamily="34" charset="0"/>
              </a:rPr>
              <a:t>Flowers with </a:t>
            </a:r>
            <a:r>
              <a:rPr lang="en-GB" altLang="cs-CZ" sz="1600" b="1" noProof="0" dirty="0">
                <a:solidFill>
                  <a:srgbClr val="008000"/>
                </a:solidFill>
                <a:latin typeface="Calibri" panose="020F0502020204030204" pitchFamily="34" charset="0"/>
              </a:rPr>
              <a:t>anthocyans</a:t>
            </a:r>
            <a:r>
              <a:rPr lang="en-GB" altLang="cs-CZ" sz="1600" noProof="0" dirty="0">
                <a:latin typeface="Calibri" panose="020F0502020204030204" pitchFamily="34" charset="0"/>
              </a:rPr>
              <a:t> content change colour from pinkish or red to purple or blue</a:t>
            </a:r>
          </a:p>
          <a:p>
            <a:pPr eaLnBrk="1" hangingPunct="1">
              <a:buClr>
                <a:srgbClr val="008000"/>
              </a:buClr>
              <a:buFont typeface="Wingdings" panose="05000000000000000000" pitchFamily="2" charset="2"/>
              <a:buChar char="§"/>
            </a:pPr>
            <a:endParaRPr lang="en-GB" altLang="cs-CZ" sz="1600" noProof="0" dirty="0">
              <a:latin typeface="Calibri" panose="020F0502020204030204" pitchFamily="34" charset="0"/>
            </a:endParaRPr>
          </a:p>
          <a:p>
            <a:pPr eaLnBrk="1" hangingPunct="1">
              <a:lnSpc>
                <a:spcPct val="90000"/>
              </a:lnSpc>
              <a:buFontTx/>
              <a:buNone/>
              <a:defRPr/>
            </a:pPr>
            <a:r>
              <a:rPr lang="en-GB" altLang="cs-CZ" sz="1800" b="1" noProof="0" dirty="0">
                <a:solidFill>
                  <a:srgbClr val="FF6600"/>
                </a:solidFill>
                <a:latin typeface="Calibri" panose="020F0502020204030204" pitchFamily="34" charset="0"/>
              </a:rPr>
              <a:t>We need to know:</a:t>
            </a:r>
          </a:p>
          <a:p>
            <a:pPr marL="0" indent="0" eaLnBrk="1" hangingPunct="1">
              <a:lnSpc>
                <a:spcPct val="90000"/>
              </a:lnSpc>
              <a:buFontTx/>
              <a:buNone/>
              <a:defRPr/>
            </a:pPr>
            <a:r>
              <a:rPr lang="en-GB" altLang="cs-CZ" sz="1600" noProof="0" dirty="0">
                <a:latin typeface="Calibri" panose="020F0502020204030204" pitchFamily="34" charset="0"/>
              </a:rPr>
              <a:t>	Drying temperature</a:t>
            </a:r>
          </a:p>
          <a:p>
            <a:pPr marL="0" indent="0" eaLnBrk="1" hangingPunct="1">
              <a:lnSpc>
                <a:spcPct val="90000"/>
              </a:lnSpc>
              <a:buFontTx/>
              <a:buNone/>
              <a:defRPr/>
            </a:pPr>
            <a:r>
              <a:rPr lang="en-GB" altLang="cs-CZ" sz="1600" noProof="0" dirty="0">
                <a:latin typeface="Calibri" panose="020F0502020204030204" pitchFamily="34" charset="0"/>
              </a:rPr>
              <a:t>	Way of drying</a:t>
            </a:r>
          </a:p>
          <a:p>
            <a:pPr marL="0" indent="0" eaLnBrk="1" hangingPunct="1">
              <a:lnSpc>
                <a:spcPct val="90000"/>
              </a:lnSpc>
              <a:buFontTx/>
              <a:buNone/>
              <a:defRPr/>
            </a:pPr>
            <a:r>
              <a:rPr lang="en-GB" altLang="cs-CZ" sz="1600" noProof="0" dirty="0">
                <a:latin typeface="Calibri" panose="020F0502020204030204" pitchFamily="34" charset="0"/>
              </a:rPr>
              <a:t>	Length of drying</a:t>
            </a:r>
          </a:p>
          <a:p>
            <a:pPr marL="0" indent="0" eaLnBrk="1" hangingPunct="1">
              <a:lnSpc>
                <a:spcPct val="90000"/>
              </a:lnSpc>
              <a:buNone/>
              <a:defRPr/>
            </a:pPr>
            <a:r>
              <a:rPr lang="en-GB" altLang="cs-CZ" sz="1600" noProof="0" dirty="0">
                <a:latin typeface="Calibri" panose="020F0502020204030204" pitchFamily="34" charset="0"/>
              </a:rPr>
              <a:t>	Storage parameters</a:t>
            </a:r>
            <a:r>
              <a:rPr lang="sk-SK" altLang="cs-CZ" sz="1600" noProof="0" dirty="0">
                <a:latin typeface="Calibri" panose="020F0502020204030204" pitchFamily="34" charset="0"/>
              </a:rPr>
              <a:t> (no </a:t>
            </a:r>
            <a:r>
              <a:rPr lang="sk-SK" altLang="cs-CZ" sz="1600" noProof="0" dirty="0" err="1">
                <a:latin typeface="Calibri" panose="020F0502020204030204" pitchFamily="34" charset="0"/>
              </a:rPr>
              <a:t>direct</a:t>
            </a:r>
            <a:r>
              <a:rPr lang="sk-SK" altLang="cs-CZ" sz="1600" noProof="0" dirty="0">
                <a:latin typeface="Calibri" panose="020F0502020204030204" pitchFamily="34" charset="0"/>
              </a:rPr>
              <a:t> </a:t>
            </a:r>
            <a:r>
              <a:rPr lang="sk-SK" altLang="cs-CZ" sz="1600" noProof="0" dirty="0" err="1">
                <a:latin typeface="Calibri" panose="020F0502020204030204" pitchFamily="34" charset="0"/>
              </a:rPr>
              <a:t>sunlight</a:t>
            </a:r>
            <a:r>
              <a:rPr lang="sk-SK" altLang="cs-CZ" sz="1600" noProof="0" dirty="0">
                <a:latin typeface="Calibri" panose="020F0502020204030204" pitchFamily="34" charset="0"/>
              </a:rPr>
              <a:t>, 5-15</a:t>
            </a:r>
            <a:r>
              <a:rPr lang="en-GB" altLang="cs-CZ" sz="1600" dirty="0">
                <a:latin typeface="Calibri" panose="020F0502020204030204" pitchFamily="34" charset="0"/>
              </a:rPr>
              <a:t>°C</a:t>
            </a:r>
            <a:r>
              <a:rPr lang="sk-SK" altLang="cs-CZ" sz="1600" dirty="0">
                <a:latin typeface="Calibri" panose="020F0502020204030204" pitchFamily="34" charset="0"/>
              </a:rPr>
              <a:t>)</a:t>
            </a:r>
            <a:endParaRPr lang="en-GB" altLang="cs-CZ" sz="1600" noProof="0" dirty="0">
              <a:latin typeface="Calibri" panose="020F0502020204030204" pitchFamily="34" charset="0"/>
            </a:endParaRPr>
          </a:p>
          <a:p>
            <a:pPr marL="0" indent="0" eaLnBrk="1" hangingPunct="1">
              <a:lnSpc>
                <a:spcPct val="90000"/>
              </a:lnSpc>
              <a:buFontTx/>
              <a:buNone/>
              <a:defRPr/>
            </a:pPr>
            <a:r>
              <a:rPr lang="en-GB" altLang="cs-CZ" sz="1600" noProof="0" dirty="0">
                <a:latin typeface="Calibri" panose="020F0502020204030204" pitchFamily="34" charset="0"/>
              </a:rPr>
              <a:t>	Right labelling</a:t>
            </a:r>
          </a:p>
          <a:p>
            <a:pPr eaLnBrk="1" hangingPunct="1">
              <a:buClr>
                <a:srgbClr val="008000"/>
              </a:buClr>
              <a:buFont typeface="Wingdings" panose="05000000000000000000" pitchFamily="2" charset="2"/>
              <a:buChar char="§"/>
            </a:pPr>
            <a:endParaRPr lang="en-GB" altLang="cs-CZ" sz="1600" noProof="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 calcmode="lin" valueType="num">
                                      <p:cBhvr additive="base">
                                        <p:cTn id="37" dur="500" fill="hold"/>
                                        <p:tgtEl>
                                          <p:spTgt spid="2150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5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1507">
                                            <p:txEl>
                                              <p:pRg st="7" end="7"/>
                                            </p:txEl>
                                          </p:spTgt>
                                        </p:tgtEl>
                                        <p:attrNameLst>
                                          <p:attrName>style.visibility</p:attrName>
                                        </p:attrNameLst>
                                      </p:cBhvr>
                                      <p:to>
                                        <p:strVal val="visible"/>
                                      </p:to>
                                    </p:set>
                                    <p:anim calcmode="lin" valueType="num">
                                      <p:cBhvr additive="base">
                                        <p:cTn id="43" dur="500" fill="hold"/>
                                        <p:tgtEl>
                                          <p:spTgt spid="21507">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15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1507">
                                            <p:txEl>
                                              <p:pRg st="8" end="8"/>
                                            </p:txEl>
                                          </p:spTgt>
                                        </p:tgtEl>
                                        <p:attrNameLst>
                                          <p:attrName>style.visibility</p:attrName>
                                        </p:attrNameLst>
                                      </p:cBhvr>
                                      <p:to>
                                        <p:strVal val="visible"/>
                                      </p:to>
                                    </p:set>
                                    <p:anim calcmode="lin" valueType="num">
                                      <p:cBhvr additive="base">
                                        <p:cTn id="49" dur="500" fill="hold"/>
                                        <p:tgtEl>
                                          <p:spTgt spid="21507">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15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1507">
                                            <p:txEl>
                                              <p:pRg st="9" end="9"/>
                                            </p:txEl>
                                          </p:spTgt>
                                        </p:tgtEl>
                                        <p:attrNameLst>
                                          <p:attrName>style.visibility</p:attrName>
                                        </p:attrNameLst>
                                      </p:cBhvr>
                                      <p:to>
                                        <p:strVal val="visible"/>
                                      </p:to>
                                    </p:set>
                                    <p:anim calcmode="lin" valueType="num">
                                      <p:cBhvr additive="base">
                                        <p:cTn id="55" dur="500" fill="hold"/>
                                        <p:tgtEl>
                                          <p:spTgt spid="21507">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150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1507">
                                            <p:txEl>
                                              <p:pRg st="11" end="11"/>
                                            </p:txEl>
                                          </p:spTgt>
                                        </p:tgtEl>
                                        <p:attrNameLst>
                                          <p:attrName>style.visibility</p:attrName>
                                        </p:attrNameLst>
                                      </p:cBhvr>
                                      <p:to>
                                        <p:strVal val="visible"/>
                                      </p:to>
                                    </p:set>
                                    <p:anim calcmode="lin" valueType="num">
                                      <p:cBhvr additive="base">
                                        <p:cTn id="61" dur="500" fill="hold"/>
                                        <p:tgtEl>
                                          <p:spTgt spid="21507">
                                            <p:txEl>
                                              <p:pRg st="11" end="1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150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1507">
                                            <p:txEl>
                                              <p:pRg st="12" end="12"/>
                                            </p:txEl>
                                          </p:spTgt>
                                        </p:tgtEl>
                                        <p:attrNameLst>
                                          <p:attrName>style.visibility</p:attrName>
                                        </p:attrNameLst>
                                      </p:cBhvr>
                                      <p:to>
                                        <p:strVal val="visible"/>
                                      </p:to>
                                    </p:set>
                                    <p:anim calcmode="lin" valueType="num">
                                      <p:cBhvr additive="base">
                                        <p:cTn id="67" dur="500" fill="hold"/>
                                        <p:tgtEl>
                                          <p:spTgt spid="21507">
                                            <p:txEl>
                                              <p:pRg st="12" end="1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150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1507">
                                            <p:txEl>
                                              <p:pRg st="13" end="13"/>
                                            </p:txEl>
                                          </p:spTgt>
                                        </p:tgtEl>
                                        <p:attrNameLst>
                                          <p:attrName>style.visibility</p:attrName>
                                        </p:attrNameLst>
                                      </p:cBhvr>
                                      <p:to>
                                        <p:strVal val="visible"/>
                                      </p:to>
                                    </p:set>
                                    <p:anim calcmode="lin" valueType="num">
                                      <p:cBhvr additive="base">
                                        <p:cTn id="73" dur="500" fill="hold"/>
                                        <p:tgtEl>
                                          <p:spTgt spid="21507">
                                            <p:txEl>
                                              <p:pRg st="13" end="1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150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21507">
                                            <p:txEl>
                                              <p:pRg st="14" end="14"/>
                                            </p:txEl>
                                          </p:spTgt>
                                        </p:tgtEl>
                                        <p:attrNameLst>
                                          <p:attrName>style.visibility</p:attrName>
                                        </p:attrNameLst>
                                      </p:cBhvr>
                                      <p:to>
                                        <p:strVal val="visible"/>
                                      </p:to>
                                    </p:set>
                                    <p:anim calcmode="lin" valueType="num">
                                      <p:cBhvr additive="base">
                                        <p:cTn id="79" dur="500" fill="hold"/>
                                        <p:tgtEl>
                                          <p:spTgt spid="21507">
                                            <p:txEl>
                                              <p:pRg st="14" end="14"/>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2150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21507">
                                            <p:txEl>
                                              <p:pRg st="15" end="15"/>
                                            </p:txEl>
                                          </p:spTgt>
                                        </p:tgtEl>
                                        <p:attrNameLst>
                                          <p:attrName>style.visibility</p:attrName>
                                        </p:attrNameLst>
                                      </p:cBhvr>
                                      <p:to>
                                        <p:strVal val="visible"/>
                                      </p:to>
                                    </p:set>
                                    <p:anim calcmode="lin" valueType="num">
                                      <p:cBhvr additive="base">
                                        <p:cTn id="85" dur="500" fill="hold"/>
                                        <p:tgtEl>
                                          <p:spTgt spid="21507">
                                            <p:txEl>
                                              <p:pRg st="15" end="15"/>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21507">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21507">
                                            <p:txEl>
                                              <p:pRg st="16" end="16"/>
                                            </p:txEl>
                                          </p:spTgt>
                                        </p:tgtEl>
                                        <p:attrNameLst>
                                          <p:attrName>style.visibility</p:attrName>
                                        </p:attrNameLst>
                                      </p:cBhvr>
                                      <p:to>
                                        <p:strVal val="visible"/>
                                      </p:to>
                                    </p:set>
                                    <p:anim calcmode="lin" valueType="num">
                                      <p:cBhvr additive="base">
                                        <p:cTn id="91" dur="500" fill="hold"/>
                                        <p:tgtEl>
                                          <p:spTgt spid="21507">
                                            <p:txEl>
                                              <p:pRg st="16" end="16"/>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21507">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10B9E0A-9259-4B80-85D8-3DF8DB498EE1}"/>
              </a:ext>
            </a:extLst>
          </p:cNvPr>
          <p:cNvSpPr>
            <a:spLocks noGrp="1" noChangeArrowheads="1"/>
          </p:cNvSpPr>
          <p:nvPr>
            <p:ph type="title" idx="4294967295"/>
          </p:nvPr>
        </p:nvSpPr>
        <p:spPr/>
        <p:txBody>
          <a:bodyPr lIns="92075" tIns="46038" rIns="92075" bIns="46038"/>
          <a:lstStyle/>
          <a:p>
            <a:pPr eaLnBrk="1" hangingPunct="1"/>
            <a:r>
              <a:rPr lang="en-GB" altLang="cs-CZ" sz="4000" b="1" i="1" noProof="0" dirty="0">
                <a:solidFill>
                  <a:srgbClr val="800000"/>
                </a:solidFill>
                <a:latin typeface="Calibri" panose="020F0502020204030204" pitchFamily="34" charset="0"/>
              </a:rPr>
              <a:t>Systematic classification of drugs </a:t>
            </a:r>
          </a:p>
        </p:txBody>
      </p:sp>
      <p:sp>
        <p:nvSpPr>
          <p:cNvPr id="48131" name="Rectangle 3">
            <a:extLst>
              <a:ext uri="{FF2B5EF4-FFF2-40B4-BE49-F238E27FC236}">
                <a16:creationId xmlns:a16="http://schemas.microsoft.com/office/drawing/2014/main" id="{A6C913ED-FFFF-4756-BB45-E71FDA96F53C}"/>
              </a:ext>
            </a:extLst>
          </p:cNvPr>
          <p:cNvSpPr>
            <a:spLocks noGrp="1" noChangeArrowheads="1"/>
          </p:cNvSpPr>
          <p:nvPr>
            <p:ph type="body" idx="4294967295"/>
          </p:nvPr>
        </p:nvSpPr>
        <p:spPr>
          <a:xfrm>
            <a:off x="457200" y="1417638"/>
            <a:ext cx="8229600" cy="4891682"/>
          </a:xfrm>
        </p:spPr>
        <p:txBody>
          <a:bodyPr lIns="92075" tIns="46038" rIns="92075" bIns="46038"/>
          <a:lstStyle/>
          <a:p>
            <a:pPr marL="0" indent="0" eaLnBrk="1" hangingPunct="1">
              <a:lnSpc>
                <a:spcPct val="90000"/>
              </a:lnSpc>
              <a:buFontTx/>
              <a:buNone/>
              <a:defRPr/>
            </a:pPr>
            <a:r>
              <a:rPr lang="en-GB" altLang="cs-CZ" sz="2800" u="sng" noProof="0" dirty="0">
                <a:solidFill>
                  <a:srgbClr val="008000"/>
                </a:solidFill>
                <a:latin typeface="Calibri" panose="020F0502020204030204" pitchFamily="34" charset="0"/>
              </a:rPr>
              <a:t>Pharmaco-botanical</a:t>
            </a:r>
            <a:r>
              <a:rPr lang="en-GB" altLang="cs-CZ" sz="2800" noProof="0" dirty="0">
                <a:latin typeface="Calibri" panose="020F0502020204030204" pitchFamily="34" charset="0"/>
              </a:rPr>
              <a:t> – according to the phylogenetic development of mother plants</a:t>
            </a:r>
          </a:p>
          <a:p>
            <a:pPr eaLnBrk="1" hangingPunct="1">
              <a:lnSpc>
                <a:spcPct val="90000"/>
              </a:lnSpc>
              <a:defRPr/>
            </a:pPr>
            <a:endParaRPr lang="en-GB" altLang="cs-CZ" sz="2800" noProof="0" dirty="0">
              <a:latin typeface="Calibri" panose="020F0502020204030204" pitchFamily="34" charset="0"/>
            </a:endParaRPr>
          </a:p>
          <a:p>
            <a:pPr marL="0" indent="0" eaLnBrk="1" hangingPunct="1">
              <a:lnSpc>
                <a:spcPct val="90000"/>
              </a:lnSpc>
              <a:buFontTx/>
              <a:buNone/>
              <a:defRPr/>
            </a:pPr>
            <a:r>
              <a:rPr lang="en-GB" altLang="cs-CZ" sz="2800" u="sng" noProof="0" dirty="0">
                <a:solidFill>
                  <a:srgbClr val="008000"/>
                </a:solidFill>
                <a:latin typeface="Calibri" panose="020F0502020204030204" pitchFamily="34" charset="0"/>
              </a:rPr>
              <a:t>Pharmaco-chemical</a:t>
            </a:r>
            <a:r>
              <a:rPr lang="en-GB" altLang="cs-CZ" sz="2800" noProof="0" dirty="0">
                <a:latin typeface="Calibri" panose="020F0502020204030204" pitchFamily="34" charset="0"/>
              </a:rPr>
              <a:t> – according to the chemical structure of content compounds</a:t>
            </a:r>
          </a:p>
          <a:p>
            <a:pPr eaLnBrk="1" hangingPunct="1">
              <a:lnSpc>
                <a:spcPct val="90000"/>
              </a:lnSpc>
              <a:defRPr/>
            </a:pPr>
            <a:endParaRPr lang="en-GB" altLang="cs-CZ" sz="2800" noProof="0" dirty="0">
              <a:latin typeface="Calibri" panose="020F0502020204030204" pitchFamily="34" charset="0"/>
            </a:endParaRPr>
          </a:p>
          <a:p>
            <a:pPr marL="0" indent="0" eaLnBrk="1" hangingPunct="1">
              <a:lnSpc>
                <a:spcPct val="90000"/>
              </a:lnSpc>
              <a:buFontTx/>
              <a:buNone/>
              <a:defRPr/>
            </a:pPr>
            <a:r>
              <a:rPr lang="en-GB" altLang="cs-CZ" sz="2800" u="sng" noProof="0" dirty="0">
                <a:solidFill>
                  <a:srgbClr val="008000"/>
                </a:solidFill>
                <a:latin typeface="Calibri" panose="020F0502020204030204" pitchFamily="34" charset="0"/>
              </a:rPr>
              <a:t>Pharmacological</a:t>
            </a:r>
            <a:r>
              <a:rPr lang="en-GB" altLang="cs-CZ" sz="2800" noProof="0" dirty="0">
                <a:latin typeface="Calibri" panose="020F0502020204030204" pitchFamily="34" charset="0"/>
              </a:rPr>
              <a:t> – according to the therapeutic effect of content compounds</a:t>
            </a:r>
          </a:p>
          <a:p>
            <a:pPr eaLnBrk="1" hangingPunct="1">
              <a:lnSpc>
                <a:spcPct val="90000"/>
              </a:lnSpc>
              <a:defRPr/>
            </a:pPr>
            <a:endParaRPr lang="en-GB" altLang="cs-CZ" sz="2800" noProof="0" dirty="0">
              <a:latin typeface="Calibri" panose="020F0502020204030204" pitchFamily="34" charset="0"/>
            </a:endParaRPr>
          </a:p>
          <a:p>
            <a:pPr marL="0" indent="0" eaLnBrk="1" hangingPunct="1">
              <a:lnSpc>
                <a:spcPct val="90000"/>
              </a:lnSpc>
              <a:buFontTx/>
              <a:buNone/>
              <a:defRPr/>
            </a:pPr>
            <a:r>
              <a:rPr lang="en-GB" altLang="cs-CZ" sz="2800" u="sng" noProof="0" dirty="0">
                <a:solidFill>
                  <a:srgbClr val="008000"/>
                </a:solidFill>
                <a:latin typeface="Calibri" panose="020F0502020204030204" pitchFamily="34" charset="0"/>
              </a:rPr>
              <a:t>Biogenetic</a:t>
            </a:r>
            <a:r>
              <a:rPr lang="en-GB" altLang="cs-CZ" sz="2800" noProof="0" dirty="0">
                <a:latin typeface="Calibri" panose="020F0502020204030204" pitchFamily="34" charset="0"/>
              </a:rPr>
              <a:t> – according to the biosynthetic origin of content compounds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03B27AF-9F48-4D26-AECD-631F59F16A6F}"/>
              </a:ext>
            </a:extLst>
          </p:cNvPr>
          <p:cNvSpPr>
            <a:spLocks noGrp="1" noChangeArrowheads="1"/>
          </p:cNvSpPr>
          <p:nvPr>
            <p:ph type="title" idx="4294967295"/>
          </p:nvPr>
        </p:nvSpPr>
        <p:spPr/>
        <p:txBody>
          <a:bodyPr lIns="92075" tIns="46038" rIns="92075" bIns="46038"/>
          <a:lstStyle/>
          <a:p>
            <a:pPr eaLnBrk="1" hangingPunct="1"/>
            <a:r>
              <a:rPr lang="en-GB" altLang="cs-CZ" b="1" i="1" noProof="0" dirty="0">
                <a:solidFill>
                  <a:srgbClr val="800000"/>
                </a:solidFill>
                <a:latin typeface="Calibri" panose="020F0502020204030204" pitchFamily="34" charset="0"/>
              </a:rPr>
              <a:t>Nomenclature of Drugs</a:t>
            </a:r>
          </a:p>
        </p:txBody>
      </p:sp>
      <p:sp>
        <p:nvSpPr>
          <p:cNvPr id="8195" name="Rectangle 3">
            <a:extLst>
              <a:ext uri="{FF2B5EF4-FFF2-40B4-BE49-F238E27FC236}">
                <a16:creationId xmlns:a16="http://schemas.microsoft.com/office/drawing/2014/main" id="{AB3A9BBA-23C7-4E16-92B3-F9B3A889192D}"/>
              </a:ext>
            </a:extLst>
          </p:cNvPr>
          <p:cNvSpPr>
            <a:spLocks noGrp="1" noChangeArrowheads="1"/>
          </p:cNvSpPr>
          <p:nvPr>
            <p:ph type="body" idx="4294967295"/>
          </p:nvPr>
        </p:nvSpPr>
        <p:spPr>
          <a:xfrm>
            <a:off x="611560" y="1417638"/>
            <a:ext cx="7920880" cy="5229225"/>
          </a:xfrm>
        </p:spPr>
        <p:txBody>
          <a:bodyPr lIns="92075" tIns="46038" rIns="92075" bIns="46038"/>
          <a:lstStyle/>
          <a:p>
            <a:pPr marL="0" indent="0" eaLnBrk="1" hangingPunct="1">
              <a:buClr>
                <a:srgbClr val="008000"/>
              </a:buClr>
              <a:buFontTx/>
              <a:buNone/>
            </a:pPr>
            <a:r>
              <a:rPr lang="en-GB" altLang="cs-CZ" sz="2400" noProof="0" dirty="0" err="1">
                <a:latin typeface="Calibri" panose="020F0502020204030204" pitchFamily="34" charset="0"/>
              </a:rPr>
              <a:t>Binomic</a:t>
            </a:r>
            <a:r>
              <a:rPr lang="en-GB" altLang="cs-CZ" sz="2400" noProof="0" dirty="0">
                <a:latin typeface="Calibri" panose="020F0502020204030204" pitchFamily="34" charset="0"/>
              </a:rPr>
              <a:t> – first part of name expresses mother plant (genus or species), second part expresses name of corresponding plant organ</a:t>
            </a:r>
          </a:p>
          <a:p>
            <a:pPr marL="0" indent="0" eaLnBrk="1" hangingPunct="1">
              <a:buClr>
                <a:srgbClr val="008000"/>
              </a:buClr>
              <a:buFontTx/>
              <a:buNone/>
            </a:pPr>
            <a:r>
              <a:rPr lang="en-GB" altLang="cs-CZ" sz="2400" i="1" noProof="0" dirty="0">
                <a:solidFill>
                  <a:srgbClr val="FF6600"/>
                </a:solidFill>
                <a:latin typeface="Calibri" panose="020F0502020204030204" pitchFamily="34" charset="0"/>
              </a:rPr>
              <a:t>	</a:t>
            </a:r>
            <a:r>
              <a:rPr lang="en-GB" altLang="cs-CZ" sz="2400" i="1" noProof="0" dirty="0" err="1">
                <a:solidFill>
                  <a:srgbClr val="FF6600"/>
                </a:solidFill>
                <a:latin typeface="Calibri" panose="020F0502020204030204" pitchFamily="34" charset="0"/>
              </a:rPr>
              <a:t>Lini</a:t>
            </a:r>
            <a:r>
              <a:rPr lang="en-GB" altLang="cs-CZ" sz="2400" i="1" noProof="0" dirty="0">
                <a:solidFill>
                  <a:srgbClr val="FF6600"/>
                </a:solidFill>
                <a:latin typeface="Calibri" panose="020F0502020204030204" pitchFamily="34" charset="0"/>
              </a:rPr>
              <a:t> semen, </a:t>
            </a:r>
            <a:r>
              <a:rPr lang="en-GB" altLang="cs-CZ" sz="2400" i="1" noProof="0" dirty="0" err="1">
                <a:solidFill>
                  <a:srgbClr val="FF6600"/>
                </a:solidFill>
                <a:latin typeface="Calibri" panose="020F0502020204030204" pitchFamily="34" charset="0"/>
              </a:rPr>
              <a:t>Belladonnae</a:t>
            </a:r>
            <a:r>
              <a:rPr lang="en-GB" altLang="cs-CZ" sz="2400" i="1" noProof="0" dirty="0">
                <a:solidFill>
                  <a:srgbClr val="FF6600"/>
                </a:solidFill>
                <a:latin typeface="Calibri" panose="020F0502020204030204" pitchFamily="34" charset="0"/>
              </a:rPr>
              <a:t> radix, </a:t>
            </a:r>
            <a:r>
              <a:rPr lang="en-GB" altLang="cs-CZ" sz="2400" i="1" noProof="0" dirty="0" err="1">
                <a:solidFill>
                  <a:srgbClr val="FF6600"/>
                </a:solidFill>
                <a:latin typeface="Calibri" panose="020F0502020204030204" pitchFamily="34" charset="0"/>
              </a:rPr>
              <a:t>Conii</a:t>
            </a:r>
            <a:r>
              <a:rPr lang="en-GB" altLang="cs-CZ" sz="2400" i="1" noProof="0" dirty="0">
                <a:solidFill>
                  <a:srgbClr val="FF6600"/>
                </a:solidFill>
                <a:latin typeface="Calibri" panose="020F0502020204030204" pitchFamily="34" charset="0"/>
              </a:rPr>
              <a:t>  fructus</a:t>
            </a:r>
          </a:p>
          <a:p>
            <a:pPr marL="0" indent="0" eaLnBrk="1" hangingPunct="1">
              <a:buClr>
                <a:srgbClr val="008000"/>
              </a:buClr>
              <a:buFontTx/>
              <a:buNone/>
            </a:pPr>
            <a:endParaRPr lang="en-GB" altLang="cs-CZ" sz="2400" i="1" noProof="0" dirty="0">
              <a:solidFill>
                <a:srgbClr val="FF6600"/>
              </a:solidFill>
              <a:latin typeface="Calibri" panose="020F0502020204030204" pitchFamily="34" charset="0"/>
            </a:endParaRPr>
          </a:p>
          <a:p>
            <a:pPr marL="0" indent="0" eaLnBrk="1" hangingPunct="1">
              <a:buClr>
                <a:srgbClr val="008000"/>
              </a:buClr>
              <a:buFontTx/>
              <a:buNone/>
            </a:pPr>
            <a:r>
              <a:rPr lang="en-GB" altLang="cs-CZ" sz="2400" noProof="0" dirty="0">
                <a:latin typeface="Calibri" panose="020F0502020204030204" pitchFamily="34" charset="0"/>
              </a:rPr>
              <a:t>One name - </a:t>
            </a:r>
            <a:r>
              <a:rPr lang="en-GB" altLang="cs-CZ" sz="2400" i="1" noProof="0" dirty="0">
                <a:solidFill>
                  <a:srgbClr val="FF6600"/>
                </a:solidFill>
                <a:latin typeface="Calibri" panose="020F0502020204030204" pitchFamily="34" charset="0"/>
              </a:rPr>
              <a:t>Lycopodium, Mel</a:t>
            </a:r>
          </a:p>
          <a:p>
            <a:pPr marL="0" indent="0" eaLnBrk="1" hangingPunct="1">
              <a:buClr>
                <a:srgbClr val="008000"/>
              </a:buClr>
              <a:buFontTx/>
              <a:buNone/>
            </a:pPr>
            <a:endParaRPr lang="en-GB" altLang="cs-CZ" sz="2400" i="1" noProof="0" dirty="0">
              <a:solidFill>
                <a:srgbClr val="FF6600"/>
              </a:solidFill>
              <a:latin typeface="Calibri" panose="020F0502020204030204" pitchFamily="34" charset="0"/>
            </a:endParaRPr>
          </a:p>
          <a:p>
            <a:pPr marL="0" indent="0" eaLnBrk="1" hangingPunct="1">
              <a:buClr>
                <a:srgbClr val="008000"/>
              </a:buClr>
              <a:buFontTx/>
              <a:buNone/>
            </a:pPr>
            <a:r>
              <a:rPr lang="en-GB" altLang="cs-CZ" sz="2400" noProof="0" dirty="0">
                <a:latin typeface="Calibri" panose="020F0502020204030204" pitchFamily="34" charset="0"/>
              </a:rPr>
              <a:t>Exceptions - </a:t>
            </a:r>
            <a:r>
              <a:rPr lang="en-GB" altLang="cs-CZ" sz="2400" i="1" noProof="0" dirty="0" err="1">
                <a:solidFill>
                  <a:srgbClr val="FF6600"/>
                </a:solidFill>
                <a:latin typeface="Calibri" panose="020F0502020204030204" pitchFamily="34" charset="0"/>
              </a:rPr>
              <a:t>Liquiritiae</a:t>
            </a:r>
            <a:r>
              <a:rPr lang="en-GB" altLang="cs-CZ" sz="2400" i="1" noProof="0" dirty="0">
                <a:solidFill>
                  <a:srgbClr val="FF6600"/>
                </a:solidFill>
                <a:latin typeface="Calibri" panose="020F0502020204030204" pitchFamily="34" charset="0"/>
              </a:rPr>
              <a:t> radix, </a:t>
            </a:r>
            <a:r>
              <a:rPr lang="en-GB" altLang="cs-CZ" sz="2400" i="1" noProof="0" dirty="0" err="1">
                <a:solidFill>
                  <a:srgbClr val="FF6600"/>
                </a:solidFill>
                <a:latin typeface="Calibri" panose="020F0502020204030204" pitchFamily="34" charset="0"/>
              </a:rPr>
              <a:t>Cynosbati</a:t>
            </a:r>
            <a:r>
              <a:rPr lang="en-GB" altLang="cs-CZ" sz="2400" i="1" noProof="0" dirty="0">
                <a:solidFill>
                  <a:srgbClr val="FF6600"/>
                </a:solidFill>
                <a:latin typeface="Calibri" panose="020F0502020204030204" pitchFamily="34" charset="0"/>
              </a:rPr>
              <a:t> fructus</a:t>
            </a:r>
          </a:p>
          <a:p>
            <a:pPr marL="0" indent="0" eaLnBrk="1" hangingPunct="1">
              <a:buClr>
                <a:srgbClr val="008000"/>
              </a:buClr>
              <a:buFontTx/>
              <a:buNone/>
            </a:pPr>
            <a:endParaRPr lang="en-GB" altLang="cs-CZ" sz="2400" i="1" noProof="0" dirty="0">
              <a:solidFill>
                <a:srgbClr val="FF6600"/>
              </a:solidFill>
              <a:latin typeface="Calibri" panose="020F0502020204030204" pitchFamily="34" charset="0"/>
            </a:endParaRPr>
          </a:p>
          <a:p>
            <a:pPr marL="0" indent="0" eaLnBrk="1" hangingPunct="1">
              <a:buClr>
                <a:srgbClr val="008000"/>
              </a:buClr>
              <a:buFontTx/>
              <a:buNone/>
            </a:pPr>
            <a:r>
              <a:rPr lang="en-GB" altLang="cs-CZ" sz="2400" noProof="0" dirty="0">
                <a:solidFill>
                  <a:srgbClr val="FF0000"/>
                </a:solidFill>
                <a:latin typeface="Calibri" panose="020F0502020204030204" pitchFamily="34" charset="0"/>
              </a:rPr>
              <a:t>It is necessary to state the mother plant and family each time</a:t>
            </a:r>
            <a:endParaRPr lang="en-GB" altLang="cs-CZ" sz="2400" i="1" noProof="0" dirty="0">
              <a:solidFill>
                <a:srgbClr val="FF0000"/>
              </a:solidFill>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A53B01D-E740-44DC-B32F-2F3C52DCD288}"/>
              </a:ext>
            </a:extLst>
          </p:cNvPr>
          <p:cNvSpPr>
            <a:spLocks noGrp="1" noChangeArrowheads="1"/>
          </p:cNvSpPr>
          <p:nvPr>
            <p:ph type="title" idx="4294967295"/>
          </p:nvPr>
        </p:nvSpPr>
        <p:spPr>
          <a:xfrm>
            <a:off x="85725" y="38100"/>
            <a:ext cx="8736013" cy="952500"/>
          </a:xfrm>
        </p:spPr>
        <p:txBody>
          <a:bodyPr lIns="92075" tIns="46038" rIns="92075" bIns="46038"/>
          <a:lstStyle/>
          <a:p>
            <a:pPr eaLnBrk="1" hangingPunct="1"/>
            <a:r>
              <a:rPr lang="en-GB" altLang="cs-CZ" b="1" i="1" noProof="0" dirty="0">
                <a:solidFill>
                  <a:srgbClr val="800000"/>
                </a:solidFill>
                <a:latin typeface="Calibri" panose="020F0502020204030204" pitchFamily="34" charset="0"/>
              </a:rPr>
              <a:t>Drugs from aerial plant parts</a:t>
            </a:r>
          </a:p>
        </p:txBody>
      </p:sp>
      <p:sp>
        <p:nvSpPr>
          <p:cNvPr id="9219" name="Rectangle 3">
            <a:extLst>
              <a:ext uri="{FF2B5EF4-FFF2-40B4-BE49-F238E27FC236}">
                <a16:creationId xmlns:a16="http://schemas.microsoft.com/office/drawing/2014/main" id="{9FA49259-9B80-4678-BA3D-180369B1FD19}"/>
              </a:ext>
            </a:extLst>
          </p:cNvPr>
          <p:cNvSpPr>
            <a:spLocks noGrp="1" noChangeArrowheads="1"/>
          </p:cNvSpPr>
          <p:nvPr>
            <p:ph type="body" sz="half" idx="4294967295"/>
          </p:nvPr>
        </p:nvSpPr>
        <p:spPr>
          <a:xfrm>
            <a:off x="306388" y="1392238"/>
            <a:ext cx="8123237" cy="4525962"/>
          </a:xfrm>
        </p:spPr>
        <p:txBody>
          <a:bodyPr lIns="92075" tIns="46038" rIns="92075" bIns="46038"/>
          <a:lstStyle/>
          <a:p>
            <a:pPr marL="0" indent="0" eaLnBrk="1" hangingPunct="1">
              <a:buFontTx/>
              <a:buNone/>
            </a:pPr>
            <a:r>
              <a:rPr lang="en-GB" altLang="cs-CZ" sz="2800" b="1" i="1" noProof="0" dirty="0">
                <a:solidFill>
                  <a:srgbClr val="008000"/>
                </a:solidFill>
                <a:latin typeface="Calibri" panose="020F0502020204030204" pitchFamily="34" charset="0"/>
              </a:rPr>
              <a:t>Folium</a:t>
            </a:r>
            <a:r>
              <a:rPr lang="en-GB" altLang="cs-CZ" sz="2800" i="1" noProof="0" dirty="0">
                <a:latin typeface="Calibri" panose="020F0502020204030204" pitchFamily="34" charset="0"/>
              </a:rPr>
              <a:t> (leaf) – </a:t>
            </a:r>
            <a:r>
              <a:rPr lang="en-GB" altLang="cs-CZ" sz="2800" noProof="0" dirty="0">
                <a:latin typeface="Calibri" panose="020F0502020204030204" pitchFamily="34" charset="0"/>
              </a:rPr>
              <a:t>plant leaves </a:t>
            </a:r>
          </a:p>
          <a:p>
            <a:pPr marL="0" indent="0" eaLnBrk="1" hangingPunct="1">
              <a:buFontTx/>
              <a:buNone/>
            </a:pPr>
            <a:endParaRPr lang="en-GB" altLang="cs-CZ" sz="2800" noProof="0" dirty="0">
              <a:latin typeface="Calibri" panose="020F0502020204030204" pitchFamily="34" charset="0"/>
            </a:endParaRPr>
          </a:p>
          <a:p>
            <a:pPr marL="0" indent="0" eaLnBrk="1" hangingPunct="1">
              <a:buFontTx/>
              <a:buNone/>
            </a:pPr>
            <a:endParaRPr lang="en-GB" altLang="cs-CZ" sz="2800" noProof="0" dirty="0">
              <a:latin typeface="Calibri" panose="020F0502020204030204" pitchFamily="34" charset="0"/>
            </a:endParaRPr>
          </a:p>
          <a:p>
            <a:pPr marL="0" indent="0" eaLnBrk="1" hangingPunct="1">
              <a:buFontTx/>
              <a:buNone/>
            </a:pPr>
            <a:r>
              <a:rPr lang="en-GB" altLang="cs-CZ" sz="2800" b="1" i="1" noProof="0" dirty="0" err="1">
                <a:solidFill>
                  <a:srgbClr val="008000"/>
                </a:solidFill>
                <a:latin typeface="Calibri" panose="020F0502020204030204" pitchFamily="34" charset="0"/>
              </a:rPr>
              <a:t>Herba</a:t>
            </a:r>
            <a:r>
              <a:rPr lang="en-GB" altLang="cs-CZ" sz="2800" noProof="0" dirty="0">
                <a:latin typeface="Calibri" panose="020F0502020204030204" pitchFamily="34" charset="0"/>
              </a:rPr>
              <a:t> </a:t>
            </a:r>
            <a:r>
              <a:rPr lang="en-GB" altLang="cs-CZ" sz="2800" i="1" noProof="0" dirty="0">
                <a:latin typeface="Calibri" panose="020F0502020204030204" pitchFamily="34" charset="0"/>
              </a:rPr>
              <a:t>(herb)</a:t>
            </a:r>
            <a:r>
              <a:rPr lang="en-GB" altLang="cs-CZ" sz="2800" noProof="0" dirty="0">
                <a:latin typeface="Calibri" panose="020F0502020204030204" pitchFamily="34" charset="0"/>
              </a:rPr>
              <a:t> – whole aerial plant part</a:t>
            </a:r>
          </a:p>
          <a:p>
            <a:pPr marL="0" indent="0" eaLnBrk="1" hangingPunct="1">
              <a:buFontTx/>
              <a:buNone/>
            </a:pPr>
            <a:endParaRPr lang="en-GB" altLang="cs-CZ" sz="2800" noProof="0" dirty="0">
              <a:latin typeface="Calibri" panose="020F0502020204030204" pitchFamily="34" charset="0"/>
            </a:endParaRPr>
          </a:p>
          <a:p>
            <a:pPr marL="0" indent="0" eaLnBrk="1" hangingPunct="1">
              <a:buFontTx/>
              <a:buNone/>
            </a:pPr>
            <a:endParaRPr lang="en-GB" altLang="cs-CZ" sz="2800" noProof="0" dirty="0">
              <a:latin typeface="Calibri" panose="020F0502020204030204" pitchFamily="34" charset="0"/>
            </a:endParaRPr>
          </a:p>
          <a:p>
            <a:pPr marL="0" indent="0" eaLnBrk="1" hangingPunct="1">
              <a:buFontTx/>
              <a:buNone/>
            </a:pPr>
            <a:r>
              <a:rPr lang="en-GB" altLang="cs-CZ" sz="2800" b="1" i="1" noProof="0" dirty="0">
                <a:solidFill>
                  <a:srgbClr val="008000"/>
                </a:solidFill>
                <a:latin typeface="Calibri" panose="020F0502020204030204" pitchFamily="34" charset="0"/>
              </a:rPr>
              <a:t>Flos</a:t>
            </a:r>
            <a:r>
              <a:rPr lang="en-GB" altLang="cs-CZ" sz="2800" noProof="0" dirty="0">
                <a:latin typeface="Calibri" panose="020F0502020204030204" pitchFamily="34" charset="0"/>
              </a:rPr>
              <a:t> </a:t>
            </a:r>
            <a:r>
              <a:rPr lang="en-GB" altLang="cs-CZ" sz="2800" i="1" noProof="0" dirty="0">
                <a:latin typeface="Calibri" panose="020F0502020204030204" pitchFamily="34" charset="0"/>
              </a:rPr>
              <a:t>(flower)</a:t>
            </a:r>
            <a:r>
              <a:rPr lang="en-GB" altLang="cs-CZ" sz="2800" noProof="0" dirty="0">
                <a:latin typeface="Calibri" panose="020F0502020204030204" pitchFamily="34" charset="0"/>
              </a:rPr>
              <a:t> - whole flowers or their parts </a:t>
            </a:r>
          </a:p>
          <a:p>
            <a:pPr marL="0" indent="0" eaLnBrk="1" hangingPunct="1">
              <a:buFontTx/>
              <a:buNone/>
            </a:pPr>
            <a:r>
              <a:rPr lang="en-GB" altLang="cs-CZ" sz="2800" noProof="0" dirty="0">
                <a:latin typeface="Calibri" panose="020F0502020204030204" pitchFamily="34" charset="0"/>
              </a:rPr>
              <a:t>(floral leaf petals), or whole inflorescence </a:t>
            </a:r>
          </a:p>
        </p:txBody>
      </p:sp>
      <p:pic>
        <p:nvPicPr>
          <p:cNvPr id="9222" name="Picture 6">
            <a:extLst>
              <a:ext uri="{FF2B5EF4-FFF2-40B4-BE49-F238E27FC236}">
                <a16:creationId xmlns:a16="http://schemas.microsoft.com/office/drawing/2014/main" id="{88A928AF-E3F7-49B0-A237-BADD83B29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76" r="12186"/>
          <a:stretch>
            <a:fillRect/>
          </a:stretch>
        </p:blipFill>
        <p:spPr bwMode="auto">
          <a:xfrm>
            <a:off x="7308850" y="1125538"/>
            <a:ext cx="1512888"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F28486AD-44F9-403B-BD17-36FB400D66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36" r="14525"/>
          <a:stretch>
            <a:fillRect/>
          </a:stretch>
        </p:blipFill>
        <p:spPr bwMode="auto">
          <a:xfrm>
            <a:off x="7254875" y="2913063"/>
            <a:ext cx="162083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85C435D0-2283-4EAB-878F-A896373E8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7275" y="5216525"/>
            <a:ext cx="141446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ox(out)">
                                      <p:cBhvr>
                                        <p:cTn id="7" dur="500"/>
                                        <p:tgtEl>
                                          <p:spTgt spid="9222"/>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2456</TotalTime>
  <Words>2274</Words>
  <Application>Microsoft Office PowerPoint</Application>
  <PresentationFormat>Prezentácia na obrazovke (4:3)</PresentationFormat>
  <Paragraphs>385</Paragraphs>
  <Slides>30</Slides>
  <Notes>16</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30</vt:i4>
      </vt:variant>
    </vt:vector>
  </HeadingPairs>
  <TitlesOfParts>
    <vt:vector size="35" baseType="lpstr">
      <vt:lpstr>arial</vt:lpstr>
      <vt:lpstr>arial</vt:lpstr>
      <vt:lpstr>Calibri</vt:lpstr>
      <vt:lpstr>Wingdings</vt:lpstr>
      <vt:lpstr>Výchozí návrh</vt:lpstr>
      <vt:lpstr>Pharmacognosy  lab exercise 1</vt:lpstr>
      <vt:lpstr>Prezentácia programu PowerPoint</vt:lpstr>
      <vt:lpstr>How to obtain course credits</vt:lpstr>
      <vt:lpstr>Pharmacognosy</vt:lpstr>
      <vt:lpstr>Drug</vt:lpstr>
      <vt:lpstr>Drying</vt:lpstr>
      <vt:lpstr>Systematic classification of drugs </vt:lpstr>
      <vt:lpstr>Nomenclature of Drugs</vt:lpstr>
      <vt:lpstr>Drugs from aerial plant parts</vt:lpstr>
      <vt:lpstr>Drugs from aerial plant parts</vt:lpstr>
      <vt:lpstr>Drugs from aerial plant parts</vt:lpstr>
      <vt:lpstr>Drugs from aerial plant parts</vt:lpstr>
      <vt:lpstr>Drugs derived from underground plant organs</vt:lpstr>
      <vt:lpstr>Nomenclature of plant products and most often used adjectives</vt:lpstr>
      <vt:lpstr>Review of traditional pharmacological effects of drugs</vt:lpstr>
      <vt:lpstr>Prezentácia programu PowerPoint</vt:lpstr>
      <vt:lpstr>Prezentácia programu PowerPoint</vt:lpstr>
      <vt:lpstr>Drug analysis</vt:lpstr>
      <vt:lpstr>Identification</vt:lpstr>
      <vt:lpstr>Purity checking</vt:lpstr>
      <vt:lpstr>Content determination</vt:lpstr>
      <vt:lpstr>Division of plant metabolites</vt:lpstr>
      <vt:lpstr>Preparation of microscopic slides</vt:lpstr>
      <vt:lpstr>Prezentácia programu PowerPoint</vt:lpstr>
      <vt:lpstr>Procedure of permanent slide preparation</vt:lpstr>
      <vt:lpstr>Prezentácia programu PowerPoint</vt:lpstr>
      <vt:lpstr>Prezentácia programu PowerPoint</vt:lpstr>
      <vt:lpstr>Prezentácia programu PowerPoint</vt:lpstr>
      <vt:lpstr>The most important information sources about natural products</vt:lpstr>
      <vt:lpstr>Prezentácia programu PowerPoint</vt:lpstr>
    </vt:vector>
  </TitlesOfParts>
  <Company>ÚPL Faf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Cvičení č. 1</dc:title>
  <dc:creator>Karel Šmejkal</dc:creator>
  <cp:lastModifiedBy>john smith</cp:lastModifiedBy>
  <cp:revision>377</cp:revision>
  <dcterms:created xsi:type="dcterms:W3CDTF">2011-05-09T08:56:43Z</dcterms:created>
  <dcterms:modified xsi:type="dcterms:W3CDTF">2021-09-15T08:27:47Z</dcterms:modified>
</cp:coreProperties>
</file>