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4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5" r:id="rId18"/>
    <p:sldId id="276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37F8A-BDC0-458F-8320-211260B1B581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1736A-68E4-4AAE-AA60-CFFFB3E26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370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1736A-68E4-4AAE-AA60-CFFFB3E26FE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58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88F172F-4626-4A2E-B276-E4AF157C3A02}" type="slidenum">
              <a:rPr lang="cs-CZ" altLang="cs-CZ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1878B57-88C2-4546-A4B8-5E6DD3DC0386}" type="slidenum">
              <a:rPr lang="cs-CZ" altLang="cs-CZ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EA05D46-C742-407D-A3FB-FBE2F03C5C63}" type="slidenum">
              <a:rPr lang="cs-CZ" altLang="cs-CZ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E53704E-170B-4A03-A269-533F21741BBC}" type="slidenum">
              <a:rPr lang="cs-CZ" altLang="cs-CZ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14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6E1387F-8FC1-4A37-9FF1-6125070D0513}" type="slidenum">
              <a:rPr lang="cs-CZ" altLang="cs-CZ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16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669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807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57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702B-9155-47C5-B26A-F577CFA525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C19BD-1E1F-4BFE-BFDB-A561514369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139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B376F-8A52-4055-BD0F-41C2C2B8572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927A3-739C-4CFA-B362-3D9318366B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8691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6E567-C8AD-42B7-B81B-77C25051BFA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1538-6F9E-4EF3-9895-70CF456573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058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C934C-F04D-4187-B45C-E9052AF9B50E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59893-B6DF-4F75-8523-E73178A67E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830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45210-A350-44FE-AA9D-9D2E99287A8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CFCE4-1223-4DDE-A7D5-42DB964AEE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3149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B5BA1-0F08-4C57-9633-46926562ACEC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8B0EE-6F65-41F4-B57D-6ADA85D3C9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1650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40734-17F4-426C-813B-4BC485810F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F85EF-E0BD-4A68-B086-2C9B9D3D64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4649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F74E9-DAEB-4D6B-8FAA-60C9091C139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9953-43A8-4B5D-8CD0-D284DCCDBD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231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9406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03826-BF1E-4566-9642-0C6559418782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E8569-DFA3-4B99-B051-77A09F3573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4872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CA05-D653-4634-AD80-2B6EBB60C3C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58BD7-B586-44E4-8FF2-4DE5F4237B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5804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363FE-AEE2-488E-928D-E9AE8AEFA0A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DEC2-977F-4008-B477-126034D425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200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719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060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831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488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96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324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418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20713-7AF7-40FF-85BD-D870481975F2}" type="datetimeFigureOut">
              <a:rPr lang="sk-SK" smtClean="0"/>
              <a:t>23. 11. 2022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1F7E7-9BBD-4FE7-8E74-98B091C264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188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82040-8623-4796-988F-BDF159F47A55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23.11.2022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93C4AA-D6BF-45FF-862D-B4FA8AD07453}" type="slidenum">
              <a:rPr lang="cs-CZ" altLang="cs-CZ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6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herbar.net/main.php?g2_itemId=1246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plant roots wallpa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r="395"/>
          <a:stretch/>
        </p:blipFill>
        <p:spPr bwMode="auto">
          <a:xfrm>
            <a:off x="0" y="2060848"/>
            <a:ext cx="9144000" cy="48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0" y="1198493"/>
            <a:ext cx="9144000" cy="6463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sz="3600" b="1" dirty="0">
                <a:solidFill>
                  <a:schemeClr val="bg1"/>
                </a:solidFill>
              </a:rPr>
              <a:t>Anatomická stavba rostlinných orgánů I </a:t>
            </a:r>
            <a:endParaRPr lang="cs-CZ" altLang="cs-CZ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256580"/>
            <a:ext cx="9144000" cy="6463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altLang="cs-CZ" sz="3600" dirty="0">
                <a:latin typeface="+mj-lt"/>
                <a:cs typeface="Times New Roman" pitchFamily="18" charset="0"/>
              </a:rPr>
              <a:t>Cvičení 8</a:t>
            </a:r>
          </a:p>
        </p:txBody>
      </p:sp>
      <p:pic>
        <p:nvPicPr>
          <p:cNvPr id="7" name="Picture 4" descr="VÃ½sledok vyhÄ¾adÃ¡vania obrÃ¡zkov pre dopyt lupa transparent">
            <a:extLst>
              <a:ext uri="{FF2B5EF4-FFF2-40B4-BE49-F238E27FC236}">
                <a16:creationId xmlns:a16="http://schemas.microsoft.com/office/drawing/2014/main" id="{012CB191-CC52-4FB8-82E9-4A0492D0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8949">
            <a:off x="4389289" y="4045660"/>
            <a:ext cx="3344276" cy="326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827584" y="2708920"/>
            <a:ext cx="2808312" cy="151216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KOŘEN</a:t>
            </a:r>
          </a:p>
        </p:txBody>
      </p:sp>
      <p:sp>
        <p:nvSpPr>
          <p:cNvPr id="9" name="Obdélník 8"/>
          <p:cNvSpPr/>
          <p:nvPr/>
        </p:nvSpPr>
        <p:spPr>
          <a:xfrm>
            <a:off x="127198" y="648866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1"/>
                </a:solidFill>
              </a:rPr>
              <a:t>Projekt IVA 2018FaF/3120/68</a:t>
            </a: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647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179512" y="1013481"/>
            <a:ext cx="8229600" cy="4525963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cs-CZ" altLang="cs-CZ" sz="2800" b="1" dirty="0"/>
              <a:t>Stavba kořene v primárním stavu, jednoděložná rostlina, radiální </a:t>
            </a:r>
            <a:r>
              <a:rPr lang="cs-CZ" altLang="cs-CZ" sz="2800" b="1" dirty="0" err="1"/>
              <a:t>polyarchní</a:t>
            </a:r>
            <a:r>
              <a:rPr lang="cs-CZ" altLang="cs-CZ" sz="2800" b="1" dirty="0"/>
              <a:t> cévní svazky</a:t>
            </a:r>
          </a:p>
          <a:p>
            <a:pPr eaLnBrk="1" hangingPunct="1"/>
            <a:r>
              <a:rPr lang="cs-CZ" altLang="cs-CZ" sz="2800" dirty="0"/>
              <a:t>rostlinný materiál: </a:t>
            </a:r>
            <a:r>
              <a:rPr lang="cs-CZ" altLang="cs-CZ" sz="2800" i="1" dirty="0" err="1"/>
              <a:t>Zea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mays</a:t>
            </a:r>
            <a:r>
              <a:rPr lang="cs-CZ" altLang="cs-CZ" sz="2800" i="1" dirty="0"/>
              <a:t> (</a:t>
            </a:r>
            <a:r>
              <a:rPr lang="cs-CZ" altLang="cs-CZ" sz="2800" i="1" dirty="0" err="1"/>
              <a:t>Poaceae</a:t>
            </a:r>
            <a:r>
              <a:rPr lang="cs-CZ" altLang="cs-CZ" sz="2800" i="1" dirty="0"/>
              <a:t>)</a:t>
            </a:r>
          </a:p>
          <a:p>
            <a:pPr eaLnBrk="1" hangingPunct="1"/>
            <a:r>
              <a:rPr lang="cs-CZ" altLang="cs-CZ" sz="2800" dirty="0"/>
              <a:t>transverzální řez kořenem</a:t>
            </a:r>
          </a:p>
        </p:txBody>
      </p:sp>
      <p:pic>
        <p:nvPicPr>
          <p:cNvPr id="6149" name="Picture 9" descr="Kukuřice setá (Zea mays L.)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266461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154200"/>
            <a:ext cx="9144000" cy="634082"/>
          </a:xfrm>
          <a:prstGeom prst="rect">
            <a:avLst/>
          </a:prstGeom>
          <a:solidFill>
            <a:srgbClr val="EA5F50">
              <a:alpha val="50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cs typeface="Times New Roman" pitchFamily="18" charset="0"/>
              </a:rPr>
              <a:t>Mikroskopický preparát č. 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7"/>
          <a:stretch/>
        </p:blipFill>
        <p:spPr bwMode="auto">
          <a:xfrm>
            <a:off x="6444208" y="3008707"/>
            <a:ext cx="2597211" cy="353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3994471" cy="326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45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3"/>
          <p:cNvSpPr>
            <a:spLocks noGrp="1"/>
          </p:cNvSpPr>
          <p:nvPr>
            <p:ph type="title"/>
          </p:nvPr>
        </p:nvSpPr>
        <p:spPr>
          <a:xfrm>
            <a:off x="250825" y="0"/>
            <a:ext cx="8305800" cy="1143000"/>
          </a:xfrm>
        </p:spPr>
        <p:txBody>
          <a:bodyPr/>
          <a:lstStyle/>
          <a:p>
            <a:pPr eaLnBrk="1" hangingPunct="1"/>
            <a:r>
              <a:rPr lang="cs-CZ" altLang="cs-CZ" i="1"/>
              <a:t>Zea mays </a:t>
            </a:r>
            <a:r>
              <a:rPr lang="cs-CZ" altLang="cs-CZ"/>
              <a:t>(</a:t>
            </a:r>
            <a:r>
              <a:rPr lang="cs-CZ" altLang="cs-CZ" i="1"/>
              <a:t>Poaceae</a:t>
            </a:r>
            <a:r>
              <a:rPr lang="cs-CZ" altLang="cs-CZ"/>
              <a:t>)</a:t>
            </a:r>
            <a:endParaRPr lang="cs-CZ" altLang="cs-CZ" sz="2800" i="1"/>
          </a:p>
        </p:txBody>
      </p:sp>
      <p:pic>
        <p:nvPicPr>
          <p:cNvPr id="717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33488"/>
            <a:ext cx="7213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9"/>
          <p:cNvSpPr txBox="1">
            <a:spLocks noChangeArrowheads="1"/>
          </p:cNvSpPr>
          <p:nvPr/>
        </p:nvSpPr>
        <p:spPr bwMode="auto">
          <a:xfrm>
            <a:off x="1890713" y="3071813"/>
            <a:ext cx="333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charset="0"/>
              </a:rPr>
              <a:t>R</a:t>
            </a:r>
          </a:p>
        </p:txBody>
      </p:sp>
      <p:sp>
        <p:nvSpPr>
          <p:cNvPr id="7173" name="TextovéPole 10"/>
          <p:cNvSpPr txBox="1">
            <a:spLocks noChangeArrowheads="1"/>
          </p:cNvSpPr>
          <p:nvPr/>
        </p:nvSpPr>
        <p:spPr bwMode="auto">
          <a:xfrm>
            <a:off x="1847850" y="3406775"/>
            <a:ext cx="434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charset="0"/>
              </a:rPr>
              <a:t>Ex</a:t>
            </a:r>
          </a:p>
        </p:txBody>
      </p:sp>
      <p:sp>
        <p:nvSpPr>
          <p:cNvPr id="7174" name="TextovéPole 11"/>
          <p:cNvSpPr txBox="1">
            <a:spLocks noChangeArrowheads="1"/>
          </p:cNvSpPr>
          <p:nvPr/>
        </p:nvSpPr>
        <p:spPr bwMode="auto">
          <a:xfrm>
            <a:off x="2733675" y="3662363"/>
            <a:ext cx="481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  <a:latin typeface="Arial" charset="0"/>
              </a:rPr>
              <a:t>Md</a:t>
            </a:r>
          </a:p>
        </p:txBody>
      </p:sp>
      <p:sp>
        <p:nvSpPr>
          <p:cNvPr id="7175" name="TextovéPole 12"/>
          <p:cNvSpPr txBox="1">
            <a:spLocks noChangeArrowheads="1"/>
          </p:cNvSpPr>
          <p:nvPr/>
        </p:nvSpPr>
        <p:spPr bwMode="auto">
          <a:xfrm>
            <a:off x="3840163" y="3930650"/>
            <a:ext cx="446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charset="0"/>
              </a:rPr>
              <a:t>En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rot="16200000" flipH="1">
            <a:off x="4321969" y="3750469"/>
            <a:ext cx="571500" cy="7143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7" name="TextovéPole 14"/>
          <p:cNvSpPr txBox="1">
            <a:spLocks noChangeArrowheads="1"/>
          </p:cNvSpPr>
          <p:nvPr/>
        </p:nvSpPr>
        <p:spPr bwMode="auto">
          <a:xfrm>
            <a:off x="4321175" y="3187700"/>
            <a:ext cx="56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charset="0"/>
              </a:rPr>
              <a:t>Pc</a:t>
            </a:r>
          </a:p>
        </p:txBody>
      </p:sp>
      <p:sp>
        <p:nvSpPr>
          <p:cNvPr id="7178" name="TextovéPole 15"/>
          <p:cNvSpPr txBox="1">
            <a:spLocks noChangeArrowheads="1"/>
          </p:cNvSpPr>
          <p:nvPr/>
        </p:nvSpPr>
        <p:spPr bwMode="auto">
          <a:xfrm>
            <a:off x="3259138" y="4857750"/>
            <a:ext cx="446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  <a:latin typeface="Arial" charset="0"/>
              </a:rPr>
              <a:t>PF</a:t>
            </a:r>
          </a:p>
        </p:txBody>
      </p:sp>
      <p:sp>
        <p:nvSpPr>
          <p:cNvPr id="7179" name="TextovéPole 16"/>
          <p:cNvSpPr txBox="1">
            <a:spLocks noChangeArrowheads="1"/>
          </p:cNvSpPr>
          <p:nvPr/>
        </p:nvSpPr>
        <p:spPr bwMode="auto">
          <a:xfrm>
            <a:off x="4114800" y="4662488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  <a:latin typeface="Arial" charset="0"/>
              </a:rPr>
              <a:t>PX</a:t>
            </a:r>
          </a:p>
        </p:txBody>
      </p:sp>
      <p:sp>
        <p:nvSpPr>
          <p:cNvPr id="7180" name="TextovéPole 17"/>
          <p:cNvSpPr txBox="1">
            <a:spLocks noChangeArrowheads="1"/>
          </p:cNvSpPr>
          <p:nvPr/>
        </p:nvSpPr>
        <p:spPr bwMode="auto">
          <a:xfrm>
            <a:off x="4857750" y="5322888"/>
            <a:ext cx="260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  <a:latin typeface="Arial" charset="0"/>
              </a:rPr>
              <a:t>D</a:t>
            </a:r>
          </a:p>
        </p:txBody>
      </p:sp>
      <p:sp>
        <p:nvSpPr>
          <p:cNvPr id="7181" name="TextovéPole 8"/>
          <p:cNvSpPr txBox="1">
            <a:spLocks noChangeArrowheads="1"/>
          </p:cNvSpPr>
          <p:nvPr/>
        </p:nvSpPr>
        <p:spPr bwMode="auto">
          <a:xfrm>
            <a:off x="5919788" y="1228725"/>
            <a:ext cx="2960041" cy="203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R – </a:t>
            </a:r>
            <a:r>
              <a:rPr lang="cs-CZ" altLang="cs-CZ" sz="1400" dirty="0" err="1">
                <a:solidFill>
                  <a:prstClr val="black"/>
                </a:solidFill>
              </a:rPr>
              <a:t>rhizodermis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Ex – exodermis (zde </a:t>
            </a:r>
            <a:r>
              <a:rPr lang="cs-CZ" altLang="cs-CZ" sz="1400" dirty="0" err="1">
                <a:solidFill>
                  <a:prstClr val="black"/>
                </a:solidFill>
              </a:rPr>
              <a:t>sklerifikující</a:t>
            </a:r>
            <a:r>
              <a:rPr lang="cs-CZ" altLang="cs-CZ" sz="1400" dirty="0">
                <a:solidFill>
                  <a:prstClr val="black"/>
                </a:solidFill>
              </a:rPr>
              <a:t> spolu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s částí </a:t>
            </a:r>
            <a:r>
              <a:rPr lang="cs-CZ" altLang="cs-CZ" sz="1400" dirty="0" err="1">
                <a:solidFill>
                  <a:prstClr val="black"/>
                </a:solidFill>
              </a:rPr>
              <a:t>mezodermis</a:t>
            </a:r>
            <a:r>
              <a:rPr lang="cs-CZ" altLang="cs-CZ" sz="1400" dirty="0">
                <a:solidFill>
                  <a:prstClr val="black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 err="1">
                <a:solidFill>
                  <a:prstClr val="black"/>
                </a:solidFill>
              </a:rPr>
              <a:t>Md</a:t>
            </a:r>
            <a:r>
              <a:rPr lang="cs-CZ" altLang="cs-CZ" sz="1400" dirty="0">
                <a:solidFill>
                  <a:prstClr val="black"/>
                </a:solidFill>
              </a:rPr>
              <a:t> – parenchymatická </a:t>
            </a:r>
            <a:r>
              <a:rPr lang="cs-CZ" altLang="cs-CZ" sz="1400" dirty="0" err="1">
                <a:solidFill>
                  <a:prstClr val="black"/>
                </a:solidFill>
              </a:rPr>
              <a:t>mezodermis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En – endodermis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 err="1">
                <a:solidFill>
                  <a:prstClr val="black"/>
                </a:solidFill>
              </a:rPr>
              <a:t>Pc</a:t>
            </a:r>
            <a:r>
              <a:rPr lang="cs-CZ" altLang="cs-CZ" sz="1400" dirty="0">
                <a:solidFill>
                  <a:prstClr val="black"/>
                </a:solidFill>
              </a:rPr>
              <a:t> – </a:t>
            </a:r>
            <a:r>
              <a:rPr lang="cs-CZ" altLang="cs-CZ" sz="1400" dirty="0" err="1">
                <a:solidFill>
                  <a:prstClr val="black"/>
                </a:solidFill>
                <a:latin typeface="+mn-lt"/>
              </a:rPr>
              <a:t>perikambium</a:t>
            </a:r>
            <a:endParaRPr lang="cs-CZ" altLang="cs-CZ" sz="1400" dirty="0">
              <a:solidFill>
                <a:prstClr val="black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PF – primární floém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PX – primární xylém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D - dřeň</a:t>
            </a:r>
          </a:p>
        </p:txBody>
      </p:sp>
    </p:spTree>
    <p:extLst>
      <p:ext uri="{BB962C8B-B14F-4D97-AF65-F5344CB8AC3E}">
        <p14:creationId xmlns:p14="http://schemas.microsoft.com/office/powerpoint/2010/main" val="217223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altLang="cs-CZ" sz="2800" b="1" dirty="0"/>
              <a:t>Stavba zásobního kořene v sekundárním stavu </a:t>
            </a:r>
          </a:p>
          <a:p>
            <a:pPr eaLnBrk="1" hangingPunct="1"/>
            <a:r>
              <a:rPr lang="cs-CZ" altLang="cs-CZ" sz="2800" dirty="0"/>
              <a:t>rostlinný materiál: </a:t>
            </a:r>
            <a:r>
              <a:rPr lang="cs-CZ" altLang="cs-CZ" sz="2800" i="1" dirty="0" err="1"/>
              <a:t>Daucus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carota</a:t>
            </a:r>
            <a:r>
              <a:rPr lang="cs-CZ" altLang="cs-CZ" sz="2800" i="1" dirty="0"/>
              <a:t> (</a:t>
            </a:r>
            <a:r>
              <a:rPr lang="cs-CZ" altLang="cs-CZ" sz="2800" i="1" dirty="0" err="1"/>
              <a:t>Apiaceae</a:t>
            </a:r>
            <a:r>
              <a:rPr lang="cs-CZ" altLang="cs-CZ" sz="2800" i="1" dirty="0"/>
              <a:t>)</a:t>
            </a:r>
          </a:p>
          <a:p>
            <a:pPr eaLnBrk="1" hangingPunct="1"/>
            <a:r>
              <a:rPr lang="cs-CZ" altLang="cs-CZ" sz="2800" dirty="0"/>
              <a:t>transverzální řez kořenem</a:t>
            </a:r>
          </a:p>
        </p:txBody>
      </p:sp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3"/>
          <a:stretch>
            <a:fillRect/>
          </a:stretch>
        </p:blipFill>
        <p:spPr bwMode="auto">
          <a:xfrm>
            <a:off x="5076825" y="2492375"/>
            <a:ext cx="3673475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087688"/>
            <a:ext cx="2005013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130622"/>
            <a:ext cx="9144000" cy="634082"/>
          </a:xfrm>
          <a:prstGeom prst="rect">
            <a:avLst/>
          </a:prstGeom>
          <a:solidFill>
            <a:srgbClr val="4F81BD">
              <a:lumMod val="60000"/>
              <a:lumOff val="40000"/>
              <a:alpha val="50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cs typeface="Times New Roman" pitchFamily="18" charset="0"/>
              </a:rPr>
              <a:t>Mikroskopický preparát č. 3</a:t>
            </a:r>
          </a:p>
        </p:txBody>
      </p:sp>
    </p:spTree>
    <p:extLst>
      <p:ext uri="{BB962C8B-B14F-4D97-AF65-F5344CB8AC3E}">
        <p14:creationId xmlns:p14="http://schemas.microsoft.com/office/powerpoint/2010/main" val="248491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sz="4000" i="1"/>
              <a:t>Daucus carota (Apiaceae)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268413"/>
            <a:ext cx="7091362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ovéPole 8"/>
          <p:cNvSpPr txBox="1">
            <a:spLocks noChangeArrowheads="1"/>
          </p:cNvSpPr>
          <p:nvPr/>
        </p:nvSpPr>
        <p:spPr bwMode="auto">
          <a:xfrm>
            <a:off x="539750" y="1484313"/>
            <a:ext cx="18113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P – periderm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SF – sekundární floém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K – kambium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SX – sekundární xylém</a:t>
            </a:r>
          </a:p>
        </p:txBody>
      </p:sp>
      <p:sp>
        <p:nvSpPr>
          <p:cNvPr id="9221" name="TextovéPole 18"/>
          <p:cNvSpPr txBox="1">
            <a:spLocks noChangeArrowheads="1"/>
          </p:cNvSpPr>
          <p:nvPr/>
        </p:nvSpPr>
        <p:spPr bwMode="auto">
          <a:xfrm>
            <a:off x="2484438" y="2997200"/>
            <a:ext cx="347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9222" name="TextovéPole 19"/>
          <p:cNvSpPr txBox="1">
            <a:spLocks noChangeArrowheads="1"/>
          </p:cNvSpPr>
          <p:nvPr/>
        </p:nvSpPr>
        <p:spPr bwMode="auto">
          <a:xfrm>
            <a:off x="6227763" y="3802063"/>
            <a:ext cx="423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SF</a:t>
            </a:r>
          </a:p>
        </p:txBody>
      </p:sp>
      <p:sp>
        <p:nvSpPr>
          <p:cNvPr id="9223" name="TextovéPole 19"/>
          <p:cNvSpPr txBox="1">
            <a:spLocks noChangeArrowheads="1"/>
          </p:cNvSpPr>
          <p:nvPr/>
        </p:nvSpPr>
        <p:spPr bwMode="auto">
          <a:xfrm>
            <a:off x="7596188" y="4724400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prstClr val="white"/>
                </a:solidFill>
              </a:rPr>
              <a:t>SX</a:t>
            </a:r>
          </a:p>
        </p:txBody>
      </p:sp>
      <p:sp>
        <p:nvSpPr>
          <p:cNvPr id="9224" name="TextovéPole 20"/>
          <p:cNvSpPr txBox="1">
            <a:spLocks noChangeArrowheads="1"/>
          </p:cNvSpPr>
          <p:nvPr/>
        </p:nvSpPr>
        <p:spPr bwMode="auto">
          <a:xfrm>
            <a:off x="6948488" y="3644900"/>
            <a:ext cx="35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08178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45259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altLang="cs-CZ" sz="2800" b="1" dirty="0"/>
              <a:t>Anatomická stavba vzdušného kořene, jednoděložná rostlina, radiální </a:t>
            </a:r>
            <a:r>
              <a:rPr lang="cs-CZ" altLang="cs-CZ" sz="2800" b="1" dirty="0" err="1"/>
              <a:t>polyarchní</a:t>
            </a:r>
            <a:r>
              <a:rPr lang="cs-CZ" altLang="cs-CZ" sz="2800" b="1" dirty="0"/>
              <a:t> cévní svazky, velamen</a:t>
            </a:r>
          </a:p>
          <a:p>
            <a:pPr eaLnBrk="1" hangingPunct="1"/>
            <a:r>
              <a:rPr lang="cs-CZ" altLang="cs-CZ" sz="2800" dirty="0"/>
              <a:t>rostlinný materiál: </a:t>
            </a:r>
            <a:r>
              <a:rPr lang="cs-CZ" altLang="cs-CZ" sz="2800" i="1" dirty="0"/>
              <a:t>Monstera </a:t>
            </a:r>
            <a:r>
              <a:rPr lang="cs-CZ" altLang="cs-CZ" sz="2800" i="1" dirty="0" err="1"/>
              <a:t>deliciosa</a:t>
            </a:r>
            <a:r>
              <a:rPr lang="cs-CZ" altLang="cs-CZ" sz="2800" i="1" dirty="0"/>
              <a:t> (</a:t>
            </a:r>
            <a:r>
              <a:rPr lang="cs-CZ" altLang="cs-CZ" sz="2800" i="1" dirty="0" err="1"/>
              <a:t>Araceae</a:t>
            </a:r>
            <a:r>
              <a:rPr lang="cs-CZ" altLang="cs-CZ" sz="2800" i="1" dirty="0"/>
              <a:t>)</a:t>
            </a:r>
          </a:p>
          <a:p>
            <a:pPr eaLnBrk="1" hangingPunct="1"/>
            <a:r>
              <a:rPr lang="cs-CZ" altLang="cs-CZ" sz="2800" dirty="0"/>
              <a:t>transverzální řez vzdušným kořenem</a:t>
            </a:r>
          </a:p>
        </p:txBody>
      </p:sp>
      <p:pic>
        <p:nvPicPr>
          <p:cNvPr id="11268" name="Picture 2" descr="http://www.schwartz.a1a411.com/Plants/monstera%20delicio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35062"/>
            <a:ext cx="3937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2230437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-20484" y="188640"/>
            <a:ext cx="9144000" cy="634082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Mikroskopický preparát č. 4</a:t>
            </a:r>
          </a:p>
        </p:txBody>
      </p:sp>
    </p:spTree>
    <p:extLst>
      <p:ext uri="{BB962C8B-B14F-4D97-AF65-F5344CB8AC3E}">
        <p14:creationId xmlns:p14="http://schemas.microsoft.com/office/powerpoint/2010/main" val="119343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1701800"/>
          <a:ext cx="6865938" cy="515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Fotografie" r:id="rId3" imgW="4323810" imgH="3247619" progId="MSPhotoEd.3">
                  <p:embed/>
                </p:oleObj>
              </mc:Choice>
              <mc:Fallback>
                <p:oleObj name="Fotografie" r:id="rId3" imgW="4323810" imgH="32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1800"/>
                        <a:ext cx="6865938" cy="515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108825" y="-7938"/>
            <a:ext cx="208915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prstClr val="white"/>
                </a:solidFill>
                <a:latin typeface="Arial" charset="0"/>
                <a:cs typeface="Arial" charset="0"/>
              </a:rPr>
              <a:t>Monstera deliciosa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prstClr val="white"/>
                </a:solidFill>
                <a:latin typeface="Arial" charset="0"/>
                <a:cs typeface="Arial" charset="0"/>
              </a:rPr>
              <a:t>(</a:t>
            </a:r>
            <a:r>
              <a:rPr lang="cs-CZ" altLang="cs-CZ" sz="1800" i="1">
                <a:solidFill>
                  <a:prstClr val="white"/>
                </a:solidFill>
                <a:latin typeface="Arial" charset="0"/>
                <a:cs typeface="Arial" charset="0"/>
              </a:rPr>
              <a:t>Araceae</a:t>
            </a:r>
            <a:r>
              <a:rPr lang="cs-CZ" altLang="cs-CZ" sz="1800">
                <a:solidFill>
                  <a:prstClr val="white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217488" y="190971"/>
            <a:ext cx="7134225" cy="69485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3600" i="1" kern="0" dirty="0">
                <a:solidFill>
                  <a:prstClr val="black"/>
                </a:solidFill>
              </a:rPr>
              <a:t>Monstera </a:t>
            </a:r>
            <a:r>
              <a:rPr lang="cs-CZ" sz="3600" i="1" kern="0" dirty="0" err="1">
                <a:solidFill>
                  <a:prstClr val="black"/>
                </a:solidFill>
              </a:rPr>
              <a:t>deliciosa</a:t>
            </a:r>
            <a:r>
              <a:rPr lang="cs-CZ" sz="3600" i="1" kern="0" dirty="0">
                <a:solidFill>
                  <a:prstClr val="black"/>
                </a:solidFill>
              </a:rPr>
              <a:t> </a:t>
            </a:r>
            <a:r>
              <a:rPr lang="cs-CZ" sz="3600" kern="0" dirty="0">
                <a:solidFill>
                  <a:prstClr val="black"/>
                </a:solidFill>
              </a:rPr>
              <a:t>(</a:t>
            </a:r>
            <a:r>
              <a:rPr lang="cs-CZ" sz="3600" i="1" kern="0" dirty="0" err="1">
                <a:solidFill>
                  <a:prstClr val="black"/>
                </a:solidFill>
              </a:rPr>
              <a:t>Araceae</a:t>
            </a:r>
            <a:r>
              <a:rPr lang="cs-CZ" sz="3600" kern="0" dirty="0">
                <a:solidFill>
                  <a:prstClr val="black"/>
                </a:solidFill>
              </a:rPr>
              <a:t>)</a:t>
            </a:r>
            <a:endParaRPr lang="cs-CZ" sz="3600" i="1" kern="0" dirty="0">
              <a:solidFill>
                <a:prstClr val="black"/>
              </a:solidFill>
            </a:endParaRPr>
          </a:p>
        </p:txBody>
      </p:sp>
      <p:sp>
        <p:nvSpPr>
          <p:cNvPr id="12293" name="TextovéPole 8"/>
          <p:cNvSpPr txBox="1">
            <a:spLocks noChangeArrowheads="1"/>
          </p:cNvSpPr>
          <p:nvPr/>
        </p:nvSpPr>
        <p:spPr bwMode="auto">
          <a:xfrm>
            <a:off x="915988" y="3133725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MX</a:t>
            </a:r>
          </a:p>
        </p:txBody>
      </p:sp>
      <p:sp>
        <p:nvSpPr>
          <p:cNvPr id="12294" name="TextovéPole 9"/>
          <p:cNvSpPr txBox="1">
            <a:spLocks noChangeArrowheads="1"/>
          </p:cNvSpPr>
          <p:nvPr/>
        </p:nvSpPr>
        <p:spPr bwMode="auto">
          <a:xfrm>
            <a:off x="833438" y="2219325"/>
            <a:ext cx="48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PX</a:t>
            </a:r>
          </a:p>
        </p:txBody>
      </p:sp>
      <p:sp>
        <p:nvSpPr>
          <p:cNvPr id="12295" name="TextovéPole 10"/>
          <p:cNvSpPr txBox="1">
            <a:spLocks noChangeArrowheads="1"/>
          </p:cNvSpPr>
          <p:nvPr/>
        </p:nvSpPr>
        <p:spPr bwMode="auto">
          <a:xfrm>
            <a:off x="217488" y="2039938"/>
            <a:ext cx="4794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PF</a:t>
            </a:r>
          </a:p>
        </p:txBody>
      </p:sp>
      <p:sp>
        <p:nvSpPr>
          <p:cNvPr id="12296" name="TextovéPole 11"/>
          <p:cNvSpPr txBox="1">
            <a:spLocks noChangeArrowheads="1"/>
          </p:cNvSpPr>
          <p:nvPr/>
        </p:nvSpPr>
        <p:spPr bwMode="auto">
          <a:xfrm>
            <a:off x="2843213" y="3500438"/>
            <a:ext cx="352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D</a:t>
            </a:r>
          </a:p>
        </p:txBody>
      </p:sp>
      <p:sp>
        <p:nvSpPr>
          <p:cNvPr id="12297" name="TextovéPole 12"/>
          <p:cNvSpPr txBox="1">
            <a:spLocks noChangeArrowheads="1"/>
          </p:cNvSpPr>
          <p:nvPr/>
        </p:nvSpPr>
        <p:spPr bwMode="auto">
          <a:xfrm>
            <a:off x="2222500" y="4221163"/>
            <a:ext cx="40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SI</a:t>
            </a:r>
          </a:p>
        </p:txBody>
      </p:sp>
      <p:sp>
        <p:nvSpPr>
          <p:cNvPr id="12298" name="TextovéPole 13"/>
          <p:cNvSpPr txBox="1">
            <a:spLocks noChangeArrowheads="1"/>
          </p:cNvSpPr>
          <p:nvPr/>
        </p:nvSpPr>
        <p:spPr bwMode="auto">
          <a:xfrm>
            <a:off x="4889500" y="1749425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En</a:t>
            </a:r>
          </a:p>
        </p:txBody>
      </p:sp>
      <p:sp>
        <p:nvSpPr>
          <p:cNvPr id="12299" name="TextovéPole 14"/>
          <p:cNvSpPr txBox="1">
            <a:spLocks noChangeArrowheads="1"/>
          </p:cNvSpPr>
          <p:nvPr/>
        </p:nvSpPr>
        <p:spPr bwMode="auto">
          <a:xfrm>
            <a:off x="5640388" y="208756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Pc</a:t>
            </a:r>
          </a:p>
        </p:txBody>
      </p:sp>
      <p:cxnSp>
        <p:nvCxnSpPr>
          <p:cNvPr id="17" name="Přímá spojovací šipka 16"/>
          <p:cNvCxnSpPr/>
          <p:nvPr/>
        </p:nvCxnSpPr>
        <p:spPr>
          <a:xfrm flipH="1">
            <a:off x="5292725" y="2270125"/>
            <a:ext cx="287338" cy="1428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TextovéPole 17"/>
          <p:cNvSpPr txBox="1">
            <a:spLocks noChangeArrowheads="1"/>
          </p:cNvSpPr>
          <p:nvPr/>
        </p:nvSpPr>
        <p:spPr bwMode="auto">
          <a:xfrm>
            <a:off x="5783263" y="168275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Md</a:t>
            </a:r>
          </a:p>
        </p:txBody>
      </p:sp>
      <p:sp>
        <p:nvSpPr>
          <p:cNvPr id="12302" name="TextovéPole 8"/>
          <p:cNvSpPr txBox="1">
            <a:spLocks noChangeArrowheads="1"/>
          </p:cNvSpPr>
          <p:nvPr/>
        </p:nvSpPr>
        <p:spPr bwMode="auto">
          <a:xfrm>
            <a:off x="6300788" y="885825"/>
            <a:ext cx="2781300" cy="203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 err="1">
                <a:solidFill>
                  <a:prstClr val="black"/>
                </a:solidFill>
              </a:rPr>
              <a:t>Md</a:t>
            </a:r>
            <a:r>
              <a:rPr lang="cs-CZ" altLang="cs-CZ" sz="1400" dirty="0">
                <a:solidFill>
                  <a:prstClr val="black"/>
                </a:solidFill>
              </a:rPr>
              <a:t> – parenchymatická </a:t>
            </a:r>
            <a:r>
              <a:rPr lang="cs-CZ" altLang="cs-CZ" sz="1400" dirty="0" err="1">
                <a:solidFill>
                  <a:prstClr val="black"/>
                </a:solidFill>
              </a:rPr>
              <a:t>mezodermis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En – endodermis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 err="1">
                <a:solidFill>
                  <a:prstClr val="black"/>
                </a:solidFill>
              </a:rPr>
              <a:t>Pc</a:t>
            </a:r>
            <a:r>
              <a:rPr lang="cs-CZ" altLang="cs-CZ" sz="1400" dirty="0">
                <a:solidFill>
                  <a:prstClr val="black"/>
                </a:solidFill>
              </a:rPr>
              <a:t> – </a:t>
            </a:r>
            <a:r>
              <a:rPr lang="cs-CZ" altLang="cs-CZ" sz="1400" dirty="0" err="1">
                <a:solidFill>
                  <a:prstClr val="black"/>
                </a:solidFill>
                <a:latin typeface="+mn-lt"/>
              </a:rPr>
              <a:t>perikambium</a:t>
            </a:r>
            <a:endParaRPr lang="cs-CZ" altLang="cs-CZ" sz="1400" dirty="0">
              <a:solidFill>
                <a:prstClr val="black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PF – </a:t>
            </a:r>
            <a:r>
              <a:rPr lang="cs-CZ" altLang="cs-CZ" sz="1400" dirty="0" err="1">
                <a:solidFill>
                  <a:prstClr val="black"/>
                </a:solidFill>
              </a:rPr>
              <a:t>protofloém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MF - </a:t>
            </a:r>
            <a:r>
              <a:rPr lang="cs-CZ" altLang="cs-CZ" sz="1400" dirty="0" err="1">
                <a:solidFill>
                  <a:prstClr val="black"/>
                </a:solidFill>
              </a:rPr>
              <a:t>metafloém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PX – </a:t>
            </a:r>
            <a:r>
              <a:rPr lang="cs-CZ" altLang="cs-CZ" sz="1400" dirty="0" err="1">
                <a:solidFill>
                  <a:prstClr val="black"/>
                </a:solidFill>
              </a:rPr>
              <a:t>protoxylém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MX – </a:t>
            </a:r>
            <a:r>
              <a:rPr lang="cs-CZ" altLang="cs-CZ" sz="1400" dirty="0" err="1">
                <a:solidFill>
                  <a:prstClr val="black"/>
                </a:solidFill>
              </a:rPr>
              <a:t>metaxylém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SI – </a:t>
            </a:r>
            <a:r>
              <a:rPr lang="cs-CZ" altLang="cs-CZ" sz="1400" dirty="0" err="1">
                <a:solidFill>
                  <a:prstClr val="black"/>
                </a:solidFill>
              </a:rPr>
              <a:t>schizogenní</a:t>
            </a:r>
            <a:r>
              <a:rPr lang="cs-CZ" altLang="cs-CZ" sz="1400" dirty="0">
                <a:solidFill>
                  <a:prstClr val="black"/>
                </a:solidFill>
              </a:rPr>
              <a:t> </a:t>
            </a:r>
            <a:r>
              <a:rPr lang="cs-CZ" altLang="cs-CZ" sz="1400" dirty="0" err="1">
                <a:solidFill>
                  <a:prstClr val="black"/>
                </a:solidFill>
              </a:rPr>
              <a:t>intercelluláry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D - dřeň</a:t>
            </a:r>
          </a:p>
        </p:txBody>
      </p:sp>
      <p:sp>
        <p:nvSpPr>
          <p:cNvPr id="12303" name="TextovéPole 10"/>
          <p:cNvSpPr txBox="1">
            <a:spLocks noChangeArrowheads="1"/>
          </p:cNvSpPr>
          <p:nvPr/>
        </p:nvSpPr>
        <p:spPr bwMode="auto">
          <a:xfrm>
            <a:off x="388938" y="2347913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MF</a:t>
            </a:r>
          </a:p>
        </p:txBody>
      </p:sp>
    </p:spTree>
    <p:extLst>
      <p:ext uri="{BB962C8B-B14F-4D97-AF65-F5344CB8AC3E}">
        <p14:creationId xmlns:p14="http://schemas.microsoft.com/office/powerpoint/2010/main" val="399749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312738" y="1052736"/>
            <a:ext cx="8579742" cy="452596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cs-CZ" altLang="cs-CZ" sz="2800" b="1" dirty="0"/>
              <a:t>Anatomická stavba vzdušného kořene s velamenem, jednoděložná rostlina</a:t>
            </a:r>
          </a:p>
          <a:p>
            <a:pPr eaLnBrk="1" hangingPunct="1"/>
            <a:r>
              <a:rPr lang="cs-CZ" altLang="cs-CZ" sz="2800" dirty="0"/>
              <a:t>rostlinný materiál: </a:t>
            </a:r>
            <a:r>
              <a:rPr lang="cs-CZ" altLang="cs-CZ" sz="2800" i="1" dirty="0"/>
              <a:t>Vanda </a:t>
            </a:r>
            <a:r>
              <a:rPr lang="cs-CZ" altLang="cs-CZ" sz="2800" i="1" dirty="0" err="1"/>
              <a:t>cv</a:t>
            </a:r>
            <a:r>
              <a:rPr lang="cs-CZ" altLang="cs-CZ" sz="2800" i="1" dirty="0"/>
              <a:t>. </a:t>
            </a:r>
            <a:r>
              <a:rPr lang="cs-CZ" altLang="cs-CZ" sz="2800" i="1" dirty="0" err="1"/>
              <a:t>Rothschildiana</a:t>
            </a:r>
            <a:r>
              <a:rPr lang="cs-CZ" altLang="cs-CZ" sz="2800" i="1" dirty="0"/>
              <a:t> (</a:t>
            </a:r>
            <a:r>
              <a:rPr lang="cs-CZ" altLang="cs-CZ" sz="2800" i="1" dirty="0" err="1"/>
              <a:t>Orchidaceae</a:t>
            </a:r>
            <a:r>
              <a:rPr lang="cs-CZ" altLang="cs-CZ" sz="2800" i="1" dirty="0"/>
              <a:t>)</a:t>
            </a:r>
          </a:p>
          <a:p>
            <a:pPr eaLnBrk="1" hangingPunct="1"/>
            <a:r>
              <a:rPr lang="cs-CZ" altLang="cs-CZ" sz="2800" dirty="0"/>
              <a:t>transverzální řez vzdušným kořenem</a:t>
            </a:r>
          </a:p>
          <a:p>
            <a:pPr eaLnBrk="1" hangingPunct="1"/>
            <a:endParaRPr lang="cs-CZ" altLang="cs-CZ" sz="2800" i="1" dirty="0"/>
          </a:p>
        </p:txBody>
      </p:sp>
      <p:pic>
        <p:nvPicPr>
          <p:cNvPr id="14340" name="Picture 2" descr="http://img5.rajce.idnes.cz/d0509/4/4650/4650586_fd3304c7aac31f1675d31a74d8248010/images/Vanda_Rotschildi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44238"/>
            <a:ext cx="389413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75" y="3628339"/>
            <a:ext cx="17287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154200"/>
            <a:ext cx="9144000" cy="634082"/>
          </a:xfrm>
          <a:prstGeom prst="rect">
            <a:avLst/>
          </a:prstGeom>
          <a:solidFill>
            <a:srgbClr val="EA5F50">
              <a:alpha val="50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cs typeface="Times New Roman" pitchFamily="18" charset="0"/>
              </a:rPr>
              <a:t>Mikroskopický preparát č. 5</a:t>
            </a:r>
          </a:p>
        </p:txBody>
      </p:sp>
    </p:spTree>
    <p:extLst>
      <p:ext uri="{BB962C8B-B14F-4D97-AF65-F5344CB8AC3E}">
        <p14:creationId xmlns:p14="http://schemas.microsoft.com/office/powerpoint/2010/main" val="2185833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1376363"/>
          <a:ext cx="7296150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Fotografie" r:id="rId3" imgW="4761905" imgH="3572374" progId="MSPhotoEd.3">
                  <p:embed/>
                </p:oleObj>
              </mc:Choice>
              <mc:Fallback>
                <p:oleObj name="Fotografie" r:id="rId3" imgW="4761905" imgH="357237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0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6363"/>
                        <a:ext cx="7296150" cy="547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Nadpis 1"/>
          <p:cNvSpPr txBox="1">
            <a:spLocks/>
          </p:cNvSpPr>
          <p:nvPr/>
        </p:nvSpPr>
        <p:spPr bwMode="auto">
          <a:xfrm>
            <a:off x="17463" y="31750"/>
            <a:ext cx="9036050" cy="10080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4000" i="1" dirty="0">
                <a:solidFill>
                  <a:prstClr val="black"/>
                </a:solidFill>
                <a:latin typeface="Calibri"/>
                <a:cs typeface="Arial" charset="0"/>
              </a:rPr>
              <a:t>Vanda </a:t>
            </a:r>
            <a:r>
              <a:rPr lang="cs-CZ" altLang="cs-CZ" sz="4000" i="1" dirty="0" err="1">
                <a:solidFill>
                  <a:prstClr val="black"/>
                </a:solidFill>
                <a:latin typeface="Calibri"/>
                <a:cs typeface="Arial" charset="0"/>
              </a:rPr>
              <a:t>cv</a:t>
            </a:r>
            <a:r>
              <a:rPr lang="cs-CZ" altLang="cs-CZ" sz="4000" i="1" dirty="0">
                <a:solidFill>
                  <a:prstClr val="black"/>
                </a:solidFill>
                <a:latin typeface="Calibri"/>
                <a:cs typeface="Arial" charset="0"/>
              </a:rPr>
              <a:t>. </a:t>
            </a:r>
            <a:r>
              <a:rPr lang="cs-CZ" altLang="cs-CZ" sz="4000" i="1" dirty="0" err="1">
                <a:solidFill>
                  <a:prstClr val="black"/>
                </a:solidFill>
                <a:latin typeface="Calibri"/>
                <a:cs typeface="Arial" charset="0"/>
              </a:rPr>
              <a:t>Rothschildiana</a:t>
            </a:r>
            <a:r>
              <a:rPr lang="cs-CZ" altLang="cs-CZ" sz="4000" i="1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cs-CZ" altLang="cs-CZ" sz="4000" dirty="0">
                <a:solidFill>
                  <a:prstClr val="black"/>
                </a:solidFill>
                <a:latin typeface="Calibri"/>
                <a:cs typeface="Arial" charset="0"/>
              </a:rPr>
              <a:t>(</a:t>
            </a:r>
            <a:r>
              <a:rPr lang="cs-CZ" altLang="cs-CZ" sz="4000" i="1" dirty="0" err="1">
                <a:solidFill>
                  <a:prstClr val="black"/>
                </a:solidFill>
                <a:latin typeface="Calibri"/>
                <a:cs typeface="Arial" charset="0"/>
              </a:rPr>
              <a:t>Orchidaceae</a:t>
            </a:r>
            <a:r>
              <a:rPr lang="cs-CZ" altLang="cs-CZ" sz="4000" dirty="0">
                <a:solidFill>
                  <a:prstClr val="black"/>
                </a:solidFill>
                <a:latin typeface="Calibri"/>
                <a:cs typeface="Arial" charset="0"/>
              </a:rPr>
              <a:t>)</a:t>
            </a:r>
            <a:endParaRPr lang="cs-CZ" altLang="cs-CZ" sz="4000" i="1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5364" name="TextovéPole 5"/>
          <p:cNvSpPr txBox="1">
            <a:spLocks noChangeArrowheads="1"/>
          </p:cNvSpPr>
          <p:nvPr/>
        </p:nvSpPr>
        <p:spPr bwMode="auto">
          <a:xfrm>
            <a:off x="5919788" y="3348038"/>
            <a:ext cx="53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MX</a:t>
            </a:r>
          </a:p>
        </p:txBody>
      </p:sp>
      <p:sp>
        <p:nvSpPr>
          <p:cNvPr id="15365" name="TextovéPole 6"/>
          <p:cNvSpPr txBox="1">
            <a:spLocks noChangeArrowheads="1"/>
          </p:cNvSpPr>
          <p:nvPr/>
        </p:nvSpPr>
        <p:spPr bwMode="auto">
          <a:xfrm>
            <a:off x="5148263" y="2565400"/>
            <a:ext cx="49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PX</a:t>
            </a:r>
          </a:p>
        </p:txBody>
      </p:sp>
      <p:sp>
        <p:nvSpPr>
          <p:cNvPr id="15366" name="TextovéPole 7"/>
          <p:cNvSpPr txBox="1">
            <a:spLocks noChangeArrowheads="1"/>
          </p:cNvSpPr>
          <p:nvPr/>
        </p:nvSpPr>
        <p:spPr bwMode="auto">
          <a:xfrm>
            <a:off x="6007100" y="2746375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PF</a:t>
            </a:r>
          </a:p>
        </p:txBody>
      </p:sp>
      <p:sp>
        <p:nvSpPr>
          <p:cNvPr id="15367" name="TextovéPole 8"/>
          <p:cNvSpPr txBox="1">
            <a:spLocks noChangeArrowheads="1"/>
          </p:cNvSpPr>
          <p:nvPr/>
        </p:nvSpPr>
        <p:spPr bwMode="auto">
          <a:xfrm>
            <a:off x="6300788" y="3933825"/>
            <a:ext cx="35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D</a:t>
            </a:r>
          </a:p>
        </p:txBody>
      </p:sp>
      <p:sp>
        <p:nvSpPr>
          <p:cNvPr id="15368" name="TextovéPole 10"/>
          <p:cNvSpPr txBox="1">
            <a:spLocks noChangeArrowheads="1"/>
          </p:cNvSpPr>
          <p:nvPr/>
        </p:nvSpPr>
        <p:spPr bwMode="auto">
          <a:xfrm>
            <a:off x="4667250" y="3222625"/>
            <a:ext cx="48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En</a:t>
            </a:r>
          </a:p>
        </p:txBody>
      </p:sp>
      <p:sp>
        <p:nvSpPr>
          <p:cNvPr id="15369" name="TextovéPole 11"/>
          <p:cNvSpPr txBox="1">
            <a:spLocks noChangeArrowheads="1"/>
          </p:cNvSpPr>
          <p:nvPr/>
        </p:nvSpPr>
        <p:spPr bwMode="auto">
          <a:xfrm>
            <a:off x="5651500" y="465296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Pc</a:t>
            </a:r>
          </a:p>
        </p:txBody>
      </p:sp>
      <p:sp>
        <p:nvSpPr>
          <p:cNvPr id="15370" name="TextovéPole 13"/>
          <p:cNvSpPr txBox="1">
            <a:spLocks noChangeArrowheads="1"/>
          </p:cNvSpPr>
          <p:nvPr/>
        </p:nvSpPr>
        <p:spPr bwMode="auto">
          <a:xfrm>
            <a:off x="3779838" y="36449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Md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5580063" y="4941888"/>
            <a:ext cx="215900" cy="2873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TextovéPole 15"/>
          <p:cNvSpPr txBox="1">
            <a:spLocks noChangeArrowheads="1"/>
          </p:cNvSpPr>
          <p:nvPr/>
        </p:nvSpPr>
        <p:spPr bwMode="auto">
          <a:xfrm>
            <a:off x="2627313" y="3797300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Ex</a:t>
            </a: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5435600" y="2852738"/>
            <a:ext cx="0" cy="679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TextovéPole 19"/>
          <p:cNvSpPr txBox="1">
            <a:spLocks noChangeArrowheads="1"/>
          </p:cNvSpPr>
          <p:nvPr/>
        </p:nvSpPr>
        <p:spPr bwMode="auto">
          <a:xfrm>
            <a:off x="1187450" y="3141663"/>
            <a:ext cx="519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charset="0"/>
              </a:rPr>
              <a:t>Vel</a:t>
            </a:r>
          </a:p>
        </p:txBody>
      </p:sp>
      <p:sp>
        <p:nvSpPr>
          <p:cNvPr id="15375" name="TextovéPole 8"/>
          <p:cNvSpPr txBox="1">
            <a:spLocks noChangeArrowheads="1"/>
          </p:cNvSpPr>
          <p:nvPr/>
        </p:nvSpPr>
        <p:spPr bwMode="auto">
          <a:xfrm>
            <a:off x="6284913" y="739775"/>
            <a:ext cx="2771775" cy="2006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Vel – velamen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Ex - exodermis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Md – parenchymatická mezodermis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En – endodermis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Pc – </a:t>
            </a:r>
            <a:r>
              <a:rPr lang="cs-CZ" altLang="cs-CZ" sz="1400">
                <a:solidFill>
                  <a:prstClr val="black"/>
                </a:solidFill>
                <a:latin typeface="Arial" charset="0"/>
              </a:rPr>
              <a:t>perikambium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PF – primární floém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PX – protoxylém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MX – metaxylém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D - dřeň</a:t>
            </a:r>
          </a:p>
        </p:txBody>
      </p:sp>
    </p:spTree>
    <p:extLst>
      <p:ext uri="{BB962C8B-B14F-4D97-AF65-F5344CB8AC3E}">
        <p14:creationId xmlns:p14="http://schemas.microsoft.com/office/powerpoint/2010/main" val="58635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3168352"/>
          </a:xfrm>
        </p:spPr>
        <p:txBody>
          <a:bodyPr>
            <a:normAutofit fontScale="70000" lnSpcReduction="20000"/>
          </a:bodyPr>
          <a:lstStyle/>
          <a:p>
            <a:r>
              <a:rPr lang="sk-SK" dirty="0" err="1"/>
              <a:t>vegetativní</a:t>
            </a:r>
            <a:r>
              <a:rPr lang="sk-SK" dirty="0"/>
              <a:t>, </a:t>
            </a:r>
            <a:r>
              <a:rPr lang="sk-SK" dirty="0" err="1"/>
              <a:t>zpravidla</a:t>
            </a:r>
            <a:r>
              <a:rPr lang="sk-SK" dirty="0"/>
              <a:t> podzemní, </a:t>
            </a:r>
            <a:r>
              <a:rPr lang="sk-SK" dirty="0" err="1"/>
              <a:t>heterotrofní</a:t>
            </a:r>
            <a:r>
              <a:rPr lang="sk-SK" dirty="0"/>
              <a:t> , bezlistý, nečlánkovaný orgán </a:t>
            </a:r>
            <a:r>
              <a:rPr lang="sk-SK" dirty="0" err="1"/>
              <a:t>sporofytu</a:t>
            </a:r>
            <a:r>
              <a:rPr lang="sk-SK" dirty="0"/>
              <a:t> </a:t>
            </a:r>
            <a:r>
              <a:rPr lang="sk-SK" dirty="0" err="1"/>
              <a:t>cévnatých</a:t>
            </a:r>
            <a:r>
              <a:rPr lang="sk-SK" dirty="0"/>
              <a:t> </a:t>
            </a:r>
            <a:r>
              <a:rPr lang="sk-SK" dirty="0" err="1"/>
              <a:t>rostlin</a:t>
            </a:r>
            <a:r>
              <a:rPr lang="sk-SK" dirty="0"/>
              <a:t> </a:t>
            </a:r>
          </a:p>
          <a:p>
            <a:r>
              <a:rPr lang="sk-SK" dirty="0" err="1"/>
              <a:t>vzácně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vyskytují</a:t>
            </a:r>
            <a:r>
              <a:rPr lang="sk-SK" dirty="0"/>
              <a:t> </a:t>
            </a:r>
            <a:r>
              <a:rPr lang="sk-SK" dirty="0" err="1"/>
              <a:t>rostliny</a:t>
            </a:r>
            <a:r>
              <a:rPr lang="sk-SK" dirty="0"/>
              <a:t> bez </a:t>
            </a:r>
            <a:r>
              <a:rPr lang="sk-SK" dirty="0" err="1"/>
              <a:t>kořenů</a:t>
            </a:r>
            <a:endParaRPr lang="sk-SK" dirty="0"/>
          </a:p>
          <a:p>
            <a:pPr marL="0" indent="0">
              <a:buNone/>
            </a:pPr>
            <a:r>
              <a:rPr lang="sk-SK" dirty="0" err="1">
                <a:solidFill>
                  <a:schemeClr val="tx1"/>
                </a:solidFill>
              </a:rPr>
              <a:t>Funkce</a:t>
            </a:r>
            <a:r>
              <a:rPr lang="sk-SK" dirty="0">
                <a:solidFill>
                  <a:schemeClr val="tx1"/>
                </a:solidFill>
              </a:rPr>
              <a:t>:</a:t>
            </a:r>
          </a:p>
          <a:p>
            <a:pPr marL="285750" indent="-285750"/>
            <a:r>
              <a:rPr lang="sk-SK" b="1" dirty="0">
                <a:solidFill>
                  <a:schemeClr val="tx1"/>
                </a:solidFill>
              </a:rPr>
              <a:t>mechanická </a:t>
            </a:r>
            <a:r>
              <a:rPr lang="sk-SK" dirty="0">
                <a:solidFill>
                  <a:schemeClr val="tx1"/>
                </a:solidFill>
              </a:rPr>
              <a:t>– ukotvení </a:t>
            </a:r>
            <a:r>
              <a:rPr lang="sk-SK" dirty="0" err="1">
                <a:solidFill>
                  <a:schemeClr val="tx1"/>
                </a:solidFill>
              </a:rPr>
              <a:t>rostliny</a:t>
            </a:r>
            <a:endParaRPr lang="sk-SK" dirty="0">
              <a:solidFill>
                <a:schemeClr val="tx1"/>
              </a:solidFill>
            </a:endParaRPr>
          </a:p>
          <a:p>
            <a:pPr marL="285750" indent="-285750"/>
            <a:r>
              <a:rPr lang="sk-SK" b="1" dirty="0">
                <a:solidFill>
                  <a:schemeClr val="tx1"/>
                </a:solidFill>
              </a:rPr>
              <a:t>vyživovací</a:t>
            </a:r>
            <a:r>
              <a:rPr lang="sk-SK" dirty="0">
                <a:solidFill>
                  <a:schemeClr val="tx1"/>
                </a:solidFill>
              </a:rPr>
              <a:t> – </a:t>
            </a:r>
            <a:r>
              <a:rPr lang="sk-SK" dirty="0" err="1">
                <a:solidFill>
                  <a:schemeClr val="tx1"/>
                </a:solidFill>
              </a:rPr>
              <a:t>příjem</a:t>
            </a:r>
            <a:r>
              <a:rPr lang="sk-SK" dirty="0">
                <a:solidFill>
                  <a:schemeClr val="tx1"/>
                </a:solidFill>
              </a:rPr>
              <a:t> vody a v </a:t>
            </a:r>
            <a:r>
              <a:rPr lang="sk-SK" dirty="0" err="1">
                <a:solidFill>
                  <a:schemeClr val="tx1"/>
                </a:solidFill>
              </a:rPr>
              <a:t>ní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rozpuštěných</a:t>
            </a:r>
            <a:r>
              <a:rPr lang="sk-SK" dirty="0">
                <a:solidFill>
                  <a:schemeClr val="tx1"/>
                </a:solidFill>
              </a:rPr>
              <a:t> anorganických </a:t>
            </a:r>
            <a:r>
              <a:rPr lang="sk-SK" dirty="0" err="1">
                <a:solidFill>
                  <a:schemeClr val="tx1"/>
                </a:solidFill>
              </a:rPr>
              <a:t>látek</a:t>
            </a:r>
            <a:endParaRPr lang="sk-SK" dirty="0">
              <a:solidFill>
                <a:schemeClr val="tx1"/>
              </a:solidFill>
            </a:endParaRPr>
          </a:p>
          <a:p>
            <a:pPr marL="285750" indent="-285750"/>
            <a:r>
              <a:rPr lang="sk-SK" b="1" dirty="0">
                <a:solidFill>
                  <a:schemeClr val="tx1"/>
                </a:solidFill>
              </a:rPr>
              <a:t>zásobní</a:t>
            </a:r>
            <a:r>
              <a:rPr lang="sk-SK" dirty="0">
                <a:solidFill>
                  <a:schemeClr val="tx1"/>
                </a:solidFill>
              </a:rPr>
              <a:t> – </a:t>
            </a:r>
            <a:r>
              <a:rPr lang="sk-SK" dirty="0" err="1">
                <a:solidFill>
                  <a:schemeClr val="tx1"/>
                </a:solidFill>
              </a:rPr>
              <a:t>ukládání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asimilátů</a:t>
            </a:r>
            <a:endParaRPr lang="sk-SK" dirty="0">
              <a:solidFill>
                <a:schemeClr val="tx1"/>
              </a:solidFill>
            </a:endParaRPr>
          </a:p>
          <a:p>
            <a:pPr marL="285750" indent="-285750"/>
            <a:endParaRPr lang="sk-SK" dirty="0"/>
          </a:p>
          <a:p>
            <a:pPr marL="0" indent="0">
              <a:buNone/>
            </a:pPr>
            <a:r>
              <a:rPr lang="sk-SK" dirty="0" err="1"/>
              <a:t>Růst</a:t>
            </a:r>
            <a:r>
              <a:rPr lang="sk-SK" dirty="0"/>
              <a:t>: </a:t>
            </a:r>
            <a:r>
              <a:rPr lang="sk-SK" dirty="0" err="1"/>
              <a:t>pozitivně</a:t>
            </a:r>
            <a:r>
              <a:rPr lang="sk-SK" dirty="0"/>
              <a:t> </a:t>
            </a:r>
            <a:r>
              <a:rPr lang="sk-SK" dirty="0" err="1"/>
              <a:t>geo</a:t>
            </a:r>
            <a:r>
              <a:rPr lang="sk-SK" dirty="0"/>
              <a:t>(</a:t>
            </a:r>
            <a:r>
              <a:rPr lang="sk-SK" dirty="0" err="1"/>
              <a:t>gravi</a:t>
            </a:r>
            <a:r>
              <a:rPr lang="sk-SK" dirty="0"/>
              <a:t>)tropický</a:t>
            </a:r>
          </a:p>
          <a:p>
            <a:endParaRPr lang="sk-SK" dirty="0"/>
          </a:p>
          <a:p>
            <a:pPr marL="0" indent="0" algn="ctr">
              <a:buNone/>
            </a:pPr>
            <a:endParaRPr lang="sk-SK" b="1" dirty="0"/>
          </a:p>
          <a:p>
            <a:pPr marL="0" indent="0">
              <a:buNone/>
            </a:pPr>
            <a:endParaRPr lang="sk-SK" b="1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i="1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7" name="Picture 2" descr="Výsledok vyhľadávania obrázkov pre dopyt alorízia a homoríz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2"/>
          <a:stretch/>
        </p:blipFill>
        <p:spPr bwMode="auto">
          <a:xfrm>
            <a:off x="4655887" y="3861048"/>
            <a:ext cx="1865202" cy="29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ýsledok vyhľadávania obrázkov pre dopyt alorízia a homoríz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99"/>
          <a:stretch/>
        </p:blipFill>
        <p:spPr bwMode="auto">
          <a:xfrm>
            <a:off x="683568" y="3933056"/>
            <a:ext cx="1651816" cy="29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ĺžnik 8"/>
          <p:cNvSpPr/>
          <p:nvPr/>
        </p:nvSpPr>
        <p:spPr>
          <a:xfrm>
            <a:off x="1975344" y="3789040"/>
            <a:ext cx="1224136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>
                <a:solidFill>
                  <a:schemeClr val="tx1"/>
                </a:solidFill>
              </a:rPr>
              <a:t>ALLORHIZIE</a:t>
            </a:r>
            <a:endParaRPr lang="sk-SK" sz="1600" dirty="0">
              <a:solidFill>
                <a:schemeClr val="tx1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295824" y="3789040"/>
            <a:ext cx="151216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>
                <a:solidFill>
                  <a:schemeClr val="tx1"/>
                </a:solidFill>
              </a:rPr>
              <a:t>HOMORHIZIE</a:t>
            </a:r>
            <a:endParaRPr lang="sk-SK" sz="1600" dirty="0">
              <a:solidFill>
                <a:schemeClr val="tx1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827584" y="6381328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130622"/>
            <a:ext cx="9144000" cy="634082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dirty="0" err="1">
                <a:solidFill>
                  <a:schemeClr val="tx1"/>
                </a:solidFill>
              </a:rPr>
              <a:t>Kořen</a:t>
            </a:r>
            <a:endParaRPr lang="sk-SK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087724" y="6380638"/>
            <a:ext cx="2484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typy kořenových soustav</a:t>
            </a:r>
          </a:p>
        </p:txBody>
      </p:sp>
    </p:spTree>
    <p:extLst>
      <p:ext uri="{BB962C8B-B14F-4D97-AF65-F5344CB8AC3E}">
        <p14:creationId xmlns:p14="http://schemas.microsoft.com/office/powerpoint/2010/main" val="4238690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t="23326" r="56497" b="14907"/>
          <a:stretch/>
        </p:blipFill>
        <p:spPr bwMode="auto">
          <a:xfrm>
            <a:off x="3203848" y="1052736"/>
            <a:ext cx="2602033" cy="538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lokTextu 11"/>
          <p:cNvSpPr txBox="1"/>
          <p:nvPr/>
        </p:nvSpPr>
        <p:spPr>
          <a:xfrm>
            <a:off x="5868144" y="105273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radiální</a:t>
            </a:r>
            <a:r>
              <a:rPr lang="sk-SK" sz="1400" dirty="0"/>
              <a:t> </a:t>
            </a:r>
            <a:r>
              <a:rPr lang="sk-SK" sz="1400" dirty="0" err="1"/>
              <a:t>diarchní</a:t>
            </a:r>
            <a:r>
              <a:rPr lang="sk-SK" sz="1400" dirty="0"/>
              <a:t> </a:t>
            </a:r>
            <a:r>
              <a:rPr lang="sk-SK" sz="1400" dirty="0" err="1"/>
              <a:t>cévní</a:t>
            </a:r>
            <a:r>
              <a:rPr lang="sk-SK" sz="1400" dirty="0"/>
              <a:t> </a:t>
            </a:r>
            <a:r>
              <a:rPr lang="sk-SK" sz="1400" dirty="0" err="1"/>
              <a:t>svazek</a:t>
            </a:r>
            <a:endParaRPr lang="sk-SK" sz="1400" dirty="0"/>
          </a:p>
        </p:txBody>
      </p:sp>
      <p:sp>
        <p:nvSpPr>
          <p:cNvPr id="13" name="BlokTextu 12"/>
          <p:cNvSpPr txBox="1"/>
          <p:nvPr/>
        </p:nvSpPr>
        <p:spPr>
          <a:xfrm>
            <a:off x="5868144" y="130991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centrální</a:t>
            </a:r>
            <a:r>
              <a:rPr lang="sk-SK" sz="1400" dirty="0"/>
              <a:t> </a:t>
            </a:r>
            <a:r>
              <a:rPr lang="sk-SK" sz="1400" dirty="0" err="1"/>
              <a:t>cylindr</a:t>
            </a:r>
            <a:endParaRPr lang="sk-SK" sz="1400" dirty="0"/>
          </a:p>
        </p:txBody>
      </p:sp>
      <p:sp>
        <p:nvSpPr>
          <p:cNvPr id="14" name="BlokTextu 13"/>
          <p:cNvSpPr txBox="1"/>
          <p:nvPr/>
        </p:nvSpPr>
        <p:spPr>
          <a:xfrm>
            <a:off x="5868144" y="1597949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pericykl</a:t>
            </a:r>
            <a:r>
              <a:rPr lang="sk-SK" sz="1400" dirty="0"/>
              <a:t> (</a:t>
            </a:r>
            <a:r>
              <a:rPr lang="sk-SK" sz="1400" dirty="0" err="1"/>
              <a:t>perikambium</a:t>
            </a:r>
            <a:r>
              <a:rPr lang="sk-SK" sz="1400" dirty="0"/>
              <a:t>)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5868144" y="183371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odstupovací</a:t>
            </a:r>
            <a:r>
              <a:rPr lang="sk-SK" sz="1400" dirty="0"/>
              <a:t> postranní </a:t>
            </a:r>
            <a:r>
              <a:rPr lang="sk-SK" sz="1400" dirty="0" err="1"/>
              <a:t>kořen</a:t>
            </a:r>
            <a:endParaRPr lang="sk-SK" sz="1400" dirty="0"/>
          </a:p>
        </p:txBody>
      </p:sp>
      <p:sp>
        <p:nvSpPr>
          <p:cNvPr id="16" name="BlokTextu 15"/>
          <p:cNvSpPr txBox="1"/>
          <p:nvPr/>
        </p:nvSpPr>
        <p:spPr>
          <a:xfrm>
            <a:off x="5868144" y="239003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endodermis</a:t>
            </a:r>
            <a:endParaRPr lang="sk-SK" sz="1400" dirty="0"/>
          </a:p>
        </p:txBody>
      </p:sp>
      <p:sp>
        <p:nvSpPr>
          <p:cNvPr id="17" name="BlokTextu 16"/>
          <p:cNvSpPr txBox="1"/>
          <p:nvPr/>
        </p:nvSpPr>
        <p:spPr>
          <a:xfrm>
            <a:off x="5868144" y="2606061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primární</a:t>
            </a:r>
            <a:r>
              <a:rPr lang="sk-SK" sz="1400" dirty="0"/>
              <a:t> </a:t>
            </a:r>
            <a:r>
              <a:rPr lang="sk-SK" sz="1400" dirty="0" err="1"/>
              <a:t>k</a:t>
            </a:r>
            <a:r>
              <a:rPr lang="sk-SK" sz="1400" dirty="0" err="1">
                <a:latin typeface="Calibri"/>
                <a:cs typeface="Calibri"/>
              </a:rPr>
              <a:t>ůra</a:t>
            </a:r>
            <a:endParaRPr lang="sk-SK" sz="1400" dirty="0"/>
          </a:p>
        </p:txBody>
      </p:sp>
      <p:sp>
        <p:nvSpPr>
          <p:cNvPr id="18" name="BlokTextu 17"/>
          <p:cNvSpPr txBox="1"/>
          <p:nvPr/>
        </p:nvSpPr>
        <p:spPr>
          <a:xfrm>
            <a:off x="5868144" y="2822085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kořenové</a:t>
            </a:r>
            <a:r>
              <a:rPr lang="sk-SK" sz="1400" dirty="0"/>
              <a:t> </a:t>
            </a:r>
            <a:r>
              <a:rPr lang="sk-SK" sz="1400" dirty="0" err="1"/>
              <a:t>vlášení</a:t>
            </a:r>
            <a:r>
              <a:rPr lang="sk-SK" sz="1400" dirty="0"/>
              <a:t> (absorpční </a:t>
            </a:r>
            <a:r>
              <a:rPr lang="sk-SK" sz="1400" dirty="0" err="1"/>
              <a:t>trichomy</a:t>
            </a:r>
            <a:r>
              <a:rPr lang="sk-SK" sz="1400" dirty="0"/>
              <a:t>, </a:t>
            </a:r>
            <a:r>
              <a:rPr lang="sk-SK" sz="1400" dirty="0" err="1"/>
              <a:t>rhiziny</a:t>
            </a:r>
            <a:r>
              <a:rPr lang="sk-SK" sz="1400" dirty="0"/>
              <a:t>)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5868144" y="3686762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rhizodermis</a:t>
            </a:r>
            <a:endParaRPr lang="sk-SK" sz="1400" dirty="0"/>
          </a:p>
        </p:txBody>
      </p:sp>
      <p:sp>
        <p:nvSpPr>
          <p:cNvPr id="20" name="BlokTextu 19"/>
          <p:cNvSpPr txBox="1"/>
          <p:nvPr/>
        </p:nvSpPr>
        <p:spPr>
          <a:xfrm>
            <a:off x="5868144" y="440626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prokambium</a:t>
            </a:r>
            <a:endParaRPr lang="sk-SK" sz="1400" dirty="0"/>
          </a:p>
        </p:txBody>
      </p:sp>
      <p:sp>
        <p:nvSpPr>
          <p:cNvPr id="21" name="BlokTextu 20"/>
          <p:cNvSpPr txBox="1"/>
          <p:nvPr/>
        </p:nvSpPr>
        <p:spPr>
          <a:xfrm>
            <a:off x="5868144" y="469429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dermatogen</a:t>
            </a:r>
            <a:endParaRPr lang="sk-SK" sz="1400" dirty="0"/>
          </a:p>
        </p:txBody>
      </p:sp>
      <p:sp>
        <p:nvSpPr>
          <p:cNvPr id="22" name="BlokTextu 21"/>
          <p:cNvSpPr txBox="1"/>
          <p:nvPr/>
        </p:nvSpPr>
        <p:spPr>
          <a:xfrm>
            <a:off x="5868144" y="4930062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periblem</a:t>
            </a:r>
            <a:endParaRPr lang="sk-SK" sz="1400" dirty="0"/>
          </a:p>
        </p:txBody>
      </p:sp>
      <p:sp>
        <p:nvSpPr>
          <p:cNvPr id="23" name="BlokTextu 22"/>
          <p:cNvSpPr txBox="1"/>
          <p:nvPr/>
        </p:nvSpPr>
        <p:spPr>
          <a:xfrm>
            <a:off x="5868144" y="514608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plerom</a:t>
            </a:r>
            <a:endParaRPr lang="sk-SK" sz="1400" dirty="0"/>
          </a:p>
        </p:txBody>
      </p:sp>
      <p:sp>
        <p:nvSpPr>
          <p:cNvPr id="24" name="BlokTextu 23"/>
          <p:cNvSpPr txBox="1"/>
          <p:nvPr/>
        </p:nvSpPr>
        <p:spPr>
          <a:xfrm>
            <a:off x="5868144" y="543411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skupina </a:t>
            </a:r>
            <a:r>
              <a:rPr lang="sk-SK" sz="1400" dirty="0" err="1"/>
              <a:t>apikálních</a:t>
            </a:r>
            <a:r>
              <a:rPr lang="sk-SK" sz="1400" dirty="0"/>
              <a:t> iniciál s </a:t>
            </a:r>
            <a:r>
              <a:rPr lang="sk-SK" sz="1400" dirty="0" err="1"/>
              <a:t>klidovým</a:t>
            </a:r>
            <a:r>
              <a:rPr lang="sk-SK" sz="1400" dirty="0"/>
              <a:t> </a:t>
            </a:r>
            <a:r>
              <a:rPr lang="sk-SK" sz="1400" dirty="0" err="1"/>
              <a:t>centrem</a:t>
            </a:r>
            <a:r>
              <a:rPr lang="sk-SK" sz="1400" dirty="0"/>
              <a:t> (</a:t>
            </a:r>
            <a:r>
              <a:rPr lang="sk-SK" sz="1400" dirty="0" err="1"/>
              <a:t>Q-centrum</a:t>
            </a:r>
            <a:r>
              <a:rPr lang="sk-SK" sz="1400" dirty="0"/>
              <a:t>)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5868144" y="591842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kalyptrogen</a:t>
            </a:r>
            <a:endParaRPr lang="sk-SK" sz="1400" dirty="0"/>
          </a:p>
        </p:txBody>
      </p:sp>
      <p:sp>
        <p:nvSpPr>
          <p:cNvPr id="26" name="BlokTextu 25"/>
          <p:cNvSpPr txBox="1"/>
          <p:nvPr/>
        </p:nvSpPr>
        <p:spPr>
          <a:xfrm>
            <a:off x="5868144" y="620646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kalyptra</a:t>
            </a:r>
            <a:endParaRPr lang="sk-SK" sz="1400" dirty="0"/>
          </a:p>
        </p:txBody>
      </p:sp>
      <p:sp>
        <p:nvSpPr>
          <p:cNvPr id="33" name="Nadpis 1"/>
          <p:cNvSpPr txBox="1">
            <a:spLocks/>
          </p:cNvSpPr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FF3F3F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dirty="0">
                <a:solidFill>
                  <a:schemeClr val="tx1"/>
                </a:solidFill>
              </a:rPr>
              <a:t>Stavba </a:t>
            </a:r>
            <a:r>
              <a:rPr lang="sk-SK" sz="3200" dirty="0" err="1">
                <a:solidFill>
                  <a:schemeClr val="tx1"/>
                </a:solidFill>
              </a:rPr>
              <a:t>kořene</a:t>
            </a:r>
            <a:r>
              <a:rPr lang="sk-SK" sz="3200" dirty="0">
                <a:solidFill>
                  <a:schemeClr val="tx1"/>
                </a:solidFill>
              </a:rPr>
              <a:t> na </a:t>
            </a:r>
            <a:r>
              <a:rPr lang="sk-SK" sz="3200" dirty="0" err="1">
                <a:solidFill>
                  <a:schemeClr val="tx1"/>
                </a:solidFill>
              </a:rPr>
              <a:t>podélném</a:t>
            </a:r>
            <a:r>
              <a:rPr lang="sk-SK" sz="3200" dirty="0">
                <a:solidFill>
                  <a:schemeClr val="tx1"/>
                </a:solidFill>
              </a:rPr>
              <a:t> </a:t>
            </a:r>
            <a:r>
              <a:rPr lang="sk-SK" sz="3200" dirty="0" err="1">
                <a:solidFill>
                  <a:schemeClr val="tx1"/>
                </a:solidFill>
              </a:rPr>
              <a:t>řezu</a:t>
            </a:r>
            <a:endParaRPr lang="sk-SK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107504" y="1545686"/>
            <a:ext cx="2880320" cy="792088"/>
          </a:xfrm>
          <a:prstGeom prst="rect">
            <a:avLst/>
          </a:prstGeom>
          <a:solidFill>
            <a:srgbClr val="FF7979"/>
          </a:solidFill>
          <a:ln>
            <a:solidFill>
              <a:srgbClr val="FF797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>
                <a:solidFill>
                  <a:schemeClr val="tx1"/>
                </a:solidFill>
              </a:rPr>
              <a:t>zóna s </a:t>
            </a:r>
            <a:r>
              <a:rPr lang="sk-SK" sz="1600" b="1" dirty="0" err="1">
                <a:solidFill>
                  <a:schemeClr val="tx1"/>
                </a:solidFill>
              </a:rPr>
              <a:t>plně</a:t>
            </a:r>
            <a:r>
              <a:rPr lang="sk-SK" sz="1600" b="1" dirty="0">
                <a:solidFill>
                  <a:schemeClr val="tx1"/>
                </a:solidFill>
              </a:rPr>
              <a:t> diferencovanými trvalými </a:t>
            </a:r>
            <a:r>
              <a:rPr lang="sk-SK" sz="1600" b="1" dirty="0" err="1">
                <a:solidFill>
                  <a:schemeClr val="tx1"/>
                </a:solidFill>
              </a:rPr>
              <a:t>pletivy</a:t>
            </a:r>
            <a:r>
              <a:rPr lang="sk-SK" sz="1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Obdĺžnik 33"/>
          <p:cNvSpPr/>
          <p:nvPr/>
        </p:nvSpPr>
        <p:spPr>
          <a:xfrm>
            <a:off x="107504" y="2625806"/>
            <a:ext cx="2744688" cy="792088"/>
          </a:xfrm>
          <a:prstGeom prst="rect">
            <a:avLst/>
          </a:prstGeom>
          <a:solidFill>
            <a:srgbClr val="FF7979"/>
          </a:solidFill>
          <a:ln>
            <a:solidFill>
              <a:srgbClr val="FF797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>
                <a:solidFill>
                  <a:schemeClr val="tx1"/>
                </a:solidFill>
              </a:rPr>
              <a:t>absorpční zóna </a:t>
            </a:r>
            <a:r>
              <a:rPr lang="sk-SK" sz="1600" dirty="0">
                <a:solidFill>
                  <a:schemeClr val="tx1"/>
                </a:solidFill>
              </a:rPr>
              <a:t>s </a:t>
            </a:r>
            <a:r>
              <a:rPr lang="sk-SK" sz="1600" dirty="0" err="1">
                <a:solidFill>
                  <a:schemeClr val="tx1"/>
                </a:solidFill>
              </a:rPr>
              <a:t>kořenovým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vlášením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Obdĺžnik 34"/>
          <p:cNvSpPr/>
          <p:nvPr/>
        </p:nvSpPr>
        <p:spPr>
          <a:xfrm>
            <a:off x="107504" y="3777934"/>
            <a:ext cx="2744688" cy="792088"/>
          </a:xfrm>
          <a:prstGeom prst="rect">
            <a:avLst/>
          </a:prstGeom>
          <a:solidFill>
            <a:srgbClr val="FF7979"/>
          </a:solidFill>
          <a:ln>
            <a:solidFill>
              <a:srgbClr val="FF797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/>
                </a:solidFill>
              </a:rPr>
              <a:t>elongační</a:t>
            </a:r>
            <a:r>
              <a:rPr lang="sk-SK" sz="1600" b="1" dirty="0">
                <a:solidFill>
                  <a:schemeClr val="tx1"/>
                </a:solidFill>
              </a:rPr>
              <a:t> zóna                             </a:t>
            </a:r>
            <a:r>
              <a:rPr lang="sk-SK" sz="1600" dirty="0">
                <a:solidFill>
                  <a:schemeClr val="tx1"/>
                </a:solidFill>
              </a:rPr>
              <a:t>s </a:t>
            </a:r>
            <a:r>
              <a:rPr lang="sk-SK" sz="1600" dirty="0" err="1">
                <a:solidFill>
                  <a:schemeClr val="tx1"/>
                </a:solidFill>
              </a:rPr>
              <a:t>prodlužovacím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růstem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buněk</a:t>
            </a:r>
            <a:r>
              <a:rPr lang="sk-SK" sz="16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6" name="Obdĺžnik 35"/>
          <p:cNvSpPr/>
          <p:nvPr/>
        </p:nvSpPr>
        <p:spPr>
          <a:xfrm>
            <a:off x="107504" y="4786046"/>
            <a:ext cx="2744688" cy="792088"/>
          </a:xfrm>
          <a:prstGeom prst="rect">
            <a:avLst/>
          </a:prstGeom>
          <a:solidFill>
            <a:srgbClr val="FF7979"/>
          </a:solidFill>
          <a:ln>
            <a:solidFill>
              <a:srgbClr val="FF797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/>
                </a:solidFill>
              </a:rPr>
              <a:t>meristematická</a:t>
            </a:r>
            <a:r>
              <a:rPr lang="sk-SK" sz="1600" b="1" dirty="0">
                <a:solidFill>
                  <a:schemeClr val="tx1"/>
                </a:solidFill>
              </a:rPr>
              <a:t> zóna </a:t>
            </a:r>
            <a:r>
              <a:rPr lang="sk-SK" sz="1600" dirty="0" err="1">
                <a:solidFill>
                  <a:schemeClr val="tx1"/>
                </a:solidFill>
              </a:rPr>
              <a:t>tvořená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primárními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apikálními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meristémy</a:t>
            </a:r>
            <a:r>
              <a:rPr lang="sk-SK" sz="1600" dirty="0">
                <a:solidFill>
                  <a:schemeClr val="tx1"/>
                </a:solidFill>
              </a:rPr>
              <a:t> (1 – 2 mm)</a:t>
            </a:r>
          </a:p>
        </p:txBody>
      </p:sp>
      <p:sp>
        <p:nvSpPr>
          <p:cNvPr id="37" name="Obdĺžnik 36"/>
          <p:cNvSpPr/>
          <p:nvPr/>
        </p:nvSpPr>
        <p:spPr>
          <a:xfrm>
            <a:off x="107504" y="5830162"/>
            <a:ext cx="2228056" cy="396044"/>
          </a:xfrm>
          <a:prstGeom prst="rect">
            <a:avLst/>
          </a:prstGeom>
          <a:solidFill>
            <a:srgbClr val="FF7979"/>
          </a:solidFill>
          <a:ln>
            <a:solidFill>
              <a:srgbClr val="FF797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/>
                </a:solidFill>
              </a:rPr>
              <a:t>kalyptra</a:t>
            </a:r>
            <a:endParaRPr lang="sk-SK" sz="1600" b="1" dirty="0">
              <a:solidFill>
                <a:schemeClr val="tx1"/>
              </a:solidFill>
            </a:endParaRPr>
          </a:p>
        </p:txBody>
      </p:sp>
      <p:cxnSp>
        <p:nvCxnSpPr>
          <p:cNvPr id="3" name="Rovná spojnica 2"/>
          <p:cNvCxnSpPr/>
          <p:nvPr/>
        </p:nvCxnSpPr>
        <p:spPr>
          <a:xfrm>
            <a:off x="3059832" y="1905726"/>
            <a:ext cx="504056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/>
          <p:cNvCxnSpPr/>
          <p:nvPr/>
        </p:nvCxnSpPr>
        <p:spPr>
          <a:xfrm flipV="1">
            <a:off x="3059832" y="1473678"/>
            <a:ext cx="504056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nica 38"/>
          <p:cNvCxnSpPr/>
          <p:nvPr/>
        </p:nvCxnSpPr>
        <p:spPr>
          <a:xfrm>
            <a:off x="2915816" y="2985846"/>
            <a:ext cx="504056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ovná spojnica 39"/>
          <p:cNvCxnSpPr/>
          <p:nvPr/>
        </p:nvCxnSpPr>
        <p:spPr>
          <a:xfrm flipV="1">
            <a:off x="2915816" y="2516070"/>
            <a:ext cx="504056" cy="4697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ovná spojnica 40"/>
          <p:cNvCxnSpPr/>
          <p:nvPr/>
        </p:nvCxnSpPr>
        <p:spPr>
          <a:xfrm>
            <a:off x="3068216" y="4209982"/>
            <a:ext cx="855712" cy="3501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ovná spojnica 41"/>
          <p:cNvCxnSpPr/>
          <p:nvPr/>
        </p:nvCxnSpPr>
        <p:spPr>
          <a:xfrm flipV="1">
            <a:off x="3068216" y="3840650"/>
            <a:ext cx="783704" cy="3693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ovná spojnica 51"/>
          <p:cNvCxnSpPr/>
          <p:nvPr/>
        </p:nvCxnSpPr>
        <p:spPr>
          <a:xfrm>
            <a:off x="3068216" y="5183814"/>
            <a:ext cx="639688" cy="511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ovná spojnica 52"/>
          <p:cNvCxnSpPr/>
          <p:nvPr/>
        </p:nvCxnSpPr>
        <p:spPr>
          <a:xfrm flipV="1">
            <a:off x="3068216" y="4714038"/>
            <a:ext cx="639688" cy="4697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ovná spojnica 57"/>
          <p:cNvCxnSpPr/>
          <p:nvPr/>
        </p:nvCxnSpPr>
        <p:spPr>
          <a:xfrm>
            <a:off x="2699792" y="6082190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96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836713"/>
            <a:ext cx="8928992" cy="48245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k-SK" b="1" dirty="0" err="1"/>
              <a:t>Rhizodermis</a:t>
            </a:r>
            <a:endParaRPr lang="sk-SK" b="1" dirty="0"/>
          </a:p>
          <a:p>
            <a:r>
              <a:rPr lang="sk-SK" dirty="0"/>
              <a:t>jednovrstevná pokožka </a:t>
            </a:r>
            <a:r>
              <a:rPr lang="sk-SK" dirty="0" err="1"/>
              <a:t>kořene</a:t>
            </a:r>
            <a:r>
              <a:rPr lang="sk-SK" dirty="0"/>
              <a:t>, bez </a:t>
            </a:r>
            <a:r>
              <a:rPr lang="sk-SK" dirty="0" err="1"/>
              <a:t>kutikuly</a:t>
            </a:r>
            <a:r>
              <a:rPr lang="sk-SK" dirty="0"/>
              <a:t>, </a:t>
            </a:r>
            <a:r>
              <a:rPr lang="sk-SK" dirty="0" err="1"/>
              <a:t>většinou</a:t>
            </a:r>
            <a:r>
              <a:rPr lang="sk-SK" dirty="0"/>
              <a:t> bez </a:t>
            </a:r>
            <a:r>
              <a:rPr lang="sk-SK" dirty="0" err="1"/>
              <a:t>průduchů</a:t>
            </a:r>
            <a:endParaRPr lang="sk-SK" dirty="0"/>
          </a:p>
          <a:p>
            <a:r>
              <a:rPr lang="sk-SK" dirty="0" err="1"/>
              <a:t>vícevrstevná</a:t>
            </a:r>
            <a:r>
              <a:rPr lang="sk-SK" dirty="0"/>
              <a:t> </a:t>
            </a:r>
            <a:r>
              <a:rPr lang="sk-SK" dirty="0" err="1"/>
              <a:t>rhizodermis</a:t>
            </a:r>
            <a:r>
              <a:rPr lang="sk-SK" dirty="0"/>
              <a:t> </a:t>
            </a:r>
            <a:r>
              <a:rPr lang="sk-SK" dirty="0" err="1"/>
              <a:t>adventivních</a:t>
            </a:r>
            <a:r>
              <a:rPr lang="sk-SK" dirty="0"/>
              <a:t> vzdušných </a:t>
            </a:r>
            <a:r>
              <a:rPr lang="sk-SK" dirty="0" err="1"/>
              <a:t>kořenů</a:t>
            </a:r>
            <a:r>
              <a:rPr lang="sk-SK" dirty="0"/>
              <a:t> </a:t>
            </a:r>
            <a:r>
              <a:rPr lang="sk-SK" dirty="0" err="1"/>
              <a:t>některých</a:t>
            </a:r>
            <a:r>
              <a:rPr lang="sk-SK" dirty="0"/>
              <a:t> </a:t>
            </a:r>
            <a:r>
              <a:rPr lang="sk-SK" dirty="0" err="1"/>
              <a:t>epifytů</a:t>
            </a:r>
            <a:r>
              <a:rPr lang="sk-SK" dirty="0"/>
              <a:t> (monstera) </a:t>
            </a:r>
            <a:r>
              <a:rPr lang="sk-SK" dirty="0" err="1"/>
              <a:t>sloužící</a:t>
            </a:r>
            <a:r>
              <a:rPr lang="sk-SK" dirty="0"/>
              <a:t> k </a:t>
            </a:r>
            <a:r>
              <a:rPr lang="sk-SK" dirty="0" err="1"/>
              <a:t>zadržování</a:t>
            </a:r>
            <a:r>
              <a:rPr lang="sk-SK" dirty="0"/>
              <a:t> vody – </a:t>
            </a:r>
            <a:r>
              <a:rPr lang="sk-SK" b="1" dirty="0" err="1"/>
              <a:t>velamen</a:t>
            </a:r>
            <a:r>
              <a:rPr lang="sk-SK" dirty="0"/>
              <a:t> </a:t>
            </a:r>
          </a:p>
          <a:p>
            <a:r>
              <a:rPr lang="sk-SK" dirty="0"/>
              <a:t>z </a:t>
            </a:r>
            <a:r>
              <a:rPr lang="sk-SK" dirty="0" err="1"/>
              <a:t>vnějších</a:t>
            </a:r>
            <a:r>
              <a:rPr lang="sk-SK" dirty="0"/>
              <a:t> </a:t>
            </a:r>
            <a:r>
              <a:rPr lang="sk-SK" dirty="0" err="1"/>
              <a:t>stěn</a:t>
            </a:r>
            <a:r>
              <a:rPr lang="sk-SK" dirty="0"/>
              <a:t> </a:t>
            </a:r>
            <a:r>
              <a:rPr lang="sk-SK" dirty="0" err="1"/>
              <a:t>buněk</a:t>
            </a:r>
            <a:r>
              <a:rPr lang="sk-SK" dirty="0"/>
              <a:t> </a:t>
            </a:r>
            <a:r>
              <a:rPr lang="sk-SK" dirty="0" err="1"/>
              <a:t>rhizodermis</a:t>
            </a:r>
            <a:r>
              <a:rPr lang="sk-SK" dirty="0"/>
              <a:t> </a:t>
            </a:r>
            <a:r>
              <a:rPr lang="sk-SK" dirty="0" err="1"/>
              <a:t>vznikají</a:t>
            </a:r>
            <a:r>
              <a:rPr lang="sk-SK" dirty="0"/>
              <a:t> </a:t>
            </a:r>
            <a:r>
              <a:rPr lang="sk-SK" b="1" dirty="0" err="1"/>
              <a:t>rhiziny</a:t>
            </a:r>
            <a:r>
              <a:rPr lang="sk-SK" dirty="0"/>
              <a:t> 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b="1" dirty="0" err="1"/>
              <a:t>Primární</a:t>
            </a:r>
            <a:r>
              <a:rPr lang="sk-SK" b="1" dirty="0"/>
              <a:t> </a:t>
            </a:r>
            <a:r>
              <a:rPr lang="sk-SK" b="1" dirty="0" err="1"/>
              <a:t>kůra</a:t>
            </a:r>
            <a:r>
              <a:rPr lang="sk-SK" b="1" dirty="0"/>
              <a:t> (</a:t>
            </a:r>
            <a:r>
              <a:rPr lang="sk-SK" b="1" dirty="0" err="1"/>
              <a:t>cortex</a:t>
            </a:r>
            <a:r>
              <a:rPr lang="sk-SK" b="1" dirty="0"/>
              <a:t>)</a:t>
            </a:r>
          </a:p>
          <a:p>
            <a:r>
              <a:rPr lang="sk-SK" dirty="0" err="1"/>
              <a:t>vytváří</a:t>
            </a:r>
            <a:r>
              <a:rPr lang="sk-SK" dirty="0"/>
              <a:t> dutý </a:t>
            </a:r>
            <a:r>
              <a:rPr lang="sk-SK" dirty="0" err="1"/>
              <a:t>válec</a:t>
            </a:r>
            <a:r>
              <a:rPr lang="sk-SK" dirty="0"/>
              <a:t> kolem </a:t>
            </a:r>
            <a:r>
              <a:rPr lang="sk-SK" dirty="0" err="1"/>
              <a:t>centrálního</a:t>
            </a:r>
            <a:r>
              <a:rPr lang="sk-SK" dirty="0"/>
              <a:t> cylindru (</a:t>
            </a:r>
            <a:r>
              <a:rPr lang="sk-SK" dirty="0" err="1"/>
              <a:t>středního</a:t>
            </a:r>
            <a:r>
              <a:rPr lang="sk-SK" dirty="0"/>
              <a:t> </a:t>
            </a:r>
            <a:r>
              <a:rPr lang="sk-SK" dirty="0" err="1"/>
              <a:t>válce</a:t>
            </a:r>
            <a:r>
              <a:rPr lang="sk-SK" dirty="0"/>
              <a:t>) </a:t>
            </a:r>
          </a:p>
          <a:p>
            <a:r>
              <a:rPr lang="sk-SK" dirty="0" err="1"/>
              <a:t>nejčastěji</a:t>
            </a:r>
            <a:r>
              <a:rPr lang="sk-SK" dirty="0"/>
              <a:t> je </a:t>
            </a:r>
            <a:r>
              <a:rPr lang="sk-SK" dirty="0" err="1"/>
              <a:t>rozlišena</a:t>
            </a:r>
            <a:r>
              <a:rPr lang="sk-SK" dirty="0"/>
              <a:t> na 3 vrstvy:</a:t>
            </a:r>
          </a:p>
          <a:p>
            <a:pPr lvl="1"/>
            <a:r>
              <a:rPr lang="sk-SK" b="1" dirty="0" err="1"/>
              <a:t>exodermis</a:t>
            </a:r>
            <a:r>
              <a:rPr lang="sk-SK" b="1" dirty="0"/>
              <a:t> </a:t>
            </a:r>
            <a:endParaRPr lang="sk-SK" dirty="0"/>
          </a:p>
          <a:p>
            <a:pPr lvl="1"/>
            <a:r>
              <a:rPr lang="sk-SK" b="1" dirty="0" err="1"/>
              <a:t>mezodermis</a:t>
            </a:r>
            <a:r>
              <a:rPr lang="sk-SK" dirty="0"/>
              <a:t> </a:t>
            </a:r>
          </a:p>
          <a:p>
            <a:pPr lvl="1"/>
            <a:r>
              <a:rPr lang="sk-SK" b="1" dirty="0" err="1"/>
              <a:t>endodermis</a:t>
            </a:r>
            <a:endParaRPr lang="sk-SK" b="1" dirty="0"/>
          </a:p>
          <a:p>
            <a:pPr lvl="1"/>
            <a:endParaRPr lang="sk-SK" b="1" dirty="0"/>
          </a:p>
          <a:p>
            <a:pPr marL="0" indent="0">
              <a:buNone/>
            </a:pPr>
            <a:r>
              <a:rPr lang="sk-SK" b="1" dirty="0" err="1"/>
              <a:t>Centrální</a:t>
            </a:r>
            <a:r>
              <a:rPr lang="sk-SK" b="1" dirty="0"/>
              <a:t> </a:t>
            </a:r>
            <a:r>
              <a:rPr lang="sk-SK" b="1" dirty="0" err="1"/>
              <a:t>cylindr</a:t>
            </a:r>
            <a:endParaRPr lang="sk-SK" b="1" dirty="0"/>
          </a:p>
          <a:p>
            <a:r>
              <a:rPr lang="sk-SK" dirty="0" err="1"/>
              <a:t>pericykl</a:t>
            </a:r>
            <a:r>
              <a:rPr lang="sk-SK" dirty="0"/>
              <a:t> (</a:t>
            </a:r>
            <a:r>
              <a:rPr lang="sk-SK" dirty="0" err="1"/>
              <a:t>perikambium</a:t>
            </a:r>
            <a:r>
              <a:rPr lang="sk-SK" dirty="0"/>
              <a:t>) - latentní </a:t>
            </a:r>
            <a:r>
              <a:rPr lang="sk-SK" dirty="0" err="1"/>
              <a:t>meristém</a:t>
            </a:r>
            <a:r>
              <a:rPr lang="sk-SK" dirty="0"/>
              <a:t>, </a:t>
            </a:r>
            <a:r>
              <a:rPr lang="sk-SK" dirty="0" err="1"/>
              <a:t>tangenciálním</a:t>
            </a:r>
            <a:r>
              <a:rPr lang="sk-SK" dirty="0"/>
              <a:t>, </a:t>
            </a:r>
            <a:r>
              <a:rPr lang="sk-SK" dirty="0" err="1"/>
              <a:t>později</a:t>
            </a:r>
            <a:r>
              <a:rPr lang="sk-SK" dirty="0"/>
              <a:t> i </a:t>
            </a:r>
            <a:r>
              <a:rPr lang="sk-SK" dirty="0" err="1"/>
              <a:t>radiálním</a:t>
            </a:r>
            <a:r>
              <a:rPr lang="sk-SK" dirty="0"/>
              <a:t> </a:t>
            </a:r>
            <a:r>
              <a:rPr lang="sk-SK" dirty="0" err="1"/>
              <a:t>dělením</a:t>
            </a:r>
            <a:r>
              <a:rPr lang="sk-SK" dirty="0"/>
              <a:t> </a:t>
            </a:r>
            <a:r>
              <a:rPr lang="sk-SK" dirty="0" err="1"/>
              <a:t>buněk</a:t>
            </a:r>
            <a:r>
              <a:rPr lang="sk-SK" dirty="0"/>
              <a:t> </a:t>
            </a:r>
            <a:r>
              <a:rPr lang="sk-SK" dirty="0" err="1"/>
              <a:t>pericyklu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zakládají</a:t>
            </a:r>
            <a:r>
              <a:rPr lang="sk-SK" dirty="0"/>
              <a:t> postranní </a:t>
            </a:r>
            <a:r>
              <a:rPr lang="sk-SK" dirty="0" err="1"/>
              <a:t>kořeny</a:t>
            </a:r>
            <a:r>
              <a:rPr lang="sk-SK" dirty="0"/>
              <a:t> </a:t>
            </a:r>
          </a:p>
          <a:p>
            <a:r>
              <a:rPr lang="sk-SK" dirty="0" err="1"/>
              <a:t>stélé</a:t>
            </a:r>
            <a:r>
              <a:rPr lang="sk-SK" dirty="0"/>
              <a:t> - </a:t>
            </a:r>
            <a:r>
              <a:rPr lang="sk-SK" dirty="0" err="1"/>
              <a:t>aktinostélé</a:t>
            </a:r>
            <a:r>
              <a:rPr lang="sk-SK" dirty="0"/>
              <a:t> (</a:t>
            </a:r>
            <a:r>
              <a:rPr lang="sk-SK" dirty="0" err="1"/>
              <a:t>radiální</a:t>
            </a:r>
            <a:r>
              <a:rPr lang="sk-SK" dirty="0"/>
              <a:t> </a:t>
            </a:r>
            <a:r>
              <a:rPr lang="sk-SK" dirty="0" err="1"/>
              <a:t>cévní</a:t>
            </a:r>
            <a:r>
              <a:rPr lang="sk-SK" dirty="0"/>
              <a:t> </a:t>
            </a:r>
            <a:r>
              <a:rPr lang="sk-SK" dirty="0" err="1"/>
              <a:t>svazek</a:t>
            </a:r>
            <a:r>
              <a:rPr lang="sk-SK" dirty="0"/>
              <a:t> v </a:t>
            </a:r>
            <a:r>
              <a:rPr lang="sk-SK" dirty="0" err="1"/>
              <a:t>primární</a:t>
            </a:r>
            <a:r>
              <a:rPr lang="sk-SK" dirty="0"/>
              <a:t> </a:t>
            </a:r>
            <a:r>
              <a:rPr lang="sk-SK" dirty="0" err="1"/>
              <a:t>stavbě</a:t>
            </a:r>
            <a:r>
              <a:rPr lang="sk-SK" dirty="0"/>
              <a:t>), </a:t>
            </a:r>
            <a:r>
              <a:rPr lang="sk-SK" dirty="0" err="1"/>
              <a:t>pseudoeustélé</a:t>
            </a:r>
            <a:r>
              <a:rPr lang="sk-SK" dirty="0"/>
              <a:t> (v </a:t>
            </a:r>
            <a:r>
              <a:rPr lang="sk-SK" dirty="0" err="1"/>
              <a:t>sekundární</a:t>
            </a:r>
            <a:r>
              <a:rPr lang="sk-SK" dirty="0"/>
              <a:t> </a:t>
            </a:r>
            <a:r>
              <a:rPr lang="sk-SK" dirty="0" err="1"/>
              <a:t>stavbě</a:t>
            </a:r>
            <a:r>
              <a:rPr lang="sk-SK" dirty="0"/>
              <a:t>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6" t="26310" r="33897" b="66007"/>
          <a:stretch/>
        </p:blipFill>
        <p:spPr bwMode="auto">
          <a:xfrm>
            <a:off x="3203848" y="5570936"/>
            <a:ext cx="2952328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3203848" y="6525344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4788024" y="6597352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2411760" y="638132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/>
              <a:t>aktinostélé</a:t>
            </a:r>
            <a:endParaRPr lang="sk-SK" sz="1400" dirty="0"/>
          </a:p>
        </p:txBody>
      </p:sp>
      <p:sp>
        <p:nvSpPr>
          <p:cNvPr id="8" name="BlokTextu 7"/>
          <p:cNvSpPr txBox="1"/>
          <p:nvPr/>
        </p:nvSpPr>
        <p:spPr>
          <a:xfrm>
            <a:off x="5868144" y="638132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/>
              <a:t>pseudostélé</a:t>
            </a:r>
            <a:endParaRPr lang="sk-SK" sz="1400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130622"/>
            <a:ext cx="9144000" cy="562074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dirty="0">
                <a:solidFill>
                  <a:schemeClr val="tx1"/>
                </a:solidFill>
              </a:rPr>
              <a:t>Stavba na </a:t>
            </a:r>
            <a:r>
              <a:rPr lang="sk-SK" sz="3200" dirty="0" err="1">
                <a:solidFill>
                  <a:schemeClr val="tx1"/>
                </a:solidFill>
              </a:rPr>
              <a:t>příčném</a:t>
            </a:r>
            <a:r>
              <a:rPr lang="sk-SK" sz="3200" dirty="0">
                <a:solidFill>
                  <a:schemeClr val="tx1"/>
                </a:solidFill>
              </a:rPr>
              <a:t> </a:t>
            </a:r>
            <a:r>
              <a:rPr lang="sk-SK" sz="3200" dirty="0" err="1">
                <a:solidFill>
                  <a:schemeClr val="tx1"/>
                </a:solidFill>
              </a:rPr>
              <a:t>řezu</a:t>
            </a:r>
            <a:endParaRPr lang="sk-SK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7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23367" r="65076" b="37102"/>
          <a:stretch/>
        </p:blipFill>
        <p:spPr bwMode="auto">
          <a:xfrm>
            <a:off x="251520" y="1124744"/>
            <a:ext cx="3312368" cy="327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635896" y="105273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rhizodermis</a:t>
            </a:r>
            <a:endParaRPr lang="sk-SK" sz="1400" dirty="0"/>
          </a:p>
        </p:txBody>
      </p:sp>
      <p:sp>
        <p:nvSpPr>
          <p:cNvPr id="7" name="BlokTextu 6"/>
          <p:cNvSpPr txBox="1"/>
          <p:nvPr/>
        </p:nvSpPr>
        <p:spPr>
          <a:xfrm>
            <a:off x="3635896" y="1609055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exodermis</a:t>
            </a:r>
            <a:endParaRPr lang="sk-SK" sz="1400" dirty="0"/>
          </a:p>
        </p:txBody>
      </p:sp>
      <p:sp>
        <p:nvSpPr>
          <p:cNvPr id="8" name="BlokTextu 7"/>
          <p:cNvSpPr txBox="1"/>
          <p:nvPr/>
        </p:nvSpPr>
        <p:spPr>
          <a:xfrm>
            <a:off x="3635896" y="1825079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mezodermis</a:t>
            </a:r>
            <a:endParaRPr lang="sk-SK" sz="1400" dirty="0"/>
          </a:p>
        </p:txBody>
      </p:sp>
      <p:sp>
        <p:nvSpPr>
          <p:cNvPr id="9" name="BlokTextu 8"/>
          <p:cNvSpPr txBox="1"/>
          <p:nvPr/>
        </p:nvSpPr>
        <p:spPr>
          <a:xfrm>
            <a:off x="3635896" y="204110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endodermis</a:t>
            </a:r>
            <a:endParaRPr lang="sk-SK" sz="1400" dirty="0"/>
          </a:p>
        </p:txBody>
      </p:sp>
      <p:sp>
        <p:nvSpPr>
          <p:cNvPr id="10" name="BlokTextu 9"/>
          <p:cNvSpPr txBox="1"/>
          <p:nvPr/>
        </p:nvSpPr>
        <p:spPr>
          <a:xfrm>
            <a:off x="3635896" y="232913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pericykl</a:t>
            </a:r>
            <a:r>
              <a:rPr lang="sk-SK" sz="1400" dirty="0"/>
              <a:t> (</a:t>
            </a:r>
            <a:r>
              <a:rPr lang="sk-SK" sz="1400" dirty="0" err="1"/>
              <a:t>perikambium</a:t>
            </a:r>
            <a:r>
              <a:rPr lang="sk-SK" sz="1400" dirty="0"/>
              <a:t>)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3635896" y="340925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primární</a:t>
            </a:r>
            <a:r>
              <a:rPr lang="sk-SK" sz="1400" dirty="0"/>
              <a:t> </a:t>
            </a:r>
            <a:r>
              <a:rPr lang="sk-SK" sz="1400" dirty="0" err="1"/>
              <a:t>xylém</a:t>
            </a:r>
            <a:endParaRPr lang="sk-SK" sz="1400" dirty="0"/>
          </a:p>
        </p:txBody>
      </p:sp>
      <p:sp>
        <p:nvSpPr>
          <p:cNvPr id="12" name="BlokTextu 11"/>
          <p:cNvSpPr txBox="1"/>
          <p:nvPr/>
        </p:nvSpPr>
        <p:spPr>
          <a:xfrm>
            <a:off x="3635896" y="362527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primární</a:t>
            </a:r>
            <a:r>
              <a:rPr lang="sk-SK" sz="1400" dirty="0"/>
              <a:t> </a:t>
            </a:r>
            <a:r>
              <a:rPr lang="sk-SK" sz="1400" dirty="0" err="1"/>
              <a:t>floém</a:t>
            </a:r>
            <a:endParaRPr lang="sk-SK" sz="1400" dirty="0"/>
          </a:p>
        </p:txBody>
      </p:sp>
      <p:sp>
        <p:nvSpPr>
          <p:cNvPr id="13" name="BlokTextu 12"/>
          <p:cNvSpPr txBox="1"/>
          <p:nvPr/>
        </p:nvSpPr>
        <p:spPr>
          <a:xfrm>
            <a:off x="3635896" y="391389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dřeňový</a:t>
            </a:r>
            <a:r>
              <a:rPr lang="sk-SK" sz="1400" dirty="0"/>
              <a:t> </a:t>
            </a:r>
            <a:r>
              <a:rPr lang="sk-SK" sz="1400" dirty="0" err="1"/>
              <a:t>parenchym</a:t>
            </a:r>
            <a:r>
              <a:rPr lang="sk-SK" sz="1400" dirty="0"/>
              <a:t>           </a:t>
            </a:r>
          </a:p>
        </p:txBody>
      </p:sp>
      <p:sp>
        <p:nvSpPr>
          <p:cNvPr id="14" name="Pravá zložená zátvorka 13"/>
          <p:cNvSpPr/>
          <p:nvPr/>
        </p:nvSpPr>
        <p:spPr>
          <a:xfrm>
            <a:off x="4716016" y="1700808"/>
            <a:ext cx="144016" cy="5760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4860032" y="180533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primární</a:t>
            </a:r>
            <a:r>
              <a:rPr lang="sk-SK" sz="1400" dirty="0"/>
              <a:t> </a:t>
            </a:r>
            <a:r>
              <a:rPr lang="sk-SK" sz="1400" dirty="0" err="1"/>
              <a:t>k</a:t>
            </a:r>
            <a:r>
              <a:rPr lang="sk-SK" sz="1400" dirty="0" err="1">
                <a:latin typeface="Calibri"/>
                <a:cs typeface="Calibri"/>
              </a:rPr>
              <a:t>ůra</a:t>
            </a:r>
            <a:endParaRPr lang="sk-SK" sz="14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2" t="73306" r="48694" b="12890"/>
          <a:stretch/>
        </p:blipFill>
        <p:spPr bwMode="auto">
          <a:xfrm>
            <a:off x="5148064" y="4653136"/>
            <a:ext cx="2100480" cy="108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dĺžnik 19"/>
          <p:cNvSpPr/>
          <p:nvPr/>
        </p:nvSpPr>
        <p:spPr>
          <a:xfrm>
            <a:off x="323528" y="4941168"/>
            <a:ext cx="2761805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err="1">
                <a:solidFill>
                  <a:schemeClr val="tx1"/>
                </a:solidFill>
              </a:rPr>
              <a:t>Endodermis</a:t>
            </a:r>
            <a:r>
              <a:rPr lang="sk-SK" sz="1400" dirty="0">
                <a:solidFill>
                  <a:schemeClr val="tx1"/>
                </a:solidFill>
              </a:rPr>
              <a:t> s </a:t>
            </a:r>
            <a:r>
              <a:rPr lang="sk-SK" sz="1400" dirty="0" err="1">
                <a:solidFill>
                  <a:schemeClr val="tx1"/>
                </a:solidFill>
              </a:rPr>
              <a:t>Casparyho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proužky</a:t>
            </a:r>
            <a:endParaRPr lang="sk-SK" sz="1400" dirty="0">
              <a:solidFill>
                <a:schemeClr val="tx1"/>
              </a:solidFill>
            </a:endParaRPr>
          </a:p>
        </p:txBody>
      </p:sp>
      <p:sp>
        <p:nvSpPr>
          <p:cNvPr id="22" name="Obdĺžnik 21"/>
          <p:cNvSpPr/>
          <p:nvPr/>
        </p:nvSpPr>
        <p:spPr>
          <a:xfrm>
            <a:off x="6300192" y="6155307"/>
            <a:ext cx="1605182" cy="3279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err="1">
                <a:solidFill>
                  <a:schemeClr val="tx1"/>
                </a:solidFill>
              </a:rPr>
              <a:t>Kořenové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vlášení</a:t>
            </a:r>
            <a:endParaRPr lang="sk-SK" sz="1400" dirty="0">
              <a:solidFill>
                <a:schemeClr val="tx1"/>
              </a:solidFill>
            </a:endParaRPr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0" y="130622"/>
            <a:ext cx="9144000" cy="56207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dirty="0" err="1">
                <a:solidFill>
                  <a:schemeClr val="tx1"/>
                </a:solidFill>
              </a:rPr>
              <a:t>Primární</a:t>
            </a:r>
            <a:r>
              <a:rPr lang="sk-SK" sz="3200" dirty="0">
                <a:solidFill>
                  <a:schemeClr val="tx1"/>
                </a:solidFill>
              </a:rPr>
              <a:t> stavba </a:t>
            </a:r>
            <a:r>
              <a:rPr lang="sk-SK" sz="3200" dirty="0" err="1">
                <a:solidFill>
                  <a:schemeClr val="tx1"/>
                </a:solidFill>
              </a:rPr>
              <a:t>kořene</a:t>
            </a:r>
            <a:r>
              <a:rPr lang="sk-SK" sz="3200" dirty="0">
                <a:solidFill>
                  <a:schemeClr val="tx1"/>
                </a:solidFill>
              </a:rPr>
              <a:t> na </a:t>
            </a:r>
            <a:r>
              <a:rPr lang="sk-SK" sz="3200" dirty="0" err="1">
                <a:solidFill>
                  <a:schemeClr val="tx1"/>
                </a:solidFill>
              </a:rPr>
              <a:t>příčném</a:t>
            </a:r>
            <a:r>
              <a:rPr lang="sk-SK" sz="3200" dirty="0">
                <a:solidFill>
                  <a:schemeClr val="tx1"/>
                </a:solidFill>
              </a:rPr>
              <a:t> </a:t>
            </a:r>
            <a:r>
              <a:rPr lang="sk-SK" sz="3200" dirty="0" err="1">
                <a:solidFill>
                  <a:schemeClr val="tx1"/>
                </a:solidFill>
              </a:rPr>
              <a:t>řezu</a:t>
            </a:r>
            <a:endParaRPr lang="sk-SK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2" t="17893" r="38217"/>
          <a:stretch/>
        </p:blipFill>
        <p:spPr bwMode="auto">
          <a:xfrm>
            <a:off x="3347864" y="5373216"/>
            <a:ext cx="876847" cy="132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Přímá spojnice se šipkou 17"/>
          <p:cNvCxnSpPr/>
          <p:nvPr/>
        </p:nvCxnSpPr>
        <p:spPr>
          <a:xfrm>
            <a:off x="2483768" y="5445224"/>
            <a:ext cx="1080120" cy="58883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E1A3012-890C-45AE-9195-E7C108C3D11F}"/>
              </a:ext>
            </a:extLst>
          </p:cNvPr>
          <p:cNvGrpSpPr/>
          <p:nvPr/>
        </p:nvGrpSpPr>
        <p:grpSpPr>
          <a:xfrm>
            <a:off x="6026968" y="2760102"/>
            <a:ext cx="2880320" cy="1101725"/>
            <a:chOff x="5662623" y="1158179"/>
            <a:chExt cx="2880320" cy="1101725"/>
          </a:xfrm>
        </p:grpSpPr>
        <p:sp>
          <p:nvSpPr>
            <p:cNvPr id="21" name="Obdĺžnik 26">
              <a:extLst>
                <a:ext uri="{FF2B5EF4-FFF2-40B4-BE49-F238E27FC236}">
                  <a16:creationId xmlns:a16="http://schemas.microsoft.com/office/drawing/2014/main" id="{1A9ACC8C-8985-473A-9894-5AA78214EBFA}"/>
                </a:ext>
              </a:extLst>
            </p:cNvPr>
            <p:cNvSpPr/>
            <p:nvPr/>
          </p:nvSpPr>
          <p:spPr>
            <a:xfrm>
              <a:off x="5662623" y="1158179"/>
              <a:ext cx="2880320" cy="11017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dirty="0">
                <a:solidFill>
                  <a:schemeClr val="tx1"/>
                </a:solidFill>
              </a:endParaRPr>
            </a:p>
            <a:p>
              <a:pPr algn="ctr"/>
              <a:endParaRPr lang="sk-SK" sz="1400" dirty="0">
                <a:solidFill>
                  <a:schemeClr val="tx1"/>
                </a:solidFill>
              </a:endParaRPr>
            </a:p>
            <a:p>
              <a:pPr algn="ctr"/>
              <a:endParaRPr lang="sk-SK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BlokTextu 15"/>
            <p:cNvSpPr txBox="1"/>
            <p:nvPr/>
          </p:nvSpPr>
          <p:spPr>
            <a:xfrm>
              <a:off x="5760132" y="1204880"/>
              <a:ext cx="26880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 err="1"/>
                <a:t>Centrální</a:t>
              </a:r>
              <a:r>
                <a:rPr lang="sk-SK" sz="1400" dirty="0"/>
                <a:t> </a:t>
              </a:r>
              <a:r>
                <a:rPr lang="sk-SK" sz="1400" dirty="0" err="1"/>
                <a:t>cylindr</a:t>
              </a:r>
              <a:r>
                <a:rPr lang="sk-SK" sz="1400" dirty="0"/>
                <a:t> s </a:t>
              </a:r>
              <a:r>
                <a:rPr lang="sk-SK" sz="1400" dirty="0" err="1"/>
                <a:t>radiálním</a:t>
              </a:r>
              <a:r>
                <a:rPr lang="sk-SK" sz="1400" dirty="0"/>
                <a:t> </a:t>
              </a:r>
              <a:r>
                <a:rPr lang="sk-SK" sz="1400" dirty="0" err="1"/>
                <a:t>tetrarchním</a:t>
              </a:r>
              <a:r>
                <a:rPr lang="sk-SK" sz="1400" dirty="0"/>
                <a:t> </a:t>
              </a:r>
              <a:r>
                <a:rPr lang="sk-SK" sz="1400" dirty="0" err="1"/>
                <a:t>cévním</a:t>
              </a:r>
              <a:r>
                <a:rPr lang="sk-SK" sz="1400" dirty="0"/>
                <a:t> </a:t>
              </a:r>
              <a:r>
                <a:rPr lang="sk-SK" sz="1400" dirty="0" err="1"/>
                <a:t>svazkem</a:t>
              </a:r>
              <a:r>
                <a:rPr lang="sk-SK" sz="1400" dirty="0"/>
                <a:t> (</a:t>
              </a:r>
              <a:r>
                <a:rPr lang="sk-SK" sz="1400" dirty="0" err="1"/>
                <a:t>polyarchní</a:t>
              </a:r>
              <a:r>
                <a:rPr lang="sk-SK" sz="1400" dirty="0"/>
                <a:t> u </a:t>
              </a:r>
              <a:r>
                <a:rPr lang="sk-SK" sz="1400" dirty="0" err="1"/>
                <a:t>jednoděložných</a:t>
              </a:r>
              <a:r>
                <a:rPr lang="sk-SK" sz="1400" dirty="0"/>
                <a:t>) - </a:t>
              </a:r>
              <a:r>
                <a:rPr lang="sk-SK" sz="1400" b="1" dirty="0"/>
                <a:t>AKTINOSTÉLÉ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321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25986" r="72273" b="40952"/>
          <a:stretch/>
        </p:blipFill>
        <p:spPr bwMode="auto">
          <a:xfrm>
            <a:off x="539552" y="1124744"/>
            <a:ext cx="248645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059832" y="105273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korková </a:t>
            </a:r>
            <a:r>
              <a:rPr lang="sk-SK" sz="1400" dirty="0" err="1"/>
              <a:t>peridermis</a:t>
            </a:r>
            <a:endParaRPr lang="sk-SK" sz="1400" dirty="0"/>
          </a:p>
        </p:txBody>
      </p:sp>
      <p:sp>
        <p:nvSpPr>
          <p:cNvPr id="7" name="BlokTextu 6"/>
          <p:cNvSpPr txBox="1"/>
          <p:nvPr/>
        </p:nvSpPr>
        <p:spPr>
          <a:xfrm>
            <a:off x="3059832" y="134076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sekundární</a:t>
            </a:r>
            <a:r>
              <a:rPr lang="sk-SK" sz="1400" dirty="0"/>
              <a:t> </a:t>
            </a:r>
            <a:r>
              <a:rPr lang="sk-SK" sz="1400" dirty="0" err="1"/>
              <a:t>floém</a:t>
            </a:r>
            <a:endParaRPr lang="sk-SK" sz="1400" dirty="0"/>
          </a:p>
        </p:txBody>
      </p:sp>
      <p:sp>
        <p:nvSpPr>
          <p:cNvPr id="8" name="BlokTextu 7"/>
          <p:cNvSpPr txBox="1"/>
          <p:nvPr/>
        </p:nvSpPr>
        <p:spPr>
          <a:xfrm>
            <a:off x="3059832" y="193831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sekundární</a:t>
            </a:r>
            <a:r>
              <a:rPr lang="sk-SK" sz="1400" dirty="0"/>
              <a:t> </a:t>
            </a:r>
            <a:r>
              <a:rPr lang="sk-SK" sz="1400" dirty="0" err="1"/>
              <a:t>xylém</a:t>
            </a:r>
            <a:endParaRPr lang="sk-SK" sz="1400" dirty="0"/>
          </a:p>
        </p:txBody>
      </p:sp>
      <p:sp>
        <p:nvSpPr>
          <p:cNvPr id="9" name="BlokTextu 8"/>
          <p:cNvSpPr txBox="1"/>
          <p:nvPr/>
        </p:nvSpPr>
        <p:spPr>
          <a:xfrm>
            <a:off x="3059832" y="229835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zbytek</a:t>
            </a:r>
            <a:r>
              <a:rPr lang="sk-SK" sz="1400" dirty="0"/>
              <a:t> </a:t>
            </a:r>
            <a:r>
              <a:rPr lang="sk-SK" sz="1400" dirty="0" err="1"/>
              <a:t>primárního</a:t>
            </a:r>
            <a:r>
              <a:rPr lang="sk-SK" sz="1400" dirty="0"/>
              <a:t> </a:t>
            </a:r>
            <a:r>
              <a:rPr lang="sk-SK" sz="1400" dirty="0" err="1"/>
              <a:t>xylému</a:t>
            </a:r>
            <a:endParaRPr lang="sk-SK" sz="1400" dirty="0"/>
          </a:p>
        </p:txBody>
      </p:sp>
      <p:sp>
        <p:nvSpPr>
          <p:cNvPr id="10" name="BlokTextu 9"/>
          <p:cNvSpPr txBox="1"/>
          <p:nvPr/>
        </p:nvSpPr>
        <p:spPr>
          <a:xfrm>
            <a:off x="3059832" y="301843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zbytek</a:t>
            </a:r>
            <a:r>
              <a:rPr lang="sk-SK" sz="1400" dirty="0"/>
              <a:t> </a:t>
            </a:r>
            <a:r>
              <a:rPr lang="sk-SK" sz="1400" dirty="0" err="1"/>
              <a:t>primárního</a:t>
            </a:r>
            <a:r>
              <a:rPr lang="sk-SK" sz="1400" dirty="0"/>
              <a:t> </a:t>
            </a:r>
            <a:r>
              <a:rPr lang="sk-SK" sz="1400" dirty="0" err="1"/>
              <a:t>floému</a:t>
            </a:r>
            <a:endParaRPr lang="sk-SK" sz="1400" dirty="0"/>
          </a:p>
        </p:txBody>
      </p:sp>
      <p:sp>
        <p:nvSpPr>
          <p:cNvPr id="11" name="BlokTextu 10"/>
          <p:cNvSpPr txBox="1"/>
          <p:nvPr/>
        </p:nvSpPr>
        <p:spPr>
          <a:xfrm>
            <a:off x="3059832" y="258639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dřeňový</a:t>
            </a:r>
            <a:r>
              <a:rPr lang="sk-SK" sz="1400" dirty="0"/>
              <a:t> </a:t>
            </a:r>
            <a:r>
              <a:rPr lang="sk-SK" sz="1400" dirty="0" err="1"/>
              <a:t>paprsek</a:t>
            </a:r>
            <a:endParaRPr lang="sk-SK" sz="1400" dirty="0"/>
          </a:p>
        </p:txBody>
      </p:sp>
      <p:sp>
        <p:nvSpPr>
          <p:cNvPr id="18" name="BlokTextu 17"/>
          <p:cNvSpPr txBox="1"/>
          <p:nvPr/>
        </p:nvSpPr>
        <p:spPr>
          <a:xfrm>
            <a:off x="3131840" y="165028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rgbClr val="FF0000"/>
                </a:solidFill>
              </a:rPr>
              <a:t>KAMBIUM</a:t>
            </a:r>
          </a:p>
        </p:txBody>
      </p:sp>
      <p:cxnSp>
        <p:nvCxnSpPr>
          <p:cNvPr id="20" name="Rovná spojnica 19"/>
          <p:cNvCxnSpPr/>
          <p:nvPr/>
        </p:nvCxnSpPr>
        <p:spPr>
          <a:xfrm>
            <a:off x="2195736" y="1819563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/>
          <p:cNvSpPr txBox="1">
            <a:spLocks/>
          </p:cNvSpPr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FF3F3F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dirty="0" err="1">
                <a:solidFill>
                  <a:schemeClr val="tx1"/>
                </a:solidFill>
              </a:rPr>
              <a:t>Sekundární</a:t>
            </a:r>
            <a:r>
              <a:rPr lang="sk-SK" sz="3200" dirty="0">
                <a:solidFill>
                  <a:schemeClr val="tx1"/>
                </a:solidFill>
              </a:rPr>
              <a:t> </a:t>
            </a:r>
            <a:r>
              <a:rPr lang="sk-SK" sz="3200" dirty="0" err="1">
                <a:solidFill>
                  <a:schemeClr val="tx1"/>
                </a:solidFill>
              </a:rPr>
              <a:t>tloustnutí</a:t>
            </a:r>
            <a:r>
              <a:rPr lang="sk-SK" sz="3200" dirty="0">
                <a:solidFill>
                  <a:schemeClr val="tx1"/>
                </a:solidFill>
              </a:rPr>
              <a:t> </a:t>
            </a:r>
            <a:r>
              <a:rPr lang="sk-SK" sz="3200" dirty="0" err="1">
                <a:solidFill>
                  <a:schemeClr val="tx1"/>
                </a:solidFill>
              </a:rPr>
              <a:t>kořene</a:t>
            </a:r>
            <a:endParaRPr lang="sk-SK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5622427" y="2586638"/>
            <a:ext cx="2880320" cy="1825461"/>
          </a:xfrm>
          <a:prstGeom prst="rect">
            <a:avLst/>
          </a:prstGeom>
          <a:solidFill>
            <a:srgbClr val="FF797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solidFill>
                  <a:schemeClr val="tx1"/>
                </a:solidFill>
              </a:rPr>
              <a:t>DEUTEROXYLÉM KOŘEN</a:t>
            </a:r>
            <a:r>
              <a:rPr lang="sk-SK" sz="1400" b="1" dirty="0">
                <a:solidFill>
                  <a:schemeClr val="tx1"/>
                </a:solidFill>
                <a:latin typeface="Calibri"/>
                <a:cs typeface="Calibri"/>
              </a:rPr>
              <a:t>Ů</a:t>
            </a:r>
            <a:endParaRPr lang="sk-SK" sz="1400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sk-SK" sz="1400" dirty="0">
                <a:solidFill>
                  <a:schemeClr val="tx1"/>
                </a:solidFill>
                <a:cs typeface="Calibri"/>
              </a:rPr>
              <a:t>má, na </a:t>
            </a:r>
            <a:r>
              <a:rPr lang="sk-SK" sz="1400" dirty="0" err="1">
                <a:solidFill>
                  <a:schemeClr val="tx1"/>
                </a:solidFill>
                <a:cs typeface="Calibri"/>
              </a:rPr>
              <a:t>rozdíl</a:t>
            </a:r>
            <a:r>
              <a:rPr lang="sk-SK" sz="1400" dirty="0">
                <a:solidFill>
                  <a:schemeClr val="tx1"/>
                </a:solidFill>
                <a:cs typeface="Calibri"/>
              </a:rPr>
              <a:t> od </a:t>
            </a:r>
            <a:r>
              <a:rPr lang="sk-SK" sz="1400" dirty="0" err="1">
                <a:solidFill>
                  <a:schemeClr val="tx1"/>
                </a:solidFill>
                <a:cs typeface="Calibri"/>
              </a:rPr>
              <a:t>deuteroxylému</a:t>
            </a:r>
            <a:r>
              <a:rPr lang="sk-SK" sz="1400" dirty="0">
                <a:solidFill>
                  <a:schemeClr val="tx1"/>
                </a:solidFill>
                <a:cs typeface="Calibri"/>
              </a:rPr>
              <a:t> </a:t>
            </a:r>
            <a:r>
              <a:rPr lang="sk-SK" sz="1400" dirty="0" err="1">
                <a:solidFill>
                  <a:schemeClr val="tx1"/>
                </a:solidFill>
                <a:cs typeface="Calibri"/>
              </a:rPr>
              <a:t>stonků</a:t>
            </a:r>
            <a:r>
              <a:rPr lang="sk-SK" sz="1400" dirty="0">
                <a:solidFill>
                  <a:schemeClr val="tx1"/>
                </a:solidFill>
                <a:cs typeface="Calibri"/>
              </a:rPr>
              <a:t> (</a:t>
            </a:r>
            <a:r>
              <a:rPr lang="sk-SK" sz="1400" dirty="0" err="1">
                <a:solidFill>
                  <a:schemeClr val="tx1"/>
                </a:solidFill>
                <a:cs typeface="Calibri"/>
              </a:rPr>
              <a:t>kmenů</a:t>
            </a:r>
            <a:r>
              <a:rPr lang="sk-SK" sz="1400" b="1" dirty="0">
                <a:solidFill>
                  <a:schemeClr val="tx1"/>
                </a:solidFill>
                <a:cs typeface="Calibri"/>
              </a:rPr>
              <a:t>), </a:t>
            </a:r>
            <a:r>
              <a:rPr lang="sk-SK" sz="1400" b="1" dirty="0" err="1">
                <a:solidFill>
                  <a:schemeClr val="tx1"/>
                </a:solidFill>
                <a:cs typeface="Calibri"/>
              </a:rPr>
              <a:t>méně</a:t>
            </a:r>
            <a:r>
              <a:rPr lang="sk-SK" sz="1400" b="1" dirty="0">
                <a:solidFill>
                  <a:schemeClr val="tx1"/>
                </a:solidFill>
                <a:cs typeface="Calibri"/>
              </a:rPr>
              <a:t> výrazné letokruhy, </a:t>
            </a:r>
            <a:r>
              <a:rPr lang="sk-SK" sz="1400" b="1" dirty="0" err="1">
                <a:solidFill>
                  <a:schemeClr val="tx1"/>
                </a:solidFill>
                <a:cs typeface="Calibri"/>
              </a:rPr>
              <a:t>více</a:t>
            </a:r>
            <a:r>
              <a:rPr lang="sk-SK" sz="1400" b="1" dirty="0">
                <a:solidFill>
                  <a:schemeClr val="tx1"/>
                </a:solidFill>
                <a:cs typeface="Calibri"/>
              </a:rPr>
              <a:t> vodivých </a:t>
            </a:r>
            <a:r>
              <a:rPr lang="sk-SK" sz="1400" b="1" dirty="0" err="1">
                <a:solidFill>
                  <a:schemeClr val="tx1"/>
                </a:solidFill>
                <a:cs typeface="Calibri"/>
              </a:rPr>
              <a:t>elementů</a:t>
            </a:r>
            <a:r>
              <a:rPr lang="sk-SK" sz="1400" dirty="0">
                <a:solidFill>
                  <a:schemeClr val="tx1"/>
                </a:solidFill>
                <a:cs typeface="Calibri"/>
              </a:rPr>
              <a:t> a </a:t>
            </a:r>
            <a:r>
              <a:rPr lang="sk-SK" sz="1400" dirty="0" err="1">
                <a:solidFill>
                  <a:schemeClr val="tx1"/>
                </a:solidFill>
                <a:cs typeface="Calibri"/>
              </a:rPr>
              <a:t>parenchymu</a:t>
            </a:r>
            <a:r>
              <a:rPr lang="sk-SK" sz="1400" dirty="0">
                <a:solidFill>
                  <a:schemeClr val="tx1"/>
                </a:solidFill>
                <a:cs typeface="Calibri"/>
              </a:rPr>
              <a:t> </a:t>
            </a:r>
            <a:r>
              <a:rPr lang="sk-SK" sz="1400" dirty="0" err="1">
                <a:solidFill>
                  <a:schemeClr val="tx1"/>
                </a:solidFill>
                <a:cs typeface="Calibri"/>
              </a:rPr>
              <a:t>a</a:t>
            </a:r>
            <a:r>
              <a:rPr lang="sk-SK" sz="1400" dirty="0">
                <a:solidFill>
                  <a:schemeClr val="tx1"/>
                </a:solidFill>
                <a:cs typeface="Calibri"/>
              </a:rPr>
              <a:t> </a:t>
            </a:r>
            <a:r>
              <a:rPr lang="sk-SK" sz="1400" dirty="0" err="1">
                <a:solidFill>
                  <a:schemeClr val="tx1"/>
                </a:solidFill>
                <a:cs typeface="Calibri"/>
              </a:rPr>
              <a:t>méně</a:t>
            </a:r>
            <a:r>
              <a:rPr lang="sk-SK" sz="1400" dirty="0">
                <a:solidFill>
                  <a:schemeClr val="tx1"/>
                </a:solidFill>
                <a:cs typeface="Calibri"/>
              </a:rPr>
              <a:t> </a:t>
            </a:r>
            <a:r>
              <a:rPr lang="sk-SK" sz="1400" dirty="0" err="1">
                <a:solidFill>
                  <a:schemeClr val="tx1"/>
                </a:solidFill>
                <a:cs typeface="Calibri"/>
              </a:rPr>
              <a:t>sklerenchymatických</a:t>
            </a:r>
            <a:r>
              <a:rPr lang="sk-SK" sz="1400" dirty="0">
                <a:solidFill>
                  <a:schemeClr val="tx1"/>
                </a:solidFill>
                <a:cs typeface="Calibri"/>
              </a:rPr>
              <a:t> vláken.</a:t>
            </a:r>
            <a:endParaRPr lang="sk-SK" sz="1400" dirty="0">
              <a:solidFill>
                <a:schemeClr val="tx1"/>
              </a:solidFill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6A044905-3F8C-4D42-A175-98DC7A9DB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21582" r="31100" b="33201"/>
          <a:stretch/>
        </p:blipFill>
        <p:spPr>
          <a:xfrm>
            <a:off x="541522" y="4011065"/>
            <a:ext cx="4822565" cy="2832020"/>
          </a:xfrm>
          <a:prstGeom prst="rect">
            <a:avLst/>
          </a:prstGeom>
        </p:spPr>
      </p:pic>
      <p:sp>
        <p:nvSpPr>
          <p:cNvPr id="16" name="Obdĺžnik 26">
            <a:extLst>
              <a:ext uri="{FF2B5EF4-FFF2-40B4-BE49-F238E27FC236}">
                <a16:creationId xmlns:a16="http://schemas.microsoft.com/office/drawing/2014/main" id="{252ED0B7-E1C8-47C9-825E-DB5DDC3AFAF3}"/>
              </a:ext>
            </a:extLst>
          </p:cNvPr>
          <p:cNvSpPr/>
          <p:nvPr/>
        </p:nvSpPr>
        <p:spPr>
          <a:xfrm>
            <a:off x="5595804" y="1291699"/>
            <a:ext cx="2880320" cy="920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>
              <a:solidFill>
                <a:schemeClr val="tx1"/>
              </a:solidFill>
            </a:endParaRPr>
          </a:p>
          <a:p>
            <a:pPr algn="ctr"/>
            <a:r>
              <a:rPr lang="sk-SK" b="1" dirty="0">
                <a:solidFill>
                  <a:schemeClr val="tx1"/>
                </a:solidFill>
              </a:rPr>
              <a:t>FELOGEN</a:t>
            </a:r>
          </a:p>
          <a:p>
            <a:pPr algn="ctr"/>
            <a:r>
              <a:rPr lang="sk-SK" sz="1400" dirty="0">
                <a:solidFill>
                  <a:schemeClr val="tx1"/>
                </a:solidFill>
              </a:rPr>
              <a:t>v </a:t>
            </a:r>
            <a:r>
              <a:rPr lang="sk-SK" sz="1400" dirty="0" err="1">
                <a:solidFill>
                  <a:schemeClr val="tx1"/>
                </a:solidFill>
              </a:rPr>
              <a:t>kořenech</a:t>
            </a:r>
            <a:r>
              <a:rPr lang="sk-SK" sz="1400" dirty="0">
                <a:solidFill>
                  <a:schemeClr val="tx1"/>
                </a:solidFill>
              </a:rPr>
              <a:t> vzniká </a:t>
            </a:r>
            <a:r>
              <a:rPr lang="sk-SK" sz="1400" dirty="0" err="1">
                <a:solidFill>
                  <a:schemeClr val="tx1"/>
                </a:solidFill>
              </a:rPr>
              <a:t>většinou</a:t>
            </a:r>
            <a:r>
              <a:rPr lang="sk-SK" sz="1400" dirty="0">
                <a:solidFill>
                  <a:schemeClr val="tx1"/>
                </a:solidFill>
              </a:rPr>
              <a:t> z </a:t>
            </a:r>
            <a:r>
              <a:rPr lang="sk-SK" sz="1400" b="1" dirty="0" err="1">
                <a:solidFill>
                  <a:schemeClr val="tx1"/>
                </a:solidFill>
              </a:rPr>
              <a:t>perikambia</a:t>
            </a:r>
            <a:endParaRPr lang="sk-SK" sz="1400" b="1" dirty="0">
              <a:solidFill>
                <a:schemeClr val="tx1"/>
              </a:solidFill>
            </a:endParaRPr>
          </a:p>
          <a:p>
            <a:pPr algn="ctr"/>
            <a:endParaRPr lang="sk-SK" sz="1400" dirty="0">
              <a:solidFill>
                <a:schemeClr val="tx1"/>
              </a:solidFill>
            </a:endParaRPr>
          </a:p>
          <a:p>
            <a:pPr algn="ctr"/>
            <a:endParaRPr lang="sk-SK" sz="1400" dirty="0">
              <a:solidFill>
                <a:schemeClr val="tx1"/>
              </a:solidFill>
            </a:endParaRPr>
          </a:p>
        </p:txBody>
      </p:sp>
      <p:sp>
        <p:nvSpPr>
          <p:cNvPr id="17" name="Obdĺžnik 22">
            <a:extLst>
              <a:ext uri="{FF2B5EF4-FFF2-40B4-BE49-F238E27FC236}">
                <a16:creationId xmlns:a16="http://schemas.microsoft.com/office/drawing/2014/main" id="{9DB94FC6-4134-4A37-9FAD-44FCF76BB3CC}"/>
              </a:ext>
            </a:extLst>
          </p:cNvPr>
          <p:cNvSpPr/>
          <p:nvPr/>
        </p:nvSpPr>
        <p:spPr>
          <a:xfrm>
            <a:off x="5580112" y="4586499"/>
            <a:ext cx="2964951" cy="19596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KAMBIUM</a:t>
            </a:r>
          </a:p>
          <a:p>
            <a:pPr algn="ctr"/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se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zakládá</a:t>
            </a:r>
            <a:r>
              <a:rPr lang="sk-SK" sz="1400" dirty="0">
                <a:solidFill>
                  <a:schemeClr val="tx1"/>
                </a:solidFill>
              </a:rPr>
              <a:t> z </a:t>
            </a:r>
            <a:r>
              <a:rPr lang="sk-SK" sz="1400" b="1" dirty="0" err="1">
                <a:solidFill>
                  <a:schemeClr val="tx1"/>
                </a:solidFill>
              </a:rPr>
              <a:t>perikambia</a:t>
            </a:r>
            <a:r>
              <a:rPr lang="sk-SK" sz="1400" dirty="0">
                <a:solidFill>
                  <a:schemeClr val="tx1"/>
                </a:solidFill>
              </a:rPr>
              <a:t> na </a:t>
            </a:r>
            <a:r>
              <a:rPr lang="sk-SK" sz="1400" dirty="0" err="1">
                <a:solidFill>
                  <a:schemeClr val="tx1"/>
                </a:solidFill>
              </a:rPr>
              <a:t>vnější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straně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primárního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xylému</a:t>
            </a:r>
            <a:r>
              <a:rPr lang="sk-SK" sz="1400" dirty="0">
                <a:solidFill>
                  <a:schemeClr val="tx1"/>
                </a:solidFill>
              </a:rPr>
              <a:t> a                                z </a:t>
            </a:r>
            <a:r>
              <a:rPr lang="sk-SK" sz="1400" b="1" dirty="0">
                <a:solidFill>
                  <a:schemeClr val="tx1"/>
                </a:solidFill>
              </a:rPr>
              <a:t>nediferencovaných </a:t>
            </a:r>
            <a:r>
              <a:rPr lang="sk-SK" sz="1400" b="1" dirty="0" err="1">
                <a:solidFill>
                  <a:schemeClr val="tx1"/>
                </a:solidFill>
              </a:rPr>
              <a:t>buněk</a:t>
            </a:r>
            <a:r>
              <a:rPr lang="sk-SK" sz="1400" b="1" dirty="0">
                <a:solidFill>
                  <a:schemeClr val="tx1"/>
                </a:solidFill>
              </a:rPr>
              <a:t> </a:t>
            </a:r>
            <a:r>
              <a:rPr lang="sk-SK" sz="1400" b="1" dirty="0" err="1">
                <a:solidFill>
                  <a:schemeClr val="tx1"/>
                </a:solidFill>
              </a:rPr>
              <a:t>prokambia</a:t>
            </a:r>
            <a:r>
              <a:rPr lang="sk-SK" sz="1400" b="1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mezi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primárním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floémem</a:t>
            </a:r>
            <a:r>
              <a:rPr lang="sk-SK" sz="1400" dirty="0">
                <a:solidFill>
                  <a:schemeClr val="tx1"/>
                </a:solidFill>
              </a:rPr>
              <a:t> a </a:t>
            </a:r>
            <a:r>
              <a:rPr lang="sk-SK" sz="1400" dirty="0" err="1">
                <a:solidFill>
                  <a:schemeClr val="tx1"/>
                </a:solidFill>
              </a:rPr>
              <a:t>xylémem</a:t>
            </a:r>
            <a:r>
              <a:rPr lang="sk-SK" sz="1400" dirty="0">
                <a:solidFill>
                  <a:schemeClr val="tx1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2176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"/>
          <p:cNvSpPr>
            <a:spLocks noChangeArrowheads="1"/>
          </p:cNvSpPr>
          <p:nvPr/>
        </p:nvSpPr>
        <p:spPr bwMode="auto">
          <a:xfrm>
            <a:off x="631825" y="1125538"/>
            <a:ext cx="7416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cs-CZ" altLang="cs-CZ" sz="2200" dirty="0"/>
              <a:t>vrstva mrtvých buněk kryjících vzdušné kořeny a sloužící k nasávání vody (u některých druhů </a:t>
            </a:r>
            <a:r>
              <a:rPr lang="cs-CZ" altLang="cs-CZ" sz="2200" i="1" dirty="0" err="1"/>
              <a:t>Orchidaceae</a:t>
            </a:r>
            <a:r>
              <a:rPr lang="cs-CZ" altLang="cs-CZ" sz="2200" i="1" dirty="0"/>
              <a:t> </a:t>
            </a:r>
            <a:r>
              <a:rPr lang="cs-CZ" altLang="cs-CZ" sz="2200" dirty="0"/>
              <a:t>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Araceae</a:t>
            </a:r>
            <a:r>
              <a:rPr lang="cs-CZ" altLang="cs-CZ" sz="2200" dirty="0"/>
              <a:t>)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cs-CZ" altLang="cs-CZ" sz="2200" dirty="0"/>
              <a:t>snadno a rychle nasává vodu, uvolňuje ji však pomalu</a:t>
            </a:r>
          </a:p>
          <a:p>
            <a:pPr marL="285750" indent="-285750">
              <a:buFont typeface="Arial" charset="0"/>
              <a:buChar char="•"/>
            </a:pPr>
            <a:r>
              <a:rPr lang="cs-CZ" altLang="cs-CZ" sz="2200" dirty="0"/>
              <a:t>buňky velamenu jsou odumřelé</a:t>
            </a:r>
          </a:p>
          <a:p>
            <a:pPr marL="285750" indent="-285750">
              <a:buFont typeface="Arial" charset="0"/>
              <a:buChar char="•"/>
            </a:pPr>
            <a:r>
              <a:rPr lang="cs-CZ" altLang="cs-CZ" sz="2200" dirty="0"/>
              <a:t>buněčné stěny jsou zesíleny jemnými lištami</a:t>
            </a:r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2103040" y="2209428"/>
            <a:ext cx="8229600" cy="5715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cs-CZ" sz="32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7596335" y="3635732"/>
            <a:ext cx="1152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VELAMEN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7452320" y="4077072"/>
            <a:ext cx="16566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primární</a:t>
            </a:r>
            <a:r>
              <a:rPr lang="sk-SK" dirty="0"/>
              <a:t> </a:t>
            </a:r>
            <a:r>
              <a:rPr lang="sk-SK" dirty="0" err="1"/>
              <a:t>k</a:t>
            </a:r>
            <a:r>
              <a:rPr lang="sk-SK" dirty="0" err="1">
                <a:latin typeface="Calibri"/>
                <a:cs typeface="Calibri"/>
              </a:rPr>
              <a:t>ůra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7452319" y="4653136"/>
            <a:ext cx="16566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endodermis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7524327" y="5075892"/>
            <a:ext cx="16196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perikambium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7452319" y="5579948"/>
            <a:ext cx="9449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lýko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7507348" y="6011996"/>
            <a:ext cx="9530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dřevo</a:t>
            </a:r>
            <a:endParaRPr lang="sk-SK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r="37500"/>
          <a:stretch/>
        </p:blipFill>
        <p:spPr>
          <a:xfrm>
            <a:off x="3639906" y="3140966"/>
            <a:ext cx="3897706" cy="3744418"/>
          </a:xfrm>
          <a:prstGeom prst="rect">
            <a:avLst/>
          </a:prstGeom>
        </p:spPr>
      </p:pic>
      <p:pic>
        <p:nvPicPr>
          <p:cNvPr id="1026" name="Picture 2" descr="Súvisiaci obrázo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5065"/>
          <a:stretch/>
        </p:blipFill>
        <p:spPr bwMode="auto">
          <a:xfrm>
            <a:off x="475487" y="3635732"/>
            <a:ext cx="3164419" cy="297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ahnutá šípka hore 13"/>
          <p:cNvSpPr/>
          <p:nvPr/>
        </p:nvSpPr>
        <p:spPr>
          <a:xfrm rot="19875584">
            <a:off x="2910902" y="4739078"/>
            <a:ext cx="1378651" cy="629488"/>
          </a:xfrm>
          <a:prstGeom prst="curved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0" y="130622"/>
            <a:ext cx="9144000" cy="634082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3200" kern="0" dirty="0">
                <a:solidFill>
                  <a:schemeClr val="tx1"/>
                </a:solidFill>
              </a:rPr>
              <a:t>Velamen</a:t>
            </a:r>
          </a:p>
        </p:txBody>
      </p:sp>
    </p:spTree>
    <p:extLst>
      <p:ext uri="{BB962C8B-B14F-4D97-AF65-F5344CB8AC3E}">
        <p14:creationId xmlns:p14="http://schemas.microsoft.com/office/powerpoint/2010/main" val="74125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186358" y="1052736"/>
            <a:ext cx="8634113" cy="4525963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cs-CZ" altLang="cs-CZ" sz="2800" b="1" dirty="0"/>
              <a:t>Stavba kořene v primárním stavu, dvouděložná rostlina, </a:t>
            </a:r>
            <a:r>
              <a:rPr lang="cs-CZ" altLang="cs-CZ" sz="2800" b="1" dirty="0" err="1"/>
              <a:t>oligarchní</a:t>
            </a:r>
            <a:r>
              <a:rPr lang="cs-CZ" altLang="cs-CZ" sz="2800" b="1" dirty="0"/>
              <a:t> radiální cévní svazky</a:t>
            </a:r>
          </a:p>
          <a:p>
            <a:pPr eaLnBrk="1" hangingPunct="1"/>
            <a:r>
              <a:rPr lang="cs-CZ" altLang="cs-CZ" sz="2800" dirty="0"/>
              <a:t>rostlinný materiál: </a:t>
            </a:r>
            <a:r>
              <a:rPr lang="cs-CZ" altLang="cs-CZ" sz="2800" i="1" dirty="0" err="1"/>
              <a:t>Vicia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faba</a:t>
            </a:r>
            <a:r>
              <a:rPr lang="cs-CZ" altLang="cs-CZ" sz="2800" i="1" dirty="0"/>
              <a:t> (</a:t>
            </a:r>
            <a:r>
              <a:rPr lang="cs-CZ" altLang="cs-CZ" sz="2800" i="1" dirty="0" err="1"/>
              <a:t>Fabaceae</a:t>
            </a:r>
            <a:r>
              <a:rPr lang="cs-CZ" altLang="cs-CZ" sz="2800" i="1" dirty="0"/>
              <a:t>)</a:t>
            </a:r>
          </a:p>
          <a:p>
            <a:pPr eaLnBrk="1" hangingPunct="1"/>
            <a:r>
              <a:rPr lang="cs-CZ" altLang="cs-CZ" sz="2800" dirty="0"/>
              <a:t>transverzální řez kořenem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-20484" y="188640"/>
            <a:ext cx="9144000" cy="634082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Mikroskopický preparát č.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68960"/>
            <a:ext cx="4680520" cy="362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38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3"/>
          <p:cNvSpPr>
            <a:spLocks noGrp="1"/>
          </p:cNvSpPr>
          <p:nvPr>
            <p:ph type="title"/>
          </p:nvPr>
        </p:nvSpPr>
        <p:spPr>
          <a:xfrm>
            <a:off x="419100" y="116632"/>
            <a:ext cx="8305800" cy="563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i="1" dirty="0" err="1"/>
              <a:t>Vicia</a:t>
            </a:r>
            <a:r>
              <a:rPr lang="cs-CZ" i="1" dirty="0"/>
              <a:t> </a:t>
            </a:r>
            <a:r>
              <a:rPr lang="cs-CZ" i="1" dirty="0" err="1"/>
              <a:t>faba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i="1" dirty="0" err="1"/>
              <a:t>Fabaceae</a:t>
            </a:r>
            <a:r>
              <a:rPr lang="cs-CZ" dirty="0"/>
              <a:t>)</a:t>
            </a:r>
            <a:endParaRPr lang="cs-CZ" sz="2800" i="1" dirty="0"/>
          </a:p>
        </p:txBody>
      </p:sp>
      <p:pic>
        <p:nvPicPr>
          <p:cNvPr id="5123" name="Picture 5" descr="mikro2 071"/>
          <p:cNvPicPr>
            <a:picLocks noChangeAspect="1" noChangeArrowheads="1"/>
          </p:cNvPicPr>
          <p:nvPr/>
        </p:nvPicPr>
        <p:blipFill>
          <a:blip r:embed="rId2">
            <a:lum bright="-1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85875"/>
            <a:ext cx="7213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ovéPole 8"/>
          <p:cNvSpPr txBox="1">
            <a:spLocks noChangeArrowheads="1"/>
          </p:cNvSpPr>
          <p:nvPr/>
        </p:nvSpPr>
        <p:spPr bwMode="auto">
          <a:xfrm>
            <a:off x="6156325" y="1304925"/>
            <a:ext cx="27813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R – </a:t>
            </a:r>
            <a:r>
              <a:rPr lang="cs-CZ" altLang="cs-CZ" sz="1400" dirty="0" err="1">
                <a:solidFill>
                  <a:prstClr val="black"/>
                </a:solidFill>
              </a:rPr>
              <a:t>rhizodermis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 err="1">
                <a:solidFill>
                  <a:prstClr val="black"/>
                </a:solidFill>
              </a:rPr>
              <a:t>Md</a:t>
            </a:r>
            <a:r>
              <a:rPr lang="cs-CZ" altLang="cs-CZ" sz="1400" dirty="0">
                <a:solidFill>
                  <a:prstClr val="black"/>
                </a:solidFill>
              </a:rPr>
              <a:t> – parenchymatická </a:t>
            </a:r>
            <a:r>
              <a:rPr lang="cs-CZ" altLang="cs-CZ" sz="1400" dirty="0" err="1">
                <a:solidFill>
                  <a:prstClr val="black"/>
                </a:solidFill>
              </a:rPr>
              <a:t>mezodermis</a:t>
            </a:r>
            <a:endParaRPr lang="cs-CZ" altLang="cs-CZ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En – endodermis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 err="1">
                <a:solidFill>
                  <a:prstClr val="black"/>
                </a:solidFill>
              </a:rPr>
              <a:t>Pc</a:t>
            </a:r>
            <a:r>
              <a:rPr lang="cs-CZ" altLang="cs-CZ" sz="1400" dirty="0">
                <a:solidFill>
                  <a:prstClr val="black"/>
                </a:solidFill>
              </a:rPr>
              <a:t> – </a:t>
            </a:r>
            <a:r>
              <a:rPr lang="cs-CZ" altLang="cs-CZ" sz="1400" dirty="0" err="1">
                <a:solidFill>
                  <a:prstClr val="black"/>
                </a:solidFill>
                <a:latin typeface="+mn-lt"/>
              </a:rPr>
              <a:t>perikambium</a:t>
            </a:r>
            <a:endParaRPr lang="cs-CZ" altLang="cs-CZ" sz="1400" dirty="0">
              <a:solidFill>
                <a:prstClr val="black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PF – primární floém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PX – primární xylém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dirty="0">
                <a:solidFill>
                  <a:prstClr val="black"/>
                </a:solidFill>
              </a:rPr>
              <a:t>D - dřeň</a:t>
            </a:r>
          </a:p>
        </p:txBody>
      </p:sp>
      <p:sp>
        <p:nvSpPr>
          <p:cNvPr id="5125" name="TextovéPole 11"/>
          <p:cNvSpPr txBox="1">
            <a:spLocks noChangeArrowheads="1"/>
          </p:cNvSpPr>
          <p:nvPr/>
        </p:nvSpPr>
        <p:spPr bwMode="auto">
          <a:xfrm>
            <a:off x="1277938" y="2571750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5126" name="TextovéPole 12"/>
          <p:cNvSpPr txBox="1">
            <a:spLocks noChangeArrowheads="1"/>
          </p:cNvSpPr>
          <p:nvPr/>
        </p:nvSpPr>
        <p:spPr bwMode="auto">
          <a:xfrm>
            <a:off x="2382838" y="3162300"/>
            <a:ext cx="48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</a:rPr>
              <a:t>Md</a:t>
            </a:r>
          </a:p>
        </p:txBody>
      </p:sp>
      <p:sp>
        <p:nvSpPr>
          <p:cNvPr id="5127" name="TextovéPole 13"/>
          <p:cNvSpPr txBox="1">
            <a:spLocks noChangeArrowheads="1"/>
          </p:cNvSpPr>
          <p:nvPr/>
        </p:nvSpPr>
        <p:spPr bwMode="auto">
          <a:xfrm>
            <a:off x="5214938" y="2179638"/>
            <a:ext cx="446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</a:rPr>
              <a:t>En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rot="5400000">
            <a:off x="5036344" y="2491582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rot="5400000">
            <a:off x="5171281" y="2661444"/>
            <a:ext cx="357188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TextovéPole 17"/>
          <p:cNvSpPr txBox="1">
            <a:spLocks noChangeArrowheads="1"/>
          </p:cNvSpPr>
          <p:nvPr/>
        </p:nvSpPr>
        <p:spPr bwMode="auto">
          <a:xfrm>
            <a:off x="5411788" y="2366963"/>
            <a:ext cx="434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</a:rPr>
              <a:t>Pc</a:t>
            </a:r>
          </a:p>
        </p:txBody>
      </p:sp>
      <p:sp>
        <p:nvSpPr>
          <p:cNvPr id="5131" name="TextovéPole 18"/>
          <p:cNvSpPr txBox="1">
            <a:spLocks noChangeArrowheads="1"/>
          </p:cNvSpPr>
          <p:nvPr/>
        </p:nvSpPr>
        <p:spPr bwMode="auto">
          <a:xfrm>
            <a:off x="4572000" y="3867150"/>
            <a:ext cx="457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</a:rPr>
              <a:t>PX</a:t>
            </a:r>
          </a:p>
        </p:txBody>
      </p:sp>
      <p:sp>
        <p:nvSpPr>
          <p:cNvPr id="5132" name="TextovéPole 19"/>
          <p:cNvSpPr txBox="1">
            <a:spLocks noChangeArrowheads="1"/>
          </p:cNvSpPr>
          <p:nvPr/>
        </p:nvSpPr>
        <p:spPr bwMode="auto">
          <a:xfrm>
            <a:off x="5000625" y="3430588"/>
            <a:ext cx="446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</a:rPr>
              <a:t>PF</a:t>
            </a:r>
          </a:p>
        </p:txBody>
      </p:sp>
      <p:sp>
        <p:nvSpPr>
          <p:cNvPr id="5133" name="TextovéPole 20"/>
          <p:cNvSpPr txBox="1">
            <a:spLocks noChangeArrowheads="1"/>
          </p:cNvSpPr>
          <p:nvPr/>
        </p:nvSpPr>
        <p:spPr bwMode="auto">
          <a:xfrm>
            <a:off x="4572000" y="3419475"/>
            <a:ext cx="331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>
                <a:solidFill>
                  <a:prstClr val="black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4937550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754</Words>
  <Application>Microsoft Office PowerPoint</Application>
  <PresentationFormat>Předvádění na obrazovce (4:3)</PresentationFormat>
  <Paragraphs>724</Paragraphs>
  <Slides>17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Wingdings 2</vt:lpstr>
      <vt:lpstr>Motív Office</vt:lpstr>
      <vt:lpstr>Motiv systému Office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Vicia faba (Fabaceae)</vt:lpstr>
      <vt:lpstr>Prezentace aplikace PowerPoint</vt:lpstr>
      <vt:lpstr>Zea mays (Poaceae)</vt:lpstr>
      <vt:lpstr>Prezentace aplikace PowerPoint</vt:lpstr>
      <vt:lpstr>Daucus carota (Apiaceae)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8</dc:title>
  <dc:creator>maria</dc:creator>
  <cp:lastModifiedBy>Renata Kubínová</cp:lastModifiedBy>
  <cp:revision>56</cp:revision>
  <dcterms:created xsi:type="dcterms:W3CDTF">2018-07-25T14:24:54Z</dcterms:created>
  <dcterms:modified xsi:type="dcterms:W3CDTF">2022-11-23T15:02:50Z</dcterms:modified>
</cp:coreProperties>
</file>