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7"/>
  </p:notesMasterIdLst>
  <p:sldIdLst>
    <p:sldId id="586" r:id="rId2"/>
    <p:sldId id="596" r:id="rId3"/>
    <p:sldId id="683" r:id="rId4"/>
    <p:sldId id="587" r:id="rId5"/>
    <p:sldId id="645" r:id="rId6"/>
    <p:sldId id="591" r:id="rId7"/>
    <p:sldId id="562" r:id="rId8"/>
    <p:sldId id="605" r:id="rId9"/>
    <p:sldId id="680" r:id="rId10"/>
    <p:sldId id="682" r:id="rId11"/>
    <p:sldId id="593" r:id="rId12"/>
    <p:sldId id="684" r:id="rId13"/>
    <p:sldId id="685" r:id="rId14"/>
    <p:sldId id="686" r:id="rId15"/>
    <p:sldId id="687" r:id="rId16"/>
    <p:sldId id="688" r:id="rId17"/>
    <p:sldId id="689" r:id="rId18"/>
    <p:sldId id="690" r:id="rId19"/>
    <p:sldId id="691" r:id="rId20"/>
    <p:sldId id="692" r:id="rId21"/>
    <p:sldId id="693" r:id="rId22"/>
    <p:sldId id="588" r:id="rId23"/>
    <p:sldId id="646" r:id="rId24"/>
    <p:sldId id="595" r:id="rId25"/>
    <p:sldId id="606" r:id="rId26"/>
    <p:sldId id="570" r:id="rId27"/>
    <p:sldId id="694" r:id="rId28"/>
    <p:sldId id="564" r:id="rId29"/>
    <p:sldId id="617" r:id="rId30"/>
    <p:sldId id="590" r:id="rId31"/>
    <p:sldId id="695" r:id="rId32"/>
    <p:sldId id="597" r:id="rId33"/>
    <p:sldId id="598" r:id="rId34"/>
    <p:sldId id="673" r:id="rId35"/>
    <p:sldId id="674" r:id="rId36"/>
    <p:sldId id="675" r:id="rId37"/>
    <p:sldId id="604" r:id="rId38"/>
    <p:sldId id="603" r:id="rId39"/>
    <p:sldId id="599" r:id="rId40"/>
    <p:sldId id="716" r:id="rId41"/>
    <p:sldId id="676" r:id="rId42"/>
    <p:sldId id="677" r:id="rId43"/>
    <p:sldId id="678" r:id="rId44"/>
    <p:sldId id="681" r:id="rId45"/>
    <p:sldId id="620" r:id="rId46"/>
    <p:sldId id="621" r:id="rId47"/>
    <p:sldId id="642" r:id="rId48"/>
    <p:sldId id="577" r:id="rId49"/>
    <p:sldId id="578" r:id="rId50"/>
    <p:sldId id="619" r:id="rId51"/>
    <p:sldId id="622" r:id="rId52"/>
    <p:sldId id="624" r:id="rId53"/>
    <p:sldId id="625" r:id="rId54"/>
    <p:sldId id="626" r:id="rId55"/>
    <p:sldId id="627" r:id="rId56"/>
    <p:sldId id="643" r:id="rId57"/>
    <p:sldId id="628" r:id="rId58"/>
    <p:sldId id="629" r:id="rId59"/>
    <p:sldId id="634" r:id="rId60"/>
    <p:sldId id="565" r:id="rId61"/>
    <p:sldId id="714" r:id="rId62"/>
    <p:sldId id="635" r:id="rId63"/>
    <p:sldId id="636" r:id="rId64"/>
    <p:sldId id="638" r:id="rId65"/>
    <p:sldId id="640" r:id="rId66"/>
    <p:sldId id="639" r:id="rId67"/>
    <p:sldId id="715" r:id="rId68"/>
    <p:sldId id="630" r:id="rId69"/>
    <p:sldId id="631" r:id="rId70"/>
    <p:sldId id="566" r:id="rId71"/>
    <p:sldId id="569" r:id="rId72"/>
    <p:sldId id="696" r:id="rId73"/>
    <p:sldId id="697" r:id="rId74"/>
    <p:sldId id="698" r:id="rId75"/>
    <p:sldId id="699" r:id="rId76"/>
    <p:sldId id="700" r:id="rId77"/>
    <p:sldId id="701" r:id="rId78"/>
    <p:sldId id="637" r:id="rId79"/>
    <p:sldId id="702" r:id="rId80"/>
    <p:sldId id="703" r:id="rId81"/>
    <p:sldId id="704" r:id="rId82"/>
    <p:sldId id="705" r:id="rId83"/>
    <p:sldId id="706" r:id="rId84"/>
    <p:sldId id="707" r:id="rId85"/>
    <p:sldId id="708" r:id="rId86"/>
    <p:sldId id="709" r:id="rId87"/>
    <p:sldId id="710" r:id="rId88"/>
    <p:sldId id="711" r:id="rId89"/>
    <p:sldId id="712" r:id="rId90"/>
    <p:sldId id="713" r:id="rId91"/>
    <p:sldId id="527" r:id="rId92"/>
    <p:sldId id="544" r:id="rId93"/>
    <p:sldId id="267" r:id="rId94"/>
    <p:sldId id="539" r:id="rId95"/>
    <p:sldId id="540" r:id="rId96"/>
    <p:sldId id="541" r:id="rId97"/>
    <p:sldId id="542" r:id="rId98"/>
    <p:sldId id="543" r:id="rId99"/>
    <p:sldId id="652" r:id="rId100"/>
    <p:sldId id="530" r:id="rId101"/>
    <p:sldId id="668" r:id="rId102"/>
    <p:sldId id="665" r:id="rId103"/>
    <p:sldId id="666" r:id="rId104"/>
    <p:sldId id="667" r:id="rId105"/>
    <p:sldId id="558" r:id="rId106"/>
    <p:sldId id="270" r:id="rId107"/>
    <p:sldId id="272" r:id="rId108"/>
    <p:sldId id="273" r:id="rId109"/>
    <p:sldId id="274" r:id="rId110"/>
    <p:sldId id="275" r:id="rId111"/>
    <p:sldId id="276" r:id="rId112"/>
    <p:sldId id="277" r:id="rId113"/>
    <p:sldId id="278" r:id="rId114"/>
    <p:sldId id="279" r:id="rId115"/>
    <p:sldId id="280" r:id="rId116"/>
    <p:sldId id="281" r:id="rId117"/>
    <p:sldId id="289" r:id="rId118"/>
    <p:sldId id="290" r:id="rId119"/>
    <p:sldId id="291" r:id="rId120"/>
    <p:sldId id="292" r:id="rId121"/>
    <p:sldId id="293" r:id="rId122"/>
    <p:sldId id="294" r:id="rId123"/>
    <p:sldId id="295" r:id="rId124"/>
    <p:sldId id="296" r:id="rId125"/>
    <p:sldId id="297" r:id="rId126"/>
    <p:sldId id="298" r:id="rId127"/>
    <p:sldId id="299" r:id="rId128"/>
    <p:sldId id="300" r:id="rId129"/>
    <p:sldId id="301" r:id="rId130"/>
    <p:sldId id="303" r:id="rId131"/>
    <p:sldId id="304" r:id="rId132"/>
    <p:sldId id="305" r:id="rId133"/>
    <p:sldId id="306" r:id="rId134"/>
    <p:sldId id="307" r:id="rId135"/>
    <p:sldId id="511" r:id="rId1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48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C2B44-F7B0-42EC-A17B-3610DB8C81C3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6FE05-6AD7-4B15-A66F-8191BCA595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05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6FE05-6AD7-4B15-A66F-8191BCA59570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9271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8355759-483E-4B44-BCD8-3EA761F63CDB}" type="slidenum">
              <a:rPr lang="cs-CZ" altLang="cs-CZ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cs-CZ" altLang="cs-CZ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560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551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472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602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278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21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1035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117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645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23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763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132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8248F-643D-4A31-AB55-5FB8710F930E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271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gi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w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w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w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wm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w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wm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w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wmf"/><Relationship Id="rId2" Type="http://schemas.openxmlformats.org/officeDocument/2006/relationships/image" Target="../media/image213.w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w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w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wm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wm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wm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wm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wm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g"/><Relationship Id="rId11" Type="http://schemas.openxmlformats.org/officeDocument/2006/relationships/image" Target="../media/image56.jpg"/><Relationship Id="rId5" Type="http://schemas.openxmlformats.org/officeDocument/2006/relationships/image" Target="../media/image50.jpg"/><Relationship Id="rId10" Type="http://schemas.openxmlformats.org/officeDocument/2006/relationships/image" Target="../media/image55.jpg"/><Relationship Id="rId4" Type="http://schemas.openxmlformats.org/officeDocument/2006/relationships/image" Target="../media/image49.jpg"/><Relationship Id="rId9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7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10" Type="http://schemas.openxmlformats.org/officeDocument/2006/relationships/image" Target="../media/image95.pn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jpeg"/><Relationship Id="rId4" Type="http://schemas.openxmlformats.org/officeDocument/2006/relationships/image" Target="../media/image116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g"/><Relationship Id="rId7" Type="http://schemas.openxmlformats.org/officeDocument/2006/relationships/image" Target="../media/image126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jpg"/><Relationship Id="rId11" Type="http://schemas.openxmlformats.org/officeDocument/2006/relationships/image" Target="../media/image130.jp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eratias_holboelli" TargetMode="External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5.pn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8.jp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jpg"/><Relationship Id="rId5" Type="http://schemas.openxmlformats.org/officeDocument/2006/relationships/image" Target="../media/image140.jpg"/><Relationship Id="rId4" Type="http://schemas.openxmlformats.org/officeDocument/2006/relationships/image" Target="../media/image139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z/url?sa=i&amp;url=https://onlinelibrary.wiley.com/doi/full/10.1111/faf.12252&amp;psig=AOvVaw0posjueFfzCLflw00ztZ47&amp;ust=1605246817158000&amp;source=images&amp;cd=vfe&amp;ved=0CAIQjRxqFwoTCJiY1NWo_OwCFQAAAAAdAAAAABAJ" TargetMode="External"/><Relationship Id="rId3" Type="http://schemas.openxmlformats.org/officeDocument/2006/relationships/image" Target="../media/image145.jpeg"/><Relationship Id="rId7" Type="http://schemas.openxmlformats.org/officeDocument/2006/relationships/image" Target="../media/image149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8.jpg"/><Relationship Id="rId5" Type="http://schemas.openxmlformats.org/officeDocument/2006/relationships/image" Target="../media/image147.jpg"/><Relationship Id="rId10" Type="http://schemas.openxmlformats.org/officeDocument/2006/relationships/image" Target="../media/image151.jpg"/><Relationship Id="rId4" Type="http://schemas.openxmlformats.org/officeDocument/2006/relationships/image" Target="../media/image146.jpg"/><Relationship Id="rId9" Type="http://schemas.openxmlformats.org/officeDocument/2006/relationships/image" Target="../media/image150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1.jpg"/><Relationship Id="rId5" Type="http://schemas.openxmlformats.org/officeDocument/2006/relationships/image" Target="../media/image170.jpg"/><Relationship Id="rId4" Type="http://schemas.openxmlformats.org/officeDocument/2006/relationships/image" Target="../media/image169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1470025"/>
          </a:xfrm>
        </p:spPr>
        <p:txBody>
          <a:bodyPr/>
          <a:lstStyle/>
          <a:p>
            <a:r>
              <a:rPr lang="cs-CZ" dirty="0"/>
              <a:t>PARAZITISMUS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3044552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cs-CZ" sz="4000" b="1" dirty="0"/>
              <a:t>Parazitismus jako ekologický pojem</a:t>
            </a:r>
          </a:p>
          <a:p>
            <a:endParaRPr lang="cs-CZ" sz="4000" b="1" dirty="0"/>
          </a:p>
          <a:p>
            <a:r>
              <a:rPr lang="cs-CZ" sz="4000" b="1" dirty="0"/>
              <a:t>Paraziti jako přirozená součást nejrůznějších typů ekosystémů</a:t>
            </a:r>
          </a:p>
          <a:p>
            <a:pPr algn="l"/>
            <a:r>
              <a:rPr lang="cs-CZ" b="1" dirty="0"/>
              <a:t>			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4516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ctrTitle"/>
          </p:nvPr>
        </p:nvSpPr>
        <p:spPr>
          <a:xfrm>
            <a:off x="684213" y="44450"/>
            <a:ext cx="7772400" cy="1470025"/>
          </a:xfrm>
        </p:spPr>
        <p:txBody>
          <a:bodyPr/>
          <a:lstStyle/>
          <a:p>
            <a:r>
              <a:rPr lang="cs-CZ" altLang="cs-CZ"/>
              <a:t>Parazitární nemoci člověka</a:t>
            </a:r>
          </a:p>
        </p:txBody>
      </p:sp>
      <p:sp>
        <p:nvSpPr>
          <p:cNvPr id="39939" name="Podnadpis 2"/>
          <p:cNvSpPr>
            <a:spLocks noGrp="1"/>
          </p:cNvSpPr>
          <p:nvPr>
            <p:ph type="subTitle" idx="1"/>
          </p:nvPr>
        </p:nvSpPr>
        <p:spPr>
          <a:xfrm>
            <a:off x="827088" y="1676400"/>
            <a:ext cx="7377112" cy="405685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altLang="cs-CZ" dirty="0" err="1"/>
              <a:t>Helmintózy</a:t>
            </a:r>
            <a:r>
              <a:rPr lang="cs-CZ" altLang="cs-CZ" dirty="0"/>
              <a:t> 			4,46 miliard</a:t>
            </a:r>
          </a:p>
          <a:p>
            <a:pPr algn="l"/>
            <a:r>
              <a:rPr lang="cs-CZ" altLang="cs-CZ" dirty="0" err="1"/>
              <a:t>Ascaris</a:t>
            </a:r>
            <a:r>
              <a:rPr lang="cs-CZ" altLang="cs-CZ" dirty="0"/>
              <a:t> </a:t>
            </a:r>
            <a:r>
              <a:rPr lang="cs-CZ" altLang="cs-CZ" dirty="0" err="1"/>
              <a:t>lumbricoides</a:t>
            </a:r>
            <a:r>
              <a:rPr lang="cs-CZ" altLang="cs-CZ" dirty="0"/>
              <a:t> 	 	1221 mil</a:t>
            </a:r>
          </a:p>
          <a:p>
            <a:pPr algn="l"/>
            <a:r>
              <a:rPr lang="cs-CZ" altLang="cs-CZ" dirty="0" err="1"/>
              <a:t>Ancylostoma</a:t>
            </a:r>
            <a:r>
              <a:rPr lang="cs-CZ" altLang="cs-CZ" dirty="0"/>
              <a:t>			 740 mil</a:t>
            </a:r>
          </a:p>
          <a:p>
            <a:pPr algn="l"/>
            <a:r>
              <a:rPr lang="cs-CZ" altLang="cs-CZ" dirty="0" err="1"/>
              <a:t>Trichuris</a:t>
            </a:r>
            <a:r>
              <a:rPr lang="cs-CZ" altLang="cs-CZ" dirty="0"/>
              <a:t> 				  795 mil</a:t>
            </a:r>
          </a:p>
          <a:p>
            <a:pPr algn="l"/>
            <a:r>
              <a:rPr lang="cs-CZ" altLang="cs-CZ" dirty="0"/>
              <a:t>Filariózy				  657 mil</a:t>
            </a:r>
          </a:p>
          <a:p>
            <a:pPr algn="l"/>
            <a:r>
              <a:rPr lang="cs-CZ" altLang="cs-CZ" dirty="0" err="1"/>
              <a:t>Schistosomy</a:t>
            </a:r>
            <a:r>
              <a:rPr lang="cs-CZ" altLang="cs-CZ" dirty="0"/>
              <a:t>		          	  200 mil</a:t>
            </a:r>
          </a:p>
          <a:p>
            <a:pPr algn="l"/>
            <a:r>
              <a:rPr lang="cs-CZ" altLang="cs-CZ" dirty="0"/>
              <a:t>Malárie				  298-659 mil</a:t>
            </a:r>
          </a:p>
          <a:p>
            <a:pPr algn="l"/>
            <a:r>
              <a:rPr lang="cs-CZ" altLang="cs-CZ" dirty="0" err="1"/>
              <a:t>Entamoeba</a:t>
            </a:r>
            <a:r>
              <a:rPr lang="cs-CZ" altLang="cs-CZ" dirty="0"/>
              <a:t> </a:t>
            </a:r>
            <a:r>
              <a:rPr lang="cs-CZ" altLang="cs-CZ" dirty="0" err="1"/>
              <a:t>histolytica</a:t>
            </a:r>
            <a:r>
              <a:rPr lang="cs-CZ" altLang="cs-CZ" dirty="0"/>
              <a:t>	             50 mil</a:t>
            </a:r>
          </a:p>
        </p:txBody>
      </p:sp>
    </p:spTree>
    <p:extLst>
      <p:ext uri="{BB962C8B-B14F-4D97-AF65-F5344CB8AC3E}">
        <p14:creationId xmlns:p14="http://schemas.microsoft.com/office/powerpoint/2010/main" val="128279361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>Bez komentáře !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468052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27584" y="6156012"/>
            <a:ext cx="7521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Viry jsou v podstatě obligátní paraziti, bez hostitele nejsou schopni existence ! </a:t>
            </a:r>
          </a:p>
        </p:txBody>
      </p:sp>
    </p:spTree>
    <p:extLst>
      <p:ext uri="{BB962C8B-B14F-4D97-AF65-F5344CB8AC3E}">
        <p14:creationId xmlns:p14="http://schemas.microsoft.com/office/powerpoint/2010/main" val="338264290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07504" y="1772816"/>
            <a:ext cx="42484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Vektor je organismus, který </a:t>
            </a:r>
          </a:p>
          <a:p>
            <a:r>
              <a:rPr lang="cs-CZ" sz="2400" dirty="0"/>
              <a:t>     funguje jako zprostředkující </a:t>
            </a:r>
          </a:p>
          <a:p>
            <a:r>
              <a:rPr lang="cs-CZ" sz="2400" dirty="0"/>
              <a:t>     hostitel parazita. </a:t>
            </a:r>
          </a:p>
          <a:p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Nejdůležitější je, že vektor </a:t>
            </a:r>
          </a:p>
          <a:p>
            <a:r>
              <a:rPr lang="cs-CZ" sz="2400" dirty="0"/>
              <a:t>    přenáší parazita na dalšího     	hostitele.</a:t>
            </a:r>
          </a:p>
          <a:p>
            <a:r>
              <a:rPr lang="cs-CZ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Dobrými příklady vektorů jsou </a:t>
            </a:r>
          </a:p>
          <a:p>
            <a:r>
              <a:rPr lang="cs-CZ" sz="2400" dirty="0"/>
              <a:t>    komáři při přenosu malárie a </a:t>
            </a:r>
          </a:p>
          <a:p>
            <a:r>
              <a:rPr lang="cs-CZ" sz="2400" dirty="0"/>
              <a:t>    klíšťata při přenosu boreliózy.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827947" y="478413"/>
            <a:ext cx="5499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Parazitární vektor – definice </a:t>
            </a:r>
          </a:p>
        </p:txBody>
      </p:sp>
      <p:pic>
        <p:nvPicPr>
          <p:cNvPr id="6146" name="Picture 2" descr="Insect parasites vector. Stock Vector Image by ©adekvat #1019064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54795"/>
            <a:ext cx="468052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0993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ector Mosquito Definition - PeepsBur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948632" cy="596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475656" y="188640"/>
            <a:ext cx="6069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/>
              <a:t>Příklady vektorů cizopasníků</a:t>
            </a:r>
          </a:p>
        </p:txBody>
      </p:sp>
    </p:spTree>
    <p:extLst>
      <p:ext uri="{BB962C8B-B14F-4D97-AF65-F5344CB8AC3E}">
        <p14:creationId xmlns:p14="http://schemas.microsoft.com/office/powerpoint/2010/main" val="240518278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pidemiology | Springer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7404271" cy="538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26441" y="262389"/>
            <a:ext cx="8174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Vzájemné vztahy: Parazit - Hostitel - Vektor</a:t>
            </a:r>
          </a:p>
        </p:txBody>
      </p:sp>
    </p:spTree>
    <p:extLst>
      <p:ext uri="{BB962C8B-B14F-4D97-AF65-F5344CB8AC3E}">
        <p14:creationId xmlns:p14="http://schemas.microsoft.com/office/powerpoint/2010/main" val="152708909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Society for Conservation Bi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798" y="980728"/>
            <a:ext cx="659356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21952" y="188640"/>
            <a:ext cx="8182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Schéma vzniku parazitárního onemocnění  </a:t>
            </a:r>
          </a:p>
        </p:txBody>
      </p:sp>
    </p:spTree>
    <p:extLst>
      <p:ext uri="{BB962C8B-B14F-4D97-AF65-F5344CB8AC3E}">
        <p14:creationId xmlns:p14="http://schemas.microsoft.com/office/powerpoint/2010/main" val="423336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6662"/>
            <a:ext cx="8379775" cy="6284831"/>
          </a:xfrm>
        </p:spPr>
      </p:pic>
      <p:sp>
        <p:nvSpPr>
          <p:cNvPr id="3" name="TextovéPole 2"/>
          <p:cNvSpPr txBox="1"/>
          <p:nvPr/>
        </p:nvSpPr>
        <p:spPr>
          <a:xfrm>
            <a:off x="2686192" y="5805264"/>
            <a:ext cx="375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Klasifikace parazitů</a:t>
            </a:r>
          </a:p>
        </p:txBody>
      </p:sp>
    </p:spTree>
    <p:extLst>
      <p:ext uri="{BB962C8B-B14F-4D97-AF65-F5344CB8AC3E}">
        <p14:creationId xmlns:p14="http://schemas.microsoft.com/office/powerpoint/2010/main" val="310305394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icture 2"/>
          <p:cNvSpPr>
            <a:spLocks noChangeAspect="1" noChangeArrowheads="1"/>
          </p:cNvSpPr>
          <p:nvPr/>
        </p:nvSpPr>
        <p:spPr bwMode="auto">
          <a:xfrm>
            <a:off x="-15087600" y="-137699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31" name="Picture 3"/>
          <p:cNvSpPr>
            <a:spLocks noChangeAspect="1" noChangeArrowheads="1"/>
          </p:cNvSpPr>
          <p:nvPr/>
        </p:nvSpPr>
        <p:spPr bwMode="auto">
          <a:xfrm>
            <a:off x="-14871700" y="-135540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32" name="Picture 4"/>
          <p:cNvSpPr>
            <a:spLocks noChangeAspect="1" noChangeArrowheads="1"/>
          </p:cNvSpPr>
          <p:nvPr/>
        </p:nvSpPr>
        <p:spPr bwMode="auto">
          <a:xfrm>
            <a:off x="-14655800" y="-133381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8721"/>
            <a:ext cx="7815262" cy="455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221730" y="764705"/>
            <a:ext cx="5942558" cy="13681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Klasifikace cizopasníků</a:t>
            </a:r>
          </a:p>
          <a:p>
            <a:pPr algn="ctr"/>
            <a:r>
              <a:rPr lang="cs-CZ" sz="3200" dirty="0">
                <a:solidFill>
                  <a:schemeClr val="tx1"/>
                </a:solidFill>
              </a:rPr>
              <a:t>Systematika </a:t>
            </a:r>
            <a:r>
              <a:rPr lang="cs-CZ" sz="3200" i="1" dirty="0">
                <a:solidFill>
                  <a:schemeClr val="tx1"/>
                </a:solidFill>
              </a:rPr>
              <a:t>versus </a:t>
            </a:r>
            <a:r>
              <a:rPr lang="cs-CZ" sz="3200" dirty="0">
                <a:solidFill>
                  <a:schemeClr val="tx1"/>
                </a:solidFill>
              </a:rPr>
              <a:t>Ekologie</a:t>
            </a:r>
          </a:p>
        </p:txBody>
      </p:sp>
    </p:spTree>
    <p:extLst>
      <p:ext uri="{BB962C8B-B14F-4D97-AF65-F5344CB8AC3E}">
        <p14:creationId xmlns:p14="http://schemas.microsoft.com/office/powerpoint/2010/main" val="15982609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ctrTitle"/>
          </p:nvPr>
        </p:nvSpPr>
        <p:spPr>
          <a:xfrm>
            <a:off x="685800" y="260350"/>
            <a:ext cx="7772400" cy="1443038"/>
          </a:xfrm>
        </p:spPr>
        <p:txBody>
          <a:bodyPr/>
          <a:lstStyle/>
          <a:p>
            <a:r>
              <a:rPr lang="cs-CZ" altLang="cs-CZ" sz="3500" dirty="0"/>
              <a:t>Ekologické klasifikace parazitů</a:t>
            </a:r>
          </a:p>
        </p:txBody>
      </p:sp>
      <p:sp>
        <p:nvSpPr>
          <p:cNvPr id="24579" name="Podnadpis 2"/>
          <p:cNvSpPr>
            <a:spLocks noGrp="1"/>
          </p:cNvSpPr>
          <p:nvPr>
            <p:ph type="subTitle" idx="1"/>
          </p:nvPr>
        </p:nvSpPr>
        <p:spPr>
          <a:xfrm>
            <a:off x="250825" y="2181224"/>
            <a:ext cx="8713788" cy="2831951"/>
          </a:xfrm>
        </p:spPr>
        <p:txBody>
          <a:bodyPr>
            <a:normAutofit lnSpcReduction="10000"/>
          </a:bodyPr>
          <a:lstStyle/>
          <a:p>
            <a:r>
              <a:rPr lang="cs-CZ" altLang="cs-CZ" b="1" dirty="0" err="1"/>
              <a:t>Mikroparaziti</a:t>
            </a:r>
            <a:r>
              <a:rPr lang="cs-CZ" altLang="cs-CZ" b="1" dirty="0"/>
              <a:t> </a:t>
            </a:r>
            <a:r>
              <a:rPr lang="cs-CZ" altLang="cs-CZ" dirty="0"/>
              <a:t>– množí se na/v     </a:t>
            </a:r>
          </a:p>
          <a:p>
            <a:r>
              <a:rPr lang="cs-CZ" altLang="cs-CZ" dirty="0"/>
              <a:t>             hostiteli (viry, bakterie, houby, prvoci)</a:t>
            </a:r>
          </a:p>
          <a:p>
            <a:r>
              <a:rPr lang="cs-CZ" altLang="cs-CZ" dirty="0"/>
              <a:t>  </a:t>
            </a:r>
          </a:p>
          <a:p>
            <a:r>
              <a:rPr lang="cs-CZ" altLang="cs-CZ" dirty="0"/>
              <a:t>   </a:t>
            </a:r>
            <a:r>
              <a:rPr lang="cs-CZ" altLang="cs-CZ" b="1" dirty="0" err="1"/>
              <a:t>Makroparaziti</a:t>
            </a:r>
            <a:r>
              <a:rPr lang="cs-CZ" altLang="cs-CZ" b="1" dirty="0"/>
              <a:t> </a:t>
            </a:r>
            <a:r>
              <a:rPr lang="cs-CZ" altLang="cs-CZ" dirty="0"/>
              <a:t>-  vyvíjejí a rostou      </a:t>
            </a:r>
          </a:p>
          <a:p>
            <a:r>
              <a:rPr lang="cs-CZ" altLang="cs-CZ" dirty="0"/>
              <a:t>   na/v hostiteli (helminti, členovci)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1091783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ctrTitle"/>
          </p:nvPr>
        </p:nvSpPr>
        <p:spPr>
          <a:xfrm>
            <a:off x="685800" y="692150"/>
            <a:ext cx="7772400" cy="1470025"/>
          </a:xfrm>
        </p:spPr>
        <p:txBody>
          <a:bodyPr/>
          <a:lstStyle/>
          <a:p>
            <a:r>
              <a:rPr lang="cs-CZ" altLang="cs-CZ"/>
              <a:t>Ekologické klasifikace parazitů</a:t>
            </a:r>
          </a:p>
        </p:txBody>
      </p:sp>
      <p:sp>
        <p:nvSpPr>
          <p:cNvPr id="25603" name="Podnadpis 2"/>
          <p:cNvSpPr>
            <a:spLocks noGrp="1"/>
          </p:cNvSpPr>
          <p:nvPr>
            <p:ph type="subTitle" idx="1"/>
          </p:nvPr>
        </p:nvSpPr>
        <p:spPr>
          <a:xfrm>
            <a:off x="1331913" y="2060574"/>
            <a:ext cx="6400800" cy="2880593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altLang="cs-CZ" dirty="0"/>
              <a:t>Podle hostitelů</a:t>
            </a:r>
          </a:p>
          <a:p>
            <a:pPr algn="l"/>
            <a:r>
              <a:rPr lang="cs-CZ" altLang="cs-CZ" dirty="0"/>
              <a:t>Podle lokalizace</a:t>
            </a:r>
          </a:p>
          <a:p>
            <a:pPr algn="l"/>
            <a:r>
              <a:rPr lang="cs-CZ" altLang="cs-CZ" dirty="0"/>
              <a:t>Podle vazby na hostitele</a:t>
            </a:r>
          </a:p>
          <a:p>
            <a:pPr algn="l"/>
            <a:r>
              <a:rPr lang="cs-CZ" altLang="cs-CZ" dirty="0"/>
              <a:t>Podle časového úseku, kdy parazitují</a:t>
            </a:r>
          </a:p>
          <a:p>
            <a:pPr algn="l"/>
            <a:r>
              <a:rPr lang="cs-CZ" altLang="cs-CZ" dirty="0"/>
              <a:t>Podle typu životního cyklu</a:t>
            </a:r>
          </a:p>
          <a:p>
            <a:pPr algn="l"/>
            <a:r>
              <a:rPr lang="cs-CZ" altLang="cs-CZ" dirty="0"/>
              <a:t>Podle způsobu výživy</a:t>
            </a:r>
          </a:p>
        </p:txBody>
      </p:sp>
    </p:spTree>
    <p:extLst>
      <p:ext uri="{BB962C8B-B14F-4D97-AF65-F5344CB8AC3E}">
        <p14:creationId xmlns:p14="http://schemas.microsoft.com/office/powerpoint/2010/main" val="414605640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ctrTitle"/>
          </p:nvPr>
        </p:nvSpPr>
        <p:spPr>
          <a:xfrm>
            <a:off x="685800" y="692150"/>
            <a:ext cx="7772400" cy="1470025"/>
          </a:xfrm>
        </p:spPr>
        <p:txBody>
          <a:bodyPr/>
          <a:lstStyle/>
          <a:p>
            <a:r>
              <a:rPr lang="cs-CZ" altLang="cs-CZ"/>
              <a:t>Podle hostitelů</a:t>
            </a:r>
          </a:p>
        </p:txBody>
      </p:sp>
      <p:sp>
        <p:nvSpPr>
          <p:cNvPr id="26627" name="Podnadpis 2"/>
          <p:cNvSpPr>
            <a:spLocks noGrp="1"/>
          </p:cNvSpPr>
          <p:nvPr>
            <p:ph type="subTitle" idx="1"/>
          </p:nvPr>
        </p:nvSpPr>
        <p:spPr>
          <a:xfrm>
            <a:off x="1371600" y="2397125"/>
            <a:ext cx="6400800" cy="17526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altLang="cs-CZ" b="1"/>
              <a:t>Zooparaziti</a:t>
            </a:r>
            <a:r>
              <a:rPr lang="cs-CZ" altLang="cs-CZ"/>
              <a:t> – paraziti živočichů a člověka</a:t>
            </a:r>
          </a:p>
          <a:p>
            <a:pPr algn="l"/>
            <a:endParaRPr lang="cs-CZ" altLang="cs-CZ"/>
          </a:p>
          <a:p>
            <a:pPr algn="l"/>
            <a:r>
              <a:rPr lang="cs-CZ" altLang="cs-CZ" b="1"/>
              <a:t>Fytoparaziti </a:t>
            </a:r>
            <a:r>
              <a:rPr lang="cs-CZ" altLang="cs-CZ"/>
              <a:t>– paraziti rostlin</a:t>
            </a:r>
          </a:p>
        </p:txBody>
      </p:sp>
    </p:spTree>
    <p:extLst>
      <p:ext uri="{BB962C8B-B14F-4D97-AF65-F5344CB8AC3E}">
        <p14:creationId xmlns:p14="http://schemas.microsoft.com/office/powerpoint/2010/main" val="1706340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ctrTitle"/>
          </p:nvPr>
        </p:nvSpPr>
        <p:spPr>
          <a:xfrm>
            <a:off x="685800" y="44450"/>
            <a:ext cx="7772400" cy="576263"/>
          </a:xfrm>
        </p:spPr>
        <p:txBody>
          <a:bodyPr/>
          <a:lstStyle/>
          <a:p>
            <a:r>
              <a:rPr lang="cs-CZ" altLang="cs-CZ" sz="2400" b="1"/>
              <a:t>Počet druhů cizopasníků</a:t>
            </a:r>
          </a:p>
        </p:txBody>
      </p:sp>
      <p:sp>
        <p:nvSpPr>
          <p:cNvPr id="21507" name="Podnadpis 2"/>
          <p:cNvSpPr>
            <a:spLocks noGrp="1"/>
          </p:cNvSpPr>
          <p:nvPr>
            <p:ph type="subTitle" idx="1"/>
          </p:nvPr>
        </p:nvSpPr>
        <p:spPr>
          <a:xfrm>
            <a:off x="323850" y="549274"/>
            <a:ext cx="8496300" cy="6048078"/>
          </a:xfrm>
        </p:spPr>
        <p:txBody>
          <a:bodyPr>
            <a:normAutofit lnSpcReduction="10000"/>
          </a:bodyPr>
          <a:lstStyle/>
          <a:p>
            <a:pPr algn="l"/>
            <a:r>
              <a:rPr lang="cs-CZ" altLang="cs-CZ" sz="2000" b="1" dirty="0" err="1"/>
              <a:t>Plantae</a:t>
            </a:r>
            <a:endParaRPr lang="cs-CZ" altLang="cs-CZ" sz="2000" b="1" dirty="0"/>
          </a:p>
          <a:p>
            <a:pPr algn="l"/>
            <a:r>
              <a:rPr lang="cs-CZ" altLang="cs-CZ" sz="2000" dirty="0"/>
              <a:t>Paraziti a hemiparaziti			R		2 620		</a:t>
            </a:r>
          </a:p>
          <a:p>
            <a:pPr algn="l"/>
            <a:r>
              <a:rPr lang="cs-CZ" altLang="cs-CZ" sz="2000" b="1" dirty="0" err="1"/>
              <a:t>Fungi</a:t>
            </a:r>
            <a:r>
              <a:rPr lang="cs-CZ" altLang="cs-CZ" sz="2000" dirty="0"/>
              <a:t>	- paraziti rostlin			R	              28 100</a:t>
            </a:r>
          </a:p>
          <a:p>
            <a:pPr algn="l"/>
            <a:r>
              <a:rPr lang="cs-CZ" altLang="cs-CZ" sz="2000" dirty="0"/>
              <a:t>	  paraziti živočichů 		Ž		4 000</a:t>
            </a:r>
          </a:p>
          <a:p>
            <a:pPr algn="l"/>
            <a:r>
              <a:rPr lang="cs-CZ" altLang="cs-CZ" sz="2000" b="1" dirty="0"/>
              <a:t>Protista</a:t>
            </a:r>
            <a:r>
              <a:rPr lang="cs-CZ" altLang="cs-CZ" sz="2000" dirty="0"/>
              <a:t> – paraziti rostlin		 	R		   100</a:t>
            </a:r>
          </a:p>
          <a:p>
            <a:pPr algn="l"/>
            <a:r>
              <a:rPr lang="cs-CZ" altLang="cs-CZ" sz="2000" dirty="0"/>
              <a:t>	     paraziti živočichů	 	Ž		7 505 	</a:t>
            </a:r>
          </a:p>
          <a:p>
            <a:pPr algn="l"/>
            <a:r>
              <a:rPr lang="cs-CZ" altLang="cs-CZ" sz="2000" b="1" dirty="0" err="1"/>
              <a:t>Animalia</a:t>
            </a:r>
            <a:endParaRPr lang="cs-CZ" altLang="cs-CZ" sz="2000" b="1" dirty="0"/>
          </a:p>
          <a:p>
            <a:pPr algn="l"/>
            <a:r>
              <a:rPr lang="cs-CZ" altLang="cs-CZ" sz="2000" b="1" dirty="0" err="1"/>
              <a:t>Plathelminthes</a:t>
            </a:r>
            <a:r>
              <a:rPr lang="cs-CZ" altLang="cs-CZ" sz="2000" b="1" dirty="0"/>
              <a:t> </a:t>
            </a:r>
            <a:r>
              <a:rPr lang="cs-CZ" altLang="cs-CZ" sz="2000" dirty="0"/>
              <a:t>				Ž		40 000</a:t>
            </a:r>
          </a:p>
          <a:p>
            <a:pPr algn="l"/>
            <a:r>
              <a:rPr lang="cs-CZ" altLang="cs-CZ" sz="2000" b="1" dirty="0" err="1"/>
              <a:t>Nematoda</a:t>
            </a:r>
            <a:r>
              <a:rPr lang="cs-CZ" altLang="cs-CZ" sz="2000" dirty="0"/>
              <a:t> – paraziti rostlin 		R		   2 500</a:t>
            </a:r>
          </a:p>
          <a:p>
            <a:pPr algn="l"/>
            <a:r>
              <a:rPr lang="cs-CZ" altLang="cs-CZ" sz="2000" dirty="0"/>
              <a:t>	        paraziti živočichů 		Ž		 10 000</a:t>
            </a:r>
          </a:p>
          <a:p>
            <a:pPr algn="l"/>
            <a:r>
              <a:rPr lang="cs-CZ" altLang="cs-CZ" sz="2000" b="1" dirty="0" err="1"/>
              <a:t>Crustacea</a:t>
            </a:r>
            <a:r>
              <a:rPr lang="cs-CZ" altLang="cs-CZ" sz="2000" dirty="0"/>
              <a:t>				Ž	                   4 500</a:t>
            </a:r>
          </a:p>
          <a:p>
            <a:pPr algn="l"/>
            <a:r>
              <a:rPr lang="cs-CZ" altLang="cs-CZ" sz="2000" b="1" dirty="0" err="1"/>
              <a:t>Arachnida</a:t>
            </a:r>
            <a:r>
              <a:rPr lang="cs-CZ" altLang="cs-CZ" sz="2000" dirty="0"/>
              <a:t>				Ž		 10 000	</a:t>
            </a:r>
          </a:p>
          <a:p>
            <a:pPr algn="l"/>
            <a:r>
              <a:rPr lang="cs-CZ" altLang="cs-CZ" sz="2000" b="1" dirty="0" err="1"/>
              <a:t>Insecta</a:t>
            </a:r>
            <a:r>
              <a:rPr lang="cs-CZ" altLang="cs-CZ" sz="2000" dirty="0"/>
              <a:t> – paraziti živočichů		Ž		 15 500	 </a:t>
            </a:r>
          </a:p>
          <a:p>
            <a:pPr algn="l"/>
            <a:r>
              <a:rPr lang="cs-CZ" altLang="cs-CZ" sz="2000" dirty="0"/>
              <a:t> 	   paraziti rostlin			R		  63 300</a:t>
            </a:r>
          </a:p>
          <a:p>
            <a:pPr algn="l"/>
            <a:r>
              <a:rPr lang="cs-CZ" altLang="cs-CZ" sz="2000" dirty="0"/>
              <a:t>	  </a:t>
            </a:r>
            <a:r>
              <a:rPr lang="cs-CZ" altLang="cs-CZ" sz="2000" dirty="0" err="1"/>
              <a:t>parazitoidi</a:t>
            </a:r>
            <a:r>
              <a:rPr lang="cs-CZ" altLang="cs-CZ" sz="2000" dirty="0"/>
              <a:t> živočichů		Ž		107 500</a:t>
            </a:r>
          </a:p>
          <a:p>
            <a:pPr algn="l"/>
            <a:r>
              <a:rPr lang="cs-CZ" altLang="cs-CZ" sz="2000" dirty="0"/>
              <a:t>	  </a:t>
            </a:r>
            <a:r>
              <a:rPr lang="cs-CZ" altLang="cs-CZ" sz="2000" dirty="0" err="1"/>
              <a:t>parazitoidi</a:t>
            </a:r>
            <a:r>
              <a:rPr lang="cs-CZ" altLang="cs-CZ" sz="2000" dirty="0"/>
              <a:t> rostlin		R		159 000</a:t>
            </a:r>
          </a:p>
          <a:p>
            <a:pPr algn="l"/>
            <a:r>
              <a:rPr lang="cs-CZ" altLang="cs-CZ" sz="2000" b="1" dirty="0" err="1"/>
              <a:t>Chordata</a:t>
            </a:r>
            <a:r>
              <a:rPr lang="cs-CZ" altLang="cs-CZ" sz="2000" dirty="0"/>
              <a:t>				Ž		        100</a:t>
            </a:r>
          </a:p>
        </p:txBody>
      </p:sp>
    </p:spTree>
    <p:extLst>
      <p:ext uri="{BB962C8B-B14F-4D97-AF65-F5344CB8AC3E}">
        <p14:creationId xmlns:p14="http://schemas.microsoft.com/office/powerpoint/2010/main" val="8375040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ctrTitle"/>
          </p:nvPr>
        </p:nvSpPr>
        <p:spPr>
          <a:xfrm>
            <a:off x="685800" y="549275"/>
            <a:ext cx="7772400" cy="1470025"/>
          </a:xfrm>
        </p:spPr>
        <p:txBody>
          <a:bodyPr/>
          <a:lstStyle/>
          <a:p>
            <a:r>
              <a:rPr lang="cs-CZ" altLang="cs-CZ"/>
              <a:t>Podle lokalizace</a:t>
            </a:r>
          </a:p>
        </p:txBody>
      </p:sp>
      <p:sp>
        <p:nvSpPr>
          <p:cNvPr id="27651" name="Podnadpis 2"/>
          <p:cNvSpPr>
            <a:spLocks noGrp="1"/>
          </p:cNvSpPr>
          <p:nvPr>
            <p:ph type="subTitle" idx="1"/>
          </p:nvPr>
        </p:nvSpPr>
        <p:spPr>
          <a:xfrm>
            <a:off x="1371600" y="2324100"/>
            <a:ext cx="6400800" cy="1752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cs-CZ" altLang="cs-CZ" b="1"/>
              <a:t>Ektoparaziti </a:t>
            </a:r>
            <a:r>
              <a:rPr lang="cs-CZ" altLang="cs-CZ"/>
              <a:t>– na povrchu těla hostitele (monogenea, parazitičtí korýši, vši, blechy)</a:t>
            </a:r>
          </a:p>
          <a:p>
            <a:pPr algn="l"/>
            <a:endParaRPr lang="cs-CZ" altLang="cs-CZ"/>
          </a:p>
          <a:p>
            <a:pPr algn="l"/>
            <a:r>
              <a:rPr lang="cs-CZ" altLang="cs-CZ" b="1"/>
              <a:t>Endoparaziti</a:t>
            </a:r>
            <a:r>
              <a:rPr lang="cs-CZ" altLang="cs-CZ"/>
              <a:t> – ve vnitřních orgánech hostitele (měňavka úplavičná, motolice, tasemnice)</a:t>
            </a:r>
          </a:p>
        </p:txBody>
      </p:sp>
    </p:spTree>
    <p:extLst>
      <p:ext uri="{BB962C8B-B14F-4D97-AF65-F5344CB8AC3E}">
        <p14:creationId xmlns:p14="http://schemas.microsoft.com/office/powerpoint/2010/main" val="71904518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ctrTitle"/>
          </p:nvPr>
        </p:nvSpPr>
        <p:spPr>
          <a:xfrm>
            <a:off x="685800" y="44450"/>
            <a:ext cx="7772400" cy="1470025"/>
          </a:xfrm>
        </p:spPr>
        <p:txBody>
          <a:bodyPr/>
          <a:lstStyle/>
          <a:p>
            <a:r>
              <a:rPr lang="cs-CZ" altLang="cs-CZ"/>
              <a:t>Endoparaziti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188" y="1460500"/>
            <a:ext cx="8208962" cy="4056732"/>
          </a:xfrm>
        </p:spPr>
        <p:txBody>
          <a:bodyPr>
            <a:normAutofit fontScale="92500" lnSpcReduction="20000"/>
          </a:bodyPr>
          <a:lstStyle/>
          <a:p>
            <a:pPr marL="514350" indent="-514350" algn="l">
              <a:buFontTx/>
              <a:buAutoNum type="arabicParenR"/>
              <a:defRPr/>
            </a:pPr>
            <a:r>
              <a:rPr lang="cs-CZ" sz="2400" b="1" dirty="0"/>
              <a:t>Střevní</a:t>
            </a:r>
            <a:r>
              <a:rPr lang="cs-CZ" sz="2400" dirty="0"/>
              <a:t> (</a:t>
            </a:r>
            <a:r>
              <a:rPr lang="cs-CZ" sz="2400" dirty="0" err="1"/>
              <a:t>Entamoeba</a:t>
            </a:r>
            <a:r>
              <a:rPr lang="cs-CZ" sz="2400" dirty="0"/>
              <a:t> </a:t>
            </a:r>
            <a:r>
              <a:rPr lang="cs-CZ" sz="2400" dirty="0" err="1"/>
              <a:t>histolytica</a:t>
            </a:r>
            <a:r>
              <a:rPr lang="cs-CZ" sz="2400" dirty="0"/>
              <a:t>, </a:t>
            </a:r>
            <a:r>
              <a:rPr lang="cs-CZ" sz="2400" dirty="0" err="1"/>
              <a:t>Trematoda</a:t>
            </a:r>
            <a:r>
              <a:rPr lang="cs-CZ" sz="2400" dirty="0"/>
              <a:t>, </a:t>
            </a:r>
            <a:r>
              <a:rPr lang="cs-CZ" sz="2400" dirty="0" err="1"/>
              <a:t>Cestoda</a:t>
            </a:r>
            <a:r>
              <a:rPr lang="cs-CZ" sz="2400" dirty="0"/>
              <a:t>)</a:t>
            </a:r>
          </a:p>
          <a:p>
            <a:pPr marL="514350" indent="-514350" algn="l">
              <a:buFontTx/>
              <a:buAutoNum type="arabicParenR"/>
              <a:defRPr/>
            </a:pPr>
            <a:r>
              <a:rPr lang="cs-CZ" sz="2400" b="1" dirty="0"/>
              <a:t>Krevní </a:t>
            </a:r>
            <a:r>
              <a:rPr lang="cs-CZ" sz="2400" dirty="0"/>
              <a:t>–   a) v plasmě (</a:t>
            </a:r>
            <a:r>
              <a:rPr lang="cs-CZ" sz="2400" dirty="0" err="1"/>
              <a:t>Trypaanosoma</a:t>
            </a:r>
            <a:r>
              <a:rPr lang="cs-CZ" sz="2400" dirty="0"/>
              <a:t>)</a:t>
            </a:r>
          </a:p>
          <a:p>
            <a:pPr algn="l">
              <a:defRPr/>
            </a:pPr>
            <a:r>
              <a:rPr lang="cs-CZ" sz="2400" dirty="0"/>
              <a:t>                          b) v krvinkách (</a:t>
            </a:r>
            <a:r>
              <a:rPr lang="cs-CZ" sz="2400" dirty="0" err="1"/>
              <a:t>Plasmodium</a:t>
            </a:r>
            <a:r>
              <a:rPr lang="cs-CZ" sz="2400" dirty="0"/>
              <a:t>)</a:t>
            </a:r>
          </a:p>
          <a:p>
            <a:pPr algn="l">
              <a:defRPr/>
            </a:pPr>
            <a:r>
              <a:rPr lang="cs-CZ" sz="2400" dirty="0"/>
              <a:t>3)    </a:t>
            </a:r>
            <a:r>
              <a:rPr lang="cs-CZ" sz="2400" b="1" dirty="0" err="1"/>
              <a:t>Kavitární</a:t>
            </a:r>
            <a:r>
              <a:rPr lang="cs-CZ" sz="2400" b="1" dirty="0"/>
              <a:t> </a:t>
            </a:r>
            <a:r>
              <a:rPr lang="cs-CZ" sz="2400" dirty="0"/>
              <a:t>– </a:t>
            </a:r>
            <a:r>
              <a:rPr lang="cs-CZ" sz="2400" dirty="0" err="1"/>
              <a:t>Entaboeba</a:t>
            </a:r>
            <a:r>
              <a:rPr lang="cs-CZ" sz="2400" dirty="0"/>
              <a:t> </a:t>
            </a:r>
            <a:r>
              <a:rPr lang="cs-CZ" sz="2400" dirty="0" err="1"/>
              <a:t>gingivalis</a:t>
            </a:r>
            <a:r>
              <a:rPr lang="cs-CZ" sz="2400" dirty="0"/>
              <a:t>,   </a:t>
            </a:r>
          </a:p>
          <a:p>
            <a:pPr algn="l">
              <a:defRPr/>
            </a:pPr>
            <a:r>
              <a:rPr lang="cs-CZ" sz="2400" dirty="0"/>
              <a:t>                        </a:t>
            </a:r>
            <a:r>
              <a:rPr lang="cs-CZ" sz="2400" dirty="0" err="1"/>
              <a:t>Trichomonas</a:t>
            </a:r>
            <a:r>
              <a:rPr lang="cs-CZ" sz="2400" dirty="0"/>
              <a:t> </a:t>
            </a:r>
            <a:r>
              <a:rPr lang="cs-CZ" sz="2400" dirty="0" err="1"/>
              <a:t>vaginalis</a:t>
            </a:r>
            <a:endParaRPr lang="cs-CZ" sz="2400" dirty="0"/>
          </a:p>
          <a:p>
            <a:pPr algn="l">
              <a:defRPr/>
            </a:pPr>
            <a:r>
              <a:rPr lang="cs-CZ" sz="2400" dirty="0"/>
              <a:t>4)    </a:t>
            </a:r>
            <a:r>
              <a:rPr lang="cs-CZ" sz="2400" b="1" dirty="0"/>
              <a:t>Tkáňoví</a:t>
            </a:r>
            <a:r>
              <a:rPr lang="cs-CZ" sz="2400" dirty="0"/>
              <a:t> –  a) intercelulární (</a:t>
            </a:r>
            <a:r>
              <a:rPr lang="cs-CZ" sz="2400" dirty="0" err="1"/>
              <a:t>Toxoplasma</a:t>
            </a:r>
            <a:r>
              <a:rPr lang="cs-CZ" sz="2400" dirty="0"/>
              <a:t> </a:t>
            </a:r>
            <a:r>
              <a:rPr lang="cs-CZ" sz="2400" dirty="0" err="1"/>
              <a:t>gondii</a:t>
            </a:r>
            <a:r>
              <a:rPr lang="cs-CZ" sz="2400" dirty="0"/>
              <a:t>,    </a:t>
            </a:r>
          </a:p>
          <a:p>
            <a:pPr algn="l">
              <a:defRPr/>
            </a:pPr>
            <a:r>
              <a:rPr lang="cs-CZ" sz="2400" dirty="0"/>
              <a:t>	                                        </a:t>
            </a:r>
            <a:r>
              <a:rPr lang="cs-CZ" sz="2400" dirty="0" err="1"/>
              <a:t>Leishmania</a:t>
            </a:r>
            <a:r>
              <a:rPr lang="cs-CZ" sz="2400" dirty="0"/>
              <a:t>)</a:t>
            </a:r>
          </a:p>
          <a:p>
            <a:pPr algn="l">
              <a:defRPr/>
            </a:pPr>
            <a:r>
              <a:rPr lang="cs-CZ" sz="2400" dirty="0"/>
              <a:t>	             b) </a:t>
            </a:r>
            <a:r>
              <a:rPr lang="cs-CZ" sz="2400" dirty="0" err="1"/>
              <a:t>Epicelulární</a:t>
            </a:r>
            <a:r>
              <a:rPr lang="cs-CZ" sz="2400" dirty="0"/>
              <a:t> (</a:t>
            </a:r>
            <a:r>
              <a:rPr lang="cs-CZ" sz="2400" dirty="0" err="1"/>
              <a:t>Giardia</a:t>
            </a:r>
            <a:r>
              <a:rPr lang="cs-CZ" sz="2400" dirty="0"/>
              <a:t> </a:t>
            </a:r>
            <a:r>
              <a:rPr lang="cs-CZ" sz="2400" dirty="0" err="1"/>
              <a:t>intestinalis</a:t>
            </a:r>
            <a:r>
              <a:rPr lang="cs-CZ" sz="2400" dirty="0"/>
              <a:t>)</a:t>
            </a:r>
          </a:p>
          <a:p>
            <a:pPr algn="l">
              <a:defRPr/>
            </a:pPr>
            <a:r>
              <a:rPr lang="cs-CZ" sz="2400" dirty="0"/>
              <a:t>                            c) Intercelulární (</a:t>
            </a:r>
            <a:r>
              <a:rPr lang="cs-CZ" sz="2400" dirty="0" err="1"/>
              <a:t>Myxosporidia</a:t>
            </a:r>
            <a:r>
              <a:rPr lang="cs-CZ" sz="2400" dirty="0"/>
              <a:t>)</a:t>
            </a:r>
          </a:p>
          <a:p>
            <a:pPr algn="l">
              <a:defRPr/>
            </a:pPr>
            <a:endParaRPr lang="cs-CZ" sz="2400" dirty="0"/>
          </a:p>
          <a:p>
            <a:pPr algn="l">
              <a:defRPr/>
            </a:pPr>
            <a:r>
              <a:rPr lang="cs-CZ" sz="2400" b="1" dirty="0"/>
              <a:t>  Ektopická lokalizace </a:t>
            </a:r>
            <a:r>
              <a:rPr lang="cs-CZ" sz="2400" dirty="0"/>
              <a:t>– </a:t>
            </a:r>
            <a:r>
              <a:rPr lang="cs-CZ" sz="2400" dirty="0" err="1"/>
              <a:t>Paragonimus</a:t>
            </a:r>
            <a:r>
              <a:rPr lang="cs-CZ" sz="2400" dirty="0"/>
              <a:t> </a:t>
            </a:r>
            <a:r>
              <a:rPr lang="cs-CZ" sz="2400" dirty="0" err="1"/>
              <a:t>westermani</a:t>
            </a:r>
            <a:endParaRPr lang="cs-CZ" sz="2400" dirty="0"/>
          </a:p>
          <a:p>
            <a:pPr algn="l">
              <a:defRPr/>
            </a:pPr>
            <a:endParaRPr lang="cs-CZ" dirty="0"/>
          </a:p>
          <a:p>
            <a:pPr algn="l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562604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ctrTitle"/>
          </p:nvPr>
        </p:nvSpPr>
        <p:spPr>
          <a:xfrm>
            <a:off x="685800" y="115888"/>
            <a:ext cx="7772400" cy="1470025"/>
          </a:xfrm>
        </p:spPr>
        <p:txBody>
          <a:bodyPr/>
          <a:lstStyle/>
          <a:p>
            <a:r>
              <a:rPr lang="cs-CZ" altLang="cs-CZ"/>
              <a:t>Podle vazby na hostitele</a:t>
            </a:r>
          </a:p>
        </p:txBody>
      </p:sp>
      <p:sp>
        <p:nvSpPr>
          <p:cNvPr id="29699" name="Podnadpis 2"/>
          <p:cNvSpPr>
            <a:spLocks noGrp="1"/>
          </p:cNvSpPr>
          <p:nvPr>
            <p:ph type="subTitle" idx="1"/>
          </p:nvPr>
        </p:nvSpPr>
        <p:spPr>
          <a:xfrm>
            <a:off x="1371600" y="2108200"/>
            <a:ext cx="6400800" cy="1752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cs-CZ" altLang="cs-CZ" b="1"/>
              <a:t>Obligatorní </a:t>
            </a:r>
            <a:r>
              <a:rPr lang="cs-CZ" altLang="cs-CZ"/>
              <a:t>– celý svůj život parazitují (motolice, tasemnice)</a:t>
            </a:r>
          </a:p>
          <a:p>
            <a:pPr algn="l"/>
            <a:endParaRPr lang="cs-CZ" altLang="cs-CZ"/>
          </a:p>
          <a:p>
            <a:pPr algn="l"/>
            <a:r>
              <a:rPr lang="cs-CZ" altLang="cs-CZ" b="1"/>
              <a:t>Fakultativní </a:t>
            </a:r>
            <a:r>
              <a:rPr lang="cs-CZ" altLang="cs-CZ"/>
              <a:t>– parazitují pouze příležitostně (pijavka lékařská)</a:t>
            </a:r>
          </a:p>
        </p:txBody>
      </p:sp>
    </p:spTree>
    <p:extLst>
      <p:ext uri="{BB962C8B-B14F-4D97-AF65-F5344CB8AC3E}">
        <p14:creationId xmlns:p14="http://schemas.microsoft.com/office/powerpoint/2010/main" val="192161819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ctrTitle"/>
          </p:nvPr>
        </p:nvSpPr>
        <p:spPr>
          <a:xfrm>
            <a:off x="539750" y="404813"/>
            <a:ext cx="8208963" cy="1470025"/>
          </a:xfrm>
        </p:spPr>
        <p:txBody>
          <a:bodyPr/>
          <a:lstStyle/>
          <a:p>
            <a:r>
              <a:rPr lang="cs-CZ" altLang="cs-CZ" sz="3200" b="1"/>
              <a:t>Podle časového úseku v životním cyklu kdy parazitují</a:t>
            </a:r>
          </a:p>
        </p:txBody>
      </p:sp>
      <p:sp>
        <p:nvSpPr>
          <p:cNvPr id="30723" name="Podnadpis 2"/>
          <p:cNvSpPr>
            <a:spLocks noGrp="1"/>
          </p:cNvSpPr>
          <p:nvPr>
            <p:ph type="subTitle" idx="1"/>
          </p:nvPr>
        </p:nvSpPr>
        <p:spPr>
          <a:xfrm>
            <a:off x="1371600" y="2276474"/>
            <a:ext cx="6400800" cy="2952725"/>
          </a:xfrm>
        </p:spPr>
        <p:txBody>
          <a:bodyPr>
            <a:normAutofit/>
          </a:bodyPr>
          <a:lstStyle/>
          <a:p>
            <a:pPr algn="l"/>
            <a:r>
              <a:rPr lang="cs-CZ" altLang="cs-CZ" sz="2500" b="1" dirty="0"/>
              <a:t>Permanentní</a:t>
            </a:r>
            <a:r>
              <a:rPr lang="cs-CZ" altLang="cs-CZ" sz="2500" dirty="0"/>
              <a:t> – celý ŽC parazitují (</a:t>
            </a:r>
            <a:r>
              <a:rPr lang="cs-CZ" altLang="cs-CZ" sz="2500" dirty="0" err="1"/>
              <a:t>Plasmodium</a:t>
            </a:r>
            <a:r>
              <a:rPr lang="cs-CZ" altLang="cs-CZ" sz="2500" dirty="0"/>
              <a:t>) </a:t>
            </a:r>
          </a:p>
          <a:p>
            <a:pPr algn="l"/>
            <a:endParaRPr lang="cs-CZ" altLang="cs-CZ" sz="2500" dirty="0"/>
          </a:p>
          <a:p>
            <a:pPr algn="l"/>
            <a:r>
              <a:rPr lang="cs-CZ" altLang="cs-CZ" sz="2500" b="1" dirty="0" err="1"/>
              <a:t>Temporární</a:t>
            </a:r>
            <a:r>
              <a:rPr lang="cs-CZ" altLang="cs-CZ" sz="2500" b="1" dirty="0"/>
              <a:t> </a:t>
            </a:r>
            <a:r>
              <a:rPr lang="cs-CZ" altLang="cs-CZ" sz="2500" dirty="0"/>
              <a:t>– parazitují pouze občas – příjem potravy (</a:t>
            </a:r>
            <a:r>
              <a:rPr lang="cs-CZ" altLang="cs-CZ" sz="2500" dirty="0" err="1"/>
              <a:t>Argulus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Anopheles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Culex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Ixodes</a:t>
            </a:r>
            <a:r>
              <a:rPr lang="cs-CZ" altLang="cs-CZ" sz="2500" dirty="0"/>
              <a:t>)</a:t>
            </a:r>
          </a:p>
          <a:p>
            <a:pPr algn="l"/>
            <a:endParaRPr lang="cs-CZ" altLang="cs-CZ" sz="2500" dirty="0"/>
          </a:p>
          <a:p>
            <a:pPr algn="l"/>
            <a:r>
              <a:rPr lang="cs-CZ" altLang="cs-CZ" sz="2500" b="1" dirty="0"/>
              <a:t>Periodický parazitismus </a:t>
            </a:r>
          </a:p>
          <a:p>
            <a:pPr algn="l"/>
            <a:endParaRPr lang="cs-CZ" altLang="cs-CZ" sz="2500" dirty="0"/>
          </a:p>
        </p:txBody>
      </p:sp>
    </p:spTree>
    <p:extLst>
      <p:ext uri="{BB962C8B-B14F-4D97-AF65-F5344CB8AC3E}">
        <p14:creationId xmlns:p14="http://schemas.microsoft.com/office/powerpoint/2010/main" val="376415960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ctrTitle"/>
          </p:nvPr>
        </p:nvSpPr>
        <p:spPr>
          <a:xfrm>
            <a:off x="755650" y="188913"/>
            <a:ext cx="7772400" cy="1470025"/>
          </a:xfrm>
        </p:spPr>
        <p:txBody>
          <a:bodyPr/>
          <a:lstStyle/>
          <a:p>
            <a:r>
              <a:rPr lang="cs-CZ" altLang="cs-CZ" sz="3600" b="1"/>
              <a:t>Periodický parazitismus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950" y="1604962"/>
            <a:ext cx="8567738" cy="3768253"/>
          </a:xfrm>
        </p:spPr>
        <p:txBody>
          <a:bodyPr>
            <a:normAutofit lnSpcReduction="10000"/>
          </a:bodyPr>
          <a:lstStyle/>
          <a:p>
            <a:pPr marL="514350" indent="-514350" algn="l">
              <a:buFontTx/>
              <a:buAutoNum type="arabicParenR"/>
              <a:defRPr/>
            </a:pPr>
            <a:r>
              <a:rPr lang="cs-CZ" b="1" dirty="0"/>
              <a:t>Parazitismus </a:t>
            </a:r>
            <a:r>
              <a:rPr lang="cs-CZ" b="1" dirty="0" err="1"/>
              <a:t>stádijní</a:t>
            </a:r>
            <a:r>
              <a:rPr lang="cs-CZ" b="1" dirty="0"/>
              <a:t> </a:t>
            </a:r>
          </a:p>
          <a:p>
            <a:pPr algn="l">
              <a:defRPr/>
            </a:pPr>
            <a:r>
              <a:rPr lang="cs-CZ" dirty="0"/>
              <a:t>		a) larvální (glochidia mlžů, larvy  				</a:t>
            </a:r>
            <a:r>
              <a:rPr lang="cs-CZ" dirty="0" err="1"/>
              <a:t>dipter</a:t>
            </a:r>
            <a:r>
              <a:rPr lang="cs-CZ" dirty="0"/>
              <a:t> – </a:t>
            </a:r>
            <a:r>
              <a:rPr lang="cs-CZ" dirty="0" err="1"/>
              <a:t>myiasis</a:t>
            </a:r>
            <a:r>
              <a:rPr lang="cs-CZ" dirty="0"/>
              <a:t>)</a:t>
            </a:r>
          </a:p>
          <a:p>
            <a:pPr algn="l">
              <a:defRPr/>
            </a:pPr>
            <a:r>
              <a:rPr lang="cs-CZ" dirty="0"/>
              <a:t>                    b) </a:t>
            </a:r>
            <a:r>
              <a:rPr lang="cs-CZ" dirty="0" err="1"/>
              <a:t>imaginální</a:t>
            </a:r>
            <a:r>
              <a:rPr lang="cs-CZ" dirty="0"/>
              <a:t> – (komáři, muchničky)</a:t>
            </a:r>
          </a:p>
          <a:p>
            <a:pPr algn="l">
              <a:defRPr/>
            </a:pPr>
            <a:endParaRPr lang="cs-CZ" dirty="0"/>
          </a:p>
          <a:p>
            <a:pPr algn="l">
              <a:defRPr/>
            </a:pPr>
            <a:r>
              <a:rPr lang="cs-CZ" dirty="0"/>
              <a:t>2) </a:t>
            </a:r>
            <a:r>
              <a:rPr lang="cs-CZ" b="1" dirty="0"/>
              <a:t>Parazitismus generační </a:t>
            </a:r>
            <a:r>
              <a:rPr lang="cs-CZ" dirty="0"/>
              <a:t>(hádě ropuší – 					</a:t>
            </a:r>
            <a:r>
              <a:rPr lang="cs-CZ" dirty="0" err="1"/>
              <a:t>Rhabdias</a:t>
            </a:r>
            <a:r>
              <a:rPr lang="cs-CZ" dirty="0"/>
              <a:t> </a:t>
            </a:r>
            <a:r>
              <a:rPr lang="cs-CZ" dirty="0" err="1"/>
              <a:t>bufonis</a:t>
            </a:r>
            <a:r>
              <a:rPr lang="cs-CZ" dirty="0"/>
              <a:t>) </a:t>
            </a:r>
          </a:p>
          <a:p>
            <a:pPr algn="l">
              <a:defRPr/>
            </a:pPr>
            <a:endParaRPr lang="cs-CZ" dirty="0"/>
          </a:p>
          <a:p>
            <a:pPr algn="l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243941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ctrTitle"/>
          </p:nvPr>
        </p:nvSpPr>
        <p:spPr>
          <a:xfrm>
            <a:off x="685800" y="260350"/>
            <a:ext cx="7772400" cy="1470025"/>
          </a:xfrm>
        </p:spPr>
        <p:txBody>
          <a:bodyPr/>
          <a:lstStyle/>
          <a:p>
            <a:r>
              <a:rPr lang="cs-CZ" altLang="cs-CZ"/>
              <a:t>Podle typu životního cyklu</a:t>
            </a:r>
          </a:p>
        </p:txBody>
      </p:sp>
      <p:sp>
        <p:nvSpPr>
          <p:cNvPr id="32771" name="Podnadpis 2"/>
          <p:cNvSpPr>
            <a:spLocks noGrp="1"/>
          </p:cNvSpPr>
          <p:nvPr>
            <p:ph type="subTitle" idx="1"/>
          </p:nvPr>
        </p:nvSpPr>
        <p:spPr>
          <a:xfrm>
            <a:off x="1371600" y="1916112"/>
            <a:ext cx="6400800" cy="2809031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cs-CZ" altLang="cs-CZ" b="1" dirty="0" err="1"/>
              <a:t>Monoxenní</a:t>
            </a:r>
            <a:r>
              <a:rPr lang="cs-CZ" altLang="cs-CZ" dirty="0"/>
              <a:t> – (</a:t>
            </a:r>
            <a:r>
              <a:rPr lang="cs-CZ" altLang="cs-CZ" dirty="0" err="1"/>
              <a:t>Eimeria</a:t>
            </a:r>
            <a:r>
              <a:rPr lang="cs-CZ" altLang="cs-CZ" dirty="0"/>
              <a:t> </a:t>
            </a:r>
            <a:r>
              <a:rPr lang="cs-CZ" altLang="cs-CZ" dirty="0" err="1"/>
              <a:t>tenella</a:t>
            </a:r>
            <a:r>
              <a:rPr lang="cs-CZ" altLang="cs-CZ" dirty="0"/>
              <a:t>, </a:t>
            </a:r>
            <a:r>
              <a:rPr lang="cs-CZ" altLang="cs-CZ" dirty="0" err="1"/>
              <a:t>Enterobius</a:t>
            </a:r>
            <a:r>
              <a:rPr lang="cs-CZ" altLang="cs-CZ" dirty="0"/>
              <a:t> </a:t>
            </a:r>
            <a:r>
              <a:rPr lang="cs-CZ" altLang="cs-CZ" dirty="0" err="1"/>
              <a:t>vermicularis</a:t>
            </a:r>
            <a:r>
              <a:rPr lang="cs-CZ" altLang="cs-CZ" dirty="0"/>
              <a:t>)</a:t>
            </a:r>
          </a:p>
          <a:p>
            <a:pPr algn="l"/>
            <a:r>
              <a:rPr lang="cs-CZ" altLang="cs-CZ" b="1" dirty="0" err="1"/>
              <a:t>Heteroxenní</a:t>
            </a:r>
            <a:r>
              <a:rPr lang="cs-CZ" altLang="cs-CZ" dirty="0"/>
              <a:t> – </a:t>
            </a:r>
            <a:r>
              <a:rPr lang="cs-CZ" altLang="cs-CZ" dirty="0" err="1"/>
              <a:t>Toxoplasma</a:t>
            </a:r>
            <a:r>
              <a:rPr lang="cs-CZ" altLang="cs-CZ" dirty="0"/>
              <a:t> </a:t>
            </a:r>
            <a:r>
              <a:rPr lang="cs-CZ" altLang="cs-CZ" dirty="0" err="1"/>
              <a:t>gondii</a:t>
            </a:r>
            <a:r>
              <a:rPr lang="cs-CZ" altLang="cs-CZ" dirty="0"/>
              <a:t>, </a:t>
            </a:r>
            <a:r>
              <a:rPr lang="cs-CZ" altLang="cs-CZ" dirty="0" err="1"/>
              <a:t>Sarcosystis</a:t>
            </a:r>
            <a:r>
              <a:rPr lang="cs-CZ" altLang="cs-CZ" dirty="0"/>
              <a:t> </a:t>
            </a:r>
            <a:r>
              <a:rPr lang="cs-CZ" altLang="cs-CZ" dirty="0" err="1"/>
              <a:t>tenella</a:t>
            </a:r>
            <a:r>
              <a:rPr lang="cs-CZ" altLang="cs-CZ" dirty="0"/>
              <a:t>, </a:t>
            </a:r>
            <a:r>
              <a:rPr lang="cs-CZ" altLang="cs-CZ" dirty="0" err="1"/>
              <a:t>Fasciola</a:t>
            </a:r>
            <a:r>
              <a:rPr lang="cs-CZ" altLang="cs-CZ" dirty="0"/>
              <a:t> </a:t>
            </a:r>
            <a:r>
              <a:rPr lang="cs-CZ" altLang="cs-CZ" dirty="0" err="1"/>
              <a:t>hepatica</a:t>
            </a:r>
            <a:r>
              <a:rPr lang="cs-CZ" altLang="cs-CZ" dirty="0"/>
              <a:t>)</a:t>
            </a:r>
          </a:p>
          <a:p>
            <a:pPr algn="l"/>
            <a:r>
              <a:rPr lang="cs-CZ" altLang="cs-CZ" dirty="0"/>
              <a:t>		</a:t>
            </a:r>
            <a:r>
              <a:rPr lang="cs-CZ" altLang="cs-CZ" b="1" dirty="0" err="1"/>
              <a:t>Dixenní</a:t>
            </a:r>
            <a:endParaRPr lang="cs-CZ" altLang="cs-CZ" b="1" dirty="0"/>
          </a:p>
          <a:p>
            <a:pPr algn="l"/>
            <a:r>
              <a:rPr lang="cs-CZ" altLang="cs-CZ" b="1" dirty="0"/>
              <a:t>		</a:t>
            </a:r>
            <a:r>
              <a:rPr lang="cs-CZ" altLang="cs-CZ" b="1" dirty="0" err="1"/>
              <a:t>Trixenní</a:t>
            </a:r>
            <a:endParaRPr lang="cs-CZ" altLang="cs-CZ" b="1" dirty="0"/>
          </a:p>
          <a:p>
            <a:pPr algn="l"/>
            <a:r>
              <a:rPr lang="cs-CZ" altLang="cs-CZ" b="1" dirty="0"/>
              <a:t>		</a:t>
            </a:r>
            <a:r>
              <a:rPr lang="cs-CZ" altLang="cs-CZ" b="1" dirty="0" err="1"/>
              <a:t>Tetraxenní</a:t>
            </a: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410701727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ctrTitle"/>
          </p:nvPr>
        </p:nvSpPr>
        <p:spPr>
          <a:xfrm>
            <a:off x="685800" y="260350"/>
            <a:ext cx="7772400" cy="1470025"/>
          </a:xfrm>
        </p:spPr>
        <p:txBody>
          <a:bodyPr/>
          <a:lstStyle/>
          <a:p>
            <a:r>
              <a:rPr lang="cs-CZ" altLang="cs-CZ"/>
              <a:t>Podle způsobu výživy</a:t>
            </a:r>
          </a:p>
        </p:txBody>
      </p:sp>
      <p:sp>
        <p:nvSpPr>
          <p:cNvPr id="33795" name="Podnadpis 2"/>
          <p:cNvSpPr>
            <a:spLocks noGrp="1"/>
          </p:cNvSpPr>
          <p:nvPr>
            <p:ph type="subTitle" idx="1"/>
          </p:nvPr>
        </p:nvSpPr>
        <p:spPr>
          <a:xfrm>
            <a:off x="539750" y="1773238"/>
            <a:ext cx="7488238" cy="287989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cs-CZ" altLang="cs-CZ" b="1" dirty="0" err="1"/>
              <a:t>Stenofágní</a:t>
            </a:r>
            <a:r>
              <a:rPr lang="cs-CZ" altLang="cs-CZ" dirty="0"/>
              <a:t> (monofágní) živí se na jednom druhu hostitele – specialista</a:t>
            </a:r>
          </a:p>
          <a:p>
            <a:pPr algn="l"/>
            <a:endParaRPr lang="cs-CZ" altLang="cs-CZ" dirty="0"/>
          </a:p>
          <a:p>
            <a:pPr algn="l"/>
            <a:r>
              <a:rPr lang="cs-CZ" altLang="cs-CZ" b="1" dirty="0" err="1"/>
              <a:t>Euryfágní</a:t>
            </a:r>
            <a:r>
              <a:rPr lang="cs-CZ" altLang="cs-CZ" dirty="0"/>
              <a:t> (polyfágní) – živí se více druzích hostitelů – </a:t>
            </a:r>
            <a:r>
              <a:rPr lang="cs-CZ" altLang="cs-CZ" dirty="0" err="1"/>
              <a:t>generalista</a:t>
            </a:r>
            <a:endParaRPr lang="cs-CZ" altLang="cs-CZ" dirty="0"/>
          </a:p>
          <a:p>
            <a:pPr algn="l"/>
            <a:endParaRPr lang="cs-CZ" altLang="cs-CZ" dirty="0"/>
          </a:p>
          <a:p>
            <a:pPr algn="l"/>
            <a:r>
              <a:rPr lang="cs-CZ" altLang="cs-CZ" b="1" dirty="0"/>
              <a:t>Specifičnost cizopasníka</a:t>
            </a:r>
          </a:p>
          <a:p>
            <a:pPr algn="l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2626550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333375"/>
            <a:ext cx="8189913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483768" y="535033"/>
            <a:ext cx="4464496" cy="188585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493660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92150"/>
            <a:ext cx="10009188" cy="445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374509" y="404664"/>
            <a:ext cx="4429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/>
              <a:t>Životní cyklus parazita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374509" y="404665"/>
            <a:ext cx="4429739" cy="64807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265580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26988"/>
            <a:ext cx="8747125" cy="691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094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69" y="1561004"/>
            <a:ext cx="3780420" cy="420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445504" y="1214755"/>
            <a:ext cx="696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Kolik je na Zemi cizopasníků ?                                   Jaká je jejich velikost ?</a:t>
            </a:r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76132" y="1688204"/>
            <a:ext cx="3436944" cy="37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297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670050"/>
            <a:ext cx="8945562" cy="319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59771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33375"/>
            <a:ext cx="9845675" cy="635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16614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 sz="3600"/>
              <a:t>Životní cyklus přímý</a:t>
            </a:r>
          </a:p>
        </p:txBody>
      </p:sp>
      <p:pic>
        <p:nvPicPr>
          <p:cNvPr id="819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2363" y="1196975"/>
            <a:ext cx="4484687" cy="5649913"/>
          </a:xfrm>
          <a:noFill/>
        </p:spPr>
      </p:pic>
    </p:spTree>
    <p:extLst>
      <p:ext uri="{BB962C8B-B14F-4D97-AF65-F5344CB8AC3E}">
        <p14:creationId xmlns:p14="http://schemas.microsoft.com/office/powerpoint/2010/main" val="260703491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100013"/>
            <a:ext cx="10514013" cy="618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14829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0488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 sz="3600"/>
              <a:t>Životní cyklus nepřímý</a:t>
            </a:r>
          </a:p>
        </p:txBody>
      </p:sp>
      <p:pic>
        <p:nvPicPr>
          <p:cNvPr id="1024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765175"/>
            <a:ext cx="5568950" cy="6021388"/>
          </a:xfrm>
          <a:noFill/>
        </p:spPr>
      </p:pic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6827838" y="1376363"/>
            <a:ext cx="552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/>
              <a:t>DH</a:t>
            </a: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7092950" y="5840413"/>
            <a:ext cx="733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/>
              <a:t>1.Mz</a:t>
            </a: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1462088" y="5229225"/>
            <a:ext cx="733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/>
              <a:t>2.Mz</a:t>
            </a:r>
          </a:p>
        </p:txBody>
      </p:sp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1751013" y="3032125"/>
            <a:ext cx="733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/>
              <a:t>3.Mz</a:t>
            </a:r>
          </a:p>
        </p:txBody>
      </p:sp>
    </p:spTree>
    <p:extLst>
      <p:ext uri="{BB962C8B-B14F-4D97-AF65-F5344CB8AC3E}">
        <p14:creationId xmlns:p14="http://schemas.microsoft.com/office/powerpoint/2010/main" val="310119533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7463"/>
            <a:ext cx="9793288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30525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03538"/>
            <a:ext cx="7559675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390525"/>
            <a:ext cx="9720263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411760" y="535033"/>
            <a:ext cx="4536504" cy="73372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764934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7652">
            <a:off x="179388" y="284163"/>
            <a:ext cx="8713787" cy="624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34861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50" y="-33338"/>
            <a:ext cx="9356725" cy="612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44438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346075"/>
            <a:ext cx="9288463" cy="581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864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9" name="Picture 4" descr="Fig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1808560"/>
            <a:ext cx="6482954" cy="410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28650" y="980728"/>
            <a:ext cx="7886700" cy="894998"/>
          </a:xfrm>
        </p:spPr>
        <p:txBody>
          <a:bodyPr/>
          <a:lstStyle/>
          <a:p>
            <a:pPr algn="ctr" eaLnBrk="1" hangingPunct="1"/>
            <a:r>
              <a:rPr lang="en-US" altLang="cs-CZ" sz="2400" dirty="0" err="1"/>
              <a:t>Fre</a:t>
            </a:r>
            <a:r>
              <a:rPr lang="cs-CZ" altLang="cs-CZ" sz="2400" dirty="0" err="1"/>
              <a:t>kvence</a:t>
            </a:r>
            <a:r>
              <a:rPr lang="cs-CZ" altLang="cs-CZ" sz="2400" dirty="0"/>
              <a:t> poměru relativní velikosti těla </a:t>
            </a:r>
            <a:br>
              <a:rPr lang="cs-CZ" altLang="cs-CZ" sz="2400" dirty="0"/>
            </a:br>
            <a:r>
              <a:rPr lang="cs-CZ" altLang="cs-CZ" sz="2400" dirty="0"/>
              <a:t>konzumenta a hostitele</a:t>
            </a:r>
          </a:p>
        </p:txBody>
      </p:sp>
    </p:spTree>
    <p:extLst>
      <p:ext uri="{BB962C8B-B14F-4D97-AF65-F5344CB8AC3E}">
        <p14:creationId xmlns:p14="http://schemas.microsoft.com/office/powerpoint/2010/main" val="319893284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741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838" y="549275"/>
            <a:ext cx="9299575" cy="4735513"/>
          </a:xfrm>
          <a:noFill/>
        </p:spPr>
      </p:pic>
    </p:spTree>
    <p:extLst>
      <p:ext uri="{BB962C8B-B14F-4D97-AF65-F5344CB8AC3E}">
        <p14:creationId xmlns:p14="http://schemas.microsoft.com/office/powerpoint/2010/main" val="246142680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796925"/>
            <a:ext cx="9866313" cy="522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81052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412875"/>
            <a:ext cx="9302751" cy="35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1980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6613"/>
            <a:ext cx="9144000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74019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17463"/>
            <a:ext cx="9901238" cy="64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99961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			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795725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91" y="1984774"/>
            <a:ext cx="3081338" cy="386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ovéPole 2"/>
          <p:cNvSpPr txBox="1">
            <a:spLocks noChangeArrowheads="1"/>
          </p:cNvSpPr>
          <p:nvPr/>
        </p:nvSpPr>
        <p:spPr bwMode="auto">
          <a:xfrm>
            <a:off x="2646292" y="1008461"/>
            <a:ext cx="3839514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/>
              <a:t>Lidské tělo jako habitat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350"/>
              <a:t>Rozdílné části lidského těla představují vhodné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350"/>
              <a:t>habitaty pro různé druhy cizopasníků</a:t>
            </a:r>
          </a:p>
        </p:txBody>
      </p:sp>
      <p:pic>
        <p:nvPicPr>
          <p:cNvPr id="5120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660" y="1933575"/>
            <a:ext cx="273248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069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2213965" y="1281895"/>
            <a:ext cx="4648796" cy="501848"/>
          </a:xfrm>
        </p:spPr>
        <p:txBody>
          <a:bodyPr>
            <a:normAutofit fontScale="90000"/>
          </a:bodyPr>
          <a:lstStyle/>
          <a:p>
            <a:br>
              <a:rPr lang="cs-CZ" altLang="cs-CZ" sz="1913" dirty="0"/>
            </a:br>
            <a:r>
              <a:rPr lang="cs-CZ" altLang="cs-CZ" sz="2325" dirty="0"/>
              <a:t>Ryba jako habitat - </a:t>
            </a:r>
            <a:r>
              <a:rPr lang="cs-CZ" altLang="cs-CZ" sz="2325" dirty="0" err="1"/>
              <a:t>Ichthyoparazitologie</a:t>
            </a:r>
            <a:br>
              <a:rPr lang="cs-CZ" altLang="cs-CZ" dirty="0"/>
            </a:br>
            <a:endParaRPr lang="cs-CZ" altLang="cs-CZ" dirty="0"/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3566" y="1916989"/>
            <a:ext cx="5730983" cy="3774869"/>
          </a:xfrm>
        </p:spPr>
      </p:pic>
    </p:spTree>
    <p:extLst>
      <p:ext uri="{BB962C8B-B14F-4D97-AF65-F5344CB8AC3E}">
        <p14:creationId xmlns:p14="http://schemas.microsoft.com/office/powerpoint/2010/main" val="3026073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6881" y="836712"/>
            <a:ext cx="4108544" cy="393586"/>
          </a:xfrm>
        </p:spPr>
        <p:txBody>
          <a:bodyPr>
            <a:normAutofit fontScale="90000"/>
          </a:bodyPr>
          <a:lstStyle/>
          <a:p>
            <a:r>
              <a:rPr lang="cs-CZ" sz="2700" dirty="0"/>
              <a:t>Co je hlavní úkol parazitologů 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5" y="1904838"/>
            <a:ext cx="4271963" cy="356213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61" y="1898708"/>
            <a:ext cx="4174979" cy="356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96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083992" cy="644533"/>
          </a:xfrm>
        </p:spPr>
        <p:txBody>
          <a:bodyPr>
            <a:normAutofit/>
          </a:bodyPr>
          <a:lstStyle/>
          <a:p>
            <a:r>
              <a:rPr lang="cs-CZ" sz="2700" dirty="0"/>
              <a:t>Profesionální diagnostika původců onemocnění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87" y="1655311"/>
            <a:ext cx="4685566" cy="3635702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590" y="1583660"/>
            <a:ext cx="3540435" cy="3874273"/>
          </a:xfrm>
        </p:spPr>
      </p:pic>
    </p:spTree>
    <p:extLst>
      <p:ext uri="{BB962C8B-B14F-4D97-AF65-F5344CB8AC3E}">
        <p14:creationId xmlns:p14="http://schemas.microsoft.com/office/powerpoint/2010/main" val="4157302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1788" y="836712"/>
            <a:ext cx="6312844" cy="584897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Studium životních cyklů – klíčová znalost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88898" y="2266233"/>
            <a:ext cx="3812924" cy="334004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125266"/>
            <a:ext cx="3613943" cy="371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99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768244"/>
            <a:ext cx="7992888" cy="64453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Studium přenosu a šíření patogenů</a:t>
            </a:r>
            <a:br>
              <a:rPr lang="cs-CZ" dirty="0"/>
            </a:br>
            <a:r>
              <a:rPr lang="cs-CZ" sz="2700" dirty="0"/>
              <a:t>(často smrtících epidemií)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78" y="2157291"/>
            <a:ext cx="4410422" cy="343143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89" y="2133438"/>
            <a:ext cx="4355410" cy="343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16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" y="-2030"/>
            <a:ext cx="9146705" cy="6860029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57200" y="5229200"/>
            <a:ext cx="8363272" cy="6480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795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1216" y="624228"/>
            <a:ext cx="7674997" cy="644532"/>
          </a:xfrm>
        </p:spPr>
        <p:txBody>
          <a:bodyPr>
            <a:normAutofit fontScale="90000"/>
          </a:bodyPr>
          <a:lstStyle/>
          <a:p>
            <a:r>
              <a:rPr lang="cs-CZ" dirty="0"/>
              <a:t>Aplikace ve  zdravotnictví – např. příprava vakcín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4865" y="2067370"/>
            <a:ext cx="3640107" cy="382952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68758" y="1865423"/>
            <a:ext cx="4534232" cy="398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8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3730" y="1310416"/>
            <a:ext cx="4263421" cy="515398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187" y="260648"/>
            <a:ext cx="5977141" cy="1131978"/>
          </a:xfrm>
        </p:spPr>
        <p:txBody>
          <a:bodyPr>
            <a:normAutofit fontScale="90000"/>
          </a:bodyPr>
          <a:lstStyle/>
          <a:p>
            <a:r>
              <a:rPr lang="cs-CZ" dirty="0"/>
              <a:t>Parazitologické nobelovky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10" y="1992354"/>
            <a:ext cx="4119194" cy="3609146"/>
          </a:xfrm>
        </p:spPr>
      </p:pic>
    </p:spTree>
    <p:extLst>
      <p:ext uri="{BB962C8B-B14F-4D97-AF65-F5344CB8AC3E}">
        <p14:creationId xmlns:p14="http://schemas.microsoft.com/office/powerpoint/2010/main" val="1177906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ctrTitle"/>
          </p:nvPr>
        </p:nvSpPr>
        <p:spPr>
          <a:xfrm>
            <a:off x="539750" y="11969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altLang="cs-CZ" sz="3000" b="1"/>
              <a:t>Parazit</a:t>
            </a:r>
            <a:r>
              <a:rPr lang="cs-CZ" altLang="cs-CZ" sz="3000"/>
              <a:t> – organismus (mikroorganismus, rostlina, živočich), který žije na těle nebo uvnitř těla jiného organismu (hostitele), živí se na jeho úkor a tím mu škodí.</a:t>
            </a:r>
          </a:p>
        </p:txBody>
      </p:sp>
      <p:sp>
        <p:nvSpPr>
          <p:cNvPr id="10243" name="Podnadpis 2"/>
          <p:cNvSpPr>
            <a:spLocks noGrp="1"/>
          </p:cNvSpPr>
          <p:nvPr>
            <p:ph type="subTitle" idx="1"/>
          </p:nvPr>
        </p:nvSpPr>
        <p:spPr>
          <a:xfrm>
            <a:off x="1371600" y="3357563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b="1"/>
              <a:t>Kdo to je parazitolog ?</a:t>
            </a:r>
          </a:p>
          <a:p>
            <a:r>
              <a:rPr lang="cs-CZ" altLang="cs-CZ"/>
              <a:t>Quaint person who seeks truth  in strange places, person who sits on one stool, staring at another.</a:t>
            </a:r>
          </a:p>
        </p:txBody>
      </p:sp>
    </p:spTree>
    <p:extLst>
      <p:ext uri="{BB962C8B-B14F-4D97-AF65-F5344CB8AC3E}">
        <p14:creationId xmlns:p14="http://schemas.microsoft.com/office/powerpoint/2010/main" val="161740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5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49350"/>
            <a:ext cx="8532813" cy="422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023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8640762" cy="320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047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1520" y="116632"/>
            <a:ext cx="5021262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/>
              <a:t>Je parazitismus symbióza ?</a:t>
            </a:r>
          </a:p>
        </p:txBody>
      </p:sp>
      <p:sp>
        <p:nvSpPr>
          <p:cNvPr id="245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5062538" cy="4498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r>
              <a:rPr lang="cs-CZ" altLang="cs-CZ" sz="2400" dirty="0">
                <a:latin typeface="Arial" panose="020B0604020202020204" pitchFamily="34" charset="0"/>
              </a:rPr>
              <a:t>Celý život a nebo alespoň jeho část žije na nebo uvnitř těla svého hostitele</a:t>
            </a:r>
            <a:r>
              <a:rPr lang="en-US" altLang="cs-CZ" sz="2400" dirty="0">
                <a:latin typeface="Arial" panose="020B0604020202020204" pitchFamily="34" charset="0"/>
              </a:rPr>
              <a:t> </a:t>
            </a: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altLang="cs-CZ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r>
              <a:rPr lang="cs-CZ" altLang="cs-CZ" sz="2400" dirty="0">
                <a:latin typeface="Arial" panose="020B0604020202020204" pitchFamily="34" charset="0"/>
              </a:rPr>
              <a:t>živí se na jeho úkor</a:t>
            </a:r>
            <a:r>
              <a:rPr lang="en-US" altLang="cs-CZ" sz="2400" dirty="0">
                <a:latin typeface="Arial" panose="020B0604020202020204" pitchFamily="34" charset="0"/>
              </a:rPr>
              <a:t>  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</a:rPr>
              <a:t>jeho efekt na hostitele může být škodlivý</a:t>
            </a:r>
            <a:r>
              <a:rPr lang="en-US" altLang="cs-CZ" sz="2400" dirty="0">
                <a:latin typeface="Arial" panose="020B0604020202020204" pitchFamily="34" charset="0"/>
              </a:rPr>
              <a:t> </a:t>
            </a: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4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endParaRPr lang="cs-CZ" altLang="cs-CZ" sz="2400" dirty="0">
              <a:latin typeface="Arial" panose="020B0604020202020204" pitchFamily="34" charset="0"/>
            </a:endParaRPr>
          </a:p>
        </p:txBody>
      </p:sp>
      <p:pic>
        <p:nvPicPr>
          <p:cNvPr id="10244" name="Picture 4" descr="OP10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333375"/>
            <a:ext cx="354647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012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3474" y="1228361"/>
            <a:ext cx="3537894" cy="640556"/>
          </a:xfrm>
        </p:spPr>
        <p:txBody>
          <a:bodyPr>
            <a:normAutofit fontScale="90000"/>
          </a:bodyPr>
          <a:lstStyle/>
          <a:p>
            <a:r>
              <a:rPr lang="cs-CZ" sz="2700" b="1" dirty="0"/>
              <a:t>Jaké jsou typy </a:t>
            </a:r>
            <a:r>
              <a:rPr lang="cs-CZ" sz="2700" b="1" dirty="0" err="1"/>
              <a:t>symbiosy</a:t>
            </a:r>
            <a:r>
              <a:rPr lang="cs-CZ" sz="2700" b="1" dirty="0"/>
              <a:t> !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67171" y="-639498"/>
            <a:ext cx="2996513" cy="837486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656707" y="5287143"/>
            <a:ext cx="38579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100" dirty="0"/>
              <a:t>Je parazitismus typem </a:t>
            </a:r>
            <a:r>
              <a:rPr lang="cs-CZ" sz="2100" dirty="0" err="1"/>
              <a:t>symbiosy</a:t>
            </a:r>
            <a:r>
              <a:rPr lang="cs-CZ" sz="21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99588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52936"/>
            <a:ext cx="3177543" cy="20953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05" y="692696"/>
            <a:ext cx="3206307" cy="215172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Symbiosa</a:t>
            </a:r>
            <a:r>
              <a:rPr lang="cs-CZ" dirty="0"/>
              <a:t> v přírodě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329" y="692696"/>
            <a:ext cx="3148831" cy="215967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852370"/>
            <a:ext cx="3134299" cy="20887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2917260" cy="215967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41168"/>
            <a:ext cx="2915817" cy="191683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852370"/>
            <a:ext cx="3147893" cy="208879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925955"/>
            <a:ext cx="3312368" cy="192409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918001"/>
            <a:ext cx="3168352" cy="211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325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04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09" y="857250"/>
            <a:ext cx="7147790" cy="51435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3299" y="332656"/>
            <a:ext cx="5395085" cy="452586"/>
          </a:xfrm>
        </p:spPr>
        <p:txBody>
          <a:bodyPr>
            <a:noAutofit/>
          </a:bodyPr>
          <a:lstStyle/>
          <a:p>
            <a:r>
              <a:rPr lang="cs-CZ" sz="2700" b="1" dirty="0"/>
              <a:t>Za Zemi jsou čtyři typy prostředí</a:t>
            </a:r>
            <a:r>
              <a:rPr lang="cs-CZ" sz="2700" dirty="0"/>
              <a:t>: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17189" y="2099762"/>
            <a:ext cx="150913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Voda</a:t>
            </a:r>
          </a:p>
          <a:p>
            <a:endParaRPr lang="cs-CZ" sz="2400" dirty="0"/>
          </a:p>
          <a:p>
            <a:r>
              <a:rPr lang="cs-CZ" sz="2400" dirty="0"/>
              <a:t>Půda</a:t>
            </a:r>
          </a:p>
          <a:p>
            <a:endParaRPr lang="cs-CZ" sz="2400" dirty="0"/>
          </a:p>
          <a:p>
            <a:r>
              <a:rPr lang="cs-CZ" sz="2400" dirty="0"/>
              <a:t>Vzduch</a:t>
            </a:r>
          </a:p>
          <a:p>
            <a:endParaRPr lang="cs-CZ" sz="2400" dirty="0"/>
          </a:p>
          <a:p>
            <a:r>
              <a:rPr lang="cs-CZ" sz="2400" dirty="0"/>
              <a:t>Organismy</a:t>
            </a:r>
          </a:p>
        </p:txBody>
      </p:sp>
    </p:spTree>
    <p:extLst>
      <p:ext uri="{BB962C8B-B14F-4D97-AF65-F5344CB8AC3E}">
        <p14:creationId xmlns:p14="http://schemas.microsoft.com/office/powerpoint/2010/main" val="601716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03647"/>
            <a:ext cx="9144000" cy="62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99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48982" y="1378230"/>
            <a:ext cx="3850674" cy="541703"/>
          </a:xfrm>
        </p:spPr>
        <p:txBody>
          <a:bodyPr>
            <a:normAutofit fontScale="90000"/>
          </a:bodyPr>
          <a:lstStyle/>
          <a:p>
            <a:r>
              <a:rPr lang="cs-CZ" sz="2700" b="1" dirty="0"/>
              <a:t>Vztahy mezi typy </a:t>
            </a:r>
            <a:r>
              <a:rPr lang="cs-CZ" sz="2700" b="1" dirty="0" err="1"/>
              <a:t>symbiosy</a:t>
            </a:r>
            <a:endParaRPr lang="cs-CZ" sz="2700" b="1" dirty="0"/>
          </a:p>
        </p:txBody>
      </p:sp>
      <p:pic>
        <p:nvPicPr>
          <p:cNvPr id="14338" name="Picture 2" descr="Cleaner fishes and shrimp diversity and a re‐evaluation of cleaning  symbioses - Vaughan - 2017 - Fish and Fisheries - Wiley Online Librar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97" y="2236589"/>
            <a:ext cx="7428557" cy="333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156176" y="3559458"/>
            <a:ext cx="1604282" cy="6616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38324621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6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17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728663"/>
            <a:ext cx="7826375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203848" y="908720"/>
            <a:ext cx="3456384" cy="43204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7558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ctrTitle"/>
          </p:nvPr>
        </p:nvSpPr>
        <p:spPr>
          <a:xfrm>
            <a:off x="685800" y="836613"/>
            <a:ext cx="7772400" cy="1470025"/>
          </a:xfrm>
        </p:spPr>
        <p:txBody>
          <a:bodyPr/>
          <a:lstStyle/>
          <a:p>
            <a:r>
              <a:rPr lang="cs-CZ" altLang="cs-CZ"/>
              <a:t>Hlavní starosti parazita </a:t>
            </a:r>
          </a:p>
        </p:txBody>
      </p:sp>
      <p:sp>
        <p:nvSpPr>
          <p:cNvPr id="12291" name="Podnadpis 2"/>
          <p:cNvSpPr>
            <a:spLocks noGrp="1"/>
          </p:cNvSpPr>
          <p:nvPr>
            <p:ph type="subTitle" idx="1"/>
          </p:nvPr>
        </p:nvSpPr>
        <p:spPr>
          <a:xfrm>
            <a:off x="468313" y="2349500"/>
            <a:ext cx="8351837" cy="2807692"/>
          </a:xfrm>
        </p:spPr>
        <p:txBody>
          <a:bodyPr>
            <a:normAutofit fontScale="92500"/>
          </a:bodyPr>
          <a:lstStyle/>
          <a:p>
            <a:pPr marL="457200" indent="-457200" algn="l">
              <a:buFontTx/>
              <a:buAutoNum type="arabicPeriod"/>
            </a:pPr>
            <a:r>
              <a:rPr lang="cs-CZ" altLang="cs-CZ" sz="2500" dirty="0"/>
              <a:t>Mít strategii úspěšného vyhledávání hostitele</a:t>
            </a:r>
          </a:p>
          <a:p>
            <a:pPr marL="457200" indent="-457200" algn="l">
              <a:buFontTx/>
              <a:buAutoNum type="arabicPeriod"/>
            </a:pPr>
            <a:r>
              <a:rPr lang="cs-CZ" altLang="cs-CZ" sz="2500" dirty="0"/>
              <a:t>Znát způsob jak vniknout do hostitele a zachytit se v něm</a:t>
            </a:r>
          </a:p>
          <a:p>
            <a:pPr marL="457200" indent="-457200" algn="l">
              <a:buFontTx/>
              <a:buAutoNum type="arabicPeriod"/>
            </a:pPr>
            <a:r>
              <a:rPr lang="cs-CZ" altLang="cs-CZ" sz="2500" dirty="0"/>
              <a:t>Adaptovat se vůči fyzikálně-chemickým podmínkám hostitele</a:t>
            </a:r>
          </a:p>
          <a:p>
            <a:pPr marL="457200" indent="-457200" algn="l">
              <a:buFontTx/>
              <a:buAutoNum type="arabicPeriod"/>
            </a:pPr>
            <a:r>
              <a:rPr lang="cs-CZ" altLang="cs-CZ" sz="2500" dirty="0"/>
              <a:t>Být schopen se v těle hostitele uživit</a:t>
            </a:r>
          </a:p>
          <a:p>
            <a:pPr marL="457200" indent="-457200" algn="l">
              <a:buFontTx/>
              <a:buAutoNum type="arabicPeriod"/>
            </a:pPr>
            <a:r>
              <a:rPr lang="cs-CZ" altLang="cs-CZ" sz="2500" dirty="0"/>
              <a:t>Umět se bránit před obranným systémem hostitele</a:t>
            </a:r>
          </a:p>
          <a:p>
            <a:pPr marL="457200" indent="-457200" algn="l">
              <a:buFontTx/>
              <a:buAutoNum type="arabicPeriod"/>
            </a:pPr>
            <a:r>
              <a:rPr lang="cs-CZ" altLang="cs-CZ" sz="2500" dirty="0"/>
              <a:t>Dokázat se v množit a šířit na další hostitele</a:t>
            </a:r>
          </a:p>
          <a:p>
            <a:pPr marL="457200" indent="-457200" algn="l">
              <a:buFontTx/>
              <a:buAutoNum type="arabicPeriod"/>
            </a:pPr>
            <a:endParaRPr lang="cs-CZ" altLang="cs-CZ" sz="2500" dirty="0"/>
          </a:p>
        </p:txBody>
      </p:sp>
    </p:spTree>
    <p:extLst>
      <p:ext uri="{BB962C8B-B14F-4D97-AF65-F5344CB8AC3E}">
        <p14:creationId xmlns:p14="http://schemas.microsoft.com/office/powerpoint/2010/main" val="1439142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icture 2"/>
          <p:cNvSpPr>
            <a:spLocks noChangeAspect="1" noChangeArrowheads="1"/>
          </p:cNvSpPr>
          <p:nvPr/>
        </p:nvSpPr>
        <p:spPr bwMode="auto">
          <a:xfrm>
            <a:off x="-15087600" y="-137699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3315" name="Picture 3"/>
          <p:cNvSpPr>
            <a:spLocks noChangeAspect="1" noChangeArrowheads="1"/>
          </p:cNvSpPr>
          <p:nvPr/>
        </p:nvSpPr>
        <p:spPr bwMode="auto">
          <a:xfrm>
            <a:off x="-14871700" y="-135540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3316" name="Picture 4"/>
          <p:cNvSpPr>
            <a:spLocks noChangeAspect="1" noChangeArrowheads="1"/>
          </p:cNvSpPr>
          <p:nvPr/>
        </p:nvSpPr>
        <p:spPr bwMode="auto">
          <a:xfrm>
            <a:off x="-14655800" y="-133381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228600"/>
            <a:ext cx="10944225" cy="672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281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02630"/>
            <a:ext cx="8229600" cy="92211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3200" dirty="0"/>
              <a:t>Současné znalosti diverzitě parazitů </a:t>
            </a:r>
            <a:endParaRPr lang="en-US" altLang="cs-CZ" sz="3200" dirty="0"/>
          </a:p>
        </p:txBody>
      </p:sp>
      <p:pic>
        <p:nvPicPr>
          <p:cNvPr id="624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279525"/>
            <a:ext cx="416718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6"/>
          <p:cNvSpPr txBox="1">
            <a:spLocks noChangeArrowheads="1"/>
          </p:cNvSpPr>
          <p:nvPr/>
        </p:nvSpPr>
        <p:spPr bwMode="auto">
          <a:xfrm>
            <a:off x="301625" y="1773238"/>
            <a:ext cx="412591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1,000,000 </a:t>
            </a: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popsaných druhů</a:t>
            </a:r>
            <a:r>
              <a:rPr lang="en-US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Eucaryot</a:t>
            </a:r>
            <a:endParaRPr lang="en-US" alt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100,000 </a:t>
            </a: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popsaných druhů parazitů </a:t>
            </a:r>
            <a:endParaRPr lang="en-US" alt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cs-CZ" sz="2000" dirty="0">
              <a:latin typeface="Arial" panose="020B060402020202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6200" y="6480175"/>
            <a:ext cx="2951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cs-CZ" sz="2000" dirty="0">
                <a:latin typeface="+mn-lt"/>
              </a:rPr>
              <a:t>(Poulin &amp; Morand, 2004)</a:t>
            </a:r>
          </a:p>
        </p:txBody>
      </p:sp>
    </p:spTree>
    <p:extLst>
      <p:ext uri="{BB962C8B-B14F-4D97-AF65-F5344CB8AC3E}">
        <p14:creationId xmlns:p14="http://schemas.microsoft.com/office/powerpoint/2010/main" val="4036924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type="ctrTitle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864519" y="-1110456"/>
            <a:ext cx="5414962" cy="9036050"/>
          </a:xfrm>
          <a:noFill/>
        </p:spPr>
      </p:pic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6877050" y="3854450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3" name="Oval 5"/>
          <p:cNvSpPr>
            <a:spLocks noChangeArrowheads="1"/>
          </p:cNvSpPr>
          <p:nvPr/>
        </p:nvSpPr>
        <p:spPr bwMode="auto">
          <a:xfrm>
            <a:off x="6588125" y="3062288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6300788" y="2557463"/>
            <a:ext cx="71437" cy="7937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6804025" y="3565525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6" name="Oval 8"/>
          <p:cNvSpPr>
            <a:spLocks noChangeArrowheads="1"/>
          </p:cNvSpPr>
          <p:nvPr/>
        </p:nvSpPr>
        <p:spPr bwMode="auto">
          <a:xfrm>
            <a:off x="6516688" y="2917825"/>
            <a:ext cx="71437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7" name="Oval 9"/>
          <p:cNvSpPr>
            <a:spLocks noChangeArrowheads="1"/>
          </p:cNvSpPr>
          <p:nvPr/>
        </p:nvSpPr>
        <p:spPr bwMode="auto">
          <a:xfrm>
            <a:off x="755650" y="6373813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4860925" y="1765300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4572000" y="1836738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0" name="Oval 12"/>
          <p:cNvSpPr>
            <a:spLocks noChangeArrowheads="1"/>
          </p:cNvSpPr>
          <p:nvPr/>
        </p:nvSpPr>
        <p:spPr bwMode="auto">
          <a:xfrm>
            <a:off x="3276600" y="2270125"/>
            <a:ext cx="71438" cy="7937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1" name="Oval 13"/>
          <p:cNvSpPr>
            <a:spLocks noChangeArrowheads="1"/>
          </p:cNvSpPr>
          <p:nvPr/>
        </p:nvSpPr>
        <p:spPr bwMode="auto">
          <a:xfrm>
            <a:off x="2916238" y="2636838"/>
            <a:ext cx="71437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2" name="Oval 14"/>
          <p:cNvSpPr>
            <a:spLocks noChangeArrowheads="1"/>
          </p:cNvSpPr>
          <p:nvPr/>
        </p:nvSpPr>
        <p:spPr bwMode="auto">
          <a:xfrm>
            <a:off x="2628900" y="3205163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3" name="Oval 15"/>
          <p:cNvSpPr>
            <a:spLocks noChangeArrowheads="1"/>
          </p:cNvSpPr>
          <p:nvPr/>
        </p:nvSpPr>
        <p:spPr bwMode="auto">
          <a:xfrm>
            <a:off x="2484438" y="3500438"/>
            <a:ext cx="71437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4" name="Oval 17"/>
          <p:cNvSpPr>
            <a:spLocks noChangeArrowheads="1"/>
          </p:cNvSpPr>
          <p:nvPr/>
        </p:nvSpPr>
        <p:spPr bwMode="auto">
          <a:xfrm>
            <a:off x="2413000" y="4357688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5" name="Text Box 18"/>
          <p:cNvSpPr txBox="1">
            <a:spLocks noChangeArrowheads="1"/>
          </p:cNvSpPr>
          <p:nvPr/>
        </p:nvSpPr>
        <p:spPr bwMode="auto">
          <a:xfrm>
            <a:off x="827088" y="6237288"/>
            <a:ext cx="69405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Parasites of </a:t>
            </a:r>
            <a:r>
              <a:rPr lang="cs-CZ" altLang="cs-CZ" sz="1600" b="1" i="1"/>
              <a:t>Homo sapiens                          </a:t>
            </a:r>
            <a:r>
              <a:rPr lang="cs-CZ" altLang="cs-CZ" sz="1600" b="1"/>
              <a:t>other non human parasites </a:t>
            </a:r>
          </a:p>
        </p:txBody>
      </p:sp>
      <p:sp>
        <p:nvSpPr>
          <p:cNvPr id="17426" name="Rectangle 19"/>
          <p:cNvSpPr>
            <a:spLocks noChangeArrowheads="1"/>
          </p:cNvSpPr>
          <p:nvPr/>
        </p:nvSpPr>
        <p:spPr bwMode="auto">
          <a:xfrm>
            <a:off x="-36513" y="476250"/>
            <a:ext cx="431801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7" name="Text Box 20"/>
          <p:cNvSpPr txBox="1">
            <a:spLocks noChangeArrowheads="1"/>
          </p:cNvSpPr>
          <p:nvPr/>
        </p:nvSpPr>
        <p:spPr bwMode="auto">
          <a:xfrm>
            <a:off x="1423987" y="174626"/>
            <a:ext cx="67992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err="1">
                <a:solidFill>
                  <a:srgbClr val="FF0000"/>
                </a:solidFill>
              </a:rPr>
              <a:t>Occucence</a:t>
            </a:r>
            <a:r>
              <a:rPr lang="cs-CZ" altLang="cs-CZ" sz="2800" b="1" dirty="0">
                <a:solidFill>
                  <a:srgbClr val="FF0000"/>
                </a:solidFill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</a:rPr>
              <a:t>of</a:t>
            </a:r>
            <a:r>
              <a:rPr lang="cs-CZ" altLang="cs-CZ" sz="2800" b="1" dirty="0">
                <a:solidFill>
                  <a:srgbClr val="FF0000"/>
                </a:solidFill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</a:rPr>
              <a:t>parasitism</a:t>
            </a:r>
            <a:r>
              <a:rPr lang="cs-CZ" altLang="cs-CZ" sz="2800" b="1" dirty="0">
                <a:solidFill>
                  <a:srgbClr val="FF0000"/>
                </a:solidFill>
              </a:rPr>
              <a:t> in </a:t>
            </a:r>
            <a:r>
              <a:rPr lang="cs-CZ" altLang="cs-CZ" sz="2800" b="1" dirty="0" err="1">
                <a:solidFill>
                  <a:srgbClr val="FF0000"/>
                </a:solidFill>
              </a:rPr>
              <a:t>Eucaryota</a:t>
            </a:r>
            <a:endParaRPr lang="cs-CZ" altLang="cs-CZ" sz="2800" b="1" dirty="0">
              <a:solidFill>
                <a:srgbClr val="FF0000"/>
              </a:solidFill>
            </a:endParaRPr>
          </a:p>
        </p:txBody>
      </p:sp>
      <p:sp>
        <p:nvSpPr>
          <p:cNvPr id="17428" name="Oval 21"/>
          <p:cNvSpPr>
            <a:spLocks noChangeArrowheads="1"/>
          </p:cNvSpPr>
          <p:nvPr/>
        </p:nvSpPr>
        <p:spPr bwMode="auto">
          <a:xfrm>
            <a:off x="4787900" y="6381750"/>
            <a:ext cx="71438" cy="7937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0176722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22734"/>
            <a:ext cx="3008313" cy="1162050"/>
          </a:xfrm>
        </p:spPr>
        <p:txBody>
          <a:bodyPr>
            <a:normAutofit/>
          </a:bodyPr>
          <a:lstStyle/>
          <a:p>
            <a:r>
              <a:rPr lang="cs-CZ" sz="3200" dirty="0"/>
              <a:t>Evoluce parazitismu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512" y="1883965"/>
            <a:ext cx="3008313" cy="4425355"/>
          </a:xfrm>
        </p:spPr>
        <p:txBody>
          <a:bodyPr>
            <a:normAutofit/>
          </a:bodyPr>
          <a:lstStyle/>
          <a:p>
            <a:r>
              <a:rPr lang="cs-CZ" sz="2000" b="1" dirty="0"/>
              <a:t>Pozice zástupců </a:t>
            </a:r>
            <a:r>
              <a:rPr lang="cs-CZ" sz="2000" b="1" dirty="0" err="1"/>
              <a:t>Platyhelmithes</a:t>
            </a:r>
            <a:r>
              <a:rPr lang="cs-CZ" sz="2000" b="1" dirty="0"/>
              <a:t> s parazitickými zástupci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699" y="26448"/>
            <a:ext cx="5104765" cy="685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79512" y="476672"/>
            <a:ext cx="2232248" cy="10081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1097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icture 2"/>
          <p:cNvSpPr>
            <a:spLocks noChangeAspect="1" noChangeArrowheads="1"/>
          </p:cNvSpPr>
          <p:nvPr/>
        </p:nvSpPr>
        <p:spPr bwMode="auto">
          <a:xfrm>
            <a:off x="-15087600" y="-137699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9219" name="Picture 3"/>
          <p:cNvSpPr>
            <a:spLocks noChangeAspect="1" noChangeArrowheads="1"/>
          </p:cNvSpPr>
          <p:nvPr/>
        </p:nvSpPr>
        <p:spPr bwMode="auto">
          <a:xfrm>
            <a:off x="-14871700" y="-135540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9220" name="Picture 4"/>
          <p:cNvSpPr>
            <a:spLocks noChangeAspect="1" noChangeArrowheads="1"/>
          </p:cNvSpPr>
          <p:nvPr/>
        </p:nvSpPr>
        <p:spPr bwMode="auto">
          <a:xfrm>
            <a:off x="-14655800" y="-133381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47738"/>
            <a:ext cx="8761413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87824" y="2479249"/>
            <a:ext cx="5472608" cy="58971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00811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80963"/>
            <a:ext cx="5692775" cy="6696075"/>
          </a:xfrm>
        </p:spPr>
      </p:pic>
      <p:sp>
        <p:nvSpPr>
          <p:cNvPr id="5123" name="TextovéPole 4"/>
          <p:cNvSpPr txBox="1">
            <a:spLocks noChangeArrowheads="1"/>
          </p:cNvSpPr>
          <p:nvPr/>
        </p:nvSpPr>
        <p:spPr bwMode="auto">
          <a:xfrm>
            <a:off x="6372225" y="227013"/>
            <a:ext cx="2474913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Demospongiae (Porifera)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Ctenophora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Placozoa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Cnidaria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Myxozoa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Orthonectida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Craniata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Echinodermata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Myzostomida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Dicyemida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Rotifera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Acanthocephala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Gnathostomulida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Platyhelminthes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Nemertea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Mollusca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Annelida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Chelicerata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Tartigrada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Pancrustacea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Hexapoda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Pentastomida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Nematomorpha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Nematoda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Vertebrata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" name="Ovál 6"/>
          <p:cNvSpPr/>
          <p:nvPr/>
        </p:nvSpPr>
        <p:spPr>
          <a:xfrm>
            <a:off x="5867400" y="1001713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5867400" y="908050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5867400" y="1196975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0</a:t>
            </a:r>
          </a:p>
        </p:txBody>
      </p:sp>
      <p:sp>
        <p:nvSpPr>
          <p:cNvPr id="10" name="Ovál 9"/>
          <p:cNvSpPr/>
          <p:nvPr/>
        </p:nvSpPr>
        <p:spPr>
          <a:xfrm>
            <a:off x="5867400" y="1290638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5867400" y="1412875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5867400" y="1722438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5867400" y="1866900"/>
            <a:ext cx="73025" cy="49213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5867400" y="3235325"/>
            <a:ext cx="73025" cy="49213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5867400" y="2730500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5867400" y="2154238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5867400" y="4243388"/>
            <a:ext cx="73025" cy="49212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5867400" y="3954463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5136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7150"/>
            <a:ext cx="5654675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Ovál 19"/>
          <p:cNvSpPr/>
          <p:nvPr/>
        </p:nvSpPr>
        <p:spPr>
          <a:xfrm>
            <a:off x="5867400" y="4098925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5867400" y="4386263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5867400" y="5445125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5867400" y="5322888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5867400" y="4962525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5" name="Ovál 24"/>
          <p:cNvSpPr/>
          <p:nvPr/>
        </p:nvSpPr>
        <p:spPr>
          <a:xfrm>
            <a:off x="5867400" y="5538788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5867400" y="5827713"/>
            <a:ext cx="73025" cy="49212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5867400" y="6043613"/>
            <a:ext cx="73025" cy="49212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8" name="Ovál 27"/>
          <p:cNvSpPr/>
          <p:nvPr/>
        </p:nvSpPr>
        <p:spPr>
          <a:xfrm>
            <a:off x="5867400" y="6330950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Šipka doleva 1"/>
          <p:cNvSpPr/>
          <p:nvPr/>
        </p:nvSpPr>
        <p:spPr>
          <a:xfrm>
            <a:off x="3635375" y="6308725"/>
            <a:ext cx="360363" cy="144463"/>
          </a:xfrm>
          <a:prstGeom prst="leftArrow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9" name="Šipka doleva 28"/>
          <p:cNvSpPr/>
          <p:nvPr/>
        </p:nvSpPr>
        <p:spPr>
          <a:xfrm rot="10800000">
            <a:off x="6011863" y="549275"/>
            <a:ext cx="360362" cy="144463"/>
          </a:xfrm>
          <a:prstGeom prst="leftArrow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0591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ctrTitle"/>
          </p:nvPr>
        </p:nvSpPr>
        <p:spPr>
          <a:xfrm>
            <a:off x="685800" y="44450"/>
            <a:ext cx="7772400" cy="1470025"/>
          </a:xfrm>
        </p:spPr>
        <p:txBody>
          <a:bodyPr/>
          <a:lstStyle/>
          <a:p>
            <a:r>
              <a:rPr lang="cs-CZ" altLang="cs-CZ"/>
              <a:t>Výhody parazitismu</a:t>
            </a:r>
          </a:p>
        </p:txBody>
      </p:sp>
      <p:sp>
        <p:nvSpPr>
          <p:cNvPr id="36867" name="Podnadpis 2"/>
          <p:cNvSpPr>
            <a:spLocks noGrp="1"/>
          </p:cNvSpPr>
          <p:nvPr>
            <p:ph type="subTitle" idx="1"/>
          </p:nvPr>
        </p:nvSpPr>
        <p:spPr>
          <a:xfrm>
            <a:off x="539750" y="1628774"/>
            <a:ext cx="8208963" cy="4104481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altLang="cs-CZ" sz="2800" dirty="0"/>
              <a:t>1) Po nalezení hostitele nemusí hledat dalšího</a:t>
            </a:r>
          </a:p>
          <a:p>
            <a:pPr algn="l"/>
            <a:r>
              <a:rPr lang="cs-CZ" altLang="cs-CZ" sz="2800" dirty="0"/>
              <a:t>2) Permanentní dostupnost potravy</a:t>
            </a:r>
          </a:p>
          <a:p>
            <a:pPr algn="l"/>
            <a:r>
              <a:rPr lang="cs-CZ" altLang="cs-CZ" sz="2800" dirty="0"/>
              <a:t>3) Redukovaná potřeba složitého získávání a   	zpracovávání potravy</a:t>
            </a:r>
          </a:p>
          <a:p>
            <a:pPr algn="l"/>
            <a:r>
              <a:rPr lang="cs-CZ" altLang="cs-CZ" sz="2800" dirty="0"/>
              <a:t>4) Ochrana před extrémy vnějšího prostředí</a:t>
            </a:r>
          </a:p>
          <a:p>
            <a:pPr algn="l"/>
            <a:r>
              <a:rPr lang="cs-CZ" altLang="cs-CZ" sz="2800" dirty="0"/>
              <a:t>5) Ochrana před predátory a nemocemi</a:t>
            </a:r>
          </a:p>
          <a:p>
            <a:pPr algn="l"/>
            <a:r>
              <a:rPr lang="cs-CZ" altLang="cs-CZ" sz="2800" dirty="0"/>
              <a:t>6) Redukovaná potřeba mechanismů šíření (zajišťuje hostitel)</a:t>
            </a:r>
          </a:p>
          <a:p>
            <a:pPr algn="l"/>
            <a:r>
              <a:rPr lang="cs-CZ" altLang="cs-CZ" sz="2800" dirty="0"/>
              <a:t>7) Větší tělesné proporce pro reprodukční orgány než u volně žijících živočichů</a:t>
            </a:r>
          </a:p>
          <a:p>
            <a:pPr algn="l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982383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ctrTitle"/>
          </p:nvPr>
        </p:nvSpPr>
        <p:spPr>
          <a:xfrm>
            <a:off x="685800" y="188913"/>
            <a:ext cx="7772400" cy="936625"/>
          </a:xfrm>
        </p:spPr>
        <p:txBody>
          <a:bodyPr/>
          <a:lstStyle/>
          <a:p>
            <a:r>
              <a:rPr lang="cs-CZ" altLang="cs-CZ"/>
              <a:t>Nevýhody parazitismu</a:t>
            </a:r>
          </a:p>
        </p:txBody>
      </p:sp>
      <p:sp>
        <p:nvSpPr>
          <p:cNvPr id="37891" name="Podnadpis 2"/>
          <p:cNvSpPr>
            <a:spLocks noGrp="1"/>
          </p:cNvSpPr>
          <p:nvPr>
            <p:ph type="subTitle" idx="1"/>
          </p:nvPr>
        </p:nvSpPr>
        <p:spPr>
          <a:xfrm>
            <a:off x="395288" y="1196974"/>
            <a:ext cx="8748712" cy="5112345"/>
          </a:xfrm>
        </p:spPr>
        <p:txBody>
          <a:bodyPr>
            <a:normAutofit lnSpcReduction="10000"/>
          </a:bodyPr>
          <a:lstStyle/>
          <a:p>
            <a:pPr algn="l"/>
            <a:r>
              <a:rPr lang="cs-CZ" altLang="cs-CZ" sz="2800" dirty="0"/>
              <a:t>1) Extrémní specifičnost zvyšuje riziko vyhynutí</a:t>
            </a:r>
          </a:p>
          <a:p>
            <a:pPr algn="l"/>
            <a:r>
              <a:rPr lang="cs-CZ" altLang="cs-CZ" sz="2800" dirty="0"/>
              <a:t>2) Nutnost vyhledat optimální místo lokalizace na/v 	hostiteli</a:t>
            </a:r>
          </a:p>
          <a:p>
            <a:pPr algn="l"/>
            <a:r>
              <a:rPr lang="cs-CZ" altLang="cs-CZ" sz="2800" dirty="0"/>
              <a:t>3) Nutnost se adaptovat vnitřnímu fyziologickému 	prostředí hostitele</a:t>
            </a:r>
          </a:p>
          <a:p>
            <a:pPr algn="l"/>
            <a:r>
              <a:rPr lang="cs-CZ" altLang="cs-CZ" sz="2800" dirty="0"/>
              <a:t>4) Nutnost překonávat imunitní systém hostitele</a:t>
            </a:r>
          </a:p>
          <a:p>
            <a:pPr algn="l"/>
            <a:r>
              <a:rPr lang="cs-CZ" altLang="cs-CZ" sz="2800" dirty="0"/>
              <a:t>5) Rozšíření je omezeno na geografické rozšíření 	hostitele</a:t>
            </a:r>
          </a:p>
          <a:p>
            <a:pPr algn="l"/>
            <a:r>
              <a:rPr lang="cs-CZ" altLang="cs-CZ" sz="2800" dirty="0"/>
              <a:t>6) Přenos je extrémně riskantní a většina potomků 	cizopasníka zahyne před dosažením vhodného 	hostitele. </a:t>
            </a:r>
          </a:p>
        </p:txBody>
      </p:sp>
    </p:spTree>
    <p:extLst>
      <p:ext uri="{BB962C8B-B14F-4D97-AF65-F5344CB8AC3E}">
        <p14:creationId xmlns:p14="http://schemas.microsoft.com/office/powerpoint/2010/main" val="20106032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ctrTitle"/>
          </p:nvPr>
        </p:nvSpPr>
        <p:spPr>
          <a:xfrm>
            <a:off x="144909" y="144015"/>
            <a:ext cx="8891587" cy="980729"/>
          </a:xfrm>
        </p:spPr>
        <p:txBody>
          <a:bodyPr/>
          <a:lstStyle/>
          <a:p>
            <a:r>
              <a:rPr lang="cs-CZ" altLang="cs-CZ" sz="3200" dirty="0"/>
              <a:t>Faktory zhoršující vliv parazitismu</a:t>
            </a:r>
          </a:p>
        </p:txBody>
      </p:sp>
      <p:sp>
        <p:nvSpPr>
          <p:cNvPr id="40963" name="Podnadpis 2"/>
          <p:cNvSpPr>
            <a:spLocks noGrp="1"/>
          </p:cNvSpPr>
          <p:nvPr>
            <p:ph type="subTitle" idx="1"/>
          </p:nvPr>
        </p:nvSpPr>
        <p:spPr>
          <a:xfrm>
            <a:off x="539750" y="1196752"/>
            <a:ext cx="8064500" cy="554516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altLang="cs-CZ" sz="2400" dirty="0"/>
              <a:t>Chudoba</a:t>
            </a:r>
          </a:p>
          <a:p>
            <a:pPr algn="l"/>
            <a:r>
              <a:rPr lang="cs-CZ" altLang="cs-CZ" sz="2400" dirty="0"/>
              <a:t>Nedostatečná hygiena</a:t>
            </a:r>
          </a:p>
          <a:p>
            <a:pPr algn="l"/>
            <a:r>
              <a:rPr lang="cs-CZ" altLang="cs-CZ" sz="2400" dirty="0"/>
              <a:t>Podvýživa</a:t>
            </a:r>
          </a:p>
          <a:p>
            <a:pPr algn="l"/>
            <a:r>
              <a:rPr lang="cs-CZ" altLang="cs-CZ" sz="2400" dirty="0"/>
              <a:t>Nedostatečná zdravotní infrastruktura</a:t>
            </a:r>
          </a:p>
          <a:p>
            <a:pPr algn="l"/>
            <a:r>
              <a:rPr lang="cs-CZ" altLang="cs-CZ" sz="2400" dirty="0"/>
              <a:t>Nezájem vládních garnitur</a:t>
            </a:r>
          </a:p>
          <a:p>
            <a:pPr algn="l"/>
            <a:r>
              <a:rPr lang="cs-CZ" altLang="cs-CZ" sz="2400" dirty="0"/>
              <a:t>Korupce</a:t>
            </a:r>
          </a:p>
          <a:p>
            <a:pPr algn="l"/>
            <a:r>
              <a:rPr lang="cs-CZ" altLang="cs-CZ" sz="2400" dirty="0"/>
              <a:t>Urbanizace</a:t>
            </a:r>
          </a:p>
          <a:p>
            <a:pPr algn="l"/>
            <a:r>
              <a:rPr lang="cs-CZ" altLang="cs-CZ" sz="2400" dirty="0"/>
              <a:t>Sociální konflikty/války</a:t>
            </a:r>
          </a:p>
          <a:p>
            <a:pPr algn="l"/>
            <a:r>
              <a:rPr lang="cs-CZ" altLang="cs-CZ" sz="2400" dirty="0"/>
              <a:t>Přesuny vnímavých osob do oblastí s infekcí</a:t>
            </a:r>
          </a:p>
          <a:p>
            <a:pPr algn="l"/>
            <a:r>
              <a:rPr lang="cs-CZ" altLang="cs-CZ" sz="2400" dirty="0"/>
              <a:t>Přesuny napadených osob do oblastí bez infekce</a:t>
            </a:r>
          </a:p>
          <a:p>
            <a:pPr algn="l"/>
            <a:r>
              <a:rPr lang="cs-CZ" altLang="cs-CZ" sz="2400" dirty="0"/>
              <a:t>Antropogenní poškozování/degradace prostředí</a:t>
            </a:r>
          </a:p>
          <a:p>
            <a:pPr algn="l"/>
            <a:r>
              <a:rPr lang="cs-CZ" altLang="cs-CZ" sz="2400" dirty="0"/>
              <a:t>Přírodní katastrofy</a:t>
            </a:r>
          </a:p>
          <a:p>
            <a:pPr algn="l"/>
            <a:r>
              <a:rPr lang="cs-CZ" altLang="cs-CZ" sz="2400" dirty="0"/>
              <a:t>Nedostatek účinných léčiv/rezistence cizopasníků</a:t>
            </a:r>
          </a:p>
          <a:p>
            <a:pPr algn="l"/>
            <a:r>
              <a:rPr lang="cs-CZ" altLang="cs-CZ" sz="2400" dirty="0"/>
              <a:t>Růst rezistence vektorů/mezihostitelů</a:t>
            </a:r>
          </a:p>
        </p:txBody>
      </p:sp>
    </p:spTree>
    <p:extLst>
      <p:ext uri="{BB962C8B-B14F-4D97-AF65-F5344CB8AC3E}">
        <p14:creationId xmlns:p14="http://schemas.microsoft.com/office/powerpoint/2010/main" val="1786752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Adaptace prvoků k parazitismu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7373"/>
            <a:ext cx="8229600" cy="4525963"/>
          </a:xfrm>
        </p:spPr>
        <p:txBody>
          <a:bodyPr/>
          <a:lstStyle/>
          <a:p>
            <a:r>
              <a:rPr lang="cs-CZ" dirty="0"/>
              <a:t>Strukturální </a:t>
            </a:r>
          </a:p>
          <a:p>
            <a:r>
              <a:rPr lang="cs-CZ" dirty="0"/>
              <a:t>Biologické</a:t>
            </a:r>
          </a:p>
          <a:p>
            <a:r>
              <a:rPr lang="cs-CZ" dirty="0"/>
              <a:t>Fyziologické</a:t>
            </a:r>
          </a:p>
          <a:p>
            <a:r>
              <a:rPr lang="cs-CZ" dirty="0"/>
              <a:t>Biochemické</a:t>
            </a:r>
          </a:p>
          <a:p>
            <a:r>
              <a:rPr lang="cs-CZ" dirty="0"/>
              <a:t>Ekologické</a:t>
            </a:r>
          </a:p>
          <a:p>
            <a:r>
              <a:rPr lang="cs-CZ" dirty="0"/>
              <a:t>Molekulární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990" y="1692970"/>
            <a:ext cx="2863330" cy="411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3517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Typy parazitismu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412776"/>
            <a:ext cx="8229600" cy="482453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Parazit (typický)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Predátor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Parazitoid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err="1"/>
              <a:t>Mikropredátor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Parazitický kastrátor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Parazitičtí obratlovci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Hnízdní parazitismus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Sociální parazitismus u hmyzu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err="1"/>
              <a:t>Kleptoparazitismus</a:t>
            </a:r>
            <a:endParaRPr lang="cs-CZ" altLang="cs-CZ" sz="2800" dirty="0"/>
          </a:p>
          <a:p>
            <a:pPr>
              <a:lnSpc>
                <a:spcPct val="90000"/>
              </a:lnSpc>
            </a:pPr>
            <a:r>
              <a:rPr lang="cs-CZ" altLang="cs-CZ" sz="2800" dirty="0"/>
              <a:t>Parazitické rostliny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555776" y="332656"/>
            <a:ext cx="4032448" cy="80573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062" y="1556792"/>
            <a:ext cx="3824895" cy="366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477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252536" y="285906"/>
            <a:ext cx="4752975" cy="8388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/>
              <a:t>Parazit - typický</a:t>
            </a:r>
          </a:p>
        </p:txBody>
      </p:sp>
      <p:sp>
        <p:nvSpPr>
          <p:cNvPr id="2560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►"/>
              <a:defRPr/>
            </a:pPr>
            <a:r>
              <a:rPr lang="cs-CZ" altLang="cs-CZ" sz="2400" dirty="0"/>
              <a:t>Jeden hostitel a velmi slabé nebo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►"/>
              <a:defRPr/>
            </a:pPr>
            <a:r>
              <a:rPr lang="cs-CZ" altLang="cs-CZ" sz="2400" dirty="0"/>
              <a:t>žádné poškozování hostitele</a:t>
            </a:r>
            <a:endParaRPr lang="en-US" altLang="cs-CZ" sz="24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cs-CZ" sz="24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►"/>
              <a:defRPr/>
            </a:pPr>
            <a:r>
              <a:rPr lang="en-US" altLang="cs-CZ" sz="2400" dirty="0"/>
              <a:t>Host</a:t>
            </a:r>
            <a:r>
              <a:rPr lang="cs-CZ" altLang="cs-CZ" sz="2400" dirty="0" err="1"/>
              <a:t>itel</a:t>
            </a:r>
            <a:r>
              <a:rPr lang="cs-CZ" altLang="cs-CZ" sz="2400" dirty="0"/>
              <a:t> přežívá</a:t>
            </a:r>
            <a:r>
              <a:rPr lang="en-US" altLang="cs-CZ" sz="2400" dirty="0"/>
              <a:t>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cs-CZ" sz="24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►"/>
              <a:defRPr/>
            </a:pPr>
            <a:r>
              <a:rPr lang="en-US" altLang="cs-CZ" sz="2400" dirty="0" err="1">
                <a:latin typeface="Arial" panose="020B0604020202020204" pitchFamily="34" charset="0"/>
              </a:rPr>
              <a:t>Andreson</a:t>
            </a:r>
            <a:r>
              <a:rPr lang="en-US" altLang="cs-CZ" sz="2400" dirty="0">
                <a:latin typeface="Arial" panose="020B0604020202020204" pitchFamily="34" charset="0"/>
              </a:rPr>
              <a:t> &amp;  May (1979)</a:t>
            </a:r>
            <a:r>
              <a:rPr lang="en-US" altLang="cs-CZ" sz="2400" dirty="0"/>
              <a:t> :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cs-CZ" sz="2400" dirty="0" err="1"/>
              <a:t>typic</a:t>
            </a:r>
            <a:r>
              <a:rPr lang="cs-CZ" altLang="cs-CZ" sz="2400" dirty="0" err="1"/>
              <a:t>ký</a:t>
            </a:r>
            <a:r>
              <a:rPr lang="en-US" altLang="cs-CZ" sz="2400" dirty="0"/>
              <a:t> para</a:t>
            </a:r>
            <a:r>
              <a:rPr lang="cs-CZ" altLang="cs-CZ" sz="2400" dirty="0" err="1"/>
              <a:t>zit</a:t>
            </a:r>
            <a:r>
              <a:rPr lang="en-US" altLang="cs-CZ" sz="2400" dirty="0"/>
              <a:t> – </a:t>
            </a:r>
            <a:r>
              <a:rPr lang="cs-CZ" altLang="cs-CZ" sz="2400" dirty="0"/>
              <a:t>závisí na intenzitě</a:t>
            </a:r>
            <a:r>
              <a:rPr lang="en-US" altLang="cs-CZ" sz="2400" dirty="0"/>
              <a:t> 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400" dirty="0"/>
              <a:t>  infekce</a:t>
            </a:r>
            <a:r>
              <a:rPr lang="en-US" altLang="cs-CZ" sz="2400" dirty="0"/>
              <a:t> (</a:t>
            </a:r>
            <a:r>
              <a:rPr lang="en-US" altLang="cs-CZ" sz="2400" dirty="0">
                <a:solidFill>
                  <a:srgbClr val="FF0000"/>
                </a:solidFill>
              </a:rPr>
              <a:t>ma</a:t>
            </a:r>
            <a:r>
              <a:rPr lang="cs-CZ" altLang="cs-CZ" sz="2400" dirty="0">
                <a:solidFill>
                  <a:srgbClr val="FF0000"/>
                </a:solidFill>
              </a:rPr>
              <a:t>k</a:t>
            </a:r>
            <a:r>
              <a:rPr lang="en-US" altLang="cs-CZ" sz="2400" dirty="0" err="1">
                <a:solidFill>
                  <a:srgbClr val="FF0000"/>
                </a:solidFill>
              </a:rPr>
              <a:t>ropara</a:t>
            </a:r>
            <a:r>
              <a:rPr lang="cs-CZ" altLang="cs-CZ" sz="2400" dirty="0" err="1">
                <a:solidFill>
                  <a:srgbClr val="FF0000"/>
                </a:solidFill>
              </a:rPr>
              <a:t>zit</a:t>
            </a:r>
            <a:r>
              <a:rPr lang="en-US" altLang="cs-CZ" sz="2400" dirty="0"/>
              <a:t>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cs-CZ" sz="2400" dirty="0" err="1"/>
              <a:t>patogen</a:t>
            </a:r>
            <a:r>
              <a:rPr lang="en-US" altLang="cs-CZ" sz="2400" dirty="0"/>
              <a:t> – </a:t>
            </a:r>
            <a:r>
              <a:rPr lang="cs-CZ" altLang="cs-CZ" sz="2400" dirty="0"/>
              <a:t>nezávislý na intenzitě infekce</a:t>
            </a:r>
            <a:r>
              <a:rPr lang="en-US" altLang="cs-CZ" sz="2400" dirty="0"/>
              <a:t> 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400" dirty="0"/>
              <a:t>   </a:t>
            </a:r>
            <a:r>
              <a:rPr lang="en-US" altLang="cs-CZ" sz="2400" dirty="0"/>
              <a:t>(</a:t>
            </a:r>
            <a:r>
              <a:rPr lang="en-US" altLang="cs-CZ" sz="2400" dirty="0">
                <a:solidFill>
                  <a:srgbClr val="FF0000"/>
                </a:solidFill>
              </a:rPr>
              <a:t>mi</a:t>
            </a:r>
            <a:r>
              <a:rPr lang="cs-CZ" altLang="cs-CZ" sz="2400" dirty="0">
                <a:solidFill>
                  <a:srgbClr val="FF0000"/>
                </a:solidFill>
              </a:rPr>
              <a:t>k</a:t>
            </a:r>
            <a:r>
              <a:rPr lang="en-US" altLang="cs-CZ" sz="2400" dirty="0" err="1">
                <a:solidFill>
                  <a:srgbClr val="FF0000"/>
                </a:solidFill>
              </a:rPr>
              <a:t>ropara</a:t>
            </a:r>
            <a:r>
              <a:rPr lang="cs-CZ" altLang="cs-CZ" sz="2400" dirty="0">
                <a:solidFill>
                  <a:srgbClr val="FF0000"/>
                </a:solidFill>
              </a:rPr>
              <a:t>z</a:t>
            </a:r>
            <a:r>
              <a:rPr lang="en-US" altLang="cs-CZ" sz="2400" dirty="0">
                <a:solidFill>
                  <a:srgbClr val="FF0000"/>
                </a:solidFill>
              </a:rPr>
              <a:t>it</a:t>
            </a:r>
            <a:r>
              <a:rPr lang="en-US" altLang="cs-CZ" sz="2400" dirty="0"/>
              <a:t>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cs-CZ" sz="24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cs-CZ" sz="2400" dirty="0"/>
              <a:t>!!! </a:t>
            </a:r>
            <a:r>
              <a:rPr lang="en-US" altLang="cs-CZ" sz="2400" dirty="0" err="1"/>
              <a:t>Tro</a:t>
            </a:r>
            <a:r>
              <a:rPr lang="cs-CZ" altLang="cs-CZ" sz="2400" dirty="0" err="1"/>
              <a:t>ficky</a:t>
            </a:r>
            <a:r>
              <a:rPr lang="cs-CZ" altLang="cs-CZ" sz="2400" dirty="0"/>
              <a:t> přenosný parazit nebo patogen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400" dirty="0"/>
              <a:t>vyžaduje usmrcení hostitele</a:t>
            </a:r>
            <a:endParaRPr lang="en-US" altLang="cs-CZ" sz="2400" dirty="0"/>
          </a:p>
        </p:txBody>
      </p:sp>
      <p:pic>
        <p:nvPicPr>
          <p:cNvPr id="13316" name="Picture 5" descr="Výsledek obrázku pro adult tremato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881" y="162206"/>
            <a:ext cx="868363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AutoShape 7" descr="Výsledek obrázku pro Giardi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13318" name="Picture 9" descr="Výsledek obrázku pro Giar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88913"/>
            <a:ext cx="17272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 descr="life_c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3925888"/>
            <a:ext cx="219392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3" descr="Fig. 21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5365750"/>
            <a:ext cx="1128712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5" descr="Výsledek obrázku pro Anisak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2477613"/>
            <a:ext cx="21590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7" descr="Výsledek obrázku pro Anisak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557338"/>
            <a:ext cx="1870075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57200" y="374623"/>
            <a:ext cx="3466728" cy="7501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4756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87325"/>
            <a:ext cx="2676525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394593" y="405036"/>
            <a:ext cx="3889375" cy="6477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cs-CZ" altLang="cs-CZ" sz="3200" b="1" dirty="0"/>
              <a:t>Paraziti – příklady</a:t>
            </a:r>
            <a:br>
              <a:rPr lang="cs-CZ" altLang="cs-CZ" sz="3200" b="1" dirty="0"/>
            </a:br>
            <a:r>
              <a:rPr lang="cs-CZ" altLang="cs-CZ" sz="2700" dirty="0"/>
              <a:t>Obrovská rozmanitost </a:t>
            </a:r>
          </a:p>
        </p:txBody>
      </p:sp>
      <p:pic>
        <p:nvPicPr>
          <p:cNvPr id="22532" name="Picture 6" descr="Left: Microfilariae of W. bancrofti in thick blood smear stained with Giemsa. Right: Microfilaria of B. malayi in a thick blood smear, stained with Giemsa. Center: Photograph of a female Aedes aegypti mosquito as she was in the process of obtaining a &quot;blood meal.&quot; Laboratory strains of Aedes aegypti can be infected with Brugia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4437063"/>
            <a:ext cx="9540876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-107950" y="4219575"/>
            <a:ext cx="9251950" cy="3619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253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261938"/>
            <a:ext cx="1679575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1628775"/>
            <a:ext cx="1890712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3240087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9853194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360040"/>
          </a:xfrm>
        </p:spPr>
        <p:txBody>
          <a:bodyPr>
            <a:noAutofit/>
          </a:bodyPr>
          <a:lstStyle/>
          <a:p>
            <a:r>
              <a:rPr lang="cs-CZ" sz="3200" dirty="0"/>
              <a:t>Morfologická rozmanitost -</a:t>
            </a:r>
            <a:r>
              <a:rPr lang="cs-CZ" sz="3200" dirty="0" err="1"/>
              <a:t>Monogenea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07876" y="692696"/>
            <a:ext cx="4040188" cy="639762"/>
          </a:xfrm>
        </p:spPr>
        <p:txBody>
          <a:bodyPr/>
          <a:lstStyle/>
          <a:p>
            <a:r>
              <a:rPr lang="cs-CZ" dirty="0"/>
              <a:t>Typy </a:t>
            </a:r>
            <a:r>
              <a:rPr lang="cs-CZ" dirty="0" err="1"/>
              <a:t>opisthaptoru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2008" y="1916832"/>
            <a:ext cx="4644008" cy="4608512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38737" y="692696"/>
            <a:ext cx="4041775" cy="639762"/>
          </a:xfrm>
        </p:spPr>
        <p:txBody>
          <a:bodyPr/>
          <a:lstStyle/>
          <a:p>
            <a:r>
              <a:rPr lang="cs-CZ" dirty="0"/>
              <a:t>Evoluce </a:t>
            </a:r>
            <a:r>
              <a:rPr lang="cs-CZ" dirty="0" err="1"/>
              <a:t>opisthaptoru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4143623" cy="486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82" y="1693167"/>
            <a:ext cx="4262106" cy="483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2757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21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1450"/>
            <a:ext cx="3762375" cy="3449638"/>
          </a:xfrm>
          <a:noFill/>
        </p:spPr>
      </p:pic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814638" y="338137"/>
            <a:ext cx="3635376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284538"/>
            <a:ext cx="34480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3284538"/>
            <a:ext cx="3887788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84538"/>
            <a:ext cx="2519363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0"/>
            <a:ext cx="4187825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419872" y="87015"/>
            <a:ext cx="1519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Tasemnice</a:t>
            </a:r>
          </a:p>
        </p:txBody>
      </p:sp>
    </p:spTree>
    <p:extLst>
      <p:ext uri="{BB962C8B-B14F-4D97-AF65-F5344CB8AC3E}">
        <p14:creationId xmlns:p14="http://schemas.microsoft.com/office/powerpoint/2010/main" val="3961692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917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dirty="0"/>
              <a:t>Evoluční vztahy hlavních skupin </a:t>
            </a:r>
            <a:r>
              <a:rPr lang="cs-CZ" dirty="0" err="1"/>
              <a:t>Platyhelminthes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11" y="1340768"/>
            <a:ext cx="7333981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8834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3,365 Predation Photos - Free &amp;amp; Royalty-Free Stock Photos from Dreams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76872"/>
            <a:ext cx="3563888" cy="260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8864" y="13062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/>
              <a:t>Predace</a:t>
            </a:r>
          </a:p>
        </p:txBody>
      </p:sp>
      <p:pic>
        <p:nvPicPr>
          <p:cNvPr id="2050" name="Picture 2" descr="Assignment #1 – Investigating Predator-Prey Cycling – IB Biology S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-21218"/>
            <a:ext cx="3275856" cy="254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edation problem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7" y="2548811"/>
            <a:ext cx="3305674" cy="256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mmon Predation Examples in Biolo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7" y="-28961"/>
            <a:ext cx="3571355" cy="254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hark-seal-lure_1890783i - SnowBrai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895326"/>
            <a:ext cx="2656826" cy="235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ingfisher gobbles down mouse in Northern India | Daily Mail On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91" y="3251279"/>
            <a:ext cx="2666939" cy="283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Fear of Predators in Grasshoppers Slows Plant Decay in Ecosyste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8" y="4880677"/>
            <a:ext cx="3203848" cy="197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The problem of predati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9701"/>
            <a:ext cx="3291979" cy="176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Predation - W3spoin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101" y="5697929"/>
            <a:ext cx="2632051" cy="133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3746140" y="116632"/>
            <a:ext cx="1833972" cy="653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54726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180528" y="0"/>
            <a:ext cx="854075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err="1"/>
              <a:t>Parasitoid</a:t>
            </a:r>
            <a:endParaRPr lang="cs-CZ" altLang="cs-CZ" sz="3200" dirty="0"/>
          </a:p>
        </p:txBody>
      </p:sp>
      <p:sp>
        <p:nvSpPr>
          <p:cNvPr id="2662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017588"/>
            <a:ext cx="8540750" cy="4498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r>
              <a:rPr lang="cs-CZ" altLang="cs-CZ" sz="2400" dirty="0"/>
              <a:t>Jeden hostitel</a:t>
            </a:r>
            <a:endParaRPr lang="en-TT" altLang="cs-CZ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endParaRPr lang="en-TT" altLang="cs-CZ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r>
              <a:rPr lang="en-TT" altLang="cs-CZ" sz="2400" dirty="0"/>
              <a:t>Host</a:t>
            </a:r>
            <a:r>
              <a:rPr lang="cs-CZ" altLang="cs-CZ" sz="2400" dirty="0" err="1"/>
              <a:t>itel</a:t>
            </a:r>
            <a:r>
              <a:rPr lang="cs-CZ" altLang="cs-CZ" sz="2400" dirty="0"/>
              <a:t> je usmrcován</a:t>
            </a:r>
            <a:endParaRPr lang="en-TT" altLang="cs-CZ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TT" altLang="cs-CZ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r>
              <a:rPr lang="en-TT" altLang="cs-CZ" sz="2400" dirty="0"/>
              <a:t>Parasitic</a:t>
            </a:r>
            <a:r>
              <a:rPr lang="cs-CZ" altLang="cs-CZ" sz="2400" dirty="0" err="1"/>
              <a:t>ké</a:t>
            </a:r>
            <a:r>
              <a:rPr lang="en-TT" altLang="cs-CZ" sz="2400" dirty="0"/>
              <a:t> </a:t>
            </a:r>
            <a:r>
              <a:rPr lang="en-TT" altLang="cs-CZ" sz="2400" dirty="0" err="1"/>
              <a:t>larv</a:t>
            </a:r>
            <a:r>
              <a:rPr lang="cs-CZ" altLang="cs-CZ" sz="2400" dirty="0"/>
              <a:t>y</a:t>
            </a:r>
            <a:r>
              <a:rPr lang="en-TT" altLang="cs-CZ" sz="2400" dirty="0"/>
              <a:t> o</a:t>
            </a:r>
            <a:r>
              <a:rPr lang="cs-CZ" altLang="cs-CZ" sz="2400" dirty="0"/>
              <a:t> hmyzu</a:t>
            </a:r>
            <a:r>
              <a:rPr lang="en-TT" altLang="cs-CZ" sz="2400" dirty="0"/>
              <a:t> </a:t>
            </a:r>
            <a:r>
              <a:rPr lang="en-TT" altLang="cs-CZ" sz="2400" dirty="0" err="1"/>
              <a:t>Diptera</a:t>
            </a:r>
            <a:r>
              <a:rPr lang="en-TT" altLang="cs-CZ" sz="2400" dirty="0"/>
              <a:t> (</a:t>
            </a:r>
            <a:r>
              <a:rPr lang="en-TT" altLang="cs-CZ" sz="2400" dirty="0" err="1">
                <a:effectLst/>
              </a:rPr>
              <a:t>Tachinidae</a:t>
            </a:r>
            <a:r>
              <a:rPr lang="en-TT" altLang="cs-CZ" sz="2400" dirty="0">
                <a:effectLst/>
              </a:rPr>
              <a:t>)</a:t>
            </a:r>
            <a:r>
              <a:rPr lang="en-TT" altLang="cs-CZ" sz="2400" dirty="0"/>
              <a:t> a Hymenoptera (</a:t>
            </a:r>
            <a:r>
              <a:rPr lang="en-TT" altLang="cs-CZ" sz="2400" dirty="0" err="1"/>
              <a:t>Chalcidoidea</a:t>
            </a:r>
            <a:r>
              <a:rPr lang="en-TT" altLang="cs-CZ" sz="2400" dirty="0"/>
              <a:t>, </a:t>
            </a:r>
            <a:r>
              <a:rPr lang="en-TT" altLang="cs-CZ" sz="2400" dirty="0" err="1"/>
              <a:t>Braconidae</a:t>
            </a:r>
            <a:r>
              <a:rPr lang="en-TT" altLang="cs-CZ" sz="2400" dirty="0"/>
              <a:t>), </a:t>
            </a:r>
            <a:r>
              <a:rPr lang="cs-CZ" altLang="cs-CZ" sz="2400" dirty="0"/>
              <a:t>f</a:t>
            </a:r>
            <a:r>
              <a:rPr lang="en-TT" altLang="cs-CZ" sz="2400" dirty="0"/>
              <a:t>y</a:t>
            </a:r>
            <a:r>
              <a:rPr lang="cs-CZ" altLang="cs-CZ" sz="2400" dirty="0" err="1"/>
              <a:t>ziologické</a:t>
            </a:r>
            <a:r>
              <a:rPr lang="cs-CZ" altLang="cs-CZ" sz="2400" dirty="0"/>
              <a:t> adaptace</a:t>
            </a:r>
            <a:r>
              <a:rPr lang="en-TT" altLang="cs-CZ" sz="2400" dirty="0"/>
              <a:t>  (endosymbiotic</a:t>
            </a:r>
            <a:r>
              <a:rPr lang="cs-CZ" altLang="cs-CZ" sz="2400" dirty="0" err="1"/>
              <a:t>ké</a:t>
            </a:r>
            <a:r>
              <a:rPr lang="en-TT" altLang="cs-CZ" sz="2400" dirty="0"/>
              <a:t> </a:t>
            </a:r>
            <a:r>
              <a:rPr lang="en-TT" altLang="cs-CZ" sz="2400" dirty="0" err="1"/>
              <a:t>vir</a:t>
            </a:r>
            <a:r>
              <a:rPr lang="cs-CZ" altLang="cs-CZ" sz="2400" dirty="0"/>
              <a:t>y</a:t>
            </a:r>
            <a:r>
              <a:rPr lang="en-TT" altLang="cs-CZ" sz="2400" dirty="0"/>
              <a:t>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TT" altLang="cs-CZ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r>
              <a:rPr lang="cs-CZ" altLang="cs-CZ" sz="2400" dirty="0">
                <a:latin typeface="Arial" panose="020B0604020202020204" pitchFamily="34" charset="0"/>
              </a:rPr>
              <a:t>Samičky kladou vajíčka do hostitele, líhnoucí se larvy jsou parazitické 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2313667" cy="191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80" y="4941168"/>
            <a:ext cx="2253456" cy="193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433" y="0"/>
            <a:ext cx="3430903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162" y="4941167"/>
            <a:ext cx="1601788" cy="193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636" y="4941168"/>
            <a:ext cx="3048927" cy="192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délník 8"/>
          <p:cNvSpPr/>
          <p:nvPr/>
        </p:nvSpPr>
        <p:spPr>
          <a:xfrm>
            <a:off x="3172861" y="244968"/>
            <a:ext cx="1833972" cy="653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0615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02630"/>
            <a:ext cx="8229600" cy="778098"/>
          </a:xfrm>
        </p:spPr>
        <p:txBody>
          <a:bodyPr/>
          <a:lstStyle/>
          <a:p>
            <a:r>
              <a:rPr lang="cs-CZ" dirty="0"/>
              <a:t>Formy parazitismu - </a:t>
            </a:r>
            <a:r>
              <a:rPr lang="cs-CZ" dirty="0" err="1"/>
              <a:t>parazitoidi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528" y="1124744"/>
            <a:ext cx="4320480" cy="5328592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Parazitoid</a:t>
            </a:r>
            <a:r>
              <a:rPr lang="cs-CZ" dirty="0"/>
              <a:t> – strategie blízká predaci – zabíjí svého hostitele na konci vývoje – vyžírá orgány a tkáně – živá konzerva – velikost srovnatelná.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Hostitelé</a:t>
            </a:r>
            <a:r>
              <a:rPr lang="cs-CZ" dirty="0"/>
              <a:t> jsou všechna vývojová stádia hmyzu i dalších bezobratlých – např. housenky motýlů, larvy blanokřídlých, pavouci.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Nevyměšují </a:t>
            </a:r>
            <a:r>
              <a:rPr lang="cs-CZ" dirty="0"/>
              <a:t>– slepé střevo – defekace až po ukončení vývoje v H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 err="1"/>
              <a:t>Hyperparazitismus</a:t>
            </a:r>
            <a:r>
              <a:rPr lang="cs-CZ" dirty="0"/>
              <a:t> – </a:t>
            </a:r>
            <a:r>
              <a:rPr lang="cs-CZ" dirty="0" err="1"/>
              <a:t>parazitace</a:t>
            </a:r>
            <a:r>
              <a:rPr lang="cs-CZ" dirty="0"/>
              <a:t> larev blanokřídlých - parazitoidů 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53880" y="1124744"/>
            <a:ext cx="4038600" cy="525658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Nejčastěji </a:t>
            </a:r>
            <a:r>
              <a:rPr lang="cs-CZ" b="1" dirty="0" err="1"/>
              <a:t>Hymenoptera</a:t>
            </a:r>
            <a:r>
              <a:rPr lang="cs-CZ" dirty="0"/>
              <a:t> – 50tis a </a:t>
            </a:r>
            <a:r>
              <a:rPr lang="cs-CZ" b="1" dirty="0" err="1"/>
              <a:t>Diptera</a:t>
            </a:r>
            <a:r>
              <a:rPr lang="cs-CZ" dirty="0"/>
              <a:t> – 15tis druhů, ale i brouci, motýli, </a:t>
            </a:r>
            <a:r>
              <a:rPr lang="cs-CZ" dirty="0" err="1"/>
              <a:t>siťokřídlí</a:t>
            </a:r>
            <a:r>
              <a:rPr lang="cs-CZ" dirty="0"/>
              <a:t> – odhad až 25% hmyzu.</a:t>
            </a:r>
          </a:p>
          <a:p>
            <a:r>
              <a:rPr lang="cs-CZ" dirty="0"/>
              <a:t>Zástupci </a:t>
            </a:r>
            <a:r>
              <a:rPr lang="cs-CZ" b="1" dirty="0" err="1"/>
              <a:t>Hymenoptera</a:t>
            </a:r>
            <a:r>
              <a:rPr lang="cs-CZ" dirty="0"/>
              <a:t> – lumci (</a:t>
            </a:r>
            <a:r>
              <a:rPr lang="cs-CZ" dirty="0" err="1"/>
              <a:t>Ichneumonidae</a:t>
            </a:r>
            <a:r>
              <a:rPr lang="cs-CZ" dirty="0"/>
              <a:t>), lumčíci (</a:t>
            </a:r>
            <a:r>
              <a:rPr lang="cs-CZ" dirty="0" err="1"/>
              <a:t>Braconidae</a:t>
            </a:r>
            <a:r>
              <a:rPr lang="cs-CZ" dirty="0"/>
              <a:t>), </a:t>
            </a:r>
            <a:r>
              <a:rPr lang="cs-CZ" dirty="0" err="1"/>
              <a:t>vejřitky</a:t>
            </a:r>
            <a:r>
              <a:rPr lang="cs-CZ" dirty="0"/>
              <a:t> (</a:t>
            </a:r>
            <a:r>
              <a:rPr lang="cs-CZ" dirty="0" err="1"/>
              <a:t>Proctotrupoidea</a:t>
            </a:r>
            <a:r>
              <a:rPr lang="cs-CZ" dirty="0"/>
              <a:t>), </a:t>
            </a:r>
            <a:r>
              <a:rPr lang="cs-CZ" dirty="0" err="1"/>
              <a:t>mšicomary</a:t>
            </a:r>
            <a:r>
              <a:rPr lang="cs-CZ" dirty="0"/>
              <a:t> (</a:t>
            </a:r>
            <a:r>
              <a:rPr lang="cs-CZ" dirty="0" err="1"/>
              <a:t>Aphiidae</a:t>
            </a:r>
            <a:r>
              <a:rPr lang="cs-CZ" dirty="0"/>
              <a:t>), </a:t>
            </a:r>
            <a:r>
              <a:rPr lang="cs-CZ" dirty="0" err="1"/>
              <a:t>vejcomary</a:t>
            </a:r>
            <a:r>
              <a:rPr lang="cs-CZ" dirty="0"/>
              <a:t> (</a:t>
            </a:r>
            <a:r>
              <a:rPr lang="cs-CZ" dirty="0" err="1"/>
              <a:t>Scelionidae</a:t>
            </a:r>
            <a:r>
              <a:rPr lang="cs-CZ" dirty="0"/>
              <a:t>), chalcidky (</a:t>
            </a:r>
            <a:r>
              <a:rPr lang="cs-CZ" dirty="0" err="1"/>
              <a:t>Chalcidoidea</a:t>
            </a:r>
            <a:r>
              <a:rPr lang="cs-CZ" dirty="0"/>
              <a:t>)</a:t>
            </a:r>
          </a:p>
          <a:p>
            <a:r>
              <a:rPr lang="cs-CZ" dirty="0"/>
              <a:t>Hlavně </a:t>
            </a:r>
            <a:r>
              <a:rPr lang="cs-CZ" b="1" dirty="0" err="1"/>
              <a:t>Apocrita</a:t>
            </a:r>
            <a:r>
              <a:rPr lang="cs-CZ" b="1" dirty="0"/>
              <a:t> </a:t>
            </a:r>
            <a:r>
              <a:rPr lang="cs-CZ" dirty="0"/>
              <a:t>– štíhlý pas – adaptace na vpich vajíček do H</a:t>
            </a:r>
          </a:p>
          <a:p>
            <a:r>
              <a:rPr lang="cs-CZ" b="1" dirty="0"/>
              <a:t>Primitivní vosy </a:t>
            </a:r>
            <a:r>
              <a:rPr lang="cs-CZ" dirty="0"/>
              <a:t>(</a:t>
            </a:r>
            <a:r>
              <a:rPr lang="cs-CZ" dirty="0" err="1"/>
              <a:t>Scoliidae</a:t>
            </a:r>
            <a:r>
              <a:rPr lang="cs-CZ" dirty="0"/>
              <a:t>, </a:t>
            </a:r>
            <a:r>
              <a:rPr lang="cs-CZ" dirty="0" err="1"/>
              <a:t>Tiphiidae</a:t>
            </a:r>
            <a:r>
              <a:rPr lang="cs-CZ" dirty="0"/>
              <a:t>, </a:t>
            </a:r>
            <a:r>
              <a:rPr lang="cs-CZ" dirty="0" err="1"/>
              <a:t>Mutiliidae</a:t>
            </a:r>
            <a:r>
              <a:rPr lang="cs-CZ" dirty="0"/>
              <a:t>) – kladélko – žahavý orgán – ochromení H – pak kladení vajíčka.</a:t>
            </a:r>
          </a:p>
          <a:p>
            <a:r>
              <a:rPr lang="cs-CZ" b="1" dirty="0"/>
              <a:t>Hrabalky</a:t>
            </a:r>
            <a:r>
              <a:rPr lang="cs-CZ" dirty="0"/>
              <a:t> (</a:t>
            </a:r>
            <a:r>
              <a:rPr lang="cs-CZ" dirty="0" err="1"/>
              <a:t>Pompiloidea</a:t>
            </a:r>
            <a:r>
              <a:rPr lang="cs-CZ" dirty="0"/>
              <a:t>) svého H zahrabou do podzemního hnízda,    </a:t>
            </a:r>
          </a:p>
        </p:txBody>
      </p:sp>
    </p:spTree>
    <p:extLst>
      <p:ext uri="{BB962C8B-B14F-4D97-AF65-F5344CB8AC3E}">
        <p14:creationId xmlns:p14="http://schemas.microsoft.com/office/powerpoint/2010/main" val="2502292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arasitic Wasps Genetically Engineer Caterpillars Using Domesticated  Viruses - The Atlan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79354"/>
            <a:ext cx="5688632" cy="337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arasitic Wasp Eggs And Larvae - Learn About The Life Cycle Of Parasitic  Was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9355"/>
            <a:ext cx="4499992" cy="33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arasitic wasp laying eggs into a host beetle larva that lives inside a...  | Download Scientific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84756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phid Parasitic Wasp - Aphidius colemani - Dragonf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626" y="0"/>
            <a:ext cx="4784886" cy="34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8169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Mikropredátor</a:t>
            </a:r>
            <a:r>
              <a:rPr lang="cs-CZ" dirty="0"/>
              <a:t> - </a:t>
            </a:r>
            <a:r>
              <a:rPr lang="cs-CZ" dirty="0" err="1"/>
              <a:t>krevsající</a:t>
            </a:r>
            <a:r>
              <a:rPr lang="cs-CZ" dirty="0"/>
              <a:t> členovci 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57582"/>
            <a:ext cx="3744416" cy="493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These tiny parasites may be crawling on your skin right now | MDLin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723618"/>
            <a:ext cx="3203575" cy="213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hagas Disease From &amp;#39;Kissing Bugs&amp;#39; Is Spreading, Causing Heart Issu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438" y="4729906"/>
            <a:ext cx="2798987" cy="209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leas | Pets &amp;amp; Parasites: The Pet Owner&amp;#39;s Parasite Resour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3618"/>
            <a:ext cx="3141438" cy="246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971600" y="86071"/>
            <a:ext cx="3168352" cy="653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22515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/>
              <a:t>Rozmanitost členovců - blechy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314"/>
            <a:ext cx="6696744" cy="595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9679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3200" dirty="0"/>
              <a:t>Para</a:t>
            </a:r>
            <a:r>
              <a:rPr lang="cs-CZ" altLang="cs-CZ" sz="3200" dirty="0"/>
              <a:t>z</a:t>
            </a:r>
            <a:r>
              <a:rPr lang="en-US" altLang="cs-CZ" sz="3200" dirty="0" err="1"/>
              <a:t>itic</a:t>
            </a:r>
            <a:r>
              <a:rPr lang="cs-CZ" altLang="cs-CZ" sz="3200" dirty="0" err="1"/>
              <a:t>ký</a:t>
            </a:r>
            <a:r>
              <a:rPr lang="en-US" altLang="cs-CZ" sz="3200" dirty="0"/>
              <a:t> </a:t>
            </a:r>
            <a:r>
              <a:rPr lang="cs-CZ" altLang="cs-CZ" sz="3200" dirty="0"/>
              <a:t>k</a:t>
            </a:r>
            <a:r>
              <a:rPr lang="en-US" altLang="cs-CZ" sz="3200" dirty="0" err="1"/>
              <a:t>astr</a:t>
            </a:r>
            <a:r>
              <a:rPr lang="cs-CZ" altLang="cs-CZ" sz="3200" dirty="0"/>
              <a:t>á</a:t>
            </a:r>
            <a:r>
              <a:rPr lang="en-US" altLang="cs-CZ" sz="3200" dirty="0"/>
              <a:t>tor</a:t>
            </a:r>
          </a:p>
        </p:txBody>
      </p:sp>
      <p:sp>
        <p:nvSpPr>
          <p:cNvPr id="2765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23850" y="1196975"/>
            <a:ext cx="8540750" cy="44989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n-US" altLang="cs-CZ" sz="2400" dirty="0" err="1"/>
              <a:t>Energ</a:t>
            </a:r>
            <a:r>
              <a:rPr lang="cs-CZ" altLang="cs-CZ" sz="2400" dirty="0" err="1"/>
              <a:t>ie</a:t>
            </a:r>
            <a:r>
              <a:rPr lang="cs-CZ" altLang="cs-CZ" sz="2400" dirty="0"/>
              <a:t> sloužící hostiteli k reprodukci je využívána parazitem</a:t>
            </a: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n-US" altLang="cs-CZ" sz="2400" dirty="0">
                <a:solidFill>
                  <a:srgbClr val="FF0000"/>
                </a:solidFill>
              </a:rPr>
              <a:t>Para</a:t>
            </a:r>
            <a:r>
              <a:rPr lang="cs-CZ" altLang="cs-CZ" sz="2400" dirty="0">
                <a:solidFill>
                  <a:srgbClr val="FF0000"/>
                </a:solidFill>
              </a:rPr>
              <a:t>z</a:t>
            </a:r>
            <a:r>
              <a:rPr lang="en-US" altLang="cs-CZ" sz="2400" dirty="0" err="1">
                <a:solidFill>
                  <a:srgbClr val="FF0000"/>
                </a:solidFill>
              </a:rPr>
              <a:t>itic</a:t>
            </a:r>
            <a:r>
              <a:rPr lang="cs-CZ" altLang="cs-CZ" sz="2400" dirty="0" err="1">
                <a:solidFill>
                  <a:srgbClr val="FF0000"/>
                </a:solidFill>
              </a:rPr>
              <a:t>ký</a:t>
            </a:r>
            <a:r>
              <a:rPr lang="en-US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ka</a:t>
            </a:r>
            <a:r>
              <a:rPr lang="en-US" altLang="cs-CZ" sz="2400" dirty="0" err="1">
                <a:solidFill>
                  <a:srgbClr val="FF0000"/>
                </a:solidFill>
              </a:rPr>
              <a:t>str</a:t>
            </a:r>
            <a:r>
              <a:rPr lang="cs-CZ" altLang="cs-CZ" sz="2400" dirty="0">
                <a:solidFill>
                  <a:srgbClr val="FF0000"/>
                </a:solidFill>
              </a:rPr>
              <a:t>á</a:t>
            </a:r>
            <a:r>
              <a:rPr lang="en-US" altLang="cs-CZ" sz="2400" dirty="0">
                <a:solidFill>
                  <a:srgbClr val="FF0000"/>
                </a:solidFill>
              </a:rPr>
              <a:t>tor</a:t>
            </a:r>
            <a:r>
              <a:rPr lang="cs-CZ" altLang="cs-CZ" sz="2400" dirty="0">
                <a:solidFill>
                  <a:srgbClr val="FF0000"/>
                </a:solidFill>
              </a:rPr>
              <a:t> -</a:t>
            </a:r>
            <a:r>
              <a:rPr lang="en-US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zabíjí hostitele v evolučním slova smyslu</a:t>
            </a: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cs-CZ" altLang="cs-CZ" sz="2400" dirty="0">
                <a:solidFill>
                  <a:srgbClr val="FF0000"/>
                </a:solidFill>
              </a:rPr>
              <a:t>Částečný</a:t>
            </a:r>
            <a:r>
              <a:rPr lang="en-US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>
                <a:solidFill>
                  <a:srgbClr val="FF0000"/>
                </a:solidFill>
              </a:rPr>
              <a:t>k</a:t>
            </a:r>
            <a:r>
              <a:rPr lang="en-US" altLang="cs-CZ" sz="2400" dirty="0" err="1">
                <a:solidFill>
                  <a:srgbClr val="FF0000"/>
                </a:solidFill>
              </a:rPr>
              <a:t>astr</a:t>
            </a:r>
            <a:r>
              <a:rPr lang="cs-CZ" altLang="cs-CZ" sz="2400" dirty="0">
                <a:solidFill>
                  <a:srgbClr val="FF0000"/>
                </a:solidFill>
              </a:rPr>
              <a:t>á</a:t>
            </a:r>
            <a:r>
              <a:rPr lang="en-US" altLang="cs-CZ" sz="2400" dirty="0">
                <a:solidFill>
                  <a:srgbClr val="FF0000"/>
                </a:solidFill>
              </a:rPr>
              <a:t>tor </a:t>
            </a:r>
            <a:r>
              <a:rPr lang="en-US" altLang="cs-CZ" sz="2400" dirty="0"/>
              <a:t>– </a:t>
            </a:r>
            <a:r>
              <a:rPr lang="cs-CZ" altLang="cs-CZ" sz="2400" dirty="0"/>
              <a:t>přechod mezi typickým parazitem a parazitickým kastrátorem</a:t>
            </a:r>
            <a:endParaRPr lang="en-US" altLang="cs-CZ" sz="2400" dirty="0"/>
          </a:p>
        </p:txBody>
      </p:sp>
      <p:pic>
        <p:nvPicPr>
          <p:cNvPr id="6146" name="Picture 2" descr="The isopod Hemioniscus balani is a parasitic castrator of hermaphroditic  barnacles. The isopods feed on ovarian fluid, causing the host to lost  female reproductive ability (male functionality remains).: ScienceFa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0418"/>
            <a:ext cx="4782645" cy="282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cience Jargon Band Name of the Day: “Parasitic Castration” | Matt Whal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578" y="4130418"/>
            <a:ext cx="4380421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771800" y="404663"/>
            <a:ext cx="3672408" cy="7356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3722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arazitismus Volně žijící organismus, který není hostitelem několika  parazitických jedinců různých druhů, je raritou. Více než polovina známých  druhů jsou. - ppt stáhn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9" y="153142"/>
            <a:ext cx="9144000" cy="670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5672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547664" y="847517"/>
            <a:ext cx="6048672" cy="653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404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4090988"/>
          </a:xfrm>
        </p:spPr>
        <p:txBody>
          <a:bodyPr/>
          <a:lstStyle/>
          <a:p>
            <a:r>
              <a:rPr lang="cs-CZ" altLang="cs-CZ" dirty="0"/>
              <a:t>Diverzita cizopasníků</a:t>
            </a:r>
            <a:br>
              <a:rPr lang="cs-CZ" altLang="cs-CZ" dirty="0"/>
            </a:br>
            <a:br>
              <a:rPr lang="cs-CZ" altLang="cs-CZ" dirty="0"/>
            </a:br>
            <a:r>
              <a:rPr lang="cs-CZ" altLang="cs-CZ" sz="2000" dirty="0"/>
              <a:t>1 volně žijící druh – 1 druh cizopasníka – polovina biosféry paraziti</a:t>
            </a:r>
            <a:br>
              <a:rPr lang="cs-CZ" altLang="cs-CZ" sz="2000" dirty="0"/>
            </a:br>
            <a:br>
              <a:rPr lang="cs-CZ" altLang="cs-CZ" sz="2000" dirty="0"/>
            </a:br>
            <a:br>
              <a:rPr lang="cs-CZ" altLang="cs-CZ" sz="2000" dirty="0"/>
            </a:br>
            <a:r>
              <a:rPr lang="cs-CZ" altLang="cs-CZ" sz="2000" b="1" dirty="0"/>
              <a:t>Parazitismus</a:t>
            </a:r>
            <a:r>
              <a:rPr lang="cs-CZ" altLang="cs-CZ" sz="2000" dirty="0"/>
              <a:t> – 	velmi rozšířený biologický jev </a:t>
            </a:r>
            <a:br>
              <a:rPr lang="cs-CZ" altLang="cs-CZ" sz="2000" dirty="0"/>
            </a:br>
            <a:r>
              <a:rPr lang="cs-CZ" altLang="cs-CZ" sz="2000" dirty="0"/>
              <a:t>                                 úspěšná životní strategie</a:t>
            </a:r>
            <a:br>
              <a:rPr lang="cs-CZ" altLang="cs-CZ" sz="2000" dirty="0"/>
            </a:br>
            <a:endParaRPr lang="cs-CZ" altLang="cs-CZ" sz="2000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123728" y="1582311"/>
            <a:ext cx="4896544" cy="62255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6421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/>
              <a:t>Hnízdní parazitismus – kukačka obecná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91" y="980728"/>
            <a:ext cx="3396438" cy="254732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91" y="3501008"/>
            <a:ext cx="4562639" cy="29296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093" y="3501008"/>
            <a:ext cx="3373768" cy="29257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91" y="980728"/>
            <a:ext cx="4532619" cy="254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141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Nadpis 1"/>
          <p:cNvSpPr>
            <a:spLocks noGrp="1"/>
          </p:cNvSpPr>
          <p:nvPr>
            <p:ph type="title"/>
          </p:nvPr>
        </p:nvSpPr>
        <p:spPr>
          <a:xfrm>
            <a:off x="2618964" y="764704"/>
            <a:ext cx="3946829" cy="539455"/>
          </a:xfrm>
        </p:spPr>
        <p:txBody>
          <a:bodyPr/>
          <a:lstStyle/>
          <a:p>
            <a:r>
              <a:rPr lang="cs-CZ" altLang="cs-CZ" sz="2700" b="1" dirty="0"/>
              <a:t>Sociální parazitismus</a:t>
            </a:r>
          </a:p>
        </p:txBody>
      </p:sp>
      <p:pic>
        <p:nvPicPr>
          <p:cNvPr id="143363" name="Picture 6" descr="Sozialparasitismus bei mitteleuropäischen Ameisen - Veranstaltung |  Naturkundemuse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525" y="1704064"/>
            <a:ext cx="6392950" cy="41256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987824" y="836712"/>
            <a:ext cx="3240360" cy="3983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18434270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43164"/>
            <a:ext cx="8229600" cy="504056"/>
          </a:xfrm>
        </p:spPr>
        <p:txBody>
          <a:bodyPr>
            <a:noAutofit/>
          </a:bodyPr>
          <a:lstStyle/>
          <a:p>
            <a:r>
              <a:rPr lang="cs-CZ" dirty="0"/>
              <a:t>Sociální parazitismus a otrokářství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484784"/>
            <a:ext cx="4186808" cy="6552728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Nejčastěji</a:t>
            </a:r>
            <a:r>
              <a:rPr lang="cs-CZ" b="1" dirty="0"/>
              <a:t> </a:t>
            </a:r>
            <a:r>
              <a:rPr lang="cs-CZ" b="1" dirty="0" err="1"/>
              <a:t>Hymenoptera</a:t>
            </a: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r>
              <a:rPr lang="cs-CZ" b="1" dirty="0"/>
              <a:t>Parazitické druhy </a:t>
            </a:r>
            <a:r>
              <a:rPr lang="cs-CZ" dirty="0"/>
              <a:t>jsou závislé na členech kolonie sociálního hmyzu – </a:t>
            </a:r>
            <a:r>
              <a:rPr lang="cs-CZ" dirty="0" err="1"/>
              <a:t>Formicidae</a:t>
            </a:r>
            <a:r>
              <a:rPr lang="cs-CZ" dirty="0"/>
              <a:t>, </a:t>
            </a:r>
            <a:r>
              <a:rPr lang="cs-CZ" dirty="0" err="1"/>
              <a:t>Myrmicidae</a:t>
            </a:r>
            <a:r>
              <a:rPr lang="cs-CZ" dirty="0"/>
              <a:t> a včely.</a:t>
            </a:r>
          </a:p>
          <a:p>
            <a:endParaRPr lang="cs-CZ" b="1" dirty="0"/>
          </a:p>
          <a:p>
            <a:r>
              <a:rPr lang="cs-CZ" b="1" dirty="0"/>
              <a:t>Sociální parazitismus </a:t>
            </a:r>
            <a:r>
              <a:rPr lang="cs-CZ" dirty="0"/>
              <a:t>vznikl několikrát na sobě nezávisle – různé strategie a sociální organizace jak u parazitoidů tak u hostitelů.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Dva typy – (1) </a:t>
            </a:r>
            <a:r>
              <a:rPr lang="cs-CZ" b="1" dirty="0"/>
              <a:t>složená hnízda </a:t>
            </a:r>
            <a:r>
              <a:rPr lang="cs-CZ" dirty="0"/>
              <a:t>a (2)</a:t>
            </a:r>
            <a:r>
              <a:rPr lang="cs-CZ" b="1" dirty="0"/>
              <a:t> smíšené kolonie </a:t>
            </a:r>
            <a:endParaRPr lang="cs-CZ" dirty="0"/>
          </a:p>
          <a:p>
            <a:endParaRPr lang="cs-CZ" b="1" dirty="0"/>
          </a:p>
          <a:p>
            <a:r>
              <a:rPr lang="cs-CZ" b="1" dirty="0"/>
              <a:t>(1) složená hnízda - </a:t>
            </a:r>
            <a:r>
              <a:rPr lang="cs-CZ" dirty="0"/>
              <a:t>nepříbuzné druhy – P krade potravu a žere potomstvo H v mraveništi a nebo 2 druhy žijí společně - jeden ovládá druhý a je jím krmen </a:t>
            </a:r>
            <a:r>
              <a:rPr lang="cs-CZ" dirty="0" err="1"/>
              <a:t>regurgitovanou</a:t>
            </a:r>
            <a:r>
              <a:rPr lang="cs-CZ" dirty="0"/>
              <a:t> potravou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4008" y="1450701"/>
            <a:ext cx="4038600" cy="5434683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(2) </a:t>
            </a:r>
            <a:r>
              <a:rPr lang="cs-CZ" b="1" dirty="0"/>
              <a:t>smíšené kolonie</a:t>
            </a:r>
            <a:r>
              <a:rPr lang="cs-CZ" dirty="0"/>
              <a:t>: </a:t>
            </a:r>
          </a:p>
          <a:p>
            <a:r>
              <a:rPr lang="cs-CZ" dirty="0"/>
              <a:t>dočasný sociální parazitismus (DSP)</a:t>
            </a:r>
          </a:p>
          <a:p>
            <a:r>
              <a:rPr lang="cs-CZ" dirty="0"/>
              <a:t>Otrokářství (</a:t>
            </a:r>
            <a:r>
              <a:rPr lang="cs-CZ" dirty="0" err="1"/>
              <a:t>dulosis</a:t>
            </a:r>
            <a:r>
              <a:rPr lang="cs-CZ" dirty="0"/>
              <a:t>)</a:t>
            </a:r>
          </a:p>
          <a:p>
            <a:r>
              <a:rPr lang="cs-CZ" dirty="0"/>
              <a:t>Stálý parazitismus (</a:t>
            </a:r>
            <a:r>
              <a:rPr lang="cs-CZ" dirty="0" err="1"/>
              <a:t>inkvilinismus</a:t>
            </a:r>
            <a:r>
              <a:rPr lang="cs-CZ" dirty="0"/>
              <a:t>) bez otrokářství</a:t>
            </a:r>
          </a:p>
          <a:p>
            <a:endParaRPr lang="cs-CZ" b="1" dirty="0"/>
          </a:p>
          <a:p>
            <a:r>
              <a:rPr lang="cs-CZ" b="1" dirty="0"/>
              <a:t>DSP</a:t>
            </a:r>
            <a:r>
              <a:rPr lang="cs-CZ" dirty="0"/>
              <a:t> – oplozená královna pronikne do kolonie H – maskuje se  - zabije původní královnu – produkuje potomky a nahradí původní druh</a:t>
            </a:r>
          </a:p>
          <a:p>
            <a:r>
              <a:rPr lang="cs-CZ" b="1" dirty="0"/>
              <a:t>Otrokářství</a:t>
            </a:r>
            <a:r>
              <a:rPr lang="cs-CZ" dirty="0"/>
              <a:t> – využití pro práci – mravenci – nájezdy do hnízd - kradou larvy a kukly. Otrokáři často nejsou schopni získávat potravu – adaptace – čelisti zabíjející bránící se dělnice.</a:t>
            </a:r>
          </a:p>
          <a:p>
            <a:r>
              <a:rPr lang="cs-CZ" b="1" dirty="0" err="1"/>
              <a:t>Invilinismus</a:t>
            </a:r>
            <a:r>
              <a:rPr lang="cs-CZ" b="1" dirty="0"/>
              <a:t> </a:t>
            </a:r>
            <a:r>
              <a:rPr lang="cs-CZ" dirty="0"/>
              <a:t>-  nejčastější strategie u mravenců – P královnu nezabíjí, ale využívá celou strukturu a organizaci kolonie pro svůj prospěch. P produkuje pouze sexuální kastu a případně vojáky.</a:t>
            </a:r>
          </a:p>
          <a:p>
            <a:r>
              <a:rPr lang="cs-CZ" dirty="0"/>
              <a:t>Smíšení kolonií – fylogenetická příbuznost partnerů – hypotézy vzniku </a:t>
            </a:r>
          </a:p>
          <a:p>
            <a:r>
              <a:rPr lang="cs-CZ" dirty="0"/>
              <a:t>Hnízdní parazitismu i u včel – cca 15% druhů – včela naklade vajíčka do hnízda jiného druhu – larva zlikviduje vejce či larvu H. Parazitická včela je často podobná svému H. </a:t>
            </a:r>
          </a:p>
          <a:p>
            <a:pPr marL="0" indent="0">
              <a:buNone/>
            </a:pPr>
            <a:r>
              <a:rPr lang="cs-CZ" dirty="0"/>
              <a:t>	</a:t>
            </a:r>
          </a:p>
        </p:txBody>
      </p:sp>
      <p:sp>
        <p:nvSpPr>
          <p:cNvPr id="5" name="Obdélník 4"/>
          <p:cNvSpPr/>
          <p:nvPr/>
        </p:nvSpPr>
        <p:spPr>
          <a:xfrm>
            <a:off x="539552" y="399672"/>
            <a:ext cx="4824536" cy="653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0128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539552" y="260648"/>
            <a:ext cx="8244408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tx1"/>
                </a:solidFill>
              </a:rPr>
              <a:t>Sociální parazitismus u hmyzu</a:t>
            </a:r>
          </a:p>
        </p:txBody>
      </p:sp>
    </p:spTree>
    <p:extLst>
      <p:ext uri="{BB962C8B-B14F-4D97-AF65-F5344CB8AC3E}">
        <p14:creationId xmlns:p14="http://schemas.microsoft.com/office/powerpoint/2010/main" val="34504488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60952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979712" y="248479"/>
            <a:ext cx="4896544" cy="1169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Potravní parazitismus</a:t>
            </a:r>
          </a:p>
        </p:txBody>
      </p:sp>
      <p:sp>
        <p:nvSpPr>
          <p:cNvPr id="5" name="Obdélník 4"/>
          <p:cNvSpPr/>
          <p:nvPr/>
        </p:nvSpPr>
        <p:spPr>
          <a:xfrm>
            <a:off x="22110" y="1417638"/>
            <a:ext cx="3515004" cy="550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1331640" y="417632"/>
            <a:ext cx="5859422" cy="898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dirty="0">
                <a:solidFill>
                  <a:schemeClr val="tx1"/>
                </a:solidFill>
              </a:rPr>
              <a:t>Potravní parazitismus</a:t>
            </a:r>
          </a:p>
        </p:txBody>
      </p:sp>
      <p:sp>
        <p:nvSpPr>
          <p:cNvPr id="7" name="Obdélník 6"/>
          <p:cNvSpPr/>
          <p:nvPr/>
        </p:nvSpPr>
        <p:spPr>
          <a:xfrm>
            <a:off x="1688314" y="540598"/>
            <a:ext cx="5187942" cy="653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68602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492896"/>
            <a:ext cx="1763688" cy="26107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Kleptoparazitismus</a:t>
            </a:r>
            <a:r>
              <a:rPr lang="cs-CZ" dirty="0"/>
              <a:t>  - příklady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" y="760683"/>
            <a:ext cx="3060339" cy="20461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21" y="764704"/>
            <a:ext cx="3085756" cy="20520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764704"/>
            <a:ext cx="2987823" cy="20520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" y="2798499"/>
            <a:ext cx="3898217" cy="219079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63" y="2804723"/>
            <a:ext cx="3501203" cy="21783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83073"/>
            <a:ext cx="3039396" cy="187492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371" y="4983073"/>
            <a:ext cx="2499277" cy="187492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647" y="4963520"/>
            <a:ext cx="3597285" cy="189721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397" y="769223"/>
            <a:ext cx="3116779" cy="204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508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cs-CZ" dirty="0" err="1"/>
              <a:t>Kleptoparazitismus</a:t>
            </a:r>
            <a:r>
              <a:rPr lang="cs-CZ" dirty="0"/>
              <a:t> a </a:t>
            </a:r>
            <a:r>
              <a:rPr lang="cs-CZ" dirty="0" err="1"/>
              <a:t>forézie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 err="1"/>
              <a:t>Kleptoparaziti</a:t>
            </a:r>
            <a:r>
              <a:rPr lang="cs-CZ" dirty="0"/>
              <a:t> – ujídají svému hostiteli od úst – snižují tak množství přijaté potravy – např. fregatky</a:t>
            </a:r>
          </a:p>
          <a:p>
            <a:r>
              <a:rPr lang="cs-CZ" dirty="0"/>
              <a:t>Jiné využití hostitele – </a:t>
            </a:r>
            <a:r>
              <a:rPr lang="cs-CZ" b="1" dirty="0" err="1"/>
              <a:t>forézie</a:t>
            </a:r>
            <a:r>
              <a:rPr lang="cs-CZ" b="1" dirty="0"/>
              <a:t> </a:t>
            </a:r>
            <a:r>
              <a:rPr lang="cs-CZ" dirty="0"/>
              <a:t>– hostitel slouží jako přepravní prostředek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err="1"/>
              <a:t>Braula</a:t>
            </a:r>
            <a:r>
              <a:rPr lang="cs-CZ" b="1" dirty="0"/>
              <a:t> </a:t>
            </a:r>
            <a:r>
              <a:rPr lang="cs-CZ" b="1" dirty="0" err="1"/>
              <a:t>coeca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kleptomanická</a:t>
            </a:r>
            <a:r>
              <a:rPr lang="cs-CZ" dirty="0"/>
              <a:t> a </a:t>
            </a:r>
            <a:r>
              <a:rPr lang="cs-CZ" dirty="0" err="1"/>
              <a:t>foretická</a:t>
            </a:r>
            <a:r>
              <a:rPr lang="cs-CZ" dirty="0"/>
              <a:t> moucha</a:t>
            </a:r>
          </a:p>
          <a:p>
            <a:r>
              <a:rPr lang="cs-CZ" dirty="0"/>
              <a:t>okrádá různé hmyzí a pavoučí predátory</a:t>
            </a:r>
          </a:p>
          <a:p>
            <a:r>
              <a:rPr lang="cs-CZ" dirty="0"/>
              <a:t>Drobní </a:t>
            </a:r>
            <a:r>
              <a:rPr lang="cs-CZ" dirty="0" err="1"/>
              <a:t>kleptoparaziti</a:t>
            </a:r>
            <a:r>
              <a:rPr lang="cs-CZ" dirty="0"/>
              <a:t> – často malí roztoči – tiplíci – vykrádají pavoučí sítě </a:t>
            </a:r>
          </a:p>
          <a:p>
            <a:r>
              <a:rPr lang="cs-CZ" dirty="0"/>
              <a:t>Okrádaní jsou často např. </a:t>
            </a:r>
            <a:r>
              <a:rPr lang="cs-CZ" dirty="0" err="1"/>
              <a:t>listorozí</a:t>
            </a:r>
            <a:r>
              <a:rPr lang="cs-CZ" dirty="0"/>
              <a:t> brouci – hovniválové – parazitují jim na kuličkách larvy much (</a:t>
            </a:r>
            <a:r>
              <a:rPr lang="cs-CZ" dirty="0" err="1"/>
              <a:t>Sphaeroceridae</a:t>
            </a:r>
            <a:r>
              <a:rPr lang="cs-CZ" dirty="0"/>
              <a:t>) – kulička jim slouží jako místo vývoje potomstva</a:t>
            </a:r>
          </a:p>
        </p:txBody>
      </p:sp>
      <p:sp>
        <p:nvSpPr>
          <p:cNvPr id="5" name="AutoShape 2" descr="Včelomorka obecná – Wikipedie"/>
          <p:cNvSpPr>
            <a:spLocks noChangeAspect="1" noChangeArrowheads="1"/>
          </p:cNvSpPr>
          <p:nvPr/>
        </p:nvSpPr>
        <p:spPr bwMode="auto">
          <a:xfrm>
            <a:off x="63500" y="-136525"/>
            <a:ext cx="173355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233" y="4167249"/>
            <a:ext cx="2184276" cy="1733552"/>
          </a:xfrm>
          <a:prstGeom prst="rect">
            <a:avLst/>
          </a:prstGeom>
        </p:spPr>
      </p:pic>
      <p:sp>
        <p:nvSpPr>
          <p:cNvPr id="8" name="AutoShape 4" descr="Braula coeca | WindowBee™"/>
          <p:cNvSpPr>
            <a:spLocks noChangeAspect="1" noChangeArrowheads="1"/>
          </p:cNvSpPr>
          <p:nvPr/>
        </p:nvSpPr>
        <p:spPr bwMode="auto">
          <a:xfrm>
            <a:off x="63500" y="-136525"/>
            <a:ext cx="26289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24" y="5034025"/>
            <a:ext cx="1944453" cy="132708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1" y="3954911"/>
            <a:ext cx="2019300" cy="10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633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85531" y="836712"/>
            <a:ext cx="3394478" cy="3762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700" b="1" dirty="0"/>
              <a:t>Sexuální parasitismus</a:t>
            </a:r>
          </a:p>
        </p:txBody>
      </p:sp>
      <p:sp>
        <p:nvSpPr>
          <p:cNvPr id="145411" name="Zástupný symbol pro obsah 2"/>
          <p:cNvSpPr>
            <a:spLocks noGrp="1"/>
          </p:cNvSpPr>
          <p:nvPr>
            <p:ph idx="1"/>
          </p:nvPr>
        </p:nvSpPr>
        <p:spPr>
          <a:xfrm>
            <a:off x="1462088" y="1593057"/>
            <a:ext cx="5915025" cy="9419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altLang="cs-CZ" sz="1200" dirty="0"/>
              <a:t>Unikátní strategii mají hlubinné ryby druhu </a:t>
            </a:r>
            <a:r>
              <a:rPr lang="cs-CZ" altLang="cs-CZ" sz="1200" dirty="0" err="1"/>
              <a:t>Ceratias</a:t>
            </a:r>
            <a:r>
              <a:rPr lang="cs-CZ" altLang="cs-CZ" sz="1200" dirty="0"/>
              <a:t> </a:t>
            </a:r>
            <a:r>
              <a:rPr lang="cs-CZ" altLang="cs-CZ" sz="1200" dirty="0" err="1"/>
              <a:t>holboelli</a:t>
            </a:r>
            <a:r>
              <a:rPr lang="cs-CZ" altLang="cs-CZ" sz="1200" dirty="0"/>
              <a:t>, kde samec je redukován na velice malou velikost těla a je tzv. sexuální parazit. Z hlediska svého přežití zcela závisí na samici svého druhu. Je přichycen na její spodní straně těla a není schopen ….. Samice jej živí a chrání před predátory, zatímco samec ji toto ničím neopětuje. Jediné co ji poskytuje jsou spermie, které samice potřebuje pro vznik nové generace. </a:t>
            </a:r>
          </a:p>
        </p:txBody>
      </p:sp>
      <p:pic>
        <p:nvPicPr>
          <p:cNvPr id="145412" name="Picture 2" descr="https://upload.wikimedia.org/wikipedia/commons/b/b9/%D0%A1%D0%B5%D0%B2%D0%B5%D1%80%D0%BD%D0%B0%D1%8F_%D1%86%D0%B5%D1%80%D0%B0%D0%BF%D0%B8%D1%8F_%28cropped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91" y="2834880"/>
            <a:ext cx="5724525" cy="243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3" name="TextovéPole 3"/>
          <p:cNvSpPr txBox="1">
            <a:spLocks noChangeArrowheads="1"/>
          </p:cNvSpPr>
          <p:nvPr/>
        </p:nvSpPr>
        <p:spPr bwMode="auto">
          <a:xfrm>
            <a:off x="1339455" y="5319713"/>
            <a:ext cx="52822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Samec ryby </a:t>
            </a:r>
            <a:r>
              <a:rPr lang="en-US" altLang="cs-CZ" sz="1200" i="1">
                <a:hlinkClick r:id="rId3" tooltip="Ceratias holboelli"/>
              </a:rPr>
              <a:t>Ceratias holboelli</a:t>
            </a:r>
            <a:r>
              <a:rPr lang="en-US" altLang="cs-CZ" sz="1200"/>
              <a:t> </a:t>
            </a:r>
            <a:r>
              <a:rPr lang="cs-CZ" altLang="cs-CZ" sz="1200"/>
              <a:t>žije jako malý sexuální parazit permanentně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přichycený na spodní straně těla samice.</a:t>
            </a:r>
          </a:p>
        </p:txBody>
      </p:sp>
      <p:sp>
        <p:nvSpPr>
          <p:cNvPr id="5" name="Šipka doprava 4"/>
          <p:cNvSpPr/>
          <p:nvPr/>
        </p:nvSpPr>
        <p:spPr>
          <a:xfrm rot="19954817">
            <a:off x="3833813" y="5104211"/>
            <a:ext cx="239316" cy="1119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2886327" y="836712"/>
            <a:ext cx="3485873" cy="3983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40959015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979712" y="193074"/>
            <a:ext cx="5184576" cy="653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54728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A co ryby, mají si kde hrát ?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036495" cy="626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41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83988" y="-99392"/>
            <a:ext cx="4007916" cy="102636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200" dirty="0"/>
              <a:t>Rozmanitost cizopasníků</a:t>
            </a:r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77888"/>
            <a:ext cx="230505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896938"/>
            <a:ext cx="21590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1"/>
            <a:ext cx="1546225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3713163"/>
            <a:ext cx="2089150" cy="139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5081588"/>
            <a:ext cx="2232025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8" name="Picture 13" descr="Výsledek obrázku pro ho&amp;rcaron;avka duhová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4983163"/>
            <a:ext cx="295275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15" descr="Výsledek obrázku pro synodontis multipuncta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4949825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19" descr="Desmodu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4938713"/>
            <a:ext cx="2219325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5" descr="Výsledek obrázku pro adult trematod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2414588"/>
            <a:ext cx="868363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9" descr="Výsledek obrázku pro Giardi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072" y="-27384"/>
            <a:ext cx="17272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Picture 15" descr="Výsledek obrázku pro Anisaki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2614613"/>
            <a:ext cx="21590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60848"/>
            <a:ext cx="2519363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333750"/>
            <a:ext cx="2376264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6" name="Picture 5" descr="Babesia lion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3" y="-27384"/>
            <a:ext cx="22050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7" name="Picture 5" descr="Výsledek obrázku pro Cymothoa exigu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2443163"/>
            <a:ext cx="1873250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8" name="Picture 22" descr="Výsledek obrázku pro acanthocephala fish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477" y="3716338"/>
            <a:ext cx="1960563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9" name="Picture 10" descr="Výsledek obrázku pro Eudiplozoon nipponicum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1770063"/>
            <a:ext cx="2189162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0" name="Picture 4" descr="Schistocephalu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4138"/>
            <a:ext cx="2173287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34925" y="107338"/>
            <a:ext cx="3776663" cy="58971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1464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/>
              <a:t>Ryby jako (</a:t>
            </a:r>
            <a:r>
              <a:rPr lang="cs-CZ" dirty="0" err="1"/>
              <a:t>ekto</a:t>
            </a:r>
            <a:r>
              <a:rPr lang="cs-CZ" dirty="0"/>
              <a:t>)paraziti - mihule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1406"/>
            <a:ext cx="4788023" cy="26926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3886"/>
            <a:ext cx="3852047" cy="181411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011" y="5028003"/>
            <a:ext cx="2700482" cy="18299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70" y="2924944"/>
            <a:ext cx="4811594" cy="2141984"/>
          </a:xfrm>
          <a:prstGeom prst="rect">
            <a:avLst/>
          </a:prstGeom>
        </p:spPr>
      </p:pic>
      <p:sp>
        <p:nvSpPr>
          <p:cNvPr id="9" name="AutoShape 2" descr="Mihule Potoční - Lampetra planeri - Místní rybářská skupina Odry"/>
          <p:cNvSpPr>
            <a:spLocks noChangeAspect="1" noChangeArrowheads="1"/>
          </p:cNvSpPr>
          <p:nvPr/>
        </p:nvSpPr>
        <p:spPr bwMode="auto">
          <a:xfrm>
            <a:off x="63500" y="-136525"/>
            <a:ext cx="330517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AutoShape 4" descr="Mihule Potoční - Lampetra planeri - Místní rybářská skupina Odry"/>
          <p:cNvSpPr>
            <a:spLocks noChangeAspect="1" noChangeArrowheads="1"/>
          </p:cNvSpPr>
          <p:nvPr/>
        </p:nvSpPr>
        <p:spPr bwMode="auto">
          <a:xfrm>
            <a:off x="215900" y="15875"/>
            <a:ext cx="330517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29319"/>
            <a:ext cx="3801769" cy="159156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69952" y="3455188"/>
            <a:ext cx="3923928" cy="286344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2579" y="3220390"/>
            <a:ext cx="2103059" cy="151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645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cs-CZ" sz="3000" dirty="0"/>
              <a:t>Ryby jako (</a:t>
            </a:r>
            <a:r>
              <a:rPr lang="cs-CZ" sz="3000" dirty="0" err="1"/>
              <a:t>endo</a:t>
            </a:r>
            <a:r>
              <a:rPr lang="cs-CZ" sz="3000" dirty="0"/>
              <a:t>)paraziti – hořavka duhová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980728"/>
            <a:ext cx="3744416" cy="189848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10" y="1163113"/>
            <a:ext cx="3230653" cy="19395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114" y="4722977"/>
            <a:ext cx="2137826" cy="213782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010" y="1079492"/>
            <a:ext cx="1676790" cy="17174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08" y="4437112"/>
            <a:ext cx="3442286" cy="242088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10" y="2903501"/>
            <a:ext cx="3252438" cy="2047939"/>
          </a:xfrm>
          <a:prstGeom prst="rect">
            <a:avLst/>
          </a:prstGeom>
        </p:spPr>
      </p:pic>
      <p:pic>
        <p:nvPicPr>
          <p:cNvPr id="9218" name="Picture 2" descr="Fish and mussels: Importance of fish for freshwater mussel conservation -  Modesto - 2018 - Fish and Fisheries - Wiley Online Library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7" y="2780928"/>
            <a:ext cx="3223037" cy="402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63" y="2879213"/>
            <a:ext cx="2357400" cy="206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27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Vampire bat adopts orphan baby bat after untimely death of its mother | New  Scientis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85" y="857251"/>
            <a:ext cx="78465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1234445" y="1013703"/>
            <a:ext cx="6655242" cy="498453"/>
          </a:xfrm>
        </p:spPr>
        <p:txBody>
          <a:bodyPr>
            <a:normAutofit fontScale="90000"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Krev sající netopýři – rodu </a:t>
            </a:r>
            <a:r>
              <a:rPr lang="cs-CZ" sz="2400" b="1" dirty="0" err="1">
                <a:solidFill>
                  <a:schemeClr val="bg1"/>
                </a:solidFill>
              </a:rPr>
              <a:t>Desmodus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spp</a:t>
            </a:r>
            <a:r>
              <a:rPr lang="cs-CZ" sz="2400" b="1" dirty="0">
                <a:solidFill>
                  <a:schemeClr val="bg1"/>
                </a:solidFill>
              </a:rPr>
              <a:t>. (Vampyrismus)</a:t>
            </a:r>
          </a:p>
        </p:txBody>
      </p:sp>
      <p:sp>
        <p:nvSpPr>
          <p:cNvPr id="5" name="TextovéPole 4"/>
          <p:cNvSpPr txBox="1"/>
          <p:nvPr/>
        </p:nvSpPr>
        <p:spPr>
          <a:xfrm flipH="1">
            <a:off x="593127" y="5240500"/>
            <a:ext cx="777239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Žijí v amerických tropech a mohou sát krev na teplokrevných obratlovcích, především na krocanech, </a:t>
            </a:r>
            <a:r>
              <a:rPr lang="cs-CZ" sz="1350" dirty="0">
                <a:solidFill>
                  <a:schemeClr val="bg1"/>
                </a:solidFill>
              </a:rPr>
              <a:t>drůbeži, </a:t>
            </a:r>
            <a:r>
              <a:rPr lang="cs-CZ" sz="1350" dirty="0"/>
              <a:t>psech, kočkách, dobytku, koních a také na lidech. Jejich sání není fatální, ale může být branou sekun</a:t>
            </a:r>
            <a:r>
              <a:rPr lang="cs-CZ" sz="1350" dirty="0">
                <a:solidFill>
                  <a:schemeClr val="bg1"/>
                </a:solidFill>
              </a:rPr>
              <a:t>dární </a:t>
            </a:r>
            <a:r>
              <a:rPr lang="cs-CZ" sz="1350" dirty="0"/>
              <a:t>infekce. Jsou vektorem koňské </a:t>
            </a:r>
            <a:r>
              <a:rPr lang="cs-CZ" sz="1350" dirty="0" err="1"/>
              <a:t>trypanosomósy</a:t>
            </a:r>
            <a:r>
              <a:rPr lang="cs-CZ" sz="1350" dirty="0"/>
              <a:t>, která je pro své hostitele patogenní a může být i </a:t>
            </a:r>
            <a:r>
              <a:rPr lang="cs-CZ" sz="1350" dirty="0">
                <a:solidFill>
                  <a:schemeClr val="bg1"/>
                </a:solidFill>
              </a:rPr>
              <a:t>letální.</a:t>
            </a:r>
          </a:p>
        </p:txBody>
      </p:sp>
      <p:sp>
        <p:nvSpPr>
          <p:cNvPr id="6" name="Obdélník 5"/>
          <p:cNvSpPr/>
          <p:nvPr/>
        </p:nvSpPr>
        <p:spPr>
          <a:xfrm>
            <a:off x="5148064" y="924649"/>
            <a:ext cx="1800200" cy="3983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16850833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98289" y="1113204"/>
            <a:ext cx="4537710" cy="823436"/>
          </a:xfrm>
        </p:spPr>
        <p:txBody>
          <a:bodyPr>
            <a:normAutofit fontScale="90000"/>
          </a:bodyPr>
          <a:lstStyle/>
          <a:p>
            <a:pPr algn="r"/>
            <a:r>
              <a:rPr lang="cs-CZ" sz="2700" b="1" dirty="0"/>
              <a:t>Potravní strategie jihoamerických netopýrů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3525" y="967875"/>
            <a:ext cx="3806848" cy="494610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50372" y="2235907"/>
            <a:ext cx="5038541" cy="3195332"/>
          </a:xfrm>
          <a:prstGeom prst="rect">
            <a:avLst/>
          </a:prstGeom>
        </p:spPr>
      </p:pic>
      <p:sp>
        <p:nvSpPr>
          <p:cNvPr id="6" name="Šipka doleva 5"/>
          <p:cNvSpPr/>
          <p:nvPr/>
        </p:nvSpPr>
        <p:spPr>
          <a:xfrm>
            <a:off x="3091200" y="1226509"/>
            <a:ext cx="793142" cy="29841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</p:spTree>
    <p:extLst>
      <p:ext uri="{BB962C8B-B14F-4D97-AF65-F5344CB8AC3E}">
        <p14:creationId xmlns:p14="http://schemas.microsoft.com/office/powerpoint/2010/main" val="31890896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esmodus Draculae | Resident Evil Fanon Wiki | Fando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4" y="960320"/>
            <a:ext cx="1159103" cy="117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at Skull (Vampire Bat) XL 8:1 Scale Cast Replica - Desmodus rotundus |  Darwin and Wallace: A Nature &amp; Fossil Sto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909" y="2137758"/>
            <a:ext cx="2990335" cy="388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Vampire Bat (PSD) | Official PS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774" y="929389"/>
            <a:ext cx="1359243" cy="109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Going Batty! - Lessons - Blendspa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243" y="2131133"/>
            <a:ext cx="3212757" cy="38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0" name="Picture 12" descr="science based - Anatomically correct Camazotz - Worldbuilding Stack Exchan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48160"/>
            <a:ext cx="2940908" cy="385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2" name="Picture 14" descr="Hallan fósil de un vampiro gigante de 100 mil años | El Pergaminens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85" y="829247"/>
            <a:ext cx="2645897" cy="131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4" name="Picture 16" descr="Genoma del murciélago vampiro le permite sobrevivir a base de sangre |  Ecología | La Revista | El Univers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60" y="825284"/>
            <a:ext cx="1749965" cy="131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3047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7964" y="1172837"/>
            <a:ext cx="5090322" cy="561044"/>
          </a:xfrm>
        </p:spPr>
        <p:txBody>
          <a:bodyPr>
            <a:normAutofit fontScale="90000"/>
          </a:bodyPr>
          <a:lstStyle/>
          <a:p>
            <a:r>
              <a:rPr lang="cs-CZ" sz="2400" b="1" dirty="0"/>
              <a:t>Upíři a vampyrismus </a:t>
            </a:r>
            <a:r>
              <a:rPr lang="cs-CZ" sz="2400" b="1" dirty="0">
                <a:sym typeface="Wingdings" panose="05000000000000000000" pitchFamily="2" charset="2"/>
              </a:rPr>
              <a:t> </a:t>
            </a:r>
            <a:r>
              <a:rPr lang="cs-CZ" sz="2400" b="1" dirty="0"/>
              <a:t>– ženy typu vamp </a:t>
            </a:r>
            <a:r>
              <a:rPr lang="cs-CZ" sz="2400" b="1" dirty="0">
                <a:sym typeface="Wingdings" panose="05000000000000000000" pitchFamily="2" charset="2"/>
              </a:rPr>
              <a:t></a:t>
            </a:r>
            <a:endParaRPr lang="cs-CZ" sz="2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3" y="2125266"/>
            <a:ext cx="4292277" cy="3150922"/>
          </a:xfrm>
        </p:spPr>
      </p:pic>
      <p:pic>
        <p:nvPicPr>
          <p:cNvPr id="2054" name="Picture 6" descr="Ženy vamp. Žena vamp, čo to je dôvod, prečo sa bojí muž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444" y="2125264"/>
            <a:ext cx="2100614" cy="315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amp sty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830" y="2125265"/>
            <a:ext cx="2100614" cy="315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2235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Vamp styl v oblečen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137686" y="1670502"/>
            <a:ext cx="1375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 </a:t>
            </a:r>
            <a:r>
              <a:rPr lang="cs-CZ" sz="2400" dirty="0" err="1">
                <a:solidFill>
                  <a:schemeClr val="bg1"/>
                </a:solidFill>
              </a:rPr>
              <a:t>Out</a:t>
            </a:r>
            <a:r>
              <a:rPr lang="cs-CZ" sz="2400" dirty="0">
                <a:solidFill>
                  <a:schemeClr val="bg1"/>
                </a:solidFill>
              </a:rPr>
              <a:t> of ….</a:t>
            </a:r>
          </a:p>
        </p:txBody>
      </p:sp>
    </p:spTree>
    <p:extLst>
      <p:ext uri="{BB962C8B-B14F-4D97-AF65-F5344CB8AC3E}">
        <p14:creationId xmlns:p14="http://schemas.microsoft.com/office/powerpoint/2010/main" val="36343308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Zavřít mapu nearhashlink:&quot;~1000m p_100037526&quot; Poloměr 50+ km Standort  bestimmen 50+ km Obtížnost velmi lehká - velmi těžká velmi lehká velmi  těžká Vzdálenost 0 km - 100+ km 0 km 100+ km Trvání 0 h - 10+ h 0 h 10+ h  Stoupání 0 m - 2000+ m 0 m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1103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71113"/>
            <a:ext cx="9144000" cy="616530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cs-CZ" dirty="0"/>
              <a:t>Parazitické rostliny - fytopatologie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46" y="4576666"/>
            <a:ext cx="3773110" cy="22710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42" y="4581128"/>
            <a:ext cx="1512168" cy="227687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110" y="4581128"/>
            <a:ext cx="1699402" cy="226878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6666"/>
            <a:ext cx="3163646" cy="2289156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043608" y="116632"/>
            <a:ext cx="3888432" cy="5250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48563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1" y="1131094"/>
            <a:ext cx="4437620" cy="516989"/>
          </a:xfrm>
        </p:spPr>
        <p:txBody>
          <a:bodyPr>
            <a:normAutofit/>
          </a:bodyPr>
          <a:lstStyle/>
          <a:p>
            <a:r>
              <a:rPr lang="cs-CZ" sz="2700" b="1" dirty="0"/>
              <a:t>Vyšší rostliny jako paraziti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Pouze dvouděložné rostliny</a:t>
            </a:r>
          </a:p>
          <a:p>
            <a:endParaRPr lang="cs-CZ" dirty="0"/>
          </a:p>
          <a:p>
            <a:r>
              <a:rPr lang="cs-CZ" dirty="0"/>
              <a:t>Dříve měly normální fotosynteticky aparát a kořenový systém</a:t>
            </a:r>
          </a:p>
          <a:p>
            <a:endParaRPr lang="cs-CZ" dirty="0"/>
          </a:p>
          <a:p>
            <a:r>
              <a:rPr lang="cs-CZ" dirty="0"/>
              <a:t>Celkem téměř 4 500 rostlinných druhů na celém světě.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Četné druhy čeledí: </a:t>
            </a:r>
            <a:r>
              <a:rPr lang="cs-CZ" i="1" dirty="0" err="1"/>
              <a:t>Santaceae</a:t>
            </a:r>
            <a:r>
              <a:rPr lang="cs-CZ" i="1" dirty="0"/>
              <a:t>, </a:t>
            </a:r>
            <a:r>
              <a:rPr lang="cs-CZ" i="1" dirty="0" err="1"/>
              <a:t>Loranthaceae</a:t>
            </a:r>
            <a:r>
              <a:rPr lang="cs-CZ" i="1" dirty="0"/>
              <a:t>, </a:t>
            </a:r>
            <a:r>
              <a:rPr lang="cs-CZ" i="1" dirty="0" err="1"/>
              <a:t>Cuscutaceae</a:t>
            </a:r>
            <a:r>
              <a:rPr lang="cs-CZ" i="1" dirty="0"/>
              <a:t>, </a:t>
            </a:r>
            <a:r>
              <a:rPr lang="cs-CZ" i="1" dirty="0" err="1"/>
              <a:t>Orobanchaceae</a:t>
            </a:r>
            <a:r>
              <a:rPr lang="cs-CZ" i="1" dirty="0"/>
              <a:t>, </a:t>
            </a:r>
            <a:r>
              <a:rPr lang="cs-CZ" i="1" dirty="0" err="1"/>
              <a:t>Rafflesiaceae</a:t>
            </a:r>
            <a:r>
              <a:rPr lang="cs-CZ" i="1" dirty="0"/>
              <a:t>, </a:t>
            </a:r>
            <a:r>
              <a:rPr lang="cs-CZ" i="1" dirty="0" err="1"/>
              <a:t>Hydnoraceae</a:t>
            </a:r>
            <a:r>
              <a:rPr lang="cs-CZ" i="1" dirty="0"/>
              <a:t>, </a:t>
            </a:r>
            <a:r>
              <a:rPr lang="cs-CZ" i="1" dirty="0" err="1"/>
              <a:t>Balanophoraceae</a:t>
            </a:r>
            <a:r>
              <a:rPr lang="cs-CZ" i="1" dirty="0"/>
              <a:t>, </a:t>
            </a:r>
            <a:r>
              <a:rPr lang="cs-CZ" i="1" dirty="0" err="1"/>
              <a:t>Lauraceae</a:t>
            </a:r>
            <a:r>
              <a:rPr lang="cs-CZ" i="1" dirty="0"/>
              <a:t>, </a:t>
            </a:r>
            <a:r>
              <a:rPr lang="cs-CZ" i="1" dirty="0" err="1"/>
              <a:t>Myrtifloraceae</a:t>
            </a:r>
            <a:r>
              <a:rPr lang="cs-CZ" i="1" dirty="0"/>
              <a:t>, </a:t>
            </a:r>
            <a:r>
              <a:rPr lang="cs-CZ" i="1" dirty="0" err="1"/>
              <a:t>Convolulacveae</a:t>
            </a:r>
            <a:r>
              <a:rPr lang="cs-CZ" i="1" dirty="0"/>
              <a:t>, </a:t>
            </a:r>
            <a:r>
              <a:rPr lang="cs-CZ" i="1" dirty="0" err="1"/>
              <a:t>Lennoceae</a:t>
            </a:r>
            <a:r>
              <a:rPr lang="cs-CZ" i="1" dirty="0"/>
              <a:t>, </a:t>
            </a:r>
            <a:r>
              <a:rPr lang="cs-CZ" i="1" dirty="0" err="1"/>
              <a:t>Scrophulariaceae</a:t>
            </a:r>
            <a:endParaRPr lang="cs-CZ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1181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table diverzi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63563"/>
            <a:ext cx="4260850" cy="62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323850" y="2651428"/>
            <a:ext cx="352901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dirty="0"/>
              <a:t>&gt;70 </a:t>
            </a:r>
            <a:r>
              <a:rPr lang="cs-CZ" altLang="cs-CZ" sz="2400" dirty="0"/>
              <a:t>evolučních přeskoků od</a:t>
            </a:r>
            <a:r>
              <a:rPr lang="en-US" altLang="cs-CZ" sz="2400" dirty="0"/>
              <a:t> </a:t>
            </a:r>
            <a:r>
              <a:rPr lang="cs-CZ" altLang="cs-CZ" sz="2400" dirty="0"/>
              <a:t>volně žijících k parazitickým životním formám</a:t>
            </a:r>
            <a:endParaRPr lang="en-US" altLang="cs-CZ" sz="2400" dirty="0"/>
          </a:p>
        </p:txBody>
      </p:sp>
      <p:sp>
        <p:nvSpPr>
          <p:cNvPr id="63492" name="Text Box 7"/>
          <p:cNvSpPr txBox="1">
            <a:spLocks noChangeArrowheads="1"/>
          </p:cNvSpPr>
          <p:nvPr/>
        </p:nvSpPr>
        <p:spPr bwMode="auto">
          <a:xfrm>
            <a:off x="76200" y="6480175"/>
            <a:ext cx="2163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cs-CZ" sz="1400">
                <a:latin typeface="Comic Sans MS" pitchFamily="66" charset="0"/>
              </a:rPr>
              <a:t>(Poulin &amp; Morand, 2004)</a:t>
            </a:r>
          </a:p>
        </p:txBody>
      </p:sp>
      <p:sp>
        <p:nvSpPr>
          <p:cNvPr id="63493" name="Obdélník 6"/>
          <p:cNvSpPr>
            <a:spLocks noChangeArrowheads="1"/>
          </p:cNvSpPr>
          <p:nvPr/>
        </p:nvSpPr>
        <p:spPr bwMode="auto">
          <a:xfrm>
            <a:off x="395288" y="379413"/>
            <a:ext cx="36004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Současný stav poznání diverzity cizopasníků</a:t>
            </a:r>
            <a:r>
              <a:rPr lang="en-US" altLang="cs-CZ" sz="2800" dirty="0">
                <a:solidFill>
                  <a:schemeClr val="tx2"/>
                </a:solidFill>
              </a:rPr>
              <a:t> </a:t>
            </a:r>
            <a:endParaRPr lang="cs-CZ" altLang="cs-CZ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976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700" b="1" dirty="0"/>
              <a:t>Parazitické rostliny – kdo je kdo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PARAZIT – organismus životně závislý na příjmu živin z hostitele. Adaptacemi, mutacemi a selekcí je jeho celý život k tomuto účelu zaměřen. </a:t>
            </a:r>
          </a:p>
          <a:p>
            <a:endParaRPr lang="cs-CZ" dirty="0"/>
          </a:p>
          <a:p>
            <a:r>
              <a:rPr lang="cs-CZ" dirty="0"/>
              <a:t>HOSTITEL – organismus, u něhož se během evoluce nevytvořila jediná adaptace, která by sloužila ke snadnějšímu napadení parazitem, právě naopak. Ve větší či menší míře jsou všechny adaptace zaměřeny na zachování stavu před napadením a proti činnosti parazita.</a:t>
            </a:r>
          </a:p>
        </p:txBody>
      </p:sp>
    </p:spTree>
    <p:extLst>
      <p:ext uri="{BB962C8B-B14F-4D97-AF65-F5344CB8AC3E}">
        <p14:creationId xmlns:p14="http://schemas.microsoft.com/office/powerpoint/2010/main" val="22838345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58603" y="1131094"/>
            <a:ext cx="4431442" cy="49227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700" b="1" dirty="0">
                <a:solidFill>
                  <a:srgbClr val="212529"/>
                </a:solidFill>
              </a:rPr>
              <a:t>Vyšší rostliny jako paraziti</a:t>
            </a:r>
            <a:endParaRPr lang="cs-CZ" sz="27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89039"/>
            <a:ext cx="7886700" cy="3600933"/>
          </a:xfrm>
        </p:spPr>
        <p:txBody>
          <a:bodyPr>
            <a:normAutofit fontScale="47500" lnSpcReduction="20000"/>
          </a:bodyPr>
          <a:lstStyle/>
          <a:p>
            <a:r>
              <a:rPr lang="cs-CZ" dirty="0">
                <a:solidFill>
                  <a:srgbClr val="212529"/>
                </a:solidFill>
                <a:latin typeface="Roboto"/>
              </a:rPr>
              <a:t>Rostliny čerpající potřebné minerální látky a fotosyntetické asimiláty částečně, nebo úplně z jiných rostlin.</a:t>
            </a:r>
          </a:p>
          <a:p>
            <a:pPr marL="0" indent="0">
              <a:buNone/>
            </a:pPr>
            <a:endParaRPr lang="cs-CZ" dirty="0">
              <a:solidFill>
                <a:srgbClr val="212529"/>
              </a:solidFill>
              <a:latin typeface="Roboto"/>
            </a:endParaRPr>
          </a:p>
          <a:p>
            <a:r>
              <a:rPr lang="cs-CZ" dirty="0">
                <a:solidFill>
                  <a:srgbClr val="212529"/>
                </a:solidFill>
                <a:latin typeface="Roboto"/>
              </a:rPr>
              <a:t>Asi 1% kvetoucích rostlin je parazitických, </a:t>
            </a:r>
            <a:r>
              <a:rPr lang="cs-CZ" dirty="0" err="1">
                <a:solidFill>
                  <a:srgbClr val="212529"/>
                </a:solidFill>
                <a:latin typeface="Roboto"/>
              </a:rPr>
              <a:t>tj</a:t>
            </a:r>
            <a:r>
              <a:rPr lang="cs-CZ" dirty="0">
                <a:solidFill>
                  <a:srgbClr val="212529"/>
                </a:solidFill>
                <a:latin typeface="Roboto"/>
              </a:rPr>
              <a:t> cca 4 500 druhů. </a:t>
            </a:r>
          </a:p>
          <a:p>
            <a:pPr marL="0" indent="0">
              <a:buNone/>
            </a:pPr>
            <a:endParaRPr lang="cs-CZ" dirty="0">
              <a:solidFill>
                <a:srgbClr val="212529"/>
              </a:solidFill>
              <a:latin typeface="Roboto"/>
            </a:endParaRPr>
          </a:p>
          <a:p>
            <a:r>
              <a:rPr lang="cs-CZ" dirty="0">
                <a:solidFill>
                  <a:srgbClr val="212529"/>
                </a:solidFill>
                <a:latin typeface="Roboto"/>
              </a:rPr>
              <a:t>Vnikají do hostitele a napojují se na jeho cévní systém penetračními výběžky = HAUSTORIA (→ fyziologický a morfologický most mezi parazitem a hostitelem) </a:t>
            </a:r>
          </a:p>
          <a:p>
            <a:pPr marL="0" indent="0">
              <a:buNone/>
            </a:pPr>
            <a:endParaRPr lang="cs-CZ" dirty="0">
              <a:solidFill>
                <a:srgbClr val="212529"/>
              </a:solidFill>
              <a:latin typeface="Roboto"/>
            </a:endParaRPr>
          </a:p>
          <a:p>
            <a:r>
              <a:rPr lang="cs-CZ" dirty="0">
                <a:solidFill>
                  <a:srgbClr val="212529"/>
                </a:solidFill>
                <a:latin typeface="Roboto"/>
              </a:rPr>
              <a:t>Rozlišujeme dva typy parazitických rostlin:</a:t>
            </a:r>
          </a:p>
          <a:p>
            <a:pPr marL="0" indent="0">
              <a:buNone/>
            </a:pPr>
            <a:endParaRPr lang="cs-CZ" dirty="0">
              <a:solidFill>
                <a:srgbClr val="212529"/>
              </a:solidFill>
              <a:latin typeface="Roboto"/>
            </a:endParaRPr>
          </a:p>
          <a:p>
            <a:pPr marL="0" indent="0">
              <a:buNone/>
            </a:pPr>
            <a:r>
              <a:rPr lang="cs-CZ" dirty="0">
                <a:solidFill>
                  <a:srgbClr val="212529"/>
                </a:solidFill>
                <a:latin typeface="Roboto"/>
              </a:rPr>
              <a:t>HOLOPARAZIT - parazitické rostliny bez chlorofylu, jejich zásobování vodou, živinami a vázaným uhlíkem celkem závisí na jejich hostitelských rostlinách - </a:t>
            </a:r>
            <a:r>
              <a:rPr lang="cs-CZ" dirty="0" err="1">
                <a:solidFill>
                  <a:srgbClr val="212529"/>
                </a:solidFill>
                <a:latin typeface="Roboto"/>
              </a:rPr>
              <a:t>Raflézie</a:t>
            </a:r>
            <a:r>
              <a:rPr lang="cs-CZ" dirty="0">
                <a:solidFill>
                  <a:srgbClr val="212529"/>
                </a:solidFill>
                <a:latin typeface="Roboto"/>
              </a:rPr>
              <a:t> (</a:t>
            </a:r>
            <a:r>
              <a:rPr lang="cs-CZ" i="1" dirty="0" err="1">
                <a:solidFill>
                  <a:srgbClr val="212529"/>
                </a:solidFill>
                <a:latin typeface="Roboto"/>
              </a:rPr>
              <a:t>Rafflesia</a:t>
            </a:r>
            <a:r>
              <a:rPr lang="cs-CZ" i="1" dirty="0">
                <a:solidFill>
                  <a:srgbClr val="212529"/>
                </a:solidFill>
                <a:latin typeface="Roboto"/>
              </a:rPr>
              <a:t> </a:t>
            </a:r>
            <a:r>
              <a:rPr lang="cs-CZ" i="1" dirty="0" err="1">
                <a:solidFill>
                  <a:srgbClr val="212529"/>
                </a:solidFill>
                <a:latin typeface="Roboto"/>
              </a:rPr>
              <a:t>arnoldii</a:t>
            </a:r>
            <a:r>
              <a:rPr lang="cs-CZ" dirty="0">
                <a:solidFill>
                  <a:srgbClr val="212529"/>
                </a:solidFill>
                <a:latin typeface="Roboto"/>
              </a:rPr>
              <a:t>), Kokotice (</a:t>
            </a:r>
            <a:r>
              <a:rPr lang="cs-CZ" i="1" dirty="0" err="1">
                <a:solidFill>
                  <a:srgbClr val="212529"/>
                </a:solidFill>
                <a:latin typeface="Roboto"/>
              </a:rPr>
              <a:t>Cuscuta</a:t>
            </a:r>
            <a:r>
              <a:rPr lang="cs-CZ" dirty="0">
                <a:solidFill>
                  <a:srgbClr val="212529"/>
                </a:solidFill>
                <a:latin typeface="Roboto"/>
              </a:rPr>
              <a:t>), Záraza (</a:t>
            </a:r>
            <a:r>
              <a:rPr lang="cs-CZ" i="1" dirty="0" err="1">
                <a:solidFill>
                  <a:srgbClr val="212529"/>
                </a:solidFill>
                <a:latin typeface="Roboto"/>
              </a:rPr>
              <a:t>Orobanche</a:t>
            </a:r>
            <a:r>
              <a:rPr lang="cs-CZ" dirty="0">
                <a:solidFill>
                  <a:srgbClr val="212529"/>
                </a:solidFill>
                <a:latin typeface="Roboto"/>
              </a:rPr>
              <a:t>)</a:t>
            </a:r>
          </a:p>
          <a:p>
            <a:pPr marL="0" indent="0">
              <a:buNone/>
            </a:pPr>
            <a:endParaRPr lang="cs-CZ" dirty="0">
              <a:solidFill>
                <a:srgbClr val="212529"/>
              </a:solidFill>
              <a:latin typeface="Roboto"/>
            </a:endParaRPr>
          </a:p>
          <a:p>
            <a:pPr marL="0" indent="0">
              <a:buNone/>
            </a:pPr>
            <a:r>
              <a:rPr lang="cs-CZ" dirty="0">
                <a:solidFill>
                  <a:srgbClr val="212529"/>
                </a:solidFill>
                <a:latin typeface="Roboto"/>
              </a:rPr>
              <a:t>HEMIPARAZIT - rostlina schopná fotosyntézy; čerpá minerální látky a vodu kořeny zapuštěnými do jiných rostlin. Jmelí (</a:t>
            </a:r>
            <a:r>
              <a:rPr lang="cs-CZ" i="1" dirty="0" err="1">
                <a:solidFill>
                  <a:srgbClr val="212529"/>
                </a:solidFill>
                <a:latin typeface="Roboto"/>
              </a:rPr>
              <a:t>Viscum</a:t>
            </a:r>
            <a:r>
              <a:rPr lang="cs-CZ" dirty="0">
                <a:solidFill>
                  <a:srgbClr val="212529"/>
                </a:solidFill>
                <a:latin typeface="Roboto"/>
              </a:rPr>
              <a:t>), Světlík (</a:t>
            </a:r>
            <a:r>
              <a:rPr lang="cs-CZ" i="1" dirty="0" err="1">
                <a:solidFill>
                  <a:srgbClr val="212529"/>
                </a:solidFill>
                <a:latin typeface="Roboto"/>
              </a:rPr>
              <a:t>Euphrasia</a:t>
            </a:r>
            <a:r>
              <a:rPr lang="cs-CZ" dirty="0">
                <a:solidFill>
                  <a:srgbClr val="212529"/>
                </a:solidFill>
                <a:latin typeface="Roboto"/>
              </a:rPr>
              <a:t>), Kokrhel (</a:t>
            </a:r>
            <a:r>
              <a:rPr lang="cs-CZ" i="1" dirty="0" err="1">
                <a:solidFill>
                  <a:srgbClr val="212529"/>
                </a:solidFill>
                <a:latin typeface="Roboto"/>
              </a:rPr>
              <a:t>Rhinanthus</a:t>
            </a:r>
            <a:r>
              <a:rPr lang="cs-CZ" dirty="0">
                <a:solidFill>
                  <a:srgbClr val="212529"/>
                </a:solidFill>
                <a:latin typeface="Roboto"/>
              </a:rPr>
              <a:t>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44755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48609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700" b="1" dirty="0"/>
              <a:t>Parazitické rostliny – 2 skupiny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944644"/>
            <a:ext cx="3886200" cy="33970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800" dirty="0"/>
              <a:t>HOLOPARAZITI </a:t>
            </a:r>
          </a:p>
          <a:p>
            <a:pPr marL="0" indent="0">
              <a:buNone/>
            </a:pPr>
            <a:r>
              <a:rPr lang="cs-CZ" sz="1800" dirty="0"/>
              <a:t>(úplní/obligátní paraziti)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Organické i anorganické látky</a:t>
            </a:r>
          </a:p>
          <a:p>
            <a:r>
              <a:rPr lang="cs-CZ" sz="1800" dirty="0"/>
              <a:t>Nemají chlorofyl</a:t>
            </a:r>
          </a:p>
          <a:p>
            <a:r>
              <a:rPr lang="cs-CZ" sz="1800" dirty="0"/>
              <a:t>Zcela závislí na hostiteli</a:t>
            </a:r>
          </a:p>
          <a:p>
            <a:r>
              <a:rPr lang="cs-CZ" sz="1800" dirty="0"/>
              <a:t>Na povrchu hostitele</a:t>
            </a:r>
          </a:p>
          <a:p>
            <a:r>
              <a:rPr lang="cs-CZ" sz="1800" dirty="0"/>
              <a:t>Listy i kořeny redukovány</a:t>
            </a:r>
          </a:p>
          <a:p>
            <a:r>
              <a:rPr lang="cs-CZ" sz="1800" dirty="0"/>
              <a:t>Haustoria do floému a i do xylému</a:t>
            </a:r>
          </a:p>
          <a:p>
            <a:r>
              <a:rPr lang="cs-CZ" sz="1800" dirty="0"/>
              <a:t>Příklady: </a:t>
            </a:r>
          </a:p>
          <a:p>
            <a:pPr lvl="1"/>
            <a:r>
              <a:rPr lang="cs-CZ" sz="1500" dirty="0"/>
              <a:t>Záraza (kořeny lučních rostlin)</a:t>
            </a:r>
          </a:p>
          <a:p>
            <a:pPr lvl="1"/>
            <a:r>
              <a:rPr lang="cs-CZ" sz="1500" dirty="0"/>
              <a:t>Podbílek (kořeny listnatých dřevin)</a:t>
            </a:r>
          </a:p>
          <a:p>
            <a:pPr lvl="1"/>
            <a:r>
              <a:rPr lang="cs-CZ" sz="1500" dirty="0"/>
              <a:t>Kokotice (na jeteli aj.)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2004045"/>
            <a:ext cx="3886200" cy="32635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800" dirty="0"/>
              <a:t>HEMIPARAZITI </a:t>
            </a:r>
          </a:p>
          <a:p>
            <a:pPr marL="0" indent="0">
              <a:buNone/>
            </a:pPr>
            <a:r>
              <a:rPr lang="cs-CZ" sz="1800" dirty="0"/>
              <a:t>(polo/fakultativní paraziti)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Voda a minerální látky</a:t>
            </a:r>
          </a:p>
          <a:p>
            <a:r>
              <a:rPr lang="cs-CZ" sz="1800" dirty="0"/>
              <a:t>Zelené, částečně schopné fotosyntézy</a:t>
            </a:r>
          </a:p>
          <a:p>
            <a:r>
              <a:rPr lang="cs-CZ" sz="1800" dirty="0"/>
              <a:t>Místa s dostatkem světla</a:t>
            </a:r>
          </a:p>
          <a:p>
            <a:r>
              <a:rPr lang="cs-CZ" sz="1800" dirty="0"/>
              <a:t>Haustoria buď jen do xylému nebo jen do floému a pak kořeny v půdě</a:t>
            </a:r>
          </a:p>
          <a:p>
            <a:r>
              <a:rPr lang="cs-CZ" sz="1800" dirty="0"/>
              <a:t>Příklady:</a:t>
            </a:r>
          </a:p>
          <a:p>
            <a:pPr lvl="1"/>
            <a:r>
              <a:rPr lang="cs-CZ" sz="1500" dirty="0"/>
              <a:t>Jmelí, </a:t>
            </a:r>
            <a:r>
              <a:rPr lang="cs-CZ" sz="1500" dirty="0" err="1"/>
              <a:t>Ochmet</a:t>
            </a:r>
            <a:r>
              <a:rPr lang="cs-CZ" sz="1500" dirty="0"/>
              <a:t> (do xylému)</a:t>
            </a:r>
          </a:p>
          <a:p>
            <a:pPr lvl="1"/>
            <a:r>
              <a:rPr lang="cs-CZ" sz="1500" dirty="0"/>
              <a:t>Světlík, černýš, všivec (do floému)</a:t>
            </a:r>
          </a:p>
        </p:txBody>
      </p:sp>
    </p:spTree>
    <p:extLst>
      <p:ext uri="{BB962C8B-B14F-4D97-AF65-F5344CB8AC3E}">
        <p14:creationId xmlns:p14="http://schemas.microsoft.com/office/powerpoint/2010/main" val="21030018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131095"/>
            <a:ext cx="7886700" cy="510810"/>
          </a:xfrm>
        </p:spPr>
        <p:txBody>
          <a:bodyPr>
            <a:normAutofit/>
          </a:bodyPr>
          <a:lstStyle/>
          <a:p>
            <a:pPr algn="ctr"/>
            <a:r>
              <a:rPr lang="cs-CZ" sz="2700" b="1" dirty="0"/>
              <a:t>Napojení parazita na hostitele</a:t>
            </a:r>
          </a:p>
        </p:txBody>
      </p:sp>
      <p:pic>
        <p:nvPicPr>
          <p:cNvPr id="4106" name="Picture 10" descr="Figure 1 from The strigolactone story. | Semantic Scho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1040"/>
            <a:ext cx="4328356" cy="330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austorium of parasitic plant. ( A ) Striga hermonthica parasitizing... | 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185" y="2177307"/>
            <a:ext cx="4738816" cy="334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4302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6735" y="1149630"/>
            <a:ext cx="3893952" cy="529346"/>
          </a:xfrm>
        </p:spPr>
        <p:txBody>
          <a:bodyPr>
            <a:normAutofit fontScale="90000"/>
          </a:bodyPr>
          <a:lstStyle/>
          <a:p>
            <a:r>
              <a:rPr lang="cs-CZ" sz="2400" b="1" dirty="0"/>
              <a:t>Haustorium jmelí pronikající do hostitele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6735" y="2589192"/>
            <a:ext cx="5560541" cy="3019232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93972" y="1018837"/>
            <a:ext cx="4735987" cy="314070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67014" y="5311863"/>
            <a:ext cx="24879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Dvě embrya z plodu jmelí bílého.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13158" y="4601352"/>
            <a:ext cx="21528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Vývoj endofytu jmelí bílého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60638" y="1858146"/>
            <a:ext cx="4009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Podélný řez dokumentující vývoj přichycovacího (adhesivního) disku na konci hypokotylu Jmelí bílého </a:t>
            </a:r>
          </a:p>
          <a:p>
            <a:r>
              <a:rPr lang="cs-CZ" sz="1350" dirty="0"/>
              <a:t>(m - oblast meristému, ze kterého vyrůstá haustorium; </a:t>
            </a:r>
          </a:p>
          <a:p>
            <a:r>
              <a:rPr lang="cs-CZ" sz="1350" dirty="0"/>
              <a:t>v – hostitelská rostlina)</a:t>
            </a:r>
          </a:p>
        </p:txBody>
      </p:sp>
      <p:sp>
        <p:nvSpPr>
          <p:cNvPr id="9" name="Šipka doprava 8"/>
          <p:cNvSpPr/>
          <p:nvPr/>
        </p:nvSpPr>
        <p:spPr>
          <a:xfrm>
            <a:off x="1198603" y="2957283"/>
            <a:ext cx="568411" cy="2831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0" name="Šipka doprava 9"/>
          <p:cNvSpPr/>
          <p:nvPr/>
        </p:nvSpPr>
        <p:spPr>
          <a:xfrm rot="10636838">
            <a:off x="1809506" y="4995821"/>
            <a:ext cx="568411" cy="2831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1" name="Šipka doprava 10"/>
          <p:cNvSpPr/>
          <p:nvPr/>
        </p:nvSpPr>
        <p:spPr>
          <a:xfrm rot="16200000">
            <a:off x="7183136" y="3954665"/>
            <a:ext cx="568411" cy="2831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9375683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Jak a proč odstraňovat jmelí? – Údržba pozemků, a.s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" y="859857"/>
            <a:ext cx="5019606" cy="281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erbář Wendys - Haustorium (střebadlo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79" y="3674590"/>
            <a:ext cx="3487369" cy="232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Části těla semenných rostl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2" y="3754175"/>
            <a:ext cx="1968331" cy="214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Jmelí bílé (Viscum album) - iDNES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984" y="859856"/>
            <a:ext cx="4171016" cy="281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Mistletoe plant (Viscum album) with haustoria in the trunk of the host  plant, drawing, Stock Photo, Picture And Rights Managed Image. Pic.  DAE-10207031 | agefoto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54701" y="3535916"/>
            <a:ext cx="2343152" cy="257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9539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652" y="1761984"/>
            <a:ext cx="7886700" cy="99417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174" name="Picture 6" descr="Víte, proč jmelí nosí štěstí a lásku? | iReceptář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65443"/>
            <a:ext cx="4219832" cy="257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ozdíl mezi parazitem celkem a parazitem - 2022 - Zpráv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47" y="3429001"/>
            <a:ext cx="4314053" cy="262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Předvánoční speciál: není jmelí jako jmelí - Aktuality | Přírodovědci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219832" cy="257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PRESENTATION NA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47" y="864238"/>
            <a:ext cx="4314053" cy="256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1346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6243" y="1223772"/>
            <a:ext cx="3231291" cy="994172"/>
          </a:xfrm>
        </p:spPr>
        <p:txBody>
          <a:bodyPr>
            <a:normAutofit/>
          </a:bodyPr>
          <a:lstStyle/>
          <a:p>
            <a:r>
              <a:rPr lang="cs-CZ" sz="2400" b="1" dirty="0"/>
              <a:t>Vývoj jmelí bílého </a:t>
            </a:r>
            <a:br>
              <a:rPr lang="cs-CZ" sz="2400" b="1" dirty="0"/>
            </a:br>
            <a:r>
              <a:rPr lang="cs-CZ" sz="2400" b="1" dirty="0"/>
              <a:t>(</a:t>
            </a:r>
            <a:r>
              <a:rPr lang="cs-CZ" sz="2400" b="1" i="1" dirty="0" err="1"/>
              <a:t>Viscum</a:t>
            </a:r>
            <a:r>
              <a:rPr lang="cs-CZ" sz="2400" b="1" i="1" dirty="0"/>
              <a:t> album)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846" y="1131094"/>
            <a:ext cx="5277452" cy="4980902"/>
          </a:xfrm>
        </p:spPr>
      </p:pic>
      <p:sp>
        <p:nvSpPr>
          <p:cNvPr id="5" name="Obdélník 4"/>
          <p:cNvSpPr/>
          <p:nvPr/>
        </p:nvSpPr>
        <p:spPr>
          <a:xfrm>
            <a:off x="3447534" y="970455"/>
            <a:ext cx="5251623" cy="222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33193065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8" descr="https://player.slideplayer.cz/93/15372147/slides/slide_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4915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https://player.slideplayer.cz/93/15372147/slides/slide_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006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57"/>
            <a:ext cx="10836696" cy="559614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123728" y="-25643"/>
            <a:ext cx="4900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Paraziti a historie člověka</a:t>
            </a:r>
          </a:p>
        </p:txBody>
      </p:sp>
    </p:spTree>
    <p:extLst>
      <p:ext uri="{BB962C8B-B14F-4D97-AF65-F5344CB8AC3E}">
        <p14:creationId xmlns:p14="http://schemas.microsoft.com/office/powerpoint/2010/main" val="35892391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8" descr="https://player.slideplayer.cz/93/15372147/slides/slide_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6761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7300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7665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Klasifikace typů hostitelů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420888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dirty="0"/>
              <a:t>Hostitel definitivní</a:t>
            </a:r>
          </a:p>
          <a:p>
            <a:pPr eaLnBrk="1" hangingPunct="1"/>
            <a:r>
              <a:rPr lang="cs-CZ" altLang="cs-CZ" dirty="0"/>
              <a:t>Mezihostitel</a:t>
            </a:r>
          </a:p>
          <a:p>
            <a:pPr eaLnBrk="1" hangingPunct="1"/>
            <a:r>
              <a:rPr lang="cs-CZ" altLang="cs-CZ" dirty="0" err="1"/>
              <a:t>Paratenický</a:t>
            </a:r>
            <a:r>
              <a:rPr lang="cs-CZ" altLang="cs-CZ" dirty="0"/>
              <a:t> hostitel</a:t>
            </a:r>
          </a:p>
          <a:p>
            <a:pPr eaLnBrk="1" hangingPunct="1"/>
            <a:r>
              <a:rPr lang="cs-CZ" altLang="cs-CZ" dirty="0"/>
              <a:t>Rezervoárový hostitel</a:t>
            </a:r>
          </a:p>
          <a:p>
            <a:pPr eaLnBrk="1" hangingPunct="1"/>
            <a:r>
              <a:rPr lang="cs-CZ" altLang="cs-CZ" dirty="0"/>
              <a:t>Náhodný hostitel</a:t>
            </a:r>
          </a:p>
          <a:p>
            <a:pPr eaLnBrk="1" hangingPunct="1"/>
            <a:r>
              <a:rPr lang="cs-CZ" altLang="cs-CZ" dirty="0"/>
              <a:t>Vektor – přenašeč 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475656" y="548680"/>
            <a:ext cx="6120680" cy="66171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73648"/>
            <a:ext cx="4544455" cy="349165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 flipH="1">
            <a:off x="5508104" y="2132856"/>
            <a:ext cx="2330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Příklady vektorů</a:t>
            </a:r>
          </a:p>
        </p:txBody>
      </p:sp>
    </p:spTree>
    <p:extLst>
      <p:ext uri="{BB962C8B-B14F-4D97-AF65-F5344CB8AC3E}">
        <p14:creationId xmlns:p14="http://schemas.microsoft.com/office/powerpoint/2010/main" val="38275327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646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6232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627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7224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4430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1820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2648</Words>
  <Application>Microsoft Office PowerPoint</Application>
  <PresentationFormat>Předvádění na obrazovce (4:3)</PresentationFormat>
  <Paragraphs>417</Paragraphs>
  <Slides>135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135</vt:i4>
      </vt:variant>
    </vt:vector>
  </HeadingPairs>
  <TitlesOfParts>
    <vt:vector size="141" baseType="lpstr">
      <vt:lpstr>Arial</vt:lpstr>
      <vt:lpstr>Calibri</vt:lpstr>
      <vt:lpstr>Comic Sans MS</vt:lpstr>
      <vt:lpstr>Roboto</vt:lpstr>
      <vt:lpstr>Tahoma</vt:lpstr>
      <vt:lpstr>Motiv systému Office</vt:lpstr>
      <vt:lpstr>PARAZITISMUS</vt:lpstr>
      <vt:lpstr>Prezentace aplikace PowerPoint</vt:lpstr>
      <vt:lpstr>Za Zemi jsou čtyři typy prostředí: </vt:lpstr>
      <vt:lpstr>Prezentace aplikace PowerPoint</vt:lpstr>
      <vt:lpstr>Prezentace aplikace PowerPoint</vt:lpstr>
      <vt:lpstr>Diverzita cizopasníků  1 volně žijící druh – 1 druh cizopasníka – polovina biosféry paraziti   Parazitismus –  velmi rozšířený biologický jev                                   úspěšná životní strategie </vt:lpstr>
      <vt:lpstr>Rozmanitost cizopasníků</vt:lpstr>
      <vt:lpstr>Prezentace aplikace PowerPoint</vt:lpstr>
      <vt:lpstr>Prezentace aplikace PowerPoint</vt:lpstr>
      <vt:lpstr>Parazitární nemoci člověka</vt:lpstr>
      <vt:lpstr>Počet druhů cizopasníků</vt:lpstr>
      <vt:lpstr>Prezentace aplikace PowerPoint</vt:lpstr>
      <vt:lpstr>Frekvence poměru relativní velikosti těla  konzumenta a hostitele</vt:lpstr>
      <vt:lpstr>Prezentace aplikace PowerPoint</vt:lpstr>
      <vt:lpstr> Ryba jako habitat - Ichthyoparazitologie </vt:lpstr>
      <vt:lpstr>Co je hlavní úkol parazitologů ?</vt:lpstr>
      <vt:lpstr>Profesionální diagnostika původců onemocnění</vt:lpstr>
      <vt:lpstr>Studium životních cyklů – klíčová znalost</vt:lpstr>
      <vt:lpstr>Studium přenosu a šíření patogenů (často smrtících epidemií)</vt:lpstr>
      <vt:lpstr>Aplikace ve  zdravotnictví – např. příprava vakcín</vt:lpstr>
      <vt:lpstr>Parazitologické nobelovky</vt:lpstr>
      <vt:lpstr>Parazit – organismus (mikroorganismus, rostlina, živočich), který žije na těle nebo uvnitř těla jiného organismu (hostitele), živí se na jeho úkor a tím mu škodí.</vt:lpstr>
      <vt:lpstr>Prezentace aplikace PowerPoint</vt:lpstr>
      <vt:lpstr>Prezentace aplikace PowerPoint</vt:lpstr>
      <vt:lpstr>Prezentace aplikace PowerPoint</vt:lpstr>
      <vt:lpstr>Je parazitismus symbióza ?</vt:lpstr>
      <vt:lpstr>Jaké jsou typy symbiosy !</vt:lpstr>
      <vt:lpstr>Symbiosa v přírodě </vt:lpstr>
      <vt:lpstr>Prezentace aplikace PowerPoint</vt:lpstr>
      <vt:lpstr>Prezentace aplikace PowerPoint</vt:lpstr>
      <vt:lpstr>Vztahy mezi typy symbiosy</vt:lpstr>
      <vt:lpstr>Prezentace aplikace PowerPoint</vt:lpstr>
      <vt:lpstr>Prezentace aplikace PowerPoint</vt:lpstr>
      <vt:lpstr>Prezentace aplikace PowerPoint</vt:lpstr>
      <vt:lpstr>Hlavní starosti parazita </vt:lpstr>
      <vt:lpstr>Prezentace aplikace PowerPoint</vt:lpstr>
      <vt:lpstr>Současné znalosti diverzitě parazitů </vt:lpstr>
      <vt:lpstr>Prezentace aplikace PowerPoint</vt:lpstr>
      <vt:lpstr>Evoluce parazitismu</vt:lpstr>
      <vt:lpstr>Prezentace aplikace PowerPoint</vt:lpstr>
      <vt:lpstr>Výhody parazitismu</vt:lpstr>
      <vt:lpstr>Nevýhody parazitismu</vt:lpstr>
      <vt:lpstr>Faktory zhoršující vliv parazitismu</vt:lpstr>
      <vt:lpstr>Adaptace prvoků k parazitismu</vt:lpstr>
      <vt:lpstr>Typy parazitismu</vt:lpstr>
      <vt:lpstr>Parazit - typický</vt:lpstr>
      <vt:lpstr>Paraziti – příklady Obrovská rozmanitost </vt:lpstr>
      <vt:lpstr>Morfologická rozmanitost -Monogenea</vt:lpstr>
      <vt:lpstr>Prezentace aplikace PowerPoint</vt:lpstr>
      <vt:lpstr>Evoluční vztahy hlavních skupin Platyhelminthes</vt:lpstr>
      <vt:lpstr>Predace</vt:lpstr>
      <vt:lpstr>Parasitoid</vt:lpstr>
      <vt:lpstr>Formy parazitismu - parazitoidi</vt:lpstr>
      <vt:lpstr>Prezentace aplikace PowerPoint</vt:lpstr>
      <vt:lpstr>Mikropredátor - krevsající členovci  </vt:lpstr>
      <vt:lpstr>Rozmanitost členovců - blechy</vt:lpstr>
      <vt:lpstr>Parazitický kastrátor</vt:lpstr>
      <vt:lpstr>Prezentace aplikace PowerPoint</vt:lpstr>
      <vt:lpstr>Prezentace aplikace PowerPoint</vt:lpstr>
      <vt:lpstr>Hnízdní parazitismus – kukačka obecná</vt:lpstr>
      <vt:lpstr>Sociální parazitismus</vt:lpstr>
      <vt:lpstr>Sociální parazitismus a otrokářství</vt:lpstr>
      <vt:lpstr>Prezentace aplikace PowerPoint</vt:lpstr>
      <vt:lpstr>Prezentace aplikace PowerPoint</vt:lpstr>
      <vt:lpstr>Kleptoparazitismus  - příklady</vt:lpstr>
      <vt:lpstr>Kleptoparazitismus a forézie</vt:lpstr>
      <vt:lpstr>Sexuální parasitismus</vt:lpstr>
      <vt:lpstr>Prezentace aplikace PowerPoint</vt:lpstr>
      <vt:lpstr>A co ryby, mají si kde hrát ?</vt:lpstr>
      <vt:lpstr>Ryby jako (ekto)paraziti - mihule</vt:lpstr>
      <vt:lpstr>Ryby jako (endo)paraziti – hořavka duhová  </vt:lpstr>
      <vt:lpstr>Krev sající netopýři – rodu Desmodus spp. (Vampyrismus)</vt:lpstr>
      <vt:lpstr>Potravní strategie jihoamerických netopýrů</vt:lpstr>
      <vt:lpstr>Prezentace aplikace PowerPoint</vt:lpstr>
      <vt:lpstr>Upíři a vampyrismus  – ženy typu vamp </vt:lpstr>
      <vt:lpstr>Prezentace aplikace PowerPoint</vt:lpstr>
      <vt:lpstr>Prezentace aplikace PowerPoint</vt:lpstr>
      <vt:lpstr>Parazitické rostliny - fytopatologie</vt:lpstr>
      <vt:lpstr>Vyšší rostliny jako paraziti</vt:lpstr>
      <vt:lpstr>Parazitické rostliny – kdo je kdo ?</vt:lpstr>
      <vt:lpstr>Vyšší rostliny jako paraziti</vt:lpstr>
      <vt:lpstr>Parazitické rostliny – 2 skupiny</vt:lpstr>
      <vt:lpstr>Napojení parazita na hostitele</vt:lpstr>
      <vt:lpstr>Haustorium jmelí pronikající do hostitele</vt:lpstr>
      <vt:lpstr>Prezentace aplikace PowerPoint</vt:lpstr>
      <vt:lpstr>Prezentace aplikace PowerPoint</vt:lpstr>
      <vt:lpstr>Vývoj jmelí bílého  (Viscum album)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Klasifikace typů hostitelů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Bez komentáře !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Ekologické klasifikace parazitů</vt:lpstr>
      <vt:lpstr>Ekologické klasifikace parazitů</vt:lpstr>
      <vt:lpstr>Podle hostitelů</vt:lpstr>
      <vt:lpstr>Podle lokalizace</vt:lpstr>
      <vt:lpstr>Endoparaziti</vt:lpstr>
      <vt:lpstr>Podle vazby na hostitele</vt:lpstr>
      <vt:lpstr>Podle časového úseku v životním cyklu kdy parazitují</vt:lpstr>
      <vt:lpstr>Periodický parazitismus</vt:lpstr>
      <vt:lpstr>Podle typu životního cyklu</vt:lpstr>
      <vt:lpstr>Podle způsobu výživy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Životní cyklus přímý</vt:lpstr>
      <vt:lpstr>Prezentace aplikace PowerPoint</vt:lpstr>
      <vt:lpstr>Životní cyklus nepřímý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Milan Gelnar</cp:lastModifiedBy>
  <cp:revision>98</cp:revision>
  <dcterms:created xsi:type="dcterms:W3CDTF">2015-10-13T14:23:25Z</dcterms:created>
  <dcterms:modified xsi:type="dcterms:W3CDTF">2022-10-13T05:45:17Z</dcterms:modified>
</cp:coreProperties>
</file>