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9"/>
  </p:handoutMasterIdLst>
  <p:sldIdLst>
    <p:sldId id="256" r:id="rId2"/>
    <p:sldId id="520" r:id="rId3"/>
    <p:sldId id="505" r:id="rId4"/>
    <p:sldId id="438" r:id="rId5"/>
    <p:sldId id="513" r:id="rId6"/>
    <p:sldId id="512" r:id="rId7"/>
    <p:sldId id="515" r:id="rId8"/>
    <p:sldId id="533" r:id="rId9"/>
    <p:sldId id="514" r:id="rId10"/>
    <p:sldId id="334" r:id="rId11"/>
    <p:sldId id="261" r:id="rId12"/>
    <p:sldId id="440" r:id="rId13"/>
    <p:sldId id="265" r:id="rId14"/>
    <p:sldId id="333" r:id="rId15"/>
    <p:sldId id="444" r:id="rId16"/>
    <p:sldId id="262" r:id="rId17"/>
    <p:sldId id="443" r:id="rId18"/>
    <p:sldId id="449" r:id="rId19"/>
    <p:sldId id="496" r:id="rId20"/>
    <p:sldId id="280" r:id="rId21"/>
    <p:sldId id="277" r:id="rId22"/>
    <p:sldId id="278" r:id="rId23"/>
    <p:sldId id="521" r:id="rId24"/>
    <p:sldId id="499" r:id="rId25"/>
    <p:sldId id="353" r:id="rId26"/>
    <p:sldId id="508" r:id="rId27"/>
    <p:sldId id="507" r:id="rId28"/>
    <p:sldId id="341" r:id="rId29"/>
    <p:sldId id="391" r:id="rId30"/>
    <p:sldId id="497" r:id="rId31"/>
    <p:sldId id="331" r:id="rId32"/>
    <p:sldId id="332" r:id="rId33"/>
    <p:sldId id="442" r:id="rId34"/>
    <p:sldId id="393" r:id="rId35"/>
    <p:sldId id="451" r:id="rId36"/>
    <p:sldId id="452" r:id="rId37"/>
    <p:sldId id="456" r:id="rId38"/>
    <p:sldId id="534" r:id="rId39"/>
    <p:sldId id="524" r:id="rId40"/>
    <p:sldId id="526" r:id="rId41"/>
    <p:sldId id="527" r:id="rId42"/>
    <p:sldId id="531" r:id="rId43"/>
    <p:sldId id="532" r:id="rId44"/>
    <p:sldId id="460" r:id="rId45"/>
    <p:sldId id="459" r:id="rId46"/>
    <p:sldId id="517" r:id="rId47"/>
    <p:sldId id="461" r:id="rId48"/>
    <p:sldId id="516" r:id="rId49"/>
    <p:sldId id="466" r:id="rId50"/>
    <p:sldId id="465" r:id="rId51"/>
    <p:sldId id="467" r:id="rId52"/>
    <p:sldId id="468" r:id="rId53"/>
    <p:sldId id="455" r:id="rId54"/>
    <p:sldId id="457" r:id="rId55"/>
    <p:sldId id="453" r:id="rId56"/>
    <p:sldId id="454" r:id="rId57"/>
    <p:sldId id="523" r:id="rId58"/>
  </p:sldIdLst>
  <p:sldSz cx="9144000" cy="6858000" type="screen4x3"/>
  <p:notesSz cx="9874250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608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2027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CC304-8520-41CF-80B9-73AAB36445A8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2027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BF515-273D-471F-AE05-D7DB92AFBA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1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69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89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07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60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38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23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7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6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26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04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A936C-E522-4B21-B7DC-D444DB2FB146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32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Les" TargetMode="External"/><Relationship Id="rId13" Type="http://schemas.openxmlformats.org/officeDocument/2006/relationships/hyperlink" Target="https://cs.wikipedia.org/w/index.php?title=Ekologie_glob%C3%A1ln%C3%AD&amp;action=edit&amp;redlink=1" TargetMode="External"/><Relationship Id="rId3" Type="http://schemas.openxmlformats.org/officeDocument/2006/relationships/hyperlink" Target="https://cs.wikipedia.org/w/index.php?title=Ekologie_rostlin&amp;action=edit&amp;redlink=1" TargetMode="External"/><Relationship Id="rId7" Type="http://schemas.openxmlformats.org/officeDocument/2006/relationships/hyperlink" Target="https://cs.wikipedia.org/wiki/Ekologie_lesa" TargetMode="External"/><Relationship Id="rId12" Type="http://schemas.openxmlformats.org/officeDocument/2006/relationships/hyperlink" Target="https://cs.wikipedia.org/wiki/Ekosyst%C3%A9m" TargetMode="External"/><Relationship Id="rId2" Type="http://schemas.openxmlformats.org/officeDocument/2006/relationships/hyperlink" Target="https://cs.wikipedia.org/w/index.php?title=Ekologie_mikroorganism%C5%AF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/index.php?title=Ekologie_mo%C5%99e&amp;action=edit&amp;redlink=1" TargetMode="External"/><Relationship Id="rId11" Type="http://schemas.openxmlformats.org/officeDocument/2006/relationships/hyperlink" Target="https://cs.wikipedia.org/w/index.php?title=Produk%C4%8Dn%C3%AD_ekologie&amp;action=edit&amp;redlink=1" TargetMode="External"/><Relationship Id="rId5" Type="http://schemas.openxmlformats.org/officeDocument/2006/relationships/hyperlink" Target="https://cs.wikipedia.org/wiki/Lidsk%C3%A1_ekologie" TargetMode="External"/><Relationship Id="rId10" Type="http://schemas.openxmlformats.org/officeDocument/2006/relationships/hyperlink" Target="https://cs.wikipedia.org/w/index.php?title=Aplikovan%C3%A1_ekologie&amp;action=edit&amp;redlink=1" TargetMode="External"/><Relationship Id="rId4" Type="http://schemas.openxmlformats.org/officeDocument/2006/relationships/hyperlink" Target="https://cs.wikipedia.org/w/index.php?title=Ekologie_%C5%BEivo%C4%8Dich%C5%AF&amp;action=edit&amp;redlink=1" TargetMode="External"/><Relationship Id="rId9" Type="http://schemas.openxmlformats.org/officeDocument/2006/relationships/hyperlink" Target="https://cs.wikipedia.org/wiki/Krajinn%C3%A1_ekologi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Obecná ekologie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4766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tx2"/>
                </a:solidFill>
              </a:rPr>
              <a:t>Prof. RNDr. Milan Gelnar, CSc.</a:t>
            </a:r>
          </a:p>
          <a:p>
            <a:endParaRPr lang="cs-CZ" dirty="0"/>
          </a:p>
          <a:p>
            <a:r>
              <a:rPr lang="cs-CZ" dirty="0"/>
              <a:t>Ústav botaniky a zoologie, PřF MU, Brno</a:t>
            </a:r>
          </a:p>
          <a:p>
            <a:r>
              <a:rPr lang="cs-CZ" dirty="0"/>
              <a:t>Čtvrtek 12.00 – 14.00 </a:t>
            </a:r>
          </a:p>
        </p:txBody>
      </p:sp>
    </p:spTree>
    <p:extLst>
      <p:ext uri="{BB962C8B-B14F-4D97-AF65-F5344CB8AC3E}">
        <p14:creationId xmlns:p14="http://schemas.microsoft.com/office/powerpoint/2010/main" val="1415398697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5328592" cy="504056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Stručná historie ekologie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36104"/>
            <a:ext cx="4038600" cy="5877272"/>
          </a:xfrm>
        </p:spPr>
        <p:txBody>
          <a:bodyPr>
            <a:normAutofit fontScale="70000" lnSpcReduction="20000"/>
          </a:bodyPr>
          <a:lstStyle/>
          <a:p>
            <a:r>
              <a:rPr lang="cs-CZ" sz="2600" dirty="0" err="1"/>
              <a:t>Theophrastos</a:t>
            </a:r>
            <a:r>
              <a:rPr lang="cs-CZ" sz="2600" dirty="0"/>
              <a:t> – staré Řecko – psal o vztazích organismů a prostředí</a:t>
            </a:r>
          </a:p>
          <a:p>
            <a:r>
              <a:rPr lang="cs-CZ" sz="2600" dirty="0"/>
              <a:t>1798  - Thomas </a:t>
            </a:r>
            <a:r>
              <a:rPr lang="cs-CZ" sz="2600" dirty="0" err="1"/>
              <a:t>Malthus</a:t>
            </a:r>
            <a:r>
              <a:rPr lang="cs-CZ" sz="2600" dirty="0"/>
              <a:t>: </a:t>
            </a:r>
            <a:r>
              <a:rPr lang="cs-CZ" sz="2600" dirty="0" err="1"/>
              <a:t>Essay</a:t>
            </a:r>
            <a:r>
              <a:rPr lang="cs-CZ" sz="2600" dirty="0"/>
              <a:t> on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Principle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Population</a:t>
            </a:r>
            <a:endParaRPr lang="cs-CZ" sz="2600" dirty="0"/>
          </a:p>
          <a:p>
            <a:r>
              <a:rPr lang="cs-CZ" sz="2600" dirty="0"/>
              <a:t>1805 - Alexander von Humboldt: plant </a:t>
            </a:r>
            <a:r>
              <a:rPr lang="cs-CZ" sz="2600" dirty="0" err="1"/>
              <a:t>communities</a:t>
            </a:r>
            <a:endParaRPr lang="cs-CZ" sz="2600" dirty="0"/>
          </a:p>
          <a:p>
            <a:r>
              <a:rPr lang="cs-CZ" sz="2600" dirty="0"/>
              <a:t>1859 - Charles Darwin  – On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Origin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Species – koncept evoluce</a:t>
            </a:r>
          </a:p>
          <a:p>
            <a:r>
              <a:rPr lang="cs-CZ" sz="2600" dirty="0"/>
              <a:t>Gregor Mendel (1822-1884) populační genetika</a:t>
            </a:r>
          </a:p>
          <a:p>
            <a:r>
              <a:rPr lang="cs-CZ" sz="2600" dirty="0"/>
              <a:t>1877 – Karl </a:t>
            </a:r>
            <a:r>
              <a:rPr lang="cs-CZ" sz="2600" dirty="0" err="1"/>
              <a:t>Mobius</a:t>
            </a:r>
            <a:r>
              <a:rPr lang="cs-CZ" sz="2600" dirty="0"/>
              <a:t> – </a:t>
            </a:r>
            <a:r>
              <a:rPr lang="cs-CZ" sz="2600" dirty="0" err="1"/>
              <a:t>biocenosis</a:t>
            </a:r>
            <a:endParaRPr lang="cs-CZ" sz="2600" dirty="0"/>
          </a:p>
          <a:p>
            <a:r>
              <a:rPr lang="cs-CZ" sz="2600" dirty="0"/>
              <a:t>1887 – </a:t>
            </a:r>
            <a:r>
              <a:rPr lang="cs-CZ" sz="2600" dirty="0" err="1"/>
              <a:t>Stephen</a:t>
            </a:r>
            <a:r>
              <a:rPr lang="cs-CZ" sz="2600" dirty="0"/>
              <a:t> </a:t>
            </a:r>
            <a:r>
              <a:rPr lang="cs-CZ" sz="2600" dirty="0" err="1"/>
              <a:t>Forbes</a:t>
            </a:r>
            <a:r>
              <a:rPr lang="cs-CZ" sz="2600" dirty="0"/>
              <a:t> – </a:t>
            </a:r>
            <a:r>
              <a:rPr lang="cs-CZ" sz="2600" dirty="0" err="1"/>
              <a:t>Lake</a:t>
            </a:r>
            <a:r>
              <a:rPr lang="cs-CZ" sz="2600" dirty="0"/>
              <a:t> as a </a:t>
            </a:r>
            <a:r>
              <a:rPr lang="cs-CZ" sz="2600" dirty="0" err="1"/>
              <a:t>Microcosm</a:t>
            </a:r>
            <a:endParaRPr lang="cs-CZ" sz="2600" dirty="0"/>
          </a:p>
          <a:p>
            <a:r>
              <a:rPr lang="cs-CZ" sz="2600" dirty="0"/>
              <a:t>1913 – Victor E. </a:t>
            </a:r>
            <a:r>
              <a:rPr lang="cs-CZ" sz="2600" dirty="0" err="1"/>
              <a:t>Shelford</a:t>
            </a:r>
            <a:r>
              <a:rPr lang="cs-CZ" sz="2600" dirty="0"/>
              <a:t> – Animal </a:t>
            </a:r>
            <a:r>
              <a:rPr lang="cs-CZ" sz="2600" dirty="0" err="1"/>
              <a:t>Communities</a:t>
            </a:r>
            <a:r>
              <a:rPr lang="cs-CZ" sz="2600" dirty="0"/>
              <a:t> in </a:t>
            </a:r>
            <a:r>
              <a:rPr lang="cs-CZ" sz="2600" dirty="0" err="1"/>
              <a:t>Temperate</a:t>
            </a:r>
            <a:r>
              <a:rPr lang="cs-CZ" sz="2600" dirty="0"/>
              <a:t> America</a:t>
            </a:r>
          </a:p>
          <a:p>
            <a:r>
              <a:rPr lang="en-US" sz="2600" dirty="0"/>
              <a:t>Charles Adams (USA) - 1913 – A Guide to study of Animal Ecology </a:t>
            </a:r>
            <a:endParaRPr lang="cs-CZ" sz="2600" dirty="0"/>
          </a:p>
          <a:p>
            <a:r>
              <a:rPr lang="cs-CZ" sz="2600" dirty="0"/>
              <a:t>Arthur G. </a:t>
            </a:r>
            <a:r>
              <a:rPr lang="cs-CZ" sz="2600" dirty="0" err="1"/>
              <a:t>Tansley</a:t>
            </a:r>
            <a:r>
              <a:rPr lang="cs-CZ" sz="2600" dirty="0"/>
              <a:t> (1871-1955) – holistický koncept – ekosystém</a:t>
            </a:r>
          </a:p>
          <a:p>
            <a:r>
              <a:rPr lang="cs-CZ" sz="2600" dirty="0"/>
              <a:t>1925 – Alfred J. Lotka – </a:t>
            </a:r>
            <a:r>
              <a:rPr lang="cs-CZ" sz="2600" dirty="0" err="1"/>
              <a:t>Elements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Physical</a:t>
            </a:r>
            <a:r>
              <a:rPr lang="cs-CZ" sz="2600" dirty="0"/>
              <a:t> Biology</a:t>
            </a:r>
          </a:p>
          <a:p>
            <a:r>
              <a:rPr lang="cs-CZ" sz="2600" dirty="0"/>
              <a:t>Charles </a:t>
            </a:r>
            <a:r>
              <a:rPr lang="cs-CZ" sz="2600" dirty="0" err="1"/>
              <a:t>Elton</a:t>
            </a:r>
            <a:r>
              <a:rPr lang="cs-CZ" sz="2600" dirty="0"/>
              <a:t> (UK) - 1927 – Animal </a:t>
            </a:r>
            <a:r>
              <a:rPr lang="cs-CZ" sz="2600" dirty="0" err="1"/>
              <a:t>Ecology</a:t>
            </a:r>
            <a:endParaRPr lang="cs-CZ" sz="2600" dirty="0"/>
          </a:p>
          <a:p>
            <a:endParaRPr lang="cs-CZ" sz="26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3533" y="2708920"/>
            <a:ext cx="4038600" cy="48574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900" dirty="0"/>
              <a:t>     </a:t>
            </a:r>
            <a:r>
              <a:rPr lang="cs-CZ" sz="2600" dirty="0"/>
              <a:t>Druhá polovina 20. století – rozvoj  </a:t>
            </a:r>
          </a:p>
          <a:p>
            <a:pPr marL="0" indent="0">
              <a:buNone/>
            </a:pPr>
            <a:r>
              <a:rPr lang="cs-CZ" sz="2600" dirty="0"/>
              <a:t>     ekologie:</a:t>
            </a:r>
          </a:p>
          <a:p>
            <a:pPr marL="0" indent="0">
              <a:buNone/>
            </a:pPr>
            <a:endParaRPr lang="cs-CZ" sz="2600" dirty="0"/>
          </a:p>
          <a:p>
            <a:r>
              <a:rPr lang="cs-CZ" sz="2600" dirty="0"/>
              <a:t>Populační ekologie</a:t>
            </a:r>
          </a:p>
          <a:p>
            <a:r>
              <a:rPr lang="cs-CZ" sz="2600" dirty="0"/>
              <a:t>Evoluční ekologie</a:t>
            </a:r>
          </a:p>
          <a:p>
            <a:r>
              <a:rPr lang="cs-CZ" sz="2600" dirty="0"/>
              <a:t>Ekologie společenstev</a:t>
            </a:r>
          </a:p>
          <a:p>
            <a:r>
              <a:rPr lang="cs-CZ" sz="2600" dirty="0"/>
              <a:t>Fyziologická ekologie</a:t>
            </a:r>
          </a:p>
          <a:p>
            <a:r>
              <a:rPr lang="cs-CZ" sz="2600" dirty="0"/>
              <a:t>Behaviorální ekologie</a:t>
            </a:r>
          </a:p>
          <a:p>
            <a:r>
              <a:rPr lang="cs-CZ" sz="2600" dirty="0"/>
              <a:t>Krajinná ekologie</a:t>
            </a:r>
          </a:p>
          <a:p>
            <a:r>
              <a:rPr lang="cs-CZ" sz="2600" dirty="0"/>
              <a:t>Globální ekologie</a:t>
            </a:r>
          </a:p>
          <a:p>
            <a:r>
              <a:rPr lang="cs-CZ" sz="2600" dirty="0"/>
              <a:t>Teoretická ekologie</a:t>
            </a:r>
          </a:p>
          <a:p>
            <a:r>
              <a:rPr lang="cs-CZ" sz="2600" dirty="0"/>
              <a:t>Ekologická statistika</a:t>
            </a:r>
          </a:p>
          <a:p>
            <a:r>
              <a:rPr lang="cs-CZ" sz="2600" dirty="0" err="1"/>
              <a:t>Imunoekologie</a:t>
            </a:r>
            <a:endParaRPr lang="cs-CZ" sz="2600" dirty="0"/>
          </a:p>
          <a:p>
            <a:r>
              <a:rPr lang="cs-CZ" sz="2600" dirty="0"/>
              <a:t>Molekulární ekologie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17" y="215056"/>
            <a:ext cx="17049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22218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360040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Co je to ekologie ?  Základní definice a pojmy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7416824" cy="525658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dirty="0"/>
              <a:t>Termín ekologie – Ernst </a:t>
            </a:r>
            <a:r>
              <a:rPr lang="cs-CZ" dirty="0" err="1"/>
              <a:t>Haeckel</a:t>
            </a:r>
            <a:r>
              <a:rPr lang="cs-CZ" dirty="0"/>
              <a:t> (1869) – z řeckého </a:t>
            </a:r>
            <a:r>
              <a:rPr lang="cs-CZ" dirty="0" err="1"/>
              <a:t>oikos</a:t>
            </a:r>
            <a:r>
              <a:rPr lang="cs-CZ" dirty="0"/>
              <a:t> – „domov“ </a:t>
            </a:r>
          </a:p>
          <a:p>
            <a:pPr algn="l"/>
            <a:endParaRPr lang="cs-CZ" dirty="0"/>
          </a:p>
          <a:p>
            <a:pPr algn="l"/>
            <a:r>
              <a:rPr lang="cs-CZ" b="1" dirty="0">
                <a:solidFill>
                  <a:schemeClr val="tx1"/>
                </a:solidFill>
              </a:rPr>
              <a:t>Ekologie je věda o vzájemném působení organismů a jejich prostředí.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Krebs (1972): </a:t>
            </a:r>
            <a:r>
              <a:rPr lang="cs-CZ" dirty="0">
                <a:solidFill>
                  <a:schemeClr val="tx1"/>
                </a:solidFill>
              </a:rPr>
              <a:t>Ekologie je vědecké studium interakcí, které ovlivňují výskyt a hojnost organismů – vymezuje zde základní předmět studia – </a:t>
            </a:r>
            <a:r>
              <a:rPr lang="cs-CZ" b="1" dirty="0">
                <a:solidFill>
                  <a:schemeClr val="tx1"/>
                </a:solidFill>
              </a:rPr>
              <a:t>rozšíření a početnost organismů </a:t>
            </a:r>
            <a:r>
              <a:rPr lang="cs-CZ" dirty="0">
                <a:solidFill>
                  <a:schemeClr val="tx1"/>
                </a:solidFill>
              </a:rPr>
              <a:t>– kde se organismy vyskytují a jak se tam chovají.</a:t>
            </a:r>
          </a:p>
          <a:p>
            <a:pPr algn="l"/>
            <a:endParaRPr lang="cs-CZ" dirty="0"/>
          </a:p>
          <a:p>
            <a:pPr algn="l"/>
            <a:r>
              <a:rPr lang="cs-CZ" b="1" dirty="0">
                <a:solidFill>
                  <a:schemeClr val="tx1"/>
                </a:solidFill>
              </a:rPr>
              <a:t>Jak definovat slovo prostředí ? </a:t>
            </a:r>
          </a:p>
          <a:p>
            <a:pPr algn="l"/>
            <a:endParaRPr lang="cs-CZ" b="1" dirty="0">
              <a:solidFill>
                <a:schemeClr val="tx1"/>
              </a:solidFill>
            </a:endParaRPr>
          </a:p>
          <a:p>
            <a:pPr algn="l"/>
            <a:r>
              <a:rPr lang="cs-CZ" dirty="0"/>
              <a:t>Prostředí organismu se skládá ze všech faktorů a jevů vně organismu, které na tento organismus působí, ať jsou těmito jevy </a:t>
            </a:r>
            <a:r>
              <a:rPr lang="cs-CZ" dirty="0">
                <a:solidFill>
                  <a:schemeClr val="tx1"/>
                </a:solidFill>
              </a:rPr>
              <a:t>faktory fyzikální a chemické (</a:t>
            </a:r>
            <a:r>
              <a:rPr lang="cs-CZ" b="1" dirty="0">
                <a:solidFill>
                  <a:schemeClr val="tx1"/>
                </a:solidFill>
              </a:rPr>
              <a:t>faktory abiotické</a:t>
            </a:r>
            <a:r>
              <a:rPr lang="cs-CZ" dirty="0">
                <a:solidFill>
                  <a:schemeClr val="tx1"/>
                </a:solidFill>
              </a:rPr>
              <a:t>)</a:t>
            </a:r>
            <a:r>
              <a:rPr lang="cs-CZ" dirty="0"/>
              <a:t>, anebo </a:t>
            </a:r>
            <a:r>
              <a:rPr lang="cs-CZ" dirty="0">
                <a:solidFill>
                  <a:schemeClr val="tx1"/>
                </a:solidFill>
              </a:rPr>
              <a:t>jiné organismy (</a:t>
            </a:r>
            <a:r>
              <a:rPr lang="cs-CZ" b="1" dirty="0">
                <a:solidFill>
                  <a:schemeClr val="tx1"/>
                </a:solidFill>
              </a:rPr>
              <a:t>faktory biotické</a:t>
            </a:r>
            <a:r>
              <a:rPr lang="cs-CZ" dirty="0"/>
              <a:t>). </a:t>
            </a:r>
          </a:p>
          <a:p>
            <a:pPr algn="l"/>
            <a:endParaRPr lang="cs-CZ" dirty="0"/>
          </a:p>
          <a:p>
            <a:pPr algn="l"/>
            <a:r>
              <a:rPr lang="cs-CZ" dirty="0">
                <a:solidFill>
                  <a:schemeClr val="tx1"/>
                </a:solidFill>
              </a:rPr>
              <a:t>Pojem prostředí tak má v ekologii ústřední postavení.     </a:t>
            </a:r>
          </a:p>
        </p:txBody>
      </p:sp>
    </p:spTree>
    <p:extLst>
      <p:ext uri="{BB962C8B-B14F-4D97-AF65-F5344CB8AC3E}">
        <p14:creationId xmlns:p14="http://schemas.microsoft.com/office/powerpoint/2010/main" val="261822642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br>
              <a:rPr lang="cs-CZ" sz="1500" dirty="0"/>
            </a:br>
            <a:endParaRPr lang="cs-CZ" sz="1500" dirty="0"/>
          </a:p>
        </p:txBody>
      </p:sp>
      <p:sp>
        <p:nvSpPr>
          <p:cNvPr id="3" name="Obdélník 2"/>
          <p:cNvSpPr/>
          <p:nvPr/>
        </p:nvSpPr>
        <p:spPr>
          <a:xfrm>
            <a:off x="827584" y="1268760"/>
            <a:ext cx="743358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Ekologie není synonymem </a:t>
            </a:r>
            <a:r>
              <a:rPr lang="cs-CZ" sz="2000" dirty="0"/>
              <a:t>životního prostředí, environmentalismu, dějin přírody, nebo věd o životním prostředí.              </a:t>
            </a:r>
          </a:p>
          <a:p>
            <a:endParaRPr lang="cs-CZ" sz="2000" dirty="0"/>
          </a:p>
          <a:p>
            <a:r>
              <a:rPr lang="cs-CZ" sz="2000" dirty="0"/>
              <a:t>Ekologie úzce souvisí s řadou biologických </a:t>
            </a:r>
            <a:r>
              <a:rPr lang="cs-CZ" sz="2000" dirty="0" err="1"/>
              <a:t>disciplin</a:t>
            </a:r>
            <a:r>
              <a:rPr lang="cs-CZ" sz="2000" dirty="0"/>
              <a:t>:  evoluční biologie, genetika, etologie, fyziologie  - ale i s množstvím dalších disciplín a subdisciplín (záleží na konkrétním předmětu zkoumání).                                                                                                       </a:t>
            </a:r>
          </a:p>
          <a:p>
            <a:endParaRPr lang="cs-CZ" sz="2000" dirty="0"/>
          </a:p>
          <a:p>
            <a:r>
              <a:rPr lang="cs-CZ" sz="2000" dirty="0"/>
              <a:t>Důležitým cílem pro ekology je zlepšit porozumění toho, jak biodiverzita ovlivňuje ekologickou funkci. </a:t>
            </a:r>
          </a:p>
          <a:p>
            <a:endParaRPr lang="cs-CZ" sz="2000" dirty="0"/>
          </a:p>
          <a:p>
            <a:r>
              <a:rPr lang="cs-CZ" sz="2000" dirty="0"/>
              <a:t>Ekologové se snaží vysvětlit:</a:t>
            </a:r>
          </a:p>
          <a:p>
            <a:r>
              <a:rPr lang="cs-CZ" sz="2000" dirty="0"/>
              <a:t>		Životní procesy, interakce a adaptace organismů</a:t>
            </a:r>
          </a:p>
          <a:p>
            <a:r>
              <a:rPr lang="cs-CZ" sz="2000" dirty="0"/>
              <a:t>		Pohyb materiálu a energie prostřednictvím živých   		společenství</a:t>
            </a:r>
          </a:p>
          <a:p>
            <a:r>
              <a:rPr lang="cs-CZ" sz="2000" dirty="0"/>
              <a:t>		Sukcesi a rozvoj ekosystémů</a:t>
            </a:r>
          </a:p>
          <a:p>
            <a:r>
              <a:rPr lang="cs-CZ" sz="2000" dirty="0"/>
              <a:t>		Počet a distribuci organismů a biologickou  			rozmanitost v rámci životního prostředí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96167" y="548680"/>
            <a:ext cx="380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Co je a není ekologie </a:t>
            </a:r>
          </a:p>
        </p:txBody>
      </p:sp>
    </p:spTree>
    <p:extLst>
      <p:ext uri="{BB962C8B-B14F-4D97-AF65-F5344CB8AC3E}">
        <p14:creationId xmlns:p14="http://schemas.microsoft.com/office/powerpoint/2010/main" val="105138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Biologické disciplíny blízce příbuzné ekologii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0" y="1340768"/>
            <a:ext cx="866619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8075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Ekologie a systém biologických věd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2700" dirty="0">
                <a:solidFill>
                  <a:srgbClr val="FF0000"/>
                </a:solidFill>
              </a:rPr>
              <a:t>Biologický dort – </a:t>
            </a:r>
            <a:r>
              <a:rPr lang="cs-CZ" sz="2700" dirty="0" err="1">
                <a:solidFill>
                  <a:srgbClr val="FF0000"/>
                </a:solidFill>
              </a:rPr>
              <a:t>Odum</a:t>
            </a:r>
            <a:r>
              <a:rPr lang="cs-CZ" sz="2700" dirty="0">
                <a:solidFill>
                  <a:srgbClr val="FF0000"/>
                </a:solidFill>
              </a:rPr>
              <a:t> (1977)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3885"/>
            <a:ext cx="8641287" cy="52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511738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700" b="1" dirty="0">
                <a:solidFill>
                  <a:srgbClr val="FF0000"/>
                </a:solidFill>
              </a:rPr>
              <a:t>Systém ekologických věd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950" u="sng" dirty="0">
                <a:solidFill>
                  <a:srgbClr val="FF0000"/>
                </a:solidFill>
              </a:rPr>
              <a:t>obecná ekologie</a:t>
            </a:r>
            <a:r>
              <a:rPr lang="cs-CZ" sz="1950" dirty="0">
                <a:solidFill>
                  <a:schemeClr val="tx2"/>
                </a:solidFill>
              </a:rPr>
              <a:t>: </a:t>
            </a:r>
            <a:r>
              <a:rPr lang="cs-CZ" sz="1950" dirty="0"/>
              <a:t>zabývá se obecně platnými ekologickými principy.</a:t>
            </a:r>
          </a:p>
          <a:p>
            <a:r>
              <a:rPr lang="cs-CZ" sz="1950" dirty="0">
                <a:hlinkClick r:id="rId2" tooltip="Ekologie mikroorganismů (stránka neexistuje)"/>
              </a:rPr>
              <a:t>ekologie mikroorganismů</a:t>
            </a:r>
            <a:r>
              <a:rPr lang="cs-CZ" sz="1950" dirty="0"/>
              <a:t>, </a:t>
            </a:r>
            <a:r>
              <a:rPr lang="cs-CZ" sz="1950" dirty="0">
                <a:hlinkClick r:id="rId3" tooltip="Ekologie rostlin (stránka neexistuje)"/>
              </a:rPr>
              <a:t>ekologie rostlin</a:t>
            </a:r>
            <a:r>
              <a:rPr lang="cs-CZ" sz="1950" dirty="0"/>
              <a:t>, </a:t>
            </a:r>
            <a:r>
              <a:rPr lang="cs-CZ" sz="1950" dirty="0">
                <a:hlinkClick r:id="rId4" tooltip="Ekologie živočichů (stránka neexistuje)"/>
              </a:rPr>
              <a:t>ekologie živočichů</a:t>
            </a:r>
            <a:r>
              <a:rPr lang="cs-CZ" sz="1950" dirty="0"/>
              <a:t>, </a:t>
            </a:r>
            <a:r>
              <a:rPr lang="cs-CZ" sz="1950" dirty="0">
                <a:hlinkClick r:id="rId5" tooltip="Lidská ekologie"/>
              </a:rPr>
              <a:t>ekologie člověka</a:t>
            </a:r>
            <a:r>
              <a:rPr lang="cs-CZ" sz="1950" dirty="0"/>
              <a:t>: zabývají se vztahy mezi příslušnými organismy a prostředím.</a:t>
            </a:r>
          </a:p>
          <a:p>
            <a:r>
              <a:rPr lang="cs-CZ" sz="1950" dirty="0">
                <a:hlinkClick r:id="rId6" tooltip="Ekologie moře (stránka neexistuje)"/>
              </a:rPr>
              <a:t>ekologie moře</a:t>
            </a:r>
            <a:r>
              <a:rPr lang="cs-CZ" sz="1950" dirty="0"/>
              <a:t>: vztahy mezi organismy a prostředím v mořích.</a:t>
            </a:r>
          </a:p>
          <a:p>
            <a:r>
              <a:rPr lang="cs-CZ" sz="1950" dirty="0">
                <a:hlinkClick r:id="rId7" tooltip="Ekologie lesa"/>
              </a:rPr>
              <a:t>ekologie lesa</a:t>
            </a:r>
            <a:r>
              <a:rPr lang="cs-CZ" sz="1950" dirty="0"/>
              <a:t>: nauka o </a:t>
            </a:r>
            <a:r>
              <a:rPr lang="cs-CZ" sz="1950" dirty="0">
                <a:hlinkClick r:id="rId8" tooltip="Les"/>
              </a:rPr>
              <a:t>lesním</a:t>
            </a:r>
            <a:r>
              <a:rPr lang="cs-CZ" sz="1950" dirty="0"/>
              <a:t> prostředí</a:t>
            </a:r>
          </a:p>
          <a:p>
            <a:r>
              <a:rPr lang="cs-CZ" sz="1950" dirty="0">
                <a:hlinkClick r:id="rId9" tooltip="Krajinná ekologie"/>
              </a:rPr>
              <a:t>ekologie krajiny</a:t>
            </a:r>
            <a:r>
              <a:rPr lang="cs-CZ" sz="1950" dirty="0"/>
              <a:t>: souvislosti mezi částmi krajiny, změny v krajině (včetně důsledků činností člověka).</a:t>
            </a:r>
          </a:p>
          <a:p>
            <a:r>
              <a:rPr lang="cs-CZ" sz="1950" dirty="0">
                <a:hlinkClick r:id="rId10" tooltip="Aplikovaná ekologie (stránka neexistuje)"/>
              </a:rPr>
              <a:t>aplikovaná ekologie</a:t>
            </a:r>
            <a:r>
              <a:rPr lang="cs-CZ" sz="1950" dirty="0"/>
              <a:t>: zabývá se praktickou aplikací ekologických poznatků</a:t>
            </a:r>
          </a:p>
          <a:p>
            <a:r>
              <a:rPr lang="cs-CZ" sz="1950" dirty="0">
                <a:hlinkClick r:id="rId11" tooltip="Produkční ekologie (stránka neexistuje)"/>
              </a:rPr>
              <a:t>produkční ekologie</a:t>
            </a:r>
            <a:r>
              <a:rPr lang="cs-CZ" sz="1950" dirty="0"/>
              <a:t>: zabývá se produkční analýzou trofických úrovní a koloběhem hmoty a energie v </a:t>
            </a:r>
            <a:r>
              <a:rPr lang="cs-CZ" sz="1950" dirty="0">
                <a:hlinkClick r:id="rId12" tooltip="Ekosystém"/>
              </a:rPr>
              <a:t>ekosystému</a:t>
            </a:r>
            <a:endParaRPr lang="cs-CZ" sz="1950" dirty="0"/>
          </a:p>
          <a:p>
            <a:r>
              <a:rPr lang="cs-CZ" sz="1950" dirty="0">
                <a:hlinkClick r:id="rId13" tooltip="Ekologie globální (stránka neexistuje)"/>
              </a:rPr>
              <a:t>ekologie globální</a:t>
            </a:r>
            <a:r>
              <a:rPr lang="cs-CZ" sz="1950" dirty="0"/>
              <a:t>: souvislosti a změny na celé planetě Zemi a jejich vliv na život.</a:t>
            </a:r>
          </a:p>
          <a:p>
            <a:pPr marL="0" indent="0">
              <a:buNone/>
            </a:pPr>
            <a:endParaRPr lang="cs-CZ" sz="195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476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576064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Ekologie – hraniční obory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1296144"/>
            <a:ext cx="7992888" cy="594928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sz="2300" b="1" dirty="0"/>
              <a:t>Deskriptivní ekologie </a:t>
            </a:r>
            <a:r>
              <a:rPr lang="cs-CZ" sz="2300" dirty="0"/>
              <a:t>– procesy spojené s popisem vzájemných vztahů organismů pro každý ekosystém</a:t>
            </a:r>
          </a:p>
          <a:p>
            <a:pPr algn="l"/>
            <a:endParaRPr lang="cs-CZ" sz="2300" dirty="0"/>
          </a:p>
          <a:p>
            <a:pPr algn="l"/>
            <a:r>
              <a:rPr lang="cs-CZ" sz="2300" b="1" dirty="0"/>
              <a:t>Funkční ekologie </a:t>
            </a:r>
            <a:r>
              <a:rPr lang="cs-CZ" sz="2300" dirty="0"/>
              <a:t>– identifikuje a kvantifikuje vztahy, analyzuje obecné problémy společné většině různých prostředí,  </a:t>
            </a:r>
            <a:r>
              <a:rPr lang="cs-CZ" sz="2300" b="1" dirty="0">
                <a:solidFill>
                  <a:srgbClr val="FF0000"/>
                </a:solidFill>
              </a:rPr>
              <a:t>JAK SYSTÉM PRACUJE ?</a:t>
            </a:r>
          </a:p>
          <a:p>
            <a:pPr algn="l"/>
            <a:endParaRPr lang="cs-CZ" sz="2300" b="1" dirty="0"/>
          </a:p>
          <a:p>
            <a:pPr algn="l"/>
            <a:r>
              <a:rPr lang="cs-CZ" sz="2300" b="1" dirty="0"/>
              <a:t>Evoluční ekologie </a:t>
            </a:r>
            <a:r>
              <a:rPr lang="cs-CZ" sz="2300" dirty="0"/>
              <a:t>– historické důsledky, proč přírodní výběr favorizoval určitě ekologické řešení. </a:t>
            </a:r>
            <a:r>
              <a:rPr lang="cs-CZ" sz="2300" b="1" dirty="0">
                <a:solidFill>
                  <a:srgbClr val="FF0000"/>
                </a:solidFill>
              </a:rPr>
              <a:t>PROČ SYSTÉM PRACUJE ?</a:t>
            </a:r>
          </a:p>
          <a:p>
            <a:pPr algn="l"/>
            <a:endParaRPr lang="cs-CZ" sz="2300" b="1" dirty="0"/>
          </a:p>
          <a:p>
            <a:pPr algn="l"/>
            <a:r>
              <a:rPr lang="cs-CZ" sz="2300" b="1" dirty="0"/>
              <a:t>Behaviorální ekologie </a:t>
            </a:r>
            <a:r>
              <a:rPr lang="cs-CZ" sz="2300" dirty="0"/>
              <a:t>– vztahy spojené s chováním živočichů</a:t>
            </a:r>
          </a:p>
          <a:p>
            <a:pPr algn="l"/>
            <a:endParaRPr lang="cs-CZ" sz="2300" dirty="0"/>
          </a:p>
          <a:p>
            <a:pPr algn="l"/>
            <a:r>
              <a:rPr lang="cs-CZ" sz="2300" b="1" dirty="0"/>
              <a:t>Molekulární ekologie </a:t>
            </a:r>
            <a:r>
              <a:rPr lang="cs-CZ" sz="2300" dirty="0"/>
              <a:t>– aplikace molekulárních metod při řešení ekologických problémů</a:t>
            </a:r>
          </a:p>
          <a:p>
            <a:pPr algn="l"/>
            <a:endParaRPr lang="cs-CZ" sz="2300" b="1" dirty="0"/>
          </a:p>
          <a:p>
            <a:pPr algn="l"/>
            <a:r>
              <a:rPr lang="cs-CZ" sz="2300" b="1" dirty="0"/>
              <a:t>Ekologická genetika </a:t>
            </a:r>
            <a:r>
              <a:rPr lang="cs-CZ" sz="2300" dirty="0"/>
              <a:t>– studuje variabilitu genotypů a jejich expresi na úrovni fenotypu</a:t>
            </a:r>
          </a:p>
          <a:p>
            <a:pPr algn="l"/>
            <a:endParaRPr lang="cs-CZ" sz="2300" b="1" dirty="0"/>
          </a:p>
          <a:p>
            <a:pPr algn="l"/>
            <a:r>
              <a:rPr lang="cs-CZ" sz="2300" b="1" dirty="0"/>
              <a:t>Matematická ekologie </a:t>
            </a:r>
            <a:r>
              <a:rPr lang="cs-CZ" sz="2300" dirty="0"/>
              <a:t>– teoretická ekologie; kvantitativní ekologie, matematické modelování, ekologická statistika, numerická ekologie</a:t>
            </a:r>
          </a:p>
          <a:p>
            <a:pPr algn="l"/>
            <a:endParaRPr lang="cs-CZ" sz="2300" dirty="0"/>
          </a:p>
          <a:p>
            <a:pPr algn="l"/>
            <a:endParaRPr lang="cs-CZ" sz="2300" dirty="0"/>
          </a:p>
          <a:p>
            <a:pPr algn="l"/>
            <a:r>
              <a:rPr lang="cs-CZ" sz="2300" b="1" dirty="0">
                <a:solidFill>
                  <a:srgbClr val="FF0000"/>
                </a:solidFill>
              </a:rPr>
              <a:t>Ekologie vychází a čerpá z řady vědních disciplín</a:t>
            </a:r>
            <a:r>
              <a:rPr lang="cs-CZ" sz="2300" dirty="0"/>
              <a:t>: </a:t>
            </a:r>
            <a:r>
              <a:rPr lang="cs-CZ" sz="2300" b="1" dirty="0"/>
              <a:t>biologie, meteorologie, klimatologie, geologie, geografie, fyzika, chemie, antropologie, lékařské vědy (hygiena), ekonomie, právo, historie, psychologie, technické vědy.</a:t>
            </a:r>
          </a:p>
          <a:p>
            <a:pPr algn="l"/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8070836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cs-CZ" sz="2700" b="1" dirty="0">
                <a:solidFill>
                  <a:srgbClr val="FF0000"/>
                </a:solidFill>
              </a:rPr>
              <a:t>Aplikace ekologického myšlení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6264696"/>
          </a:xfrm>
        </p:spPr>
        <p:txBody>
          <a:bodyPr>
            <a:noAutofit/>
          </a:bodyPr>
          <a:lstStyle/>
          <a:p>
            <a:r>
              <a:rPr lang="cs-CZ" sz="1800" dirty="0"/>
              <a:t>Existuje mnoho praktických aplikací ekologického myšlení v </a:t>
            </a:r>
            <a:r>
              <a:rPr lang="cs-CZ" sz="1800" b="1" dirty="0"/>
              <a:t>ochraně přírody, řízení přírodních zdrojů </a:t>
            </a:r>
            <a:r>
              <a:rPr lang="cs-CZ" sz="1800" dirty="0"/>
              <a:t>(např. </a:t>
            </a:r>
            <a:r>
              <a:rPr lang="cs-CZ" sz="1800" dirty="0">
                <a:solidFill>
                  <a:srgbClr val="FF0000"/>
                </a:solidFill>
              </a:rPr>
              <a:t>agroekologie, zemědělství, lesnictví, agrolesnictví, rybolov</a:t>
            </a:r>
            <a:r>
              <a:rPr lang="cs-CZ" sz="1800" dirty="0"/>
              <a:t>), urbanismu (</a:t>
            </a:r>
            <a:r>
              <a:rPr lang="cs-CZ" sz="1800" dirty="0">
                <a:solidFill>
                  <a:srgbClr val="FF0000"/>
                </a:solidFill>
              </a:rPr>
              <a:t>ekologie města</a:t>
            </a:r>
            <a:r>
              <a:rPr lang="cs-CZ" sz="1800" dirty="0"/>
              <a:t>), komunitním zdraví, ekonomii, základní a aplikované vědě, stejně jako v lidských </a:t>
            </a:r>
            <a:r>
              <a:rPr lang="cs-CZ" sz="1800" b="1" dirty="0"/>
              <a:t>sociálních interakcích </a:t>
            </a:r>
            <a:r>
              <a:rPr lang="cs-CZ" sz="1800" dirty="0"/>
              <a:t>(</a:t>
            </a:r>
            <a:r>
              <a:rPr lang="cs-CZ" sz="1800" dirty="0">
                <a:solidFill>
                  <a:srgbClr val="FF0000"/>
                </a:solidFill>
              </a:rPr>
              <a:t>ekologie člověka</a:t>
            </a:r>
            <a:r>
              <a:rPr lang="cs-CZ" sz="1800" dirty="0"/>
              <a:t>).</a:t>
            </a:r>
          </a:p>
          <a:p>
            <a:r>
              <a:rPr lang="cs-CZ" sz="1800" dirty="0"/>
              <a:t>V původním a správném významu je tedy ekologie věda, která se zabývá vztahem organismů a jejich prostředí a vztahem organismů navzájem. Jako první tak nazval a definoval tento vědní obor Ernst </a:t>
            </a:r>
            <a:r>
              <a:rPr lang="cs-CZ" sz="1800" dirty="0" err="1"/>
              <a:t>Haeckel</a:t>
            </a:r>
            <a:r>
              <a:rPr lang="cs-CZ" sz="1800" dirty="0"/>
              <a:t> v roce 1866.      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Pojem ekologie se užívá chybně v širokém smyslu jako ochrana životního prostředí nebo dokonce místo přírodní prostředí </a:t>
            </a:r>
            <a:r>
              <a:rPr lang="cs-CZ" sz="1800" dirty="0"/>
              <a:t>(např. ekologicky šetrný výrobek znamená výrobek šetrný k životnímu prostředí). Toto užití - viz ochrana přírody. 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Ekologie se také nepřesně používá pro označení ideologie environmentalismu </a:t>
            </a:r>
            <a:r>
              <a:rPr lang="cs-CZ" sz="1800" dirty="0"/>
              <a:t>(tzv. hlubinná ekologie, je subdisciplína ekologie, která je základním přesvědčením radikálního ekologického hnutí ). Toto užití - viz ekologismus nebo environmentalismus.                                                                                           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234673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77888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Ekologie jako exaktní věda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solidFill>
                  <a:schemeClr val="tx2"/>
                </a:solidFill>
              </a:rPr>
              <a:t>Metody ekologického výzkumu</a:t>
            </a:r>
          </a:p>
        </p:txBody>
      </p:sp>
    </p:spTree>
    <p:extLst>
      <p:ext uri="{BB962C8B-B14F-4D97-AF65-F5344CB8AC3E}">
        <p14:creationId xmlns:p14="http://schemas.microsoft.com/office/powerpoint/2010/main" val="2881840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Ekologie jako exaktní věda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508"/>
            <a:ext cx="3480130" cy="564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8720"/>
            <a:ext cx="5910153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91976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/>
              <a:t>Základy ekologie - sylabus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328592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Základní pojmy</a:t>
            </a:r>
            <a:r>
              <a:rPr lang="cs-CZ" dirty="0"/>
              <a:t>, hraniční obory, ekologické faktory, biosféra</a:t>
            </a:r>
          </a:p>
          <a:p>
            <a:r>
              <a:rPr lang="cs-CZ" b="1" dirty="0"/>
              <a:t>Voda</a:t>
            </a:r>
            <a:r>
              <a:rPr lang="cs-CZ" dirty="0"/>
              <a:t>, chemismus, druhy a zdroje, ekologické faktory, adaptace</a:t>
            </a:r>
          </a:p>
          <a:p>
            <a:r>
              <a:rPr lang="cs-CZ" b="1" dirty="0"/>
              <a:t>Organismus</a:t>
            </a:r>
            <a:r>
              <a:rPr lang="cs-CZ" dirty="0"/>
              <a:t> jako prostředí, parazit a hostitel, prostředí parazitů, buňky, tkáně, orgány, P-H systémy</a:t>
            </a:r>
          </a:p>
          <a:p>
            <a:r>
              <a:rPr lang="cs-CZ" b="1" dirty="0"/>
              <a:t>Populace</a:t>
            </a:r>
            <a:r>
              <a:rPr lang="cs-CZ" dirty="0"/>
              <a:t>, základní pojmy, růst, dynamika, vnitrodruhové vztahy, životní strategie</a:t>
            </a:r>
          </a:p>
          <a:p>
            <a:r>
              <a:rPr lang="cs-CZ" b="1" dirty="0"/>
              <a:t>Evoluční ekologie</a:t>
            </a:r>
            <a:r>
              <a:rPr lang="cs-CZ" dirty="0"/>
              <a:t>, životní strategie, evoluční kompromisy, reprodukční strategie, </a:t>
            </a:r>
            <a:r>
              <a:rPr lang="cs-CZ" dirty="0" err="1"/>
              <a:t>allometrické</a:t>
            </a:r>
            <a:r>
              <a:rPr lang="cs-CZ" dirty="0"/>
              <a:t> vztahy, vliv velikosti. </a:t>
            </a:r>
          </a:p>
          <a:p>
            <a:r>
              <a:rPr lang="cs-CZ" b="1" dirty="0"/>
              <a:t>Aplikované ekologie</a:t>
            </a:r>
            <a:r>
              <a:rPr lang="cs-CZ" dirty="0"/>
              <a:t>, destrukce a degradace životního prostředí, populační exploze lidstva, </a:t>
            </a:r>
            <a:r>
              <a:rPr lang="cs-CZ" b="1" dirty="0" err="1"/>
              <a:t>Ekotoxikologie</a:t>
            </a:r>
            <a:r>
              <a:rPr lang="cs-CZ" b="1" dirty="0"/>
              <a:t>, </a:t>
            </a:r>
            <a:r>
              <a:rPr lang="cs-CZ" dirty="0"/>
              <a:t>chemie životního prostředí, znečištění, biomonitoring a </a:t>
            </a:r>
            <a:r>
              <a:rPr lang="cs-CZ" dirty="0" err="1"/>
              <a:t>bioindikace</a:t>
            </a:r>
            <a:r>
              <a:rPr lang="cs-CZ" dirty="0"/>
              <a:t>, ochrana životního prostředí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99992" y="1052736"/>
            <a:ext cx="4392488" cy="5517232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Sluneční záření</a:t>
            </a:r>
            <a:r>
              <a:rPr lang="cs-CZ" dirty="0"/>
              <a:t>, atmosféra, fotosyntéza, adaptace na diurnální a sezónní změny, teplotní gradienty, </a:t>
            </a:r>
            <a:r>
              <a:rPr lang="cs-CZ" dirty="0" err="1"/>
              <a:t>ekto</a:t>
            </a:r>
            <a:r>
              <a:rPr lang="cs-CZ" dirty="0"/>
              <a:t> a endotermní organismy, adaptace, rozšíření</a:t>
            </a:r>
          </a:p>
          <a:p>
            <a:r>
              <a:rPr lang="cs-CZ" b="1" dirty="0"/>
              <a:t>Půda</a:t>
            </a:r>
            <a:r>
              <a:rPr lang="cs-CZ" dirty="0"/>
              <a:t> a její složení, pedogenetické procesy, humus, </a:t>
            </a:r>
            <a:r>
              <a:rPr lang="cs-CZ" dirty="0" err="1"/>
              <a:t>edafon</a:t>
            </a:r>
            <a:r>
              <a:rPr lang="cs-CZ" dirty="0"/>
              <a:t>, půdní horizonty a typy půd.</a:t>
            </a:r>
          </a:p>
          <a:p>
            <a:r>
              <a:rPr lang="cs-CZ" b="1" dirty="0"/>
              <a:t>Společenstva</a:t>
            </a:r>
            <a:r>
              <a:rPr lang="cs-CZ" dirty="0"/>
              <a:t>, prostorové vztahy a gradienty, sukcese, klimax, nika, </a:t>
            </a:r>
            <a:r>
              <a:rPr lang="cs-CZ" dirty="0" err="1"/>
              <a:t>kompetice</a:t>
            </a:r>
            <a:r>
              <a:rPr lang="cs-CZ" dirty="0"/>
              <a:t> ve společenstvu, diverzita</a:t>
            </a:r>
          </a:p>
          <a:p>
            <a:r>
              <a:rPr lang="cs-CZ" b="1" dirty="0"/>
              <a:t>Ekosystémy</a:t>
            </a:r>
            <a:r>
              <a:rPr lang="cs-CZ" dirty="0"/>
              <a:t>, biomasa, primární  a sekundární produktivita, toky energie, potravní řetězce, bilance živin v ES, geochemické cykly, vliv člověka (P,N,S,C)</a:t>
            </a:r>
          </a:p>
          <a:p>
            <a:r>
              <a:rPr lang="cs-CZ" b="1" dirty="0"/>
              <a:t>Biomy</a:t>
            </a:r>
            <a:r>
              <a:rPr lang="cs-CZ" dirty="0"/>
              <a:t> Země, definice, základní typy biomů, </a:t>
            </a:r>
          </a:p>
          <a:p>
            <a:r>
              <a:rPr lang="cs-CZ" b="1" dirty="0"/>
              <a:t>Základy </a:t>
            </a:r>
            <a:r>
              <a:rPr lang="cs-CZ" b="1" dirty="0" err="1"/>
              <a:t>Human</a:t>
            </a:r>
            <a:r>
              <a:rPr lang="cs-CZ" b="1" dirty="0"/>
              <a:t> </a:t>
            </a:r>
            <a:r>
              <a:rPr lang="cs-CZ" b="1" dirty="0" err="1"/>
              <a:t>ecology</a:t>
            </a:r>
            <a:r>
              <a:rPr lang="cs-CZ" dirty="0"/>
              <a:t>, Co je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ecology</a:t>
            </a:r>
            <a:r>
              <a:rPr lang="cs-CZ" dirty="0"/>
              <a:t>, Populace a systémy zpětné vazby, regulace populace, ekosystém a sociální systémy, koadaptace, udržitelné a neudržitelné interakce </a:t>
            </a:r>
            <a:r>
              <a:rPr lang="cs-CZ" dirty="0" err="1"/>
              <a:t>human</a:t>
            </a:r>
            <a:r>
              <a:rPr lang="cs-CZ" dirty="0"/>
              <a:t> – ekosystémů. Pojetí urban biodiverzity.</a:t>
            </a:r>
          </a:p>
        </p:txBody>
      </p:sp>
    </p:spTree>
    <p:extLst>
      <p:ext uri="{BB962C8B-B14F-4D97-AF65-F5344CB8AC3E}">
        <p14:creationId xmlns:p14="http://schemas.microsoft.com/office/powerpoint/2010/main" val="2365636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Metody ekologického výzkumu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1268760"/>
            <a:ext cx="6912768" cy="496855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cs-CZ" b="1" dirty="0"/>
              <a:t>Pozorování </a:t>
            </a:r>
            <a:r>
              <a:rPr lang="cs-CZ" dirty="0"/>
              <a:t>v přírodě (v terénu)</a:t>
            </a:r>
          </a:p>
          <a:p>
            <a:pPr algn="l"/>
            <a:r>
              <a:rPr lang="cs-CZ" b="1" dirty="0"/>
              <a:t>Experimentální </a:t>
            </a:r>
            <a:r>
              <a:rPr lang="cs-CZ" dirty="0"/>
              <a:t>pozorování (v laboratoři)</a:t>
            </a:r>
          </a:p>
          <a:p>
            <a:pPr algn="l"/>
            <a:r>
              <a:rPr lang="cs-CZ" b="1" dirty="0"/>
              <a:t>Matematické modelování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Vzájemné propojení různých přístupů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Porovnávaní teorie  (</a:t>
            </a:r>
            <a:r>
              <a:rPr lang="cs-CZ" b="1" dirty="0"/>
              <a:t>hypotézy</a:t>
            </a:r>
            <a:r>
              <a:rPr lang="cs-CZ" dirty="0"/>
              <a:t>) s realitou (pozorováním)</a:t>
            </a:r>
          </a:p>
          <a:p>
            <a:pPr algn="l"/>
            <a:endParaRPr lang="cs-CZ" dirty="0"/>
          </a:p>
          <a:p>
            <a:pPr algn="l"/>
            <a:r>
              <a:rPr lang="cs-CZ" b="1" dirty="0"/>
              <a:t>Hypotéza</a:t>
            </a:r>
            <a:r>
              <a:rPr lang="cs-CZ" dirty="0"/>
              <a:t> – testovaná empiricky (experimentálně) – hypotézy je nutno definovat předem – pak jejich testování- </a:t>
            </a:r>
            <a:r>
              <a:rPr lang="cs-CZ" b="1" dirty="0"/>
              <a:t>experimentální design </a:t>
            </a:r>
            <a:r>
              <a:rPr lang="cs-CZ" dirty="0"/>
              <a:t>– správný sběr dat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Pozorování by mělo být verifikovatelné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Nutnost kontroly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Správná interpretace výsledků – velikost studovaného vzorku - statistika</a:t>
            </a:r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9630756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Příklad analýzy ekologického vztahu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79"/>
            <a:ext cx="4248472" cy="310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8" y="2348880"/>
            <a:ext cx="4288726" cy="317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13237" y="1763524"/>
            <a:ext cx="337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Pozitivní vztah mezi N a produkcí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076056" y="1763524"/>
            <a:ext cx="346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Jednoduchý model lineární regrese</a:t>
            </a:r>
          </a:p>
        </p:txBody>
      </p:sp>
    </p:spTree>
    <p:extLst>
      <p:ext uri="{BB962C8B-B14F-4D97-AF65-F5344CB8AC3E}">
        <p14:creationId xmlns:p14="http://schemas.microsoft.com/office/powerpoint/2010/main" val="289155044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Ekologie jako experimentální věda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1" y="1052736"/>
            <a:ext cx="7151649" cy="56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60475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postup 1"/>
          <p:cNvSpPr/>
          <p:nvPr/>
        </p:nvSpPr>
        <p:spPr>
          <a:xfrm>
            <a:off x="3563888" y="2384304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Organismus </a:t>
            </a:r>
          </a:p>
        </p:txBody>
      </p:sp>
      <p:sp>
        <p:nvSpPr>
          <p:cNvPr id="5" name="Vývojový diagram: postup 4"/>
          <p:cNvSpPr/>
          <p:nvPr/>
        </p:nvSpPr>
        <p:spPr>
          <a:xfrm>
            <a:off x="1475656" y="4328520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Biocenóza</a:t>
            </a:r>
          </a:p>
        </p:txBody>
      </p:sp>
      <p:sp>
        <p:nvSpPr>
          <p:cNvPr id="6" name="Vývojový diagram: postup 5"/>
          <p:cNvSpPr/>
          <p:nvPr/>
        </p:nvSpPr>
        <p:spPr>
          <a:xfrm>
            <a:off x="5508104" y="4400528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Prostředí</a:t>
            </a:r>
          </a:p>
        </p:txBody>
      </p:sp>
      <p:sp>
        <p:nvSpPr>
          <p:cNvPr id="14" name="Obousměrná vodorovná šipka 13"/>
          <p:cNvSpPr/>
          <p:nvPr/>
        </p:nvSpPr>
        <p:spPr>
          <a:xfrm rot="19204776">
            <a:off x="2117932" y="3258686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Obousměrná vodorovná šipka 15"/>
          <p:cNvSpPr/>
          <p:nvPr/>
        </p:nvSpPr>
        <p:spPr>
          <a:xfrm>
            <a:off x="3787896" y="4672560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7" name="Obousměrná vodorovná šipka 16"/>
          <p:cNvSpPr/>
          <p:nvPr/>
        </p:nvSpPr>
        <p:spPr>
          <a:xfrm rot="13568578">
            <a:off x="5568076" y="3372414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19672" y="838453"/>
            <a:ext cx="551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Základní ekologický koncept </a:t>
            </a:r>
          </a:p>
        </p:txBody>
      </p:sp>
    </p:spTree>
    <p:extLst>
      <p:ext uri="{BB962C8B-B14F-4D97-AF65-F5344CB8AC3E}">
        <p14:creationId xmlns:p14="http://schemas.microsoft.com/office/powerpoint/2010/main" val="401483703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4969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3600" dirty="0"/>
              <a:t>   </a:t>
            </a:r>
            <a:r>
              <a:rPr lang="cs-CZ" sz="4000" dirty="0">
                <a:solidFill>
                  <a:srgbClr val="FF0000"/>
                </a:solidFill>
              </a:rPr>
              <a:t>Vztah mezi organismy a jejich prostředím</a:t>
            </a:r>
            <a:br>
              <a:rPr lang="cs-CZ" sz="3600" dirty="0"/>
            </a:br>
            <a:br>
              <a:rPr lang="cs-CZ" sz="3600" dirty="0"/>
            </a:br>
            <a:r>
              <a:rPr lang="cs-CZ" sz="3100" dirty="0"/>
              <a:t>Prostředí: abiotické versus biotické</a:t>
            </a:r>
            <a:br>
              <a:rPr lang="cs-CZ" sz="3100" dirty="0"/>
            </a:br>
            <a:br>
              <a:rPr lang="cs-CZ" sz="3100" dirty="0"/>
            </a:br>
            <a:r>
              <a:rPr lang="cs-CZ" sz="3100" dirty="0"/>
              <a:t>Rozmístění druhů v prostředí:</a:t>
            </a:r>
            <a:br>
              <a:rPr lang="cs-CZ" sz="3100" dirty="0"/>
            </a:br>
            <a:r>
              <a:rPr lang="cs-CZ" sz="3100" dirty="0"/>
              <a:t>nenáhodné, nehomogenní</a:t>
            </a:r>
            <a:br>
              <a:rPr lang="cs-CZ" sz="3100" dirty="0"/>
            </a:br>
            <a:br>
              <a:rPr lang="cs-CZ" sz="3100" dirty="0"/>
            </a:br>
            <a:r>
              <a:rPr lang="cs-CZ" sz="3100" dirty="0"/>
              <a:t>Jaké jsou příčiny rozmístění druhů ?</a:t>
            </a:r>
            <a:br>
              <a:rPr lang="cs-CZ" sz="3100" dirty="0"/>
            </a:br>
            <a:r>
              <a:rPr lang="cs-CZ" sz="3100" dirty="0"/>
              <a:t>Které vlastnosti umožňují druhu žít v daném prostředí a které ho vylučují ?</a:t>
            </a:r>
            <a:br>
              <a:rPr lang="cs-CZ" sz="3100" dirty="0"/>
            </a:br>
            <a:br>
              <a:rPr lang="cs-CZ" sz="3100" dirty="0"/>
            </a:br>
            <a:r>
              <a:rPr lang="cs-CZ" sz="3100" dirty="0"/>
              <a:t>Rozmanitost druhů:</a:t>
            </a:r>
            <a:br>
              <a:rPr lang="cs-CZ" sz="3100" dirty="0"/>
            </a:br>
            <a:r>
              <a:rPr lang="cs-CZ" sz="3100" dirty="0"/>
              <a:t>Co je příčinou druhové rozmanitosti ?</a:t>
            </a:r>
            <a:br>
              <a:rPr lang="cs-CZ" sz="3100" dirty="0"/>
            </a:br>
            <a:r>
              <a:rPr lang="cs-CZ" sz="3100" dirty="0"/>
              <a:t>Jak došlo a dochází k diverzifikaci druhů ?</a:t>
            </a:r>
            <a:br>
              <a:rPr lang="cs-CZ" sz="3100" dirty="0"/>
            </a:b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1589236990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Předpokládané počty druhů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43">
            <a:off x="251520" y="1052736"/>
            <a:ext cx="8461386" cy="574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1520" y="6021288"/>
            <a:ext cx="3096344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84860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Různé </a:t>
            </a:r>
            <a:r>
              <a:rPr lang="cs-CZ" sz="3200" dirty="0" err="1">
                <a:solidFill>
                  <a:srgbClr val="FF0000"/>
                </a:solidFill>
              </a:rPr>
              <a:t>biolopgické</a:t>
            </a:r>
            <a:r>
              <a:rPr lang="cs-CZ" sz="3200" dirty="0">
                <a:solidFill>
                  <a:srgbClr val="FF0000"/>
                </a:solidFill>
              </a:rPr>
              <a:t> funkce organismů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err="1"/>
              <a:t>Prokaryota</a:t>
            </a:r>
            <a:r>
              <a:rPr lang="cs-CZ" dirty="0"/>
              <a:t> (</a:t>
            </a:r>
            <a:r>
              <a:rPr lang="cs-CZ" dirty="0" err="1"/>
              <a:t>Archaebacteria</a:t>
            </a:r>
            <a:r>
              <a:rPr lang="cs-CZ" dirty="0"/>
              <a:t>, </a:t>
            </a:r>
            <a:r>
              <a:rPr lang="cs-CZ" dirty="0" err="1"/>
              <a:t>Eubacteria</a:t>
            </a:r>
            <a:r>
              <a:rPr lang="cs-CZ" dirty="0"/>
              <a:t>) – jednoduché organismy bez buněčného jádra, vysoká  rozmanitost chemických reakcí, mají obrovský ekologický význam jako </a:t>
            </a:r>
            <a:r>
              <a:rPr lang="cs-CZ" dirty="0">
                <a:solidFill>
                  <a:srgbClr val="FF0000"/>
                </a:solidFill>
              </a:rPr>
              <a:t>součást elementárních cyklů v ekosystému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Protista</a:t>
            </a:r>
            <a:r>
              <a:rPr lang="cs-CZ" dirty="0"/>
              <a:t> – extrémně </a:t>
            </a:r>
            <a:r>
              <a:rPr lang="cs-CZ" dirty="0">
                <a:solidFill>
                  <a:srgbClr val="FF0000"/>
                </a:solidFill>
              </a:rPr>
              <a:t>rozmanitá skupina </a:t>
            </a:r>
            <a:r>
              <a:rPr lang="cs-CZ" dirty="0"/>
              <a:t>většinou jednobuněčných organismů majících buněčnou membránu a jiné buněčné organely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Zelené řasy </a:t>
            </a:r>
            <a:r>
              <a:rPr lang="cs-CZ" dirty="0"/>
              <a:t>– jedna z linií </a:t>
            </a:r>
            <a:r>
              <a:rPr lang="cs-CZ" dirty="0" err="1"/>
              <a:t>fotosyntetizujících</a:t>
            </a:r>
            <a:r>
              <a:rPr lang="cs-CZ" dirty="0"/>
              <a:t> protistů, odpovídají za většinu </a:t>
            </a:r>
            <a:r>
              <a:rPr lang="cs-CZ" dirty="0">
                <a:solidFill>
                  <a:srgbClr val="FF0000"/>
                </a:solidFill>
              </a:rPr>
              <a:t>biologické produkce</a:t>
            </a:r>
            <a:r>
              <a:rPr lang="cs-CZ" dirty="0"/>
              <a:t> ve sladkovodních ekosystémech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/>
              <a:t>Zelené rostliny </a:t>
            </a:r>
            <a:r>
              <a:rPr lang="cs-CZ" dirty="0"/>
              <a:t>– komplexní, primárně terestrické </a:t>
            </a:r>
            <a:r>
              <a:rPr lang="cs-CZ" dirty="0" err="1">
                <a:solidFill>
                  <a:srgbClr val="FF0000"/>
                </a:solidFill>
              </a:rPr>
              <a:t>fotosyntetizující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(autotrofní) organismy, </a:t>
            </a:r>
            <a:r>
              <a:rPr lang="cs-CZ" dirty="0">
                <a:solidFill>
                  <a:srgbClr val="FF0000"/>
                </a:solidFill>
              </a:rPr>
              <a:t>fixují většinu organického uhlíku v biosféře</a:t>
            </a:r>
          </a:p>
          <a:p>
            <a:endParaRPr lang="cs-CZ" dirty="0"/>
          </a:p>
          <a:p>
            <a:r>
              <a:rPr lang="cs-CZ" b="1" dirty="0"/>
              <a:t>Houby</a:t>
            </a:r>
            <a:r>
              <a:rPr lang="cs-CZ" dirty="0"/>
              <a:t> – primárně terestrické heterotrofní organismy obrovského významu jako </a:t>
            </a:r>
            <a:r>
              <a:rPr lang="cs-CZ" dirty="0">
                <a:solidFill>
                  <a:srgbClr val="FF0000"/>
                </a:solidFill>
              </a:rPr>
              <a:t>rozkladači recyklující organický odpad </a:t>
            </a:r>
            <a:r>
              <a:rPr lang="cs-CZ" dirty="0"/>
              <a:t>v ekosystému. Mnoho patogenních a symbiotických forem.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Živočichové</a:t>
            </a:r>
            <a:r>
              <a:rPr lang="cs-CZ" dirty="0"/>
              <a:t> – </a:t>
            </a:r>
            <a:r>
              <a:rPr lang="cs-CZ" dirty="0" err="1"/>
              <a:t>akvatické</a:t>
            </a:r>
            <a:r>
              <a:rPr lang="cs-CZ" dirty="0"/>
              <a:t> a terestrické heterotrofní organismy živící se jinými formami života nebo jejich organickými zbytky. Jejich </a:t>
            </a:r>
            <a:r>
              <a:rPr lang="cs-CZ" dirty="0">
                <a:solidFill>
                  <a:srgbClr val="FF0000"/>
                </a:solidFill>
              </a:rPr>
              <a:t>komplexita a mobilita </a:t>
            </a:r>
            <a:r>
              <a:rPr lang="cs-CZ" dirty="0"/>
              <a:t>vedla k </a:t>
            </a:r>
            <a:r>
              <a:rPr lang="cs-CZ" dirty="0">
                <a:solidFill>
                  <a:srgbClr val="FF0000"/>
                </a:solidFill>
              </a:rPr>
              <a:t>obrovské diversifikaci </a:t>
            </a:r>
            <a:r>
              <a:rPr lang="cs-CZ" dirty="0"/>
              <a:t>jejich životních forem.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118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Základní koncepty studia ekologie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Studované ekologické systémy mohou být tak malé jako je </a:t>
            </a:r>
            <a:r>
              <a:rPr lang="cs-CZ" dirty="0">
                <a:solidFill>
                  <a:srgbClr val="FF0000"/>
                </a:solidFill>
              </a:rPr>
              <a:t>velikost určitého organismu </a:t>
            </a:r>
            <a:r>
              <a:rPr lang="cs-CZ" dirty="0"/>
              <a:t>a tak veliké jako je celá biosféra</a:t>
            </a:r>
          </a:p>
          <a:p>
            <a:r>
              <a:rPr lang="cs-CZ" dirty="0"/>
              <a:t>Ekologové studují přírodu vždy na různých úrovních – </a:t>
            </a:r>
            <a:r>
              <a:rPr lang="cs-CZ" dirty="0">
                <a:solidFill>
                  <a:srgbClr val="FF0000"/>
                </a:solidFill>
              </a:rPr>
              <a:t>biologické systémy jsou hierarchické</a:t>
            </a:r>
          </a:p>
          <a:p>
            <a:r>
              <a:rPr lang="cs-CZ" dirty="0"/>
              <a:t>Ekologické systémy a procesy mají vždy svůj charakteristický </a:t>
            </a:r>
            <a:r>
              <a:rPr lang="cs-CZ" dirty="0">
                <a:solidFill>
                  <a:srgbClr val="FF0000"/>
                </a:solidFill>
              </a:rPr>
              <a:t>rozměr v prostoru a čase</a:t>
            </a:r>
          </a:p>
          <a:p>
            <a:r>
              <a:rPr lang="cs-CZ" dirty="0"/>
              <a:t>Rostliny, živočichové a mikroorganismy hrají v ekologických systémech vždy </a:t>
            </a:r>
            <a:r>
              <a:rPr lang="cs-CZ" dirty="0">
                <a:solidFill>
                  <a:srgbClr val="FF0000"/>
                </a:solidFill>
              </a:rPr>
              <a:t>různé/rozdílné role</a:t>
            </a:r>
          </a:p>
          <a:p>
            <a:r>
              <a:rPr lang="cs-CZ" dirty="0"/>
              <a:t>Pojem </a:t>
            </a:r>
            <a:r>
              <a:rPr lang="cs-CZ" dirty="0">
                <a:solidFill>
                  <a:srgbClr val="FF0000"/>
                </a:solidFill>
              </a:rPr>
              <a:t>habitat</a:t>
            </a:r>
            <a:r>
              <a:rPr lang="cs-CZ" dirty="0"/>
              <a:t> definuje místo, kde organismus žije, </a:t>
            </a:r>
            <a:r>
              <a:rPr lang="cs-CZ" dirty="0">
                <a:solidFill>
                  <a:srgbClr val="FF0000"/>
                </a:solidFill>
              </a:rPr>
              <a:t>nika</a:t>
            </a:r>
            <a:r>
              <a:rPr lang="cs-CZ" dirty="0"/>
              <a:t> pak jeho funkci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Ekologické systémy a procesy jsou řízeny na základě </a:t>
            </a:r>
            <a:r>
              <a:rPr lang="cs-CZ" dirty="0">
                <a:solidFill>
                  <a:srgbClr val="FF0000"/>
                </a:solidFill>
              </a:rPr>
              <a:t>fyzikálních a biologických principů </a:t>
            </a:r>
            <a:r>
              <a:rPr lang="cs-CZ" dirty="0"/>
              <a:t>– (např. zákony termodynamiky)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Ekologové studují přírodu vždy metodami založenými na </a:t>
            </a:r>
            <a:r>
              <a:rPr lang="cs-CZ" dirty="0">
                <a:solidFill>
                  <a:srgbClr val="FF0000"/>
                </a:solidFill>
              </a:rPr>
              <a:t>pozorování</a:t>
            </a:r>
            <a:r>
              <a:rPr lang="cs-CZ" dirty="0"/>
              <a:t> a nebo na </a:t>
            </a:r>
            <a:r>
              <a:rPr lang="cs-CZ" dirty="0">
                <a:solidFill>
                  <a:srgbClr val="FF0000"/>
                </a:solidFill>
              </a:rPr>
              <a:t>experimentu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Člověk</a:t>
            </a:r>
            <a:r>
              <a:rPr lang="cs-CZ" dirty="0"/>
              <a:t> (lidská společnost) tvoří významnou </a:t>
            </a:r>
            <a:r>
              <a:rPr lang="cs-CZ" dirty="0">
                <a:solidFill>
                  <a:srgbClr val="FF0000"/>
                </a:solidFill>
              </a:rPr>
              <a:t>část biosféry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Vliv člověka </a:t>
            </a:r>
            <a:r>
              <a:rPr lang="cs-CZ" dirty="0"/>
              <a:t>na přírodu má v ekologii </a:t>
            </a:r>
            <a:r>
              <a:rPr lang="cs-CZ" dirty="0">
                <a:solidFill>
                  <a:srgbClr val="FF0000"/>
                </a:solidFill>
              </a:rPr>
              <a:t>stále větší význam</a:t>
            </a:r>
          </a:p>
        </p:txBody>
      </p:sp>
    </p:spTree>
    <p:extLst>
      <p:ext uri="{BB962C8B-B14F-4D97-AF65-F5344CB8AC3E}">
        <p14:creationId xmlns:p14="http://schemas.microsoft.com/office/powerpoint/2010/main" val="1370373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Hierarchie biologických systémů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0229"/>
            <a:ext cx="8229600" cy="231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347864" y="4797152"/>
            <a:ext cx="247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</a:rPr>
              <a:t>Princip </a:t>
            </a:r>
            <a:r>
              <a:rPr lang="cs-CZ" sz="2800" dirty="0" err="1">
                <a:solidFill>
                  <a:srgbClr val="0070C0"/>
                </a:solidFill>
              </a:rPr>
              <a:t>enkapse</a:t>
            </a:r>
            <a:endParaRPr lang="cs-CZ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26813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504056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Úroveň porozumění procesům 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rgbClr val="FF0000"/>
                </a:solidFill>
              </a:rPr>
              <a:t>biologické integrace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4" y="1441872"/>
            <a:ext cx="7244728" cy="54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60792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Prof. RNDr. Milan Gelnar, CSc.</a:t>
            </a:r>
          </a:p>
        </p:txBody>
      </p:sp>
      <p:pic>
        <p:nvPicPr>
          <p:cNvPr id="4" name="Picture 2" descr="C:\Users\para\Desktop\ZK\IMG_20161122_13212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22" y="836712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46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Hierarchie biologické 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Ekologie je zabývá především těmito základními stupni biologické organizace/hierarchie:</a:t>
            </a:r>
          </a:p>
          <a:p>
            <a:endParaRPr lang="cs-CZ" dirty="0"/>
          </a:p>
          <a:p>
            <a:pPr lvl="1"/>
            <a:r>
              <a:rPr lang="cs-CZ" dirty="0"/>
              <a:t>Jednotlivým organismem</a:t>
            </a:r>
          </a:p>
          <a:p>
            <a:pPr lvl="1"/>
            <a:r>
              <a:rPr lang="cs-CZ" dirty="0"/>
              <a:t>Populací složenou z jedinců téhož druhu</a:t>
            </a:r>
          </a:p>
          <a:p>
            <a:pPr lvl="1"/>
            <a:r>
              <a:rPr lang="cs-CZ" dirty="0"/>
              <a:t>Společenstvem – složeným z většího či menšího počtu populací</a:t>
            </a:r>
          </a:p>
          <a:p>
            <a:pPr lvl="1"/>
            <a:r>
              <a:rPr lang="cs-CZ" dirty="0"/>
              <a:t>Ekosystémy – složenými z většího či menšího počtu společenstev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498657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556791"/>
            <a:ext cx="7772400" cy="64807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Hierarchické úrovně ekologie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 </a:t>
            </a:r>
            <a:r>
              <a:rPr lang="cs-CZ" sz="3200" dirty="0"/>
              <a:t>3 základní jednotky: </a:t>
            </a:r>
            <a:br>
              <a:rPr lang="cs-CZ" sz="3200" dirty="0"/>
            </a:br>
            <a:r>
              <a:rPr lang="cs-CZ" sz="3200" dirty="0"/>
              <a:t>organismus, populace, společenstvo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8064896" cy="1752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b="1" dirty="0"/>
              <a:t>Autekologie </a:t>
            </a:r>
            <a:r>
              <a:rPr lang="cs-CZ" dirty="0"/>
              <a:t>– individuální organismus ve vztahu k biotických a biotických  faktorům prostředí</a:t>
            </a:r>
          </a:p>
          <a:p>
            <a:pPr algn="l"/>
            <a:r>
              <a:rPr lang="cs-CZ" b="1" dirty="0" err="1"/>
              <a:t>Demekologie</a:t>
            </a:r>
            <a:r>
              <a:rPr lang="cs-CZ" dirty="0"/>
              <a:t> – jedinci jedné populace ve vztahu k faktorům prostředí </a:t>
            </a:r>
            <a:r>
              <a:rPr lang="cs-CZ" dirty="0" err="1"/>
              <a:t>prostředí</a:t>
            </a:r>
            <a:endParaRPr lang="cs-CZ" dirty="0"/>
          </a:p>
          <a:p>
            <a:pPr algn="l"/>
            <a:r>
              <a:rPr lang="cs-CZ" b="1" dirty="0"/>
              <a:t>Synekologie</a:t>
            </a:r>
            <a:r>
              <a:rPr lang="cs-CZ" dirty="0"/>
              <a:t> – skupina organismů ve vztahu k faktorům prostředí   </a:t>
            </a:r>
          </a:p>
          <a:p>
            <a:pPr algn="l"/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5225715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04056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Hierarchické/metodické úrovně ekologie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4" y="1196752"/>
            <a:ext cx="847539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418159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Studium ekologie podle hierarchické úrovně zkoumaných objektů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/>
              <a:t>Úroveň jedince </a:t>
            </a:r>
            <a:r>
              <a:rPr lang="cs-CZ" dirty="0"/>
              <a:t>(</a:t>
            </a:r>
            <a:r>
              <a:rPr lang="cs-CZ" dirty="0">
                <a:solidFill>
                  <a:srgbClr val="FF0000"/>
                </a:solidFill>
              </a:rPr>
              <a:t>autekologie</a:t>
            </a:r>
            <a:r>
              <a:rPr lang="cs-CZ" dirty="0"/>
              <a:t>): nejužší pojem, týká se pouze vztahu jednoho konkrétního jedince k ostatním jedincům, nebo k okolnímu prostředí. Výměna energie a látek s prostředím, přežívání a rozmnožování, základní jednotka přírodního výběru, chování. Příklad: ekologie zajíce</a:t>
            </a:r>
          </a:p>
          <a:p>
            <a:r>
              <a:rPr lang="cs-CZ" b="1" dirty="0"/>
              <a:t>Úroveň populace </a:t>
            </a:r>
            <a:r>
              <a:rPr lang="cs-CZ" dirty="0"/>
              <a:t>(</a:t>
            </a:r>
            <a:r>
              <a:rPr lang="cs-CZ" dirty="0" err="1"/>
              <a:t>demekologie</a:t>
            </a:r>
            <a:r>
              <a:rPr lang="cs-CZ" dirty="0"/>
              <a:t>): zabývá se vztahy mezi soubory jedinců stejného druhu (populace) a prostředím. Dynamika populace v prostoru a čase, základní jednotka evoluce. Příklad: ekologie zaječí populace, osídlující podhorské louky v Pošumaví.</a:t>
            </a:r>
          </a:p>
          <a:p>
            <a:r>
              <a:rPr lang="cs-CZ" b="1" dirty="0"/>
              <a:t>Úroveň společenstva </a:t>
            </a:r>
            <a:r>
              <a:rPr lang="cs-CZ" dirty="0"/>
              <a:t>(synekologie): se zabývá vztahy mezi souborem jedinců různých druhů pobývajících na jednom stanovišti (společenstvo). Interakce mezi populacemi, základní jednotka biodiversity. Příklad: ekologie bukového lesa.</a:t>
            </a:r>
          </a:p>
          <a:p>
            <a:r>
              <a:rPr lang="cs-CZ" b="1" dirty="0"/>
              <a:t>Úroveň ekosystému</a:t>
            </a:r>
            <a:r>
              <a:rPr lang="cs-CZ" dirty="0"/>
              <a:t> (ekologie biomu):  zabývá se nejvyšší úrovní přírodních objektů (biom), je blízce příbuzná biogeografii, tedy nauce o rozmístění organismů na Zemi. Tok energie látek v prostředí. Příklad: ekologie středoevropských opadavých lesů.</a:t>
            </a:r>
          </a:p>
          <a:p>
            <a:r>
              <a:rPr lang="cs-CZ" b="1" dirty="0"/>
              <a:t>Úroveň biosféry (</a:t>
            </a:r>
            <a:r>
              <a:rPr lang="cs-CZ" dirty="0"/>
              <a:t>globální ekologie</a:t>
            </a:r>
            <a:r>
              <a:rPr lang="cs-CZ" b="1" dirty="0"/>
              <a:t>)</a:t>
            </a:r>
            <a:r>
              <a:rPr lang="cs-CZ" dirty="0"/>
              <a:t>: studuje procesy v biosféře, zabývá se globálními ekologickými, ale i sociálními problémy, které s ekologií souvisí. Různé části/komponenty  biosféry jsou vzájemně propojeny pohyby vzduchu, vody a organismů. Globální ekologie je blízká </a:t>
            </a:r>
            <a:r>
              <a:rPr lang="cs-CZ" dirty="0" err="1"/>
              <a:t>globalistice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4320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Ekologie je komplexní věda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0" y="1052736"/>
            <a:ext cx="888014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3528" y="908720"/>
            <a:ext cx="374441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00" b="1" dirty="0">
                <a:solidFill>
                  <a:schemeClr val="tx1"/>
                </a:solidFill>
              </a:rPr>
              <a:t>Funkční diverzita</a:t>
            </a:r>
          </a:p>
          <a:p>
            <a:r>
              <a:rPr lang="cs-CZ" sz="1100" dirty="0">
                <a:solidFill>
                  <a:schemeClr val="tx1"/>
                </a:solidFill>
              </a:rPr>
              <a:t>Biologické a chemické procesy jak např. toky energie a hmoty a její recyklace nezbytná pro přežívání druhů společenstev a ekosystémů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6156176" y="1340768"/>
            <a:ext cx="2711878" cy="708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00" b="1" dirty="0">
                <a:solidFill>
                  <a:schemeClr val="tx1"/>
                </a:solidFill>
              </a:rPr>
              <a:t>Ekologická diverzita</a:t>
            </a:r>
          </a:p>
          <a:p>
            <a:r>
              <a:rPr lang="cs-CZ" sz="1100" dirty="0">
                <a:solidFill>
                  <a:schemeClr val="tx1"/>
                </a:solidFill>
              </a:rPr>
              <a:t>Rozmanitost terestrických a </a:t>
            </a:r>
            <a:r>
              <a:rPr lang="cs-CZ" sz="1100" dirty="0" err="1">
                <a:solidFill>
                  <a:schemeClr val="tx1"/>
                </a:solidFill>
              </a:rPr>
              <a:t>akvatických</a:t>
            </a:r>
            <a:r>
              <a:rPr lang="cs-CZ" sz="1100" dirty="0">
                <a:solidFill>
                  <a:schemeClr val="tx1"/>
                </a:solidFill>
              </a:rPr>
              <a:t> ekosystémů vyskytujících se na jednotce plochy nebo na planetě</a:t>
            </a:r>
          </a:p>
        </p:txBody>
      </p:sp>
      <p:sp>
        <p:nvSpPr>
          <p:cNvPr id="7" name="Obdélník 6"/>
          <p:cNvSpPr/>
          <p:nvPr/>
        </p:nvSpPr>
        <p:spPr>
          <a:xfrm>
            <a:off x="323528" y="5529210"/>
            <a:ext cx="1584176" cy="996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00" b="1" dirty="0">
                <a:solidFill>
                  <a:schemeClr val="tx1"/>
                </a:solidFill>
              </a:rPr>
              <a:t>Genetická diverzita</a:t>
            </a:r>
          </a:p>
          <a:p>
            <a:r>
              <a:rPr lang="cs-CZ" sz="1100" dirty="0">
                <a:solidFill>
                  <a:schemeClr val="tx1"/>
                </a:solidFill>
              </a:rPr>
              <a:t>Rozmanitost genetického materiálu uvnitř druhu nebo populace </a:t>
            </a:r>
          </a:p>
        </p:txBody>
      </p:sp>
      <p:sp>
        <p:nvSpPr>
          <p:cNvPr id="8" name="Obdélník 7"/>
          <p:cNvSpPr/>
          <p:nvPr/>
        </p:nvSpPr>
        <p:spPr>
          <a:xfrm>
            <a:off x="7236296" y="5457202"/>
            <a:ext cx="1728192" cy="996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00" b="1" dirty="0">
                <a:solidFill>
                  <a:schemeClr val="tx1"/>
                </a:solidFill>
              </a:rPr>
              <a:t>Druhová diverzita</a:t>
            </a:r>
          </a:p>
          <a:p>
            <a:r>
              <a:rPr lang="cs-CZ" sz="1100" dirty="0">
                <a:solidFill>
                  <a:schemeClr val="tx1"/>
                </a:solidFill>
              </a:rPr>
              <a:t>Počet druhů v vyskytujících se v různých habitatech </a:t>
            </a:r>
          </a:p>
        </p:txBody>
      </p:sp>
    </p:spTree>
    <p:extLst>
      <p:ext uri="{BB962C8B-B14F-4D97-AF65-F5344CB8AC3E}">
        <p14:creationId xmlns:p14="http://schemas.microsoft.com/office/powerpoint/2010/main" val="3923323075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postup 1"/>
          <p:cNvSpPr/>
          <p:nvPr/>
        </p:nvSpPr>
        <p:spPr>
          <a:xfrm>
            <a:off x="3563888" y="2384304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Organismus </a:t>
            </a:r>
          </a:p>
        </p:txBody>
      </p:sp>
      <p:sp>
        <p:nvSpPr>
          <p:cNvPr id="5" name="Vývojový diagram: postup 4"/>
          <p:cNvSpPr/>
          <p:nvPr/>
        </p:nvSpPr>
        <p:spPr>
          <a:xfrm>
            <a:off x="1475656" y="4328520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Biocenóza</a:t>
            </a:r>
          </a:p>
        </p:txBody>
      </p:sp>
      <p:sp>
        <p:nvSpPr>
          <p:cNvPr id="6" name="Vývojový diagram: postup 5"/>
          <p:cNvSpPr/>
          <p:nvPr/>
        </p:nvSpPr>
        <p:spPr>
          <a:xfrm>
            <a:off x="5508104" y="4400528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Prostředí</a:t>
            </a:r>
          </a:p>
        </p:txBody>
      </p:sp>
      <p:sp>
        <p:nvSpPr>
          <p:cNvPr id="14" name="Obousměrná vodorovná šipka 13"/>
          <p:cNvSpPr/>
          <p:nvPr/>
        </p:nvSpPr>
        <p:spPr>
          <a:xfrm rot="19204776">
            <a:off x="2117932" y="3258686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Obousměrná vodorovná šipka 15"/>
          <p:cNvSpPr/>
          <p:nvPr/>
        </p:nvSpPr>
        <p:spPr>
          <a:xfrm>
            <a:off x="3787896" y="4672560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7" name="Obousměrná vodorovná šipka 16"/>
          <p:cNvSpPr/>
          <p:nvPr/>
        </p:nvSpPr>
        <p:spPr>
          <a:xfrm rot="13568578">
            <a:off x="5568076" y="3372414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26558" y="476672"/>
            <a:ext cx="7905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Ekologie – věda o souvislostech, o vzájemném </a:t>
            </a:r>
          </a:p>
          <a:p>
            <a:pPr algn="ctr"/>
            <a:r>
              <a:rPr lang="cs-CZ" sz="3200" dirty="0">
                <a:solidFill>
                  <a:srgbClr val="FF0000"/>
                </a:solidFill>
              </a:rPr>
              <a:t>působení organismů a prostředí. </a:t>
            </a:r>
          </a:p>
          <a:p>
            <a:pPr algn="ctr"/>
            <a:r>
              <a:rPr lang="cs-CZ" sz="3200" dirty="0">
                <a:solidFill>
                  <a:srgbClr val="FF0000"/>
                </a:solidFill>
              </a:rPr>
              <a:t>Co to jsou ekologické faktory a jak působí ?</a:t>
            </a:r>
          </a:p>
        </p:txBody>
      </p:sp>
    </p:spTree>
    <p:extLst>
      <p:ext uri="{BB962C8B-B14F-4D97-AF65-F5344CB8AC3E}">
        <p14:creationId xmlns:p14="http://schemas.microsoft.com/office/powerpoint/2010/main" val="4207963106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Jak působí ekologické faktory na organismus ?</a:t>
            </a:r>
          </a:p>
        </p:txBody>
      </p:sp>
      <p:sp>
        <p:nvSpPr>
          <p:cNvPr id="3" name="Ovál 2"/>
          <p:cNvSpPr/>
          <p:nvPr/>
        </p:nvSpPr>
        <p:spPr>
          <a:xfrm>
            <a:off x="3419872" y="2996952"/>
            <a:ext cx="187220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Organismus</a:t>
            </a:r>
          </a:p>
        </p:txBody>
      </p:sp>
      <p:sp>
        <p:nvSpPr>
          <p:cNvPr id="4" name="Šipka doprava 3"/>
          <p:cNvSpPr/>
          <p:nvPr/>
        </p:nvSpPr>
        <p:spPr>
          <a:xfrm rot="2460676">
            <a:off x="2738742" y="261043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5" name="Šipka doprava 4"/>
          <p:cNvSpPr/>
          <p:nvPr/>
        </p:nvSpPr>
        <p:spPr>
          <a:xfrm rot="5400000">
            <a:off x="3840480" y="219342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2369456" y="366444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 rot="8263257">
            <a:off x="5039812" y="2686965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Šipka doprava 7"/>
          <p:cNvSpPr/>
          <p:nvPr/>
        </p:nvSpPr>
        <p:spPr>
          <a:xfrm rot="16200000">
            <a:off x="3840480" y="5188057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 rot="10800000">
            <a:off x="5364089" y="366444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 rot="19115777">
            <a:off x="2737783" y="470009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 rot="13486011">
            <a:off x="4888797" y="4758367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26190" y="1444714"/>
            <a:ext cx="1249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Teplota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002424" y="2164794"/>
            <a:ext cx="841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Vlkost</a:t>
            </a:r>
            <a:endParaRPr lang="cs-CZ" sz="20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868144" y="223680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Světlo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444208" y="3717032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Oheň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08553" y="3645024"/>
            <a:ext cx="12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Biocenóza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542811" y="5157192"/>
            <a:ext cx="1321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Kompetice</a:t>
            </a:r>
            <a:endParaRPr lang="cs-CZ" sz="20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868144" y="5157192"/>
            <a:ext cx="121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Proudění 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779912" y="6021288"/>
            <a:ext cx="1259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Znečištění</a:t>
            </a:r>
          </a:p>
        </p:txBody>
      </p:sp>
    </p:spTree>
    <p:extLst>
      <p:ext uri="{BB962C8B-B14F-4D97-AF65-F5344CB8AC3E}">
        <p14:creationId xmlns:p14="http://schemas.microsoft.com/office/powerpoint/2010/main" val="1082605249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Jaké jsou základní ekologické faktory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Co je a není ekologický faktor ?</a:t>
            </a:r>
          </a:p>
          <a:p>
            <a:pPr marL="0" indent="0">
              <a:buNone/>
            </a:pPr>
            <a:r>
              <a:rPr lang="cs-CZ" dirty="0"/>
              <a:t>Můžeme tyto faktory nějak členit/klasifikovat 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Podle povahy působení ?</a:t>
            </a:r>
          </a:p>
          <a:p>
            <a:pPr marL="0" indent="0">
              <a:buNone/>
            </a:pPr>
            <a:r>
              <a:rPr lang="cs-CZ" dirty="0"/>
              <a:t>Fyzikální, chemické, klimatické, environmentální, </a:t>
            </a:r>
            <a:r>
              <a:rPr lang="cs-CZ" dirty="0" err="1"/>
              <a:t>akvatické</a:t>
            </a:r>
            <a:r>
              <a:rPr lang="cs-CZ" dirty="0"/>
              <a:t>, terestrické, edafické, etologické, sociologické atd. atd.</a:t>
            </a:r>
          </a:p>
          <a:p>
            <a:pPr marL="0" indent="0">
              <a:buNone/>
            </a:pPr>
            <a:r>
              <a:rPr lang="cs-CZ" dirty="0"/>
              <a:t>Odtud např.: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Abiotické </a:t>
            </a:r>
            <a:r>
              <a:rPr lang="cs-CZ" i="1" dirty="0"/>
              <a:t>versus</a:t>
            </a:r>
            <a:r>
              <a:rPr lang="cs-CZ" dirty="0"/>
              <a:t> Biotické</a:t>
            </a:r>
          </a:p>
          <a:p>
            <a:r>
              <a:rPr lang="cs-CZ" dirty="0"/>
              <a:t>Podmínky </a:t>
            </a:r>
            <a:r>
              <a:rPr lang="cs-CZ" i="1" dirty="0"/>
              <a:t>versus</a:t>
            </a:r>
            <a:r>
              <a:rPr lang="cs-CZ" dirty="0"/>
              <a:t> Zdroje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 co všechno působí tyto faktory ?</a:t>
            </a:r>
          </a:p>
          <a:p>
            <a:pPr marL="0" indent="0">
              <a:buNone/>
            </a:pPr>
            <a:r>
              <a:rPr lang="cs-CZ" dirty="0"/>
              <a:t>Jak tyto faktory vůbec vznikají ? Co je generuje ?</a:t>
            </a:r>
          </a:p>
          <a:p>
            <a:pPr marL="0" indent="0">
              <a:buNone/>
            </a:pPr>
            <a:r>
              <a:rPr lang="cs-CZ" dirty="0"/>
              <a:t>Mohou mezi nimi být nějaké souvislosti/interakce?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644472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Co je to ekologický faktor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63277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b="1" dirty="0"/>
              <a:t>Ekologické faktory </a:t>
            </a:r>
            <a:r>
              <a:rPr lang="cs-CZ" sz="1800" dirty="0"/>
              <a:t>– vymezení pojmu, rozdělení: soubor všech podmínek, které 	umožňují organismu žít, vyvíjet se a rozmnožovat, tvoří jeho přírodní 	prostředí (les, step, rybník, tělo hostitele pro parazita, rozkládající se 	organická hmota pro saprofága), ve vztahu k člověku a jeho populaci 	používáme termín životní prostředí.</a:t>
            </a:r>
          </a:p>
          <a:p>
            <a:endParaRPr lang="cs-CZ" sz="1800" dirty="0"/>
          </a:p>
          <a:p>
            <a:r>
              <a:rPr lang="cs-CZ" sz="1800" b="1" dirty="0"/>
              <a:t>Ekologické faktory</a:t>
            </a:r>
            <a:r>
              <a:rPr lang="cs-CZ" sz="1800" dirty="0"/>
              <a:t> jsou všechny složky vnějšího prostředí, rozdělení faktorů:</a:t>
            </a:r>
          </a:p>
          <a:p>
            <a:pPr marL="0" indent="0">
              <a:buNone/>
            </a:pPr>
            <a:r>
              <a:rPr lang="cs-CZ" sz="1800" b="1" dirty="0"/>
              <a:t>	1) abiotické</a:t>
            </a:r>
            <a:r>
              <a:rPr lang="cs-CZ" sz="1800" dirty="0"/>
              <a:t> (neživotné) fyzikální a chemické, složení vzduchu, vody, horniny, 	klimatické faktory, záření, zvuk,</a:t>
            </a:r>
          </a:p>
          <a:p>
            <a:pPr marL="0" indent="0">
              <a:buNone/>
            </a:pPr>
            <a:r>
              <a:rPr lang="cs-CZ" sz="1800" b="1" dirty="0"/>
              <a:t>	2) biotické</a:t>
            </a:r>
            <a:r>
              <a:rPr lang="cs-CZ" sz="1800" dirty="0"/>
              <a:t> (životné) podstatou je působení jiných organismů</a:t>
            </a:r>
          </a:p>
          <a:p>
            <a:pPr marL="0" indent="0">
              <a:buNone/>
            </a:pPr>
            <a:r>
              <a:rPr lang="cs-CZ" sz="1800" b="1" dirty="0"/>
              <a:t>	2a) vztahy vnitrodruhové</a:t>
            </a:r>
            <a:r>
              <a:rPr lang="cs-CZ" sz="1800" dirty="0"/>
              <a:t>, </a:t>
            </a:r>
            <a:r>
              <a:rPr lang="cs-CZ" sz="1800" dirty="0" err="1"/>
              <a:t>intraspecifické</a:t>
            </a:r>
            <a:r>
              <a:rPr lang="cs-CZ" sz="1800" dirty="0"/>
              <a:t>, </a:t>
            </a:r>
            <a:r>
              <a:rPr lang="cs-CZ" sz="1800" dirty="0" err="1"/>
              <a:t>homotypické</a:t>
            </a:r>
            <a:r>
              <a:rPr lang="cs-CZ" sz="1800" dirty="0"/>
              <a:t>, (vlivy působené 	příslušníky téhož druhu, vztahy sexuální a asexuální)</a:t>
            </a:r>
          </a:p>
          <a:p>
            <a:pPr marL="0" indent="0">
              <a:buNone/>
            </a:pPr>
            <a:r>
              <a:rPr lang="cs-CZ" sz="1800" b="1" dirty="0"/>
              <a:t>	2b) vztahy mezidruhové</a:t>
            </a:r>
            <a:r>
              <a:rPr lang="cs-CZ" sz="1800" dirty="0"/>
              <a:t>, </a:t>
            </a:r>
            <a:r>
              <a:rPr lang="cs-CZ" sz="1800" dirty="0" err="1"/>
              <a:t>interspecifické</a:t>
            </a:r>
            <a:r>
              <a:rPr lang="cs-CZ" sz="1800" dirty="0"/>
              <a:t>, </a:t>
            </a:r>
            <a:r>
              <a:rPr lang="cs-CZ" sz="1800" dirty="0" err="1"/>
              <a:t>heterotypické</a:t>
            </a:r>
            <a:r>
              <a:rPr lang="cs-CZ" sz="1800" dirty="0"/>
              <a:t>, (potravní vztahy, 	predace, pastva, parazitizmus)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6716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99792" y="260648"/>
            <a:ext cx="380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 na počátku byl …. ekologický faktor ?</a:t>
            </a:r>
          </a:p>
        </p:txBody>
      </p:sp>
    </p:spTree>
    <p:extLst>
      <p:ext uri="{BB962C8B-B14F-4D97-AF65-F5344CB8AC3E}">
        <p14:creationId xmlns:p14="http://schemas.microsoft.com/office/powerpoint/2010/main" val="315695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593254"/>
            <a:ext cx="7772400" cy="89153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Osnova přednášky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464496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cs-CZ" dirty="0"/>
              <a:t>Část 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Úvod – sylabus přednášky - vyučující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Doporučená studijní literatura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Stručná historie ekologie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Co je a není ekologie ? Základní definice a pojmy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Stručná historie ekologie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Ekologie jako věda, metody ekologického výzkumu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Základní koncept ekologie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Ekologická  hierarchie, ekologie jako komplexní věda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Vznik a vývoj vesmíru a planet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Ekologické faktory – základní charakteristiky a klasifikace </a:t>
            </a:r>
          </a:p>
          <a:p>
            <a:pPr algn="l"/>
            <a:endParaRPr lang="cs-CZ" dirty="0">
              <a:solidFill>
                <a:schemeClr val="tx2"/>
              </a:solidFill>
            </a:endParaRPr>
          </a:p>
          <a:p>
            <a:pPr algn="l"/>
            <a:r>
              <a:rPr lang="cs-CZ" dirty="0">
                <a:solidFill>
                  <a:schemeClr val="tx2"/>
                </a:solidFill>
              </a:rPr>
              <a:t>Část II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Ekologie versus evoluce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</a:rPr>
              <a:t>Historie biologické evoluce – Charles Darwin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Adaptace a tolerance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Ekologická valence a ekologická nika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Evoluce a procesy </a:t>
            </a:r>
            <a:r>
              <a:rPr lang="cs-CZ" dirty="0" err="1">
                <a:solidFill>
                  <a:schemeClr val="tx2"/>
                </a:solidFill>
              </a:rPr>
              <a:t>speciace</a:t>
            </a:r>
            <a:r>
              <a:rPr lang="cs-CZ" dirty="0">
                <a:solidFill>
                  <a:schemeClr val="tx2"/>
                </a:solidFill>
              </a:rPr>
              <a:t>, divergence, konvergence </a:t>
            </a:r>
            <a:endParaRPr lang="cs-CZ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29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445"/>
            <a:ext cx="9144000" cy="60919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87824" y="251356"/>
            <a:ext cx="319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Big </a:t>
            </a:r>
            <a:r>
              <a:rPr lang="cs-CZ" dirty="0" err="1"/>
              <a:t>Bang</a:t>
            </a:r>
            <a:r>
              <a:rPr lang="cs-CZ" dirty="0"/>
              <a:t> -  teorie velkého třesku</a:t>
            </a:r>
          </a:p>
        </p:txBody>
      </p:sp>
    </p:spTree>
    <p:extLst>
      <p:ext uri="{BB962C8B-B14F-4D97-AF65-F5344CB8AC3E}">
        <p14:creationId xmlns:p14="http://schemas.microsoft.com/office/powerpoint/2010/main" val="1420707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49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468"/>
            <a:ext cx="9144000" cy="54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" y="1268760"/>
            <a:ext cx="9106640" cy="475252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41000" y="332656"/>
            <a:ext cx="4219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Vznik a původ chemických prvků</a:t>
            </a:r>
          </a:p>
        </p:txBody>
      </p:sp>
    </p:spTree>
    <p:extLst>
      <p:ext uri="{BB962C8B-B14F-4D97-AF65-F5344CB8AC3E}">
        <p14:creationId xmlns:p14="http://schemas.microsoft.com/office/powerpoint/2010/main" val="3194928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435280" cy="648072"/>
          </a:xfrm>
        </p:spPr>
        <p:txBody>
          <a:bodyPr>
            <a:normAutofit fontScale="90000"/>
          </a:bodyPr>
          <a:lstStyle/>
          <a:p>
            <a:pPr algn="l"/>
            <a:r>
              <a:rPr lang="cs-CZ" sz="2200" dirty="0"/>
              <a:t>1) </a:t>
            </a:r>
            <a:r>
              <a:rPr lang="cs-CZ" sz="2200" b="1" dirty="0"/>
              <a:t>Dobré umístění </a:t>
            </a:r>
            <a:r>
              <a:rPr lang="cs-CZ" sz="2200" dirty="0"/>
              <a:t>(Země o 15% dále od Slunce – zamrzly by oceány; kdyby o 5% blíže - vypařila by se voda)</a:t>
            </a:r>
            <a:br>
              <a:rPr lang="cs-CZ" sz="2200" dirty="0"/>
            </a:br>
            <a:r>
              <a:rPr lang="cs-CZ" sz="2200" dirty="0"/>
              <a:t>2) </a:t>
            </a:r>
            <a:r>
              <a:rPr lang="cs-CZ" sz="2200" b="1" dirty="0"/>
              <a:t>Správný typ planety </a:t>
            </a:r>
            <a:r>
              <a:rPr lang="cs-CZ" sz="2200" dirty="0"/>
              <a:t>(tekuté magma – průnik plynů na povrch – podmínka vzniku atmosféry)</a:t>
            </a:r>
            <a:br>
              <a:rPr lang="cs-CZ" sz="2200" dirty="0"/>
            </a:br>
            <a:r>
              <a:rPr lang="cs-CZ" sz="2200" dirty="0"/>
              <a:t>3) </a:t>
            </a:r>
            <a:r>
              <a:rPr lang="cs-CZ" sz="2200" b="1" dirty="0"/>
              <a:t>Země je dvojitá planeta </a:t>
            </a:r>
            <a:r>
              <a:rPr lang="cs-CZ" sz="2200" dirty="0"/>
              <a:t>(Měsíc udržuje Zemi ve správném úhlu a rychlosti otáčení kolem osy – podmínky pro vznik a udržení života)</a:t>
            </a:r>
            <a:br>
              <a:rPr lang="cs-CZ" sz="2200" dirty="0"/>
            </a:br>
            <a:r>
              <a:rPr lang="cs-CZ" sz="2200" dirty="0"/>
              <a:t>4) </a:t>
            </a:r>
            <a:r>
              <a:rPr lang="cs-CZ" sz="2200" b="1" dirty="0"/>
              <a:t>Správné načasování </a:t>
            </a:r>
            <a:r>
              <a:rPr lang="cs-CZ" sz="2200" dirty="0"/>
              <a:t>– 65 MIL extinkce dinosaurů – podmínky pro nástup savců včetně člověka</a:t>
            </a:r>
            <a:br>
              <a:rPr lang="cs-CZ" dirty="0"/>
            </a:b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9252520" cy="240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82296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866874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Vývoj vesmíru a lidstva (</a:t>
            </a:r>
            <a:r>
              <a:rPr lang="cs-CZ" sz="3600" dirty="0" err="1">
                <a:solidFill>
                  <a:srgbClr val="FF0000"/>
                </a:solidFill>
              </a:rPr>
              <a:t>Kurzweil</a:t>
            </a:r>
            <a:r>
              <a:rPr lang="cs-CZ" sz="3600" dirty="0">
                <a:solidFill>
                  <a:srgbClr val="FF0000"/>
                </a:solidFill>
              </a:rPr>
              <a:t>, 1999)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176464" cy="590465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před 10 až 15 miliardami zrod vesmíru</a:t>
            </a:r>
          </a:p>
          <a:p>
            <a:r>
              <a:rPr lang="cs-CZ" dirty="0"/>
              <a:t>o 10</a:t>
            </a:r>
            <a:r>
              <a:rPr lang="cs-CZ" baseline="30000" dirty="0"/>
              <a:t>-43</a:t>
            </a:r>
            <a:r>
              <a:rPr lang="cs-CZ" dirty="0"/>
              <a:t> vteřiny později vzniká gravitace</a:t>
            </a:r>
          </a:p>
          <a:p>
            <a:r>
              <a:rPr lang="cs-CZ" dirty="0"/>
              <a:t>1 MLD po Velké třesku - vznik galaxií</a:t>
            </a:r>
          </a:p>
          <a:p>
            <a:r>
              <a:rPr lang="cs-CZ" dirty="0"/>
              <a:t>5 MLD – vznik Země</a:t>
            </a:r>
          </a:p>
          <a:p>
            <a:r>
              <a:rPr lang="cs-CZ" dirty="0"/>
              <a:t>3,4 MLD – anaerobní </a:t>
            </a:r>
            <a:r>
              <a:rPr lang="cs-CZ" dirty="0" err="1"/>
              <a:t>prokaryota</a:t>
            </a:r>
            <a:endParaRPr lang="cs-CZ" dirty="0"/>
          </a:p>
          <a:p>
            <a:r>
              <a:rPr lang="cs-CZ" dirty="0"/>
              <a:t>1,7 MLD – jednoduchá DNA</a:t>
            </a:r>
          </a:p>
          <a:p>
            <a:r>
              <a:rPr lang="cs-CZ" dirty="0"/>
              <a:t>700 MIL – mnohobuněčné R a Ž</a:t>
            </a:r>
          </a:p>
          <a:p>
            <a:r>
              <a:rPr lang="cs-CZ" dirty="0"/>
              <a:t>570 MIL– </a:t>
            </a:r>
            <a:r>
              <a:rPr lang="cs-CZ" dirty="0" err="1"/>
              <a:t>kambrijská</a:t>
            </a:r>
            <a:r>
              <a:rPr lang="cs-CZ" dirty="0"/>
              <a:t> exploze</a:t>
            </a:r>
          </a:p>
          <a:p>
            <a:r>
              <a:rPr lang="cs-CZ" dirty="0"/>
              <a:t>80 MIL – počátek rozvoje savců</a:t>
            </a:r>
          </a:p>
          <a:p>
            <a:r>
              <a:rPr lang="cs-CZ" dirty="0"/>
              <a:t>65 MIL – vyhynutí dinosaurů</a:t>
            </a:r>
          </a:p>
          <a:p>
            <a:r>
              <a:rPr lang="cs-CZ" dirty="0"/>
              <a:t>50 MIL – antropoidní primáti</a:t>
            </a:r>
          </a:p>
          <a:p>
            <a:r>
              <a:rPr lang="cs-CZ" dirty="0"/>
              <a:t>15 MIL – první hominidi</a:t>
            </a:r>
          </a:p>
          <a:p>
            <a:r>
              <a:rPr lang="cs-CZ" dirty="0"/>
              <a:t>5 MIL – </a:t>
            </a:r>
            <a:r>
              <a:rPr lang="cs-CZ" i="1" dirty="0"/>
              <a:t>Homo </a:t>
            </a:r>
            <a:r>
              <a:rPr lang="cs-CZ" i="1" dirty="0" err="1"/>
              <a:t>habilis</a:t>
            </a:r>
            <a:r>
              <a:rPr lang="cs-CZ" i="1" dirty="0"/>
              <a:t> </a:t>
            </a:r>
            <a:r>
              <a:rPr lang="cs-CZ" dirty="0"/>
              <a:t>– nástroje</a:t>
            </a:r>
          </a:p>
          <a:p>
            <a:r>
              <a:rPr lang="cs-CZ" dirty="0"/>
              <a:t>2 MIL – </a:t>
            </a:r>
            <a:r>
              <a:rPr lang="cs-CZ" i="1" dirty="0"/>
              <a:t>Homo </a:t>
            </a:r>
            <a:r>
              <a:rPr lang="cs-CZ" i="1" dirty="0" err="1"/>
              <a:t>erectus</a:t>
            </a:r>
            <a:r>
              <a:rPr lang="cs-CZ" i="1" dirty="0"/>
              <a:t> </a:t>
            </a:r>
            <a:r>
              <a:rPr lang="cs-CZ" dirty="0"/>
              <a:t>– oheň, jazyk, zbraně</a:t>
            </a:r>
          </a:p>
          <a:p>
            <a:r>
              <a:rPr lang="cs-CZ" dirty="0"/>
              <a:t>100 000 let – </a:t>
            </a:r>
            <a:r>
              <a:rPr lang="cs-CZ" i="1" dirty="0"/>
              <a:t>Homo sapiens </a:t>
            </a:r>
            <a:r>
              <a:rPr lang="cs-CZ" i="1" dirty="0" err="1"/>
              <a:t>neandrtalensis</a:t>
            </a:r>
            <a:r>
              <a:rPr lang="cs-CZ" i="1" dirty="0"/>
              <a:t> </a:t>
            </a:r>
          </a:p>
          <a:p>
            <a:r>
              <a:rPr lang="cs-CZ" dirty="0"/>
              <a:t>90 000 let – vznik </a:t>
            </a:r>
            <a:r>
              <a:rPr lang="cs-CZ" i="1" dirty="0"/>
              <a:t>Homo sapiens </a:t>
            </a:r>
            <a:r>
              <a:rPr lang="cs-CZ" i="1" dirty="0" err="1"/>
              <a:t>sapiens</a:t>
            </a:r>
            <a:r>
              <a:rPr lang="cs-CZ" i="1" dirty="0"/>
              <a:t>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76064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40 000 let – </a:t>
            </a:r>
            <a:r>
              <a:rPr lang="cs-CZ" sz="3200" i="1" dirty="0"/>
              <a:t>Homo s. sapiens </a:t>
            </a:r>
            <a:r>
              <a:rPr lang="cs-CZ" dirty="0"/>
              <a:t>– jediný hominid – technologie</a:t>
            </a:r>
          </a:p>
          <a:p>
            <a:r>
              <a:rPr lang="cs-CZ" dirty="0"/>
              <a:t>10 000 – neolitická revoluce</a:t>
            </a:r>
          </a:p>
          <a:p>
            <a:r>
              <a:rPr lang="cs-CZ" dirty="0"/>
              <a:t>6 000 v Mezopotámii první města</a:t>
            </a:r>
          </a:p>
          <a:p>
            <a:r>
              <a:rPr lang="cs-CZ" dirty="0"/>
              <a:t>496-332 př.n.l. – Sokrates, Platon, Aristoteles – racionalistická filosofie</a:t>
            </a:r>
          </a:p>
          <a:p>
            <a:r>
              <a:rPr lang="cs-CZ" dirty="0"/>
              <a:t>1543 – Mikuláš Koperník (heliocentrismus)</a:t>
            </a:r>
          </a:p>
          <a:p>
            <a:r>
              <a:rPr lang="cs-CZ" dirty="0"/>
              <a:t>1687 – Isaac Newton – zákony pohybu a gravitace</a:t>
            </a:r>
          </a:p>
          <a:p>
            <a:r>
              <a:rPr lang="cs-CZ" dirty="0"/>
              <a:t>1859 – Charles Darwin – evoluce</a:t>
            </a:r>
          </a:p>
          <a:p>
            <a:r>
              <a:rPr lang="cs-CZ" dirty="0"/>
              <a:t>1900 – telegraf – celosvětově</a:t>
            </a:r>
          </a:p>
          <a:p>
            <a:r>
              <a:rPr lang="cs-CZ" dirty="0"/>
              <a:t>1939 – komerční lety přes Atlantik</a:t>
            </a:r>
          </a:p>
          <a:p>
            <a:r>
              <a:rPr lang="cs-CZ" dirty="0"/>
              <a:t>1961 – J. Gagarin – 1. kosmonaut</a:t>
            </a:r>
          </a:p>
          <a:p>
            <a:r>
              <a:rPr lang="cs-CZ" dirty="0"/>
              <a:t>1971 – kapesní kalkulačka</a:t>
            </a:r>
          </a:p>
          <a:p>
            <a:r>
              <a:rPr lang="cs-CZ" dirty="0"/>
              <a:t>1981 – na trhu první PC – IBM</a:t>
            </a:r>
          </a:p>
          <a:p>
            <a:r>
              <a:rPr lang="cs-CZ" dirty="0"/>
              <a:t>1990 – vznik WWW </a:t>
            </a:r>
          </a:p>
          <a:p>
            <a:r>
              <a:rPr lang="cs-CZ" dirty="0"/>
              <a:t>1997 – počítač </a:t>
            </a:r>
            <a:r>
              <a:rPr lang="cs-CZ" dirty="0" err="1"/>
              <a:t>Deep</a:t>
            </a:r>
            <a:r>
              <a:rPr lang="cs-CZ" dirty="0"/>
              <a:t> Blue poráží šachového velmistra </a:t>
            </a:r>
            <a:r>
              <a:rPr lang="cs-CZ" dirty="0" err="1"/>
              <a:t>Garry</a:t>
            </a:r>
            <a:r>
              <a:rPr lang="cs-CZ" dirty="0"/>
              <a:t> Kasparova</a:t>
            </a:r>
          </a:p>
          <a:p>
            <a:r>
              <a:rPr lang="cs-CZ" dirty="0"/>
              <a:t>1998 – WWW celosvětové rozšíření 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3864260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49" y="0"/>
            <a:ext cx="6988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0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Základní struktura planety Země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050305"/>
            <a:ext cx="3008313" cy="3466927"/>
          </a:xfrm>
        </p:spPr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cs-CZ" sz="1600" b="1" dirty="0" err="1"/>
              <a:t>Lithosféra</a:t>
            </a:r>
            <a:endParaRPr lang="cs-CZ" sz="1600" b="1" dirty="0"/>
          </a:p>
          <a:p>
            <a:pPr marL="342900" indent="-342900">
              <a:buAutoNum type="arabicParenR"/>
            </a:pPr>
            <a:r>
              <a:rPr lang="cs-CZ" sz="1600" b="1" dirty="0"/>
              <a:t>Hydrosféra</a:t>
            </a:r>
          </a:p>
          <a:p>
            <a:pPr marL="342900" indent="-342900">
              <a:buAutoNum type="arabicParenR"/>
            </a:pPr>
            <a:r>
              <a:rPr lang="cs-CZ" sz="1600" b="1" dirty="0"/>
              <a:t>Atmosféra</a:t>
            </a:r>
          </a:p>
          <a:p>
            <a:pPr marL="342900" indent="-342900">
              <a:buAutoNum type="arabicParenR"/>
            </a:pPr>
            <a:r>
              <a:rPr lang="cs-CZ" sz="1600" b="1" dirty="0"/>
              <a:t>Biosféra</a:t>
            </a:r>
          </a:p>
          <a:p>
            <a:pPr marL="342900" indent="-342900">
              <a:buAutoNum type="arabicParenR"/>
            </a:pPr>
            <a:endParaRPr lang="cs-CZ" sz="1600" b="1" dirty="0"/>
          </a:p>
          <a:p>
            <a:pPr marL="342900" indent="-342900">
              <a:buAutoNum type="alphaUcParenR"/>
            </a:pPr>
            <a:r>
              <a:rPr lang="cs-CZ" sz="1600" b="1" dirty="0"/>
              <a:t>Zemské jádro</a:t>
            </a:r>
          </a:p>
          <a:p>
            <a:pPr marL="342900" indent="-342900">
              <a:buAutoNum type="alphaUcParenR"/>
            </a:pPr>
            <a:r>
              <a:rPr lang="cs-CZ" sz="1600" b="1" dirty="0"/>
              <a:t>Plášť</a:t>
            </a:r>
          </a:p>
          <a:p>
            <a:pPr marL="342900" indent="-342900">
              <a:buAutoNum type="alphaUcParenR"/>
            </a:pPr>
            <a:r>
              <a:rPr lang="cs-CZ" sz="1600" b="1" dirty="0"/>
              <a:t>Zemská kůra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22" y="620688"/>
            <a:ext cx="5111750" cy="570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848574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" y="1412776"/>
            <a:ext cx="8888017" cy="42484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95736" y="54868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Model sluneční soustavy</a:t>
            </a:r>
          </a:p>
        </p:txBody>
      </p:sp>
      <p:sp>
        <p:nvSpPr>
          <p:cNvPr id="4" name="Šipka doprava 3"/>
          <p:cNvSpPr/>
          <p:nvPr/>
        </p:nvSpPr>
        <p:spPr>
          <a:xfrm rot="12495881">
            <a:off x="5841318" y="4261048"/>
            <a:ext cx="2016224" cy="902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46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Ekologické faktory a planetární pohyby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Rotace Země kolem Slunce </a:t>
            </a:r>
            <a:r>
              <a:rPr lang="cs-CZ" sz="2800" dirty="0"/>
              <a:t>– roční cyklus – sezónnost – teplota, fotoperioda, délka světelného dne (např. jaro, léto, podzim, zima)</a:t>
            </a:r>
          </a:p>
          <a:p>
            <a:endParaRPr lang="cs-CZ" sz="2800" dirty="0"/>
          </a:p>
          <a:p>
            <a:r>
              <a:rPr lang="cs-CZ" sz="2800" b="1" dirty="0"/>
              <a:t>Rotace Země kolem své osy </a:t>
            </a:r>
            <a:r>
              <a:rPr lang="cs-CZ" sz="2800" dirty="0"/>
              <a:t>– denní cyklus (střídání noci a dne)</a:t>
            </a:r>
          </a:p>
          <a:p>
            <a:endParaRPr lang="cs-CZ" sz="2800" dirty="0"/>
          </a:p>
          <a:p>
            <a:r>
              <a:rPr lang="cs-CZ" sz="2800" b="1" dirty="0"/>
              <a:t>Rotace Měsíce kolem Země </a:t>
            </a:r>
            <a:r>
              <a:rPr lang="cs-CZ" sz="2800" dirty="0"/>
              <a:t>– měsíční cyklus – mořské dmutí (příliv a odliv) 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61087370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48" y="116632"/>
            <a:ext cx="3832848" cy="48763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" y="116632"/>
            <a:ext cx="3881612" cy="487639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85" y="2204864"/>
            <a:ext cx="3543829" cy="4525963"/>
          </a:xfrm>
        </p:spPr>
      </p:pic>
    </p:spTree>
    <p:extLst>
      <p:ext uri="{BB962C8B-B14F-4D97-AF65-F5344CB8AC3E}">
        <p14:creationId xmlns:p14="http://schemas.microsoft.com/office/powerpoint/2010/main" val="3197221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100" dirty="0">
                <a:solidFill>
                  <a:srgbClr val="FF0000"/>
                </a:solidFill>
              </a:rPr>
              <a:t>Tok energie ze Slunce na Zemi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75" y="1268760"/>
            <a:ext cx="604436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52927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Solární energie dopadající na Zemi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96" y="1340768"/>
            <a:ext cx="6015448" cy="48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51457"/>
      </p:ext>
    </p:extLst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35280" cy="1143000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Pozice Slunce, Měsíce a Země ve vztahu 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rgbClr val="FF0000"/>
                </a:solidFill>
              </a:rPr>
              <a:t>k přílivu je zásadní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1774"/>
            <a:ext cx="8229600" cy="394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25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Planetární pohyby a cykličnost ekologických faktorů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3264" y="1700808"/>
            <a:ext cx="66350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Podle cykličnosti ? </a:t>
            </a:r>
            <a:r>
              <a:rPr lang="cs-CZ" dirty="0"/>
              <a:t>   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Které faktory to jsou  ?</a:t>
            </a:r>
          </a:p>
          <a:p>
            <a:pPr marL="0" indent="0">
              <a:buNone/>
            </a:pPr>
            <a:r>
              <a:rPr lang="cs-CZ" sz="2400" dirty="0"/>
              <a:t>Jaké budou na ně adaptace u různých organismů ?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Cykličnost se odvozuje od planetárních pohybů !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Mohou mít faktory prostředí hierarchický charakter ? 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45763058"/>
      </p:ext>
    </p:extLst>
  </p:cSld>
  <p:clrMapOvr>
    <a:masterClrMapping/>
  </p:clrMapOvr>
  <p:transition spd="slow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Ekologické faktory podle cykličnosti 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1296" y="1412776"/>
            <a:ext cx="6635080" cy="48245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  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Primárně periodické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Teplota, světlo, mořské dmutí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Sekundárně periodické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Vlhkost, hustota, viskozita, rozpustnost plynů, potravní faktory, biologické interakce, oheň, zemědělství,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Neperiodické:</a:t>
            </a:r>
          </a:p>
          <a:p>
            <a:pPr marL="0" indent="0">
              <a:buNone/>
            </a:pPr>
            <a:r>
              <a:rPr lang="cs-CZ" dirty="0"/>
              <a:t>Sopečná činnost, zemětřesení, živelné katastrofy (tsunami), katastrofy působené člověkem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1494865"/>
      </p:ext>
    </p:extLst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Členění ekologických faktorů II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7836" y="1781126"/>
            <a:ext cx="4040188" cy="639762"/>
          </a:xfrm>
        </p:spPr>
        <p:txBody>
          <a:bodyPr/>
          <a:lstStyle/>
          <a:p>
            <a:r>
              <a:rPr lang="cs-CZ" dirty="0"/>
              <a:t>     Abiotické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55576" y="2574056"/>
            <a:ext cx="4040188" cy="3951288"/>
          </a:xfrm>
        </p:spPr>
        <p:txBody>
          <a:bodyPr/>
          <a:lstStyle/>
          <a:p>
            <a:r>
              <a:rPr lang="cs-CZ" dirty="0"/>
              <a:t>Teplota</a:t>
            </a:r>
          </a:p>
          <a:p>
            <a:r>
              <a:rPr lang="cs-CZ" dirty="0"/>
              <a:t>Vlhkost (Voda) </a:t>
            </a:r>
          </a:p>
          <a:p>
            <a:r>
              <a:rPr lang="cs-CZ" dirty="0"/>
              <a:t>Světlo</a:t>
            </a:r>
          </a:p>
          <a:p>
            <a:r>
              <a:rPr lang="cs-CZ" dirty="0"/>
              <a:t>Půda</a:t>
            </a:r>
          </a:p>
          <a:p>
            <a:r>
              <a:rPr lang="cs-CZ" dirty="0"/>
              <a:t>Oheň</a:t>
            </a:r>
          </a:p>
          <a:p>
            <a:r>
              <a:rPr lang="cs-CZ" dirty="0"/>
              <a:t>Znečištění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781126"/>
            <a:ext cx="4041775" cy="639762"/>
          </a:xfrm>
        </p:spPr>
        <p:txBody>
          <a:bodyPr/>
          <a:lstStyle/>
          <a:p>
            <a:r>
              <a:rPr lang="cs-CZ" dirty="0"/>
              <a:t>     Biotické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74056"/>
            <a:ext cx="4041775" cy="3951288"/>
          </a:xfrm>
        </p:spPr>
        <p:txBody>
          <a:bodyPr/>
          <a:lstStyle/>
          <a:p>
            <a:r>
              <a:rPr lang="cs-CZ" dirty="0"/>
              <a:t>Natalita a mortalita</a:t>
            </a:r>
          </a:p>
          <a:p>
            <a:r>
              <a:rPr lang="cs-CZ" dirty="0"/>
              <a:t>Populační dynamika</a:t>
            </a:r>
          </a:p>
          <a:p>
            <a:r>
              <a:rPr lang="cs-CZ" dirty="0"/>
              <a:t>Hustota populace </a:t>
            </a:r>
          </a:p>
          <a:p>
            <a:r>
              <a:rPr lang="cs-CZ" dirty="0" err="1"/>
              <a:t>Kompetice</a:t>
            </a:r>
            <a:r>
              <a:rPr lang="cs-CZ" dirty="0"/>
              <a:t> </a:t>
            </a:r>
          </a:p>
          <a:p>
            <a:r>
              <a:rPr lang="cs-CZ" dirty="0"/>
              <a:t>Biologické interakce</a:t>
            </a:r>
          </a:p>
          <a:p>
            <a:r>
              <a:rPr lang="cs-CZ" dirty="0"/>
              <a:t>Antropogenní vlivy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316309"/>
      </p:ext>
    </p:extLst>
  </p:cSld>
  <p:clrMapOvr>
    <a:masterClrMapping/>
  </p:clrMapOvr>
  <p:transition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Členění ekologických faktorů III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    Podmínky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574056"/>
            <a:ext cx="4040188" cy="3951288"/>
          </a:xfrm>
        </p:spPr>
        <p:txBody>
          <a:bodyPr/>
          <a:lstStyle/>
          <a:p>
            <a:r>
              <a:rPr lang="cs-CZ" dirty="0"/>
              <a:t>Teplota</a:t>
            </a:r>
          </a:p>
          <a:p>
            <a:r>
              <a:rPr lang="cs-CZ" dirty="0"/>
              <a:t>Světlo </a:t>
            </a:r>
          </a:p>
          <a:p>
            <a:r>
              <a:rPr lang="cs-CZ" dirty="0"/>
              <a:t>Vlhkost</a:t>
            </a:r>
          </a:p>
          <a:p>
            <a:r>
              <a:rPr lang="cs-CZ" dirty="0"/>
              <a:t>Hustota</a:t>
            </a:r>
          </a:p>
          <a:p>
            <a:r>
              <a:rPr lang="cs-CZ" dirty="0"/>
              <a:t>Viskozita</a:t>
            </a:r>
          </a:p>
          <a:p>
            <a:r>
              <a:rPr lang="cs-CZ" dirty="0"/>
              <a:t>Proudění</a:t>
            </a:r>
          </a:p>
          <a:p>
            <a:r>
              <a:rPr lang="cs-CZ" dirty="0"/>
              <a:t>Znečištění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    Zdroje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30040"/>
            <a:ext cx="4041775" cy="3951288"/>
          </a:xfrm>
        </p:spPr>
        <p:txBody>
          <a:bodyPr/>
          <a:lstStyle/>
          <a:p>
            <a:r>
              <a:rPr lang="cs-CZ" dirty="0"/>
              <a:t>Záření jako zdroj</a:t>
            </a:r>
          </a:p>
          <a:p>
            <a:r>
              <a:rPr lang="cs-CZ" dirty="0"/>
              <a:t>Anorganické molekuly jako zdroj (CO</a:t>
            </a:r>
            <a:r>
              <a:rPr lang="cs-CZ" baseline="-25000" dirty="0"/>
              <a:t>2</a:t>
            </a:r>
            <a:r>
              <a:rPr lang="cs-CZ" dirty="0"/>
              <a:t>, H</a:t>
            </a:r>
            <a:r>
              <a:rPr lang="cs-CZ" baseline="-25000" dirty="0"/>
              <a:t>2</a:t>
            </a:r>
            <a:r>
              <a:rPr lang="cs-CZ" dirty="0"/>
              <a:t>O, O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r>
              <a:rPr lang="cs-CZ" dirty="0"/>
              <a:t>Organismy jako zdroj (sezónnost, nutriční hodnota, počet samic)</a:t>
            </a:r>
          </a:p>
          <a:p>
            <a:r>
              <a:rPr lang="cs-CZ" dirty="0"/>
              <a:t>Prostor jako zdroj</a:t>
            </a:r>
          </a:p>
        </p:txBody>
      </p:sp>
    </p:spTree>
    <p:extLst>
      <p:ext uri="{BB962C8B-B14F-4D97-AF65-F5344CB8AC3E}">
        <p14:creationId xmlns:p14="http://schemas.microsoft.com/office/powerpoint/2010/main" val="4058468229"/>
      </p:ext>
    </p:extLst>
  </p:cSld>
  <p:clrMapOvr>
    <a:masterClrMapping/>
  </p:clrMapOvr>
  <p:transition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Pokračování - Ekologie úvod – část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Evoluce versus ekologie</a:t>
            </a:r>
          </a:p>
          <a:p>
            <a:r>
              <a:rPr lang="cs-CZ" sz="2400" dirty="0"/>
              <a:t>Historie biologické evoluce – Charles Darwin</a:t>
            </a:r>
          </a:p>
          <a:p>
            <a:r>
              <a:rPr lang="cs-CZ" sz="2400" dirty="0"/>
              <a:t>Adaptace, valence, ekologická nika</a:t>
            </a:r>
          </a:p>
          <a:p>
            <a:r>
              <a:rPr lang="cs-CZ" sz="2400" dirty="0"/>
              <a:t>Divergence versus konvergence</a:t>
            </a:r>
          </a:p>
          <a:p>
            <a:r>
              <a:rPr lang="cs-CZ" sz="2400" dirty="0"/>
              <a:t>Procesy </a:t>
            </a:r>
            <a:r>
              <a:rPr lang="cs-CZ" sz="2400" dirty="0" err="1"/>
              <a:t>speciace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5754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 err="1">
                <a:solidFill>
                  <a:srgbClr val="FF0000"/>
                </a:solidFill>
              </a:rPr>
              <a:t>Doporučná</a:t>
            </a:r>
            <a:r>
              <a:rPr lang="cs-CZ" sz="2400" dirty="0">
                <a:solidFill>
                  <a:srgbClr val="FF0000"/>
                </a:solidFill>
              </a:rPr>
              <a:t> literatura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3991737" cy="476341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62" y="404664"/>
            <a:ext cx="3820638" cy="486705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391837"/>
            <a:ext cx="3906550" cy="47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1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3557406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39" y="116632"/>
            <a:ext cx="3081761" cy="45272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62" y="2379613"/>
            <a:ext cx="3415476" cy="432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5733"/>
            <a:ext cx="3906550" cy="4781579"/>
          </a:xfrm>
          <a:prstGeom prst="rect">
            <a:avLst/>
          </a:prstGeom>
        </p:spPr>
      </p:pic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66363"/>
            <a:ext cx="3749965" cy="47709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583536" y="548680"/>
            <a:ext cx="3932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Doporučená studijní literatura</a:t>
            </a:r>
          </a:p>
        </p:txBody>
      </p:sp>
    </p:spTree>
    <p:extLst>
      <p:ext uri="{BB962C8B-B14F-4D97-AF65-F5344CB8AC3E}">
        <p14:creationId xmlns:p14="http://schemas.microsoft.com/office/powerpoint/2010/main" val="2843769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268760"/>
            <a:ext cx="3726122" cy="481411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91" y="1257448"/>
            <a:ext cx="3842009" cy="48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906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2949</Words>
  <Application>Microsoft Office PowerPoint</Application>
  <PresentationFormat>Předvádění na obrazovce (4:3)</PresentationFormat>
  <Paragraphs>361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0" baseType="lpstr">
      <vt:lpstr>Arial</vt:lpstr>
      <vt:lpstr>Calibri</vt:lpstr>
      <vt:lpstr>Motiv systému Office</vt:lpstr>
      <vt:lpstr>Obecná ekologie</vt:lpstr>
      <vt:lpstr>Základy ekologie - sylabus</vt:lpstr>
      <vt:lpstr>Prof. RNDr. Milan Gelnar, CSc.</vt:lpstr>
      <vt:lpstr>Osnova přednášky</vt:lpstr>
      <vt:lpstr>Prezentace aplikace PowerPoint</vt:lpstr>
      <vt:lpstr>Doporučná literatura</vt:lpstr>
      <vt:lpstr>Prezentace aplikace PowerPoint</vt:lpstr>
      <vt:lpstr>Prezentace aplikace PowerPoint</vt:lpstr>
      <vt:lpstr>Prezentace aplikace PowerPoint</vt:lpstr>
      <vt:lpstr>Stručná historie ekologie </vt:lpstr>
      <vt:lpstr>Co je to ekologie ?  Základní definice a pojmy</vt:lpstr>
      <vt:lpstr>            </vt:lpstr>
      <vt:lpstr>Biologické disciplíny blízce příbuzné ekologii</vt:lpstr>
      <vt:lpstr>Ekologie a systém biologických věd Biologický dort – Odum (1977)</vt:lpstr>
      <vt:lpstr>Systém ekologických věd</vt:lpstr>
      <vt:lpstr>Ekologie – hraniční obory</vt:lpstr>
      <vt:lpstr>Aplikace ekologického myšlení </vt:lpstr>
      <vt:lpstr>Ekologie jako exaktní věda</vt:lpstr>
      <vt:lpstr>Ekologie jako exaktní věda</vt:lpstr>
      <vt:lpstr>Metody ekologického výzkumu</vt:lpstr>
      <vt:lpstr>Příklad analýzy ekologického vztahu</vt:lpstr>
      <vt:lpstr>Ekologie jako experimentální věda</vt:lpstr>
      <vt:lpstr>Prezentace aplikace PowerPoint</vt:lpstr>
      <vt:lpstr>   Vztah mezi organismy a jejich prostředím  Prostředí: abiotické versus biotické  Rozmístění druhů v prostředí: nenáhodné, nehomogenní  Jaké jsou příčiny rozmístění druhů ? Které vlastnosti umožňují druhu žít v daném prostředí a které ho vylučují ?  Rozmanitost druhů: Co je příčinou druhové rozmanitosti ? Jak došlo a dochází k diverzifikaci druhů ? </vt:lpstr>
      <vt:lpstr>Předpokládané počty druhů</vt:lpstr>
      <vt:lpstr>Různé biolopgické funkce organismů</vt:lpstr>
      <vt:lpstr>Základní koncepty studia ekologie</vt:lpstr>
      <vt:lpstr>Hierarchie biologických systémů</vt:lpstr>
      <vt:lpstr>Úroveň porozumění procesům  biologické integrace</vt:lpstr>
      <vt:lpstr>Hierarchie biologické systémů</vt:lpstr>
      <vt:lpstr>Hierarchické úrovně ekologie    3 základní jednotky:  organismus, populace, společenstvo </vt:lpstr>
      <vt:lpstr>Hierarchické/metodické úrovně ekologie</vt:lpstr>
      <vt:lpstr>Studium ekologie podle hierarchické úrovně zkoumaných objektů</vt:lpstr>
      <vt:lpstr>Ekologie je komplexní věda</vt:lpstr>
      <vt:lpstr>Prezentace aplikace PowerPoint</vt:lpstr>
      <vt:lpstr>Jak působí ekologické faktory na organismus ?</vt:lpstr>
      <vt:lpstr>Jaké jsou základní ekologické faktory ?</vt:lpstr>
      <vt:lpstr>Co je to ekologický faktor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1) Dobré umístění (Země o 15% dále od Slunce – zamrzly by oceány; kdyby o 5% blíže - vypařila by se voda) 2) Správný typ planety (tekuté magma – průnik plynů na povrch – podmínka vzniku atmosféry) 3) Země je dvojitá planeta (Měsíc udržuje Zemi ve správném úhlu a rychlosti otáčení kolem osy – podmínky pro vznik a udržení života) 4) Správné načasování – 65 MIL extinkce dinosaurů – podmínky pro nástup savců včetně člověka </vt:lpstr>
      <vt:lpstr>Vývoj vesmíru a lidstva (Kurzweil, 1999)</vt:lpstr>
      <vt:lpstr>Prezentace aplikace PowerPoint</vt:lpstr>
      <vt:lpstr>Základní struktura planety Země</vt:lpstr>
      <vt:lpstr>Prezentace aplikace PowerPoint</vt:lpstr>
      <vt:lpstr>Ekologické faktory a planetární pohyby</vt:lpstr>
      <vt:lpstr>Tok energie ze Slunce na Zemi</vt:lpstr>
      <vt:lpstr>Solární energie dopadající na Zemi</vt:lpstr>
      <vt:lpstr>Pozice Slunce, Měsíce a Země ve vztahu  k přílivu je zásadní</vt:lpstr>
      <vt:lpstr>Planetární pohyby a cykličnost ekologických faktorů ?</vt:lpstr>
      <vt:lpstr>Ekologické faktory podle cykličnosti I</vt:lpstr>
      <vt:lpstr>Členění ekologických faktorů II</vt:lpstr>
      <vt:lpstr>Členění ekologických faktorů III</vt:lpstr>
      <vt:lpstr>Pokračování - Ekologie úvod – část II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181</cp:revision>
  <cp:lastPrinted>2015-09-30T19:41:52Z</cp:lastPrinted>
  <dcterms:created xsi:type="dcterms:W3CDTF">2015-09-28T14:35:44Z</dcterms:created>
  <dcterms:modified xsi:type="dcterms:W3CDTF">2022-09-15T09:04:47Z</dcterms:modified>
</cp:coreProperties>
</file>