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6" r:id="rId2"/>
    <p:sldId id="297" r:id="rId3"/>
    <p:sldId id="263" r:id="rId4"/>
    <p:sldId id="301" r:id="rId5"/>
    <p:sldId id="275" r:id="rId6"/>
    <p:sldId id="354" r:id="rId7"/>
    <p:sldId id="431" r:id="rId8"/>
    <p:sldId id="299" r:id="rId9"/>
    <p:sldId id="303" r:id="rId10"/>
    <p:sldId id="258" r:id="rId11"/>
    <p:sldId id="300" r:id="rId12"/>
    <p:sldId id="298" r:id="rId13"/>
    <p:sldId id="304" r:id="rId14"/>
    <p:sldId id="259" r:id="rId15"/>
    <p:sldId id="260" r:id="rId16"/>
    <p:sldId id="352" r:id="rId17"/>
    <p:sldId id="261" r:id="rId18"/>
    <p:sldId id="262" r:id="rId19"/>
    <p:sldId id="305" r:id="rId20"/>
    <p:sldId id="348" r:id="rId21"/>
    <p:sldId id="349" r:id="rId22"/>
    <p:sldId id="264" r:id="rId23"/>
    <p:sldId id="355" r:id="rId24"/>
    <p:sldId id="351" r:id="rId25"/>
    <p:sldId id="306" r:id="rId26"/>
    <p:sldId id="350" r:id="rId27"/>
    <p:sldId id="333" r:id="rId28"/>
    <p:sldId id="418" r:id="rId29"/>
    <p:sldId id="433" r:id="rId30"/>
    <p:sldId id="435" r:id="rId31"/>
    <p:sldId id="434" r:id="rId32"/>
    <p:sldId id="436" r:id="rId33"/>
    <p:sldId id="419" r:id="rId34"/>
    <p:sldId id="420" r:id="rId35"/>
    <p:sldId id="421" r:id="rId36"/>
    <p:sldId id="422" r:id="rId37"/>
    <p:sldId id="423" r:id="rId38"/>
    <p:sldId id="424" r:id="rId39"/>
    <p:sldId id="425" r:id="rId40"/>
    <p:sldId id="426" r:id="rId41"/>
    <p:sldId id="427" r:id="rId42"/>
    <p:sldId id="428" r:id="rId43"/>
    <p:sldId id="429" r:id="rId44"/>
    <p:sldId id="265" r:id="rId45"/>
    <p:sldId id="406" r:id="rId46"/>
    <p:sldId id="277" r:id="rId47"/>
    <p:sldId id="279" r:id="rId48"/>
    <p:sldId id="280" r:id="rId49"/>
    <p:sldId id="315" r:id="rId50"/>
    <p:sldId id="317" r:id="rId51"/>
    <p:sldId id="439" r:id="rId52"/>
    <p:sldId id="456" r:id="rId53"/>
    <p:sldId id="316" r:id="rId54"/>
    <p:sldId id="318" r:id="rId55"/>
    <p:sldId id="321" r:id="rId56"/>
    <p:sldId id="319" r:id="rId57"/>
    <p:sldId id="320" r:id="rId58"/>
    <p:sldId id="400" r:id="rId59"/>
    <p:sldId id="283" r:id="rId60"/>
    <p:sldId id="284" r:id="rId61"/>
    <p:sldId id="285" r:id="rId62"/>
    <p:sldId id="286" r:id="rId63"/>
    <p:sldId id="287" r:id="rId64"/>
    <p:sldId id="288" r:id="rId65"/>
    <p:sldId id="289" r:id="rId66"/>
    <p:sldId id="290" r:id="rId67"/>
    <p:sldId id="291" r:id="rId68"/>
    <p:sldId id="334" r:id="rId69"/>
    <p:sldId id="380" r:id="rId70"/>
    <p:sldId id="376" r:id="rId71"/>
    <p:sldId id="381" r:id="rId72"/>
    <p:sldId id="365" r:id="rId73"/>
    <p:sldId id="366" r:id="rId74"/>
    <p:sldId id="367" r:id="rId75"/>
    <p:sldId id="368" r:id="rId76"/>
    <p:sldId id="369" r:id="rId77"/>
    <p:sldId id="383" r:id="rId78"/>
    <p:sldId id="384" r:id="rId79"/>
    <p:sldId id="385" r:id="rId80"/>
    <p:sldId id="386" r:id="rId81"/>
    <p:sldId id="457" r:id="rId82"/>
    <p:sldId id="387" r:id="rId83"/>
    <p:sldId id="388" r:id="rId84"/>
    <p:sldId id="377" r:id="rId85"/>
    <p:sldId id="370" r:id="rId86"/>
    <p:sldId id="371" r:id="rId87"/>
    <p:sldId id="378" r:id="rId88"/>
    <p:sldId id="372" r:id="rId89"/>
    <p:sldId id="373" r:id="rId90"/>
    <p:sldId id="379" r:id="rId91"/>
    <p:sldId id="374" r:id="rId92"/>
    <p:sldId id="375" r:id="rId93"/>
    <p:sldId id="408" r:id="rId94"/>
    <p:sldId id="449" r:id="rId95"/>
    <p:sldId id="450" r:id="rId96"/>
    <p:sldId id="451" r:id="rId97"/>
    <p:sldId id="452" r:id="rId98"/>
    <p:sldId id="440" r:id="rId99"/>
    <p:sldId id="455" r:id="rId100"/>
    <p:sldId id="443" r:id="rId101"/>
    <p:sldId id="441" r:id="rId102"/>
    <p:sldId id="442" r:id="rId103"/>
    <p:sldId id="444" r:id="rId104"/>
    <p:sldId id="453" r:id="rId105"/>
    <p:sldId id="454" r:id="rId106"/>
    <p:sldId id="445" r:id="rId107"/>
    <p:sldId id="446" r:id="rId108"/>
    <p:sldId id="447" r:id="rId109"/>
    <p:sldId id="448" r:id="rId110"/>
    <p:sldId id="389" r:id="rId1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15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44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80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49B2D-A6BC-4EF2-B105-F68888178F93}" type="datetimeFigureOut">
              <a:rPr lang="cs-CZ" smtClean="0"/>
              <a:t>01.12.2022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F69B2-F3E1-44E6-89F3-3FA9CE1E53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2298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49B2D-A6BC-4EF2-B105-F68888178F93}" type="datetimeFigureOut">
              <a:rPr lang="cs-CZ" smtClean="0"/>
              <a:t>01.12.2022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F69B2-F3E1-44E6-89F3-3FA9CE1E53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9274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49B2D-A6BC-4EF2-B105-F68888178F93}" type="datetimeFigureOut">
              <a:rPr lang="cs-CZ" smtClean="0"/>
              <a:t>01.12.2022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F69B2-F3E1-44E6-89F3-3FA9CE1E53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7343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49B2D-A6BC-4EF2-B105-F68888178F93}" type="datetimeFigureOut">
              <a:rPr lang="cs-CZ" smtClean="0"/>
              <a:t>01.12.2022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F69B2-F3E1-44E6-89F3-3FA9CE1E53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7304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49B2D-A6BC-4EF2-B105-F68888178F93}" type="datetimeFigureOut">
              <a:rPr lang="cs-CZ" smtClean="0"/>
              <a:t>01.12.2022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F69B2-F3E1-44E6-89F3-3FA9CE1E53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4159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49B2D-A6BC-4EF2-B105-F68888178F93}" type="datetimeFigureOut">
              <a:rPr lang="cs-CZ" smtClean="0"/>
              <a:t>01.12.2022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F69B2-F3E1-44E6-89F3-3FA9CE1E53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1748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49B2D-A6BC-4EF2-B105-F68888178F93}" type="datetimeFigureOut">
              <a:rPr lang="cs-CZ" smtClean="0"/>
              <a:t>01.12.2022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F69B2-F3E1-44E6-89F3-3FA9CE1E53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3153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49B2D-A6BC-4EF2-B105-F68888178F93}" type="datetimeFigureOut">
              <a:rPr lang="cs-CZ" smtClean="0"/>
              <a:t>01.12.2022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F69B2-F3E1-44E6-89F3-3FA9CE1E53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9359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49B2D-A6BC-4EF2-B105-F68888178F93}" type="datetimeFigureOut">
              <a:rPr lang="cs-CZ" smtClean="0"/>
              <a:t>01.12.2022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F69B2-F3E1-44E6-89F3-3FA9CE1E53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0228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49B2D-A6BC-4EF2-B105-F68888178F93}" type="datetimeFigureOut">
              <a:rPr lang="cs-CZ" smtClean="0"/>
              <a:t>01.12.2022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F69B2-F3E1-44E6-89F3-3FA9CE1E53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4182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49B2D-A6BC-4EF2-B105-F68888178F93}" type="datetimeFigureOut">
              <a:rPr lang="cs-CZ" smtClean="0"/>
              <a:t>01.12.2022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F69B2-F3E1-44E6-89F3-3FA9CE1E53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8514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849B2D-A6BC-4EF2-B105-F68888178F93}" type="datetimeFigureOut">
              <a:rPr lang="cs-CZ" smtClean="0"/>
              <a:t>01.12.2022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F69B2-F3E1-44E6-89F3-3FA9CE1E53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2151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9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2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wmf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wmf"/><Relationship Id="rId4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12.w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w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wm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wm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wmf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8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wm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964773" y="233942"/>
            <a:ext cx="411843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cs-CZ" sz="6000" b="1" kern="0" dirty="0">
                <a:solidFill>
                  <a:srgbClr val="FF0000"/>
                </a:solidFill>
                <a:effectLst/>
              </a:rPr>
              <a:t>Ekosystémy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9" y="3601158"/>
            <a:ext cx="2360582" cy="157372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1" y="1874312"/>
            <a:ext cx="2491559" cy="166103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59" y="3574549"/>
            <a:ext cx="2484277" cy="165618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5"/>
          <a:stretch/>
        </p:blipFill>
        <p:spPr>
          <a:xfrm>
            <a:off x="-22384" y="5207491"/>
            <a:ext cx="2490139" cy="154663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1925893"/>
            <a:ext cx="2360582" cy="157372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453" y="5233195"/>
            <a:ext cx="2314738" cy="1543158"/>
          </a:xfrm>
          <a:prstGeom prst="rect">
            <a:avLst/>
          </a:prstGeom>
        </p:spPr>
      </p:pic>
      <p:pic>
        <p:nvPicPr>
          <p:cNvPr id="12" name="Picture 4" descr="Výsledek obrázku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076" y="1903688"/>
            <a:ext cx="2439557" cy="162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Skupina 2"/>
          <p:cNvGrpSpPr/>
          <p:nvPr/>
        </p:nvGrpSpPr>
        <p:grpSpPr>
          <a:xfrm>
            <a:off x="5024595" y="3561845"/>
            <a:ext cx="2469823" cy="1629575"/>
            <a:chOff x="4994329" y="3601158"/>
            <a:chExt cx="5822315" cy="3184079"/>
          </a:xfrm>
        </p:grpSpPr>
        <p:pic>
          <p:nvPicPr>
            <p:cNvPr id="13" name="Picture 2" descr="Výsledek obrázku pro coral reefs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4329" y="3601158"/>
              <a:ext cx="5822315" cy="3184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Obdélník 13"/>
            <p:cNvSpPr/>
            <p:nvPr/>
          </p:nvSpPr>
          <p:spPr>
            <a:xfrm>
              <a:off x="5133565" y="6243999"/>
              <a:ext cx="5543838" cy="5412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200" dirty="0">
                  <a:solidFill>
                    <a:srgbClr val="FFFF00"/>
                  </a:solidFill>
                </a:rPr>
                <a:t>http://nationalgeogrpahic.com</a:t>
              </a:r>
            </a:p>
          </p:txBody>
        </p:sp>
      </p:grpSp>
      <p:grpSp>
        <p:nvGrpSpPr>
          <p:cNvPr id="15" name="Skupina 14"/>
          <p:cNvGrpSpPr/>
          <p:nvPr/>
        </p:nvGrpSpPr>
        <p:grpSpPr>
          <a:xfrm>
            <a:off x="5073889" y="5230733"/>
            <a:ext cx="2462271" cy="1540909"/>
            <a:chOff x="2129533" y="2263140"/>
            <a:chExt cx="7720951" cy="4286250"/>
          </a:xfrm>
        </p:grpSpPr>
        <p:pic>
          <p:nvPicPr>
            <p:cNvPr id="16" name="Picture 2" descr="Výsledek obrázku pro fynbos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9533" y="2263140"/>
              <a:ext cx="762000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Obdélník 16"/>
            <p:cNvSpPr/>
            <p:nvPr/>
          </p:nvSpPr>
          <p:spPr>
            <a:xfrm>
              <a:off x="5108771" y="5640259"/>
              <a:ext cx="4741713" cy="7705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200" dirty="0">
                  <a:solidFill>
                    <a:srgbClr val="FFFF00"/>
                  </a:solidFill>
                </a:rPr>
                <a:t>http://cs.mg.co.za/</a:t>
              </a:r>
            </a:p>
          </p:txBody>
        </p:sp>
      </p:grp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11"/>
          <a:srcRect l="13931" r="14555"/>
          <a:stretch/>
        </p:blipFill>
        <p:spPr>
          <a:xfrm>
            <a:off x="7546188" y="1911053"/>
            <a:ext cx="4526476" cy="3417957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12"/>
          <a:srcRect t="11488" b="6808"/>
          <a:stretch/>
        </p:blipFill>
        <p:spPr>
          <a:xfrm>
            <a:off x="7608168" y="5466828"/>
            <a:ext cx="2395529" cy="1304814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28448" y="5454399"/>
            <a:ext cx="1908090" cy="131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04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47246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Ekosystém - příklady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760" y="1205699"/>
            <a:ext cx="4895850" cy="181634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170" y="1062848"/>
            <a:ext cx="5408630" cy="2102044"/>
          </a:xfrm>
          <a:prstGeom prst="rect">
            <a:avLst/>
          </a:prstGeom>
        </p:spPr>
      </p:pic>
      <p:pic>
        <p:nvPicPr>
          <p:cNvPr id="5122" name="Picture 2" descr="Suchozemský ekosystém: vlastnosti, druhy, flóra a fauna Zelené obnovitelné  zdroj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305" y="3679414"/>
            <a:ext cx="4221389" cy="281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COSISTEMAS ACUATICOS Y TERRESTRES - BIBLIOTECA DIGITAL PLANET'S FRIEND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561" y="3679413"/>
            <a:ext cx="3986439" cy="284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Bosques: qué son, características, ubicación, tipos, flora, faun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79413"/>
            <a:ext cx="4082143" cy="281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005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4203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Tok energie společenstvem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17524" y="1737968"/>
            <a:ext cx="6570574" cy="338206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392" y="1737968"/>
            <a:ext cx="56769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78582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85615"/>
            <a:ext cx="10515600" cy="1185379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Tok energie společenstvem</a:t>
            </a:r>
            <a:br>
              <a:rPr lang="cs-CZ" dirty="0"/>
            </a:br>
            <a:r>
              <a:rPr lang="cs-CZ" sz="3200" dirty="0"/>
              <a:t>Model trofické struktury a toku energie společenstvem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6489" y="1470994"/>
            <a:ext cx="6179021" cy="530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6005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63027"/>
          </a:xfrm>
        </p:spPr>
        <p:txBody>
          <a:bodyPr>
            <a:noAutofit/>
          </a:bodyPr>
          <a:lstStyle/>
          <a:p>
            <a:pPr algn="ctr"/>
            <a:r>
              <a:rPr lang="cs-CZ" sz="3600" b="1" dirty="0"/>
              <a:t>Tok  energie trofickými </a:t>
            </a:r>
            <a:r>
              <a:rPr lang="cs-CZ" sz="3600" b="1" dirty="0" err="1"/>
              <a:t>kompartmenty</a:t>
            </a:r>
            <a:endParaRPr lang="cs-CZ" sz="36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48575" y="922351"/>
            <a:ext cx="4494849" cy="559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3538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9619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Co se děje s přijatou energií v organismu konzumenta</a:t>
            </a:r>
          </a:p>
        </p:txBody>
      </p:sp>
      <p:pic>
        <p:nvPicPr>
          <p:cNvPr id="20482" name="Picture 2" descr="Ekologie II 3. Energie v ekosystémech a společenstvech - PDF Stažení zdarm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522" y="1256307"/>
            <a:ext cx="7030956" cy="527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10022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4090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Trofická struktura a stabilita ES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0049" y="1536468"/>
            <a:ext cx="5091901" cy="109199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76" y="3175718"/>
            <a:ext cx="5038725" cy="31623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780223"/>
            <a:ext cx="5457825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98045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6846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Trofická struktura a stabilita ES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9502" y="1453633"/>
            <a:ext cx="6510108" cy="238477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424" y="4260574"/>
            <a:ext cx="5476875" cy="184785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83" y="4070074"/>
            <a:ext cx="5514975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1287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63352" y="116632"/>
            <a:ext cx="11665296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2800" b="1" dirty="0">
                <a:effectLst/>
                <a:ea typeface="Times New Roman" panose="02020603050405020304" pitchFamily="18" charset="0"/>
              </a:rPr>
              <a:t>					Stabilita ekosystémů</a:t>
            </a:r>
          </a:p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 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je schopnost autoregulace, tendence zůstat blízko rovnovážnému stavu nebo se tam vrátit po vychýlení.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 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2 typy stability: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 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u="sng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Resistence</a:t>
            </a:r>
            <a:r>
              <a:rPr lang="cs-CZ" dirty="0">
                <a:effectLst/>
                <a:ea typeface="Times New Roman" panose="02020603050405020304" pitchFamily="18" charset="0"/>
              </a:rPr>
              <a:t>: schopnost nepodlehnout změně při stresu</a:t>
            </a:r>
          </a:p>
          <a:p>
            <a:pPr>
              <a:spcAft>
                <a:spcPts val="0"/>
              </a:spcAft>
            </a:pPr>
            <a:endParaRPr lang="cs-CZ" sz="900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u="sng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Resilience</a:t>
            </a:r>
            <a:r>
              <a:rPr lang="cs-CZ" b="1" dirty="0">
                <a:effectLst/>
                <a:ea typeface="Times New Roman" panose="02020603050405020304" pitchFamily="18" charset="0"/>
              </a:rPr>
              <a:t>:</a:t>
            </a:r>
            <a:r>
              <a:rPr lang="cs-CZ" dirty="0">
                <a:effectLst/>
                <a:ea typeface="Times New Roman" panose="02020603050405020304" pitchFamily="18" charset="0"/>
              </a:rPr>
              <a:t> schopnost vrátit se k původnímu („normálnímu“) stavu; v současných pracích se ale někdy používá pro jakoukoliv resistenci, asi pod vlivem významu slova v jiných oborech (psychologie).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 </a:t>
            </a:r>
            <a:endParaRPr lang="cs-CZ" sz="9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36" y="2924944"/>
            <a:ext cx="5754688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102760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91344" y="332656"/>
            <a:ext cx="11377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>
                <a:solidFill>
                  <a:srgbClr val="002060"/>
                </a:solidFill>
              </a:rPr>
              <a:t>Disturbance / Perturbace: </a:t>
            </a:r>
            <a:r>
              <a:rPr lang="cs-CZ" dirty="0"/>
              <a:t>krátkou dobu trvající narušování běžného fungování ekosystému (jeho produkce), které způsobuje změnu druhového složení nebo fungování (pastva, seč, požár, povodeň, narušení svrchní vrstvy půdy s kořeny, vývrat apod.)</a:t>
            </a:r>
            <a:endParaRPr lang="cs-CZ" dirty="0">
              <a:solidFill>
                <a:srgbClr val="FF0000"/>
              </a:solidFill>
            </a:endParaRPr>
          </a:p>
        </p:txBody>
      </p:sp>
      <p:cxnSp>
        <p:nvCxnSpPr>
          <p:cNvPr id="4" name="Přímá spojnice se šipkou 3"/>
          <p:cNvCxnSpPr/>
          <p:nvPr/>
        </p:nvCxnSpPr>
        <p:spPr>
          <a:xfrm flipH="1">
            <a:off x="3287688" y="1412776"/>
            <a:ext cx="1728192" cy="93610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se šipkou 5"/>
          <p:cNvCxnSpPr/>
          <p:nvPr/>
        </p:nvCxnSpPr>
        <p:spPr>
          <a:xfrm>
            <a:off x="6168008" y="1412776"/>
            <a:ext cx="1728192" cy="86409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479376" y="2520479"/>
            <a:ext cx="56166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Disturbance:</a:t>
            </a:r>
          </a:p>
          <a:p>
            <a:r>
              <a:rPr lang="cs-CZ" dirty="0"/>
              <a:t>V ochraně přírody chápána jako opakovaná, pravidelná, </a:t>
            </a:r>
            <a:r>
              <a:rPr lang="cs-CZ" dirty="0" err="1"/>
              <a:t>predikovatelná</a:t>
            </a:r>
            <a:r>
              <a:rPr lang="cs-CZ" dirty="0"/>
              <a:t> s očekávatelným výsledkem….</a:t>
            </a:r>
          </a:p>
          <a:p>
            <a:endParaRPr lang="cs-CZ" dirty="0"/>
          </a:p>
          <a:p>
            <a:r>
              <a:rPr lang="cs-CZ" b="1" dirty="0"/>
              <a:t>                                               X</a:t>
            </a:r>
          </a:p>
          <a:p>
            <a:endParaRPr lang="cs-CZ" dirty="0"/>
          </a:p>
          <a:p>
            <a:r>
              <a:rPr lang="cs-CZ" dirty="0"/>
              <a:t>V modelování systémů (obecně) se tak ale označuje vnější zásah do systému 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528048" y="2420215"/>
            <a:ext cx="54726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Perturbace:</a:t>
            </a:r>
          </a:p>
          <a:p>
            <a:r>
              <a:rPr lang="cs-CZ" dirty="0"/>
              <a:t>V ochraně přírody chápána jako neočekávaná, jednorázová událost se zásadním, těžko </a:t>
            </a:r>
            <a:r>
              <a:rPr lang="cs-CZ" dirty="0" err="1"/>
              <a:t>predikovatelným</a:t>
            </a:r>
            <a:r>
              <a:rPr lang="cs-CZ" dirty="0"/>
              <a:t> vlivem na další vývoj ekosystému</a:t>
            </a:r>
          </a:p>
          <a:p>
            <a:endParaRPr lang="cs-CZ" dirty="0"/>
          </a:p>
          <a:p>
            <a:r>
              <a:rPr lang="cs-CZ" dirty="0"/>
              <a:t>                                                   </a:t>
            </a:r>
            <a:r>
              <a:rPr lang="cs-CZ" b="1" dirty="0"/>
              <a:t>X</a:t>
            </a:r>
          </a:p>
          <a:p>
            <a:endParaRPr lang="cs-CZ" dirty="0"/>
          </a:p>
          <a:p>
            <a:r>
              <a:rPr lang="cs-CZ" dirty="0"/>
              <a:t>V modelování systémů (obecně) se tak ale označuje výkyv ve fungování systému vyvolaný vnitřními procesy.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35360" y="5493131"/>
            <a:ext cx="11521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Hystereze: </a:t>
            </a:r>
            <a:r>
              <a:rPr lang="cs-CZ" dirty="0"/>
              <a:t>závislost současného stavu ekosystému na minulé </a:t>
            </a:r>
            <a:r>
              <a:rPr lang="cs-CZ" dirty="0" err="1"/>
              <a:t>perturbanci</a:t>
            </a:r>
            <a:r>
              <a:rPr lang="cs-CZ" dirty="0"/>
              <a:t>, která „přepnula“ jeden stabilní ekosystém v jiný stabilní ekosystém (teorie „alternativních stabilních stavů“). Typicky nastává na hranici biomů: savana nebo step se může vyskytovat na místě, kde byl předtím les, aniž by se změnilo klima – mohlo dojít k velkému požáru, a po něm je bezlesí udržováno býložravci a pravidelnými požáry.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7970" y="1156913"/>
            <a:ext cx="1944216" cy="129378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3"/>
          <a:srcRect t="11488" b="6808"/>
          <a:stretch/>
        </p:blipFill>
        <p:spPr>
          <a:xfrm>
            <a:off x="685768" y="1346086"/>
            <a:ext cx="1963481" cy="106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72907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91344" y="404664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cs-CZ" sz="2800" b="1" dirty="0">
                <a:effectLst/>
                <a:ea typeface="Times New Roman" panose="02020603050405020304" pitchFamily="18" charset="0"/>
              </a:rPr>
              <a:t>Stabilita a druhová bohatost</a:t>
            </a:r>
          </a:p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monokultura versus </a:t>
            </a:r>
            <a:r>
              <a:rPr lang="cs-CZ" dirty="0" err="1">
                <a:effectLst/>
                <a:ea typeface="Times New Roman" panose="02020603050405020304" pitchFamily="18" charset="0"/>
              </a:rPr>
              <a:t>polydominantní</a:t>
            </a:r>
            <a:r>
              <a:rPr lang="cs-CZ" dirty="0">
                <a:effectLst/>
                <a:ea typeface="Times New Roman" panose="02020603050405020304" pitchFamily="18" charset="0"/>
              </a:rPr>
              <a:t> lesní porost</a:t>
            </a:r>
            <a:endParaRPr lang="cs-CZ" sz="9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2019264"/>
            <a:ext cx="4800533" cy="36004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1343472" y="5682932"/>
            <a:ext cx="15268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weissova.blog.sme.sk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040" y="2040260"/>
            <a:ext cx="5400600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73424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ovéPole 14"/>
          <p:cNvSpPr txBox="1"/>
          <p:nvPr/>
        </p:nvSpPr>
        <p:spPr>
          <a:xfrm>
            <a:off x="4799856" y="5813249"/>
            <a:ext cx="3942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FF0000"/>
                </a:solidFill>
              </a:rPr>
              <a:t>Kompetice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dirty="0"/>
              <a:t>(konkurence o zdroje)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341019" y="265013"/>
            <a:ext cx="10363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7030A0"/>
                </a:solidFill>
              </a:rPr>
              <a:t>Základní symbiotické interakce mezi organismy v ekosystému (v rámci jedné trofické skupiny)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983432" y="999459"/>
            <a:ext cx="1379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druh A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9840416" y="1124744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druh B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271464" y="1916832"/>
            <a:ext cx="792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271464" y="3429000"/>
            <a:ext cx="792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271464" y="5077633"/>
            <a:ext cx="792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0200456" y="1916831"/>
            <a:ext cx="792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0259762" y="3237126"/>
            <a:ext cx="792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10380476" y="5095586"/>
            <a:ext cx="792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3143672" y="1709219"/>
            <a:ext cx="6109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mutualismus</a:t>
            </a:r>
            <a:r>
              <a:rPr lang="cs-CZ" dirty="0"/>
              <a:t> (například mykorhiza, opylování, hlízkové bakterie a bobovité, některé případy </a:t>
            </a:r>
            <a:r>
              <a:rPr lang="cs-CZ" dirty="0" err="1"/>
              <a:t>lichenismu</a:t>
            </a:r>
            <a:r>
              <a:rPr lang="cs-CZ" dirty="0"/>
              <a:t>)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5621597" y="3629693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FF0000"/>
                </a:solidFill>
              </a:rPr>
              <a:t>neutralismus</a:t>
            </a:r>
            <a:endParaRPr lang="cs-CZ" dirty="0"/>
          </a:p>
        </p:txBody>
      </p:sp>
      <p:cxnSp>
        <p:nvCxnSpPr>
          <p:cNvPr id="17" name="Přímá spojnice 16"/>
          <p:cNvCxnSpPr/>
          <p:nvPr/>
        </p:nvCxnSpPr>
        <p:spPr>
          <a:xfrm flipV="1">
            <a:off x="2362902" y="2348880"/>
            <a:ext cx="7549522" cy="7578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 flipV="1">
            <a:off x="2530220" y="3930132"/>
            <a:ext cx="7549522" cy="7578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>
          <a:xfrm flipV="1">
            <a:off x="2423592" y="5729482"/>
            <a:ext cx="7549522" cy="7578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 flipV="1">
            <a:off x="2423592" y="4039181"/>
            <a:ext cx="7836170" cy="176985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 rot="20791583">
            <a:off x="4816458" y="4627756"/>
            <a:ext cx="5658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FF0000"/>
                </a:solidFill>
              </a:rPr>
              <a:t>Amensalismus</a:t>
            </a:r>
            <a:r>
              <a:rPr lang="cs-CZ" b="1" dirty="0">
                <a:solidFill>
                  <a:srgbClr val="FF0000"/>
                </a:solidFill>
              </a:rPr>
              <a:t> (alelopatie) – </a:t>
            </a:r>
            <a:r>
              <a:rPr lang="cs-CZ" dirty="0"/>
              <a:t>jakési předcházení </a:t>
            </a:r>
            <a:r>
              <a:rPr lang="cs-CZ" dirty="0" err="1"/>
              <a:t>kompetici</a:t>
            </a:r>
            <a:endParaRPr lang="cs-CZ" dirty="0"/>
          </a:p>
        </p:txBody>
      </p:sp>
      <p:cxnSp>
        <p:nvCxnSpPr>
          <p:cNvPr id="23" name="Přímá spojnice 22"/>
          <p:cNvCxnSpPr/>
          <p:nvPr/>
        </p:nvCxnSpPr>
        <p:spPr>
          <a:xfrm flipV="1">
            <a:off x="2423592" y="2845265"/>
            <a:ext cx="7956884" cy="296000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ovéPole 24"/>
          <p:cNvSpPr txBox="1"/>
          <p:nvPr/>
        </p:nvSpPr>
        <p:spPr>
          <a:xfrm rot="20423998">
            <a:off x="8403281" y="2727536"/>
            <a:ext cx="2194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parazitismus</a:t>
            </a:r>
            <a:endParaRPr lang="cs-CZ" dirty="0"/>
          </a:p>
        </p:txBody>
      </p:sp>
      <p:cxnSp>
        <p:nvCxnSpPr>
          <p:cNvPr id="26" name="Přímá spojnice 25"/>
          <p:cNvCxnSpPr/>
          <p:nvPr/>
        </p:nvCxnSpPr>
        <p:spPr>
          <a:xfrm flipV="1">
            <a:off x="2495600" y="1685466"/>
            <a:ext cx="7884876" cy="231959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ovéPole 28"/>
          <p:cNvSpPr txBox="1"/>
          <p:nvPr/>
        </p:nvSpPr>
        <p:spPr>
          <a:xfrm rot="20691979">
            <a:off x="2364965" y="2838335"/>
            <a:ext cx="5558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FF0000"/>
                </a:solidFill>
              </a:rPr>
              <a:t>Komenzalismus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dirty="0"/>
              <a:t>(hyeny a supi, lišejník a strom)</a:t>
            </a:r>
          </a:p>
        </p:txBody>
      </p:sp>
    </p:spTree>
    <p:extLst>
      <p:ext uri="{BB962C8B-B14F-4D97-AF65-F5344CB8AC3E}">
        <p14:creationId xmlns:p14="http://schemas.microsoft.com/office/powerpoint/2010/main" val="3976400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Ekosystém mizí. Podle vědců i na jižní Moravě - Deník.cz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77" y="1"/>
            <a:ext cx="1061082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48261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640977" y="2152996"/>
            <a:ext cx="5096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/>
              <a:t>Děkuji za pozornost ! </a:t>
            </a:r>
          </a:p>
        </p:txBody>
      </p:sp>
    </p:spTree>
    <p:extLst>
      <p:ext uri="{BB962C8B-B14F-4D97-AF65-F5344CB8AC3E}">
        <p14:creationId xmlns:p14="http://schemas.microsoft.com/office/powerpoint/2010/main" val="2755398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A tomato greenhouse in the Netherlands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3" b="12644"/>
          <a:stretch/>
        </p:blipFill>
        <p:spPr bwMode="auto">
          <a:xfrm>
            <a:off x="119336" y="2358543"/>
            <a:ext cx="626469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91344" y="505109"/>
            <a:ext cx="9721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Mesocosm</a:t>
            </a:r>
            <a:r>
              <a:rPr lang="cs-CZ" dirty="0"/>
              <a:t> = experimentální ekosystém?</a:t>
            </a:r>
          </a:p>
          <a:p>
            <a:endParaRPr lang="cs-CZ" dirty="0"/>
          </a:p>
          <a:p>
            <a:r>
              <a:rPr lang="cs-CZ" dirty="0"/>
              <a:t>Ekosystémové experimenty ale někdy probíhají v systémech s dodatkovou energií </a:t>
            </a:r>
          </a:p>
        </p:txBody>
      </p:sp>
      <p:sp>
        <p:nvSpPr>
          <p:cNvPr id="3" name="Obdélník 2"/>
          <p:cNvSpPr/>
          <p:nvPr/>
        </p:nvSpPr>
        <p:spPr>
          <a:xfrm>
            <a:off x="10736626" y="135777"/>
            <a:ext cx="1447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wikipedia.org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026" y="2348880"/>
            <a:ext cx="5701985" cy="372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9930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Úřední věstník C 92/201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537"/>
            <a:ext cx="10518322" cy="684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649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8937" y="3429000"/>
            <a:ext cx="7140009" cy="327161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33456" y="365125"/>
            <a:ext cx="4920343" cy="1344405"/>
          </a:xfrm>
        </p:spPr>
        <p:txBody>
          <a:bodyPr>
            <a:normAutofit/>
          </a:bodyPr>
          <a:lstStyle/>
          <a:p>
            <a:pPr algn="r"/>
            <a:r>
              <a:rPr lang="cs-CZ" sz="3600" b="1" dirty="0"/>
              <a:t>Z historie studia ekosystémů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4652" y="185511"/>
            <a:ext cx="6429432" cy="3537404"/>
          </a:xfrm>
          <a:prstGeom prst="rect">
            <a:avLst/>
          </a:prstGeom>
        </p:spPr>
      </p:pic>
      <p:pic>
        <p:nvPicPr>
          <p:cNvPr id="8194" name="Picture 2" descr="Úvod do ekologie (střední) – online Příběh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39" y="3739244"/>
            <a:ext cx="5599304" cy="289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958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83481"/>
            <a:ext cx="10515600" cy="1039132"/>
          </a:xfrm>
        </p:spPr>
        <p:txBody>
          <a:bodyPr>
            <a:noAutofit/>
          </a:bodyPr>
          <a:lstStyle/>
          <a:p>
            <a:pPr algn="r"/>
            <a:r>
              <a:rPr lang="cs-CZ" sz="3600" b="1" dirty="0"/>
              <a:t>Z historie studia ekosystémů</a:t>
            </a:r>
            <a:br>
              <a:rPr lang="cs-CZ" sz="3600" b="1" dirty="0"/>
            </a:br>
            <a:r>
              <a:rPr lang="cs-CZ" sz="3200" b="1" dirty="0"/>
              <a:t>Charles </a:t>
            </a:r>
            <a:r>
              <a:rPr lang="cs-CZ" sz="3200" b="1" dirty="0" err="1"/>
              <a:t>Elton</a:t>
            </a:r>
            <a:endParaRPr lang="cs-CZ" sz="32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779" y="661052"/>
            <a:ext cx="5837221" cy="236243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79" y="3023484"/>
            <a:ext cx="6099152" cy="3114924"/>
          </a:xfrm>
          <a:prstGeom prst="rect">
            <a:avLst/>
          </a:prstGeom>
        </p:spPr>
      </p:pic>
      <p:pic>
        <p:nvPicPr>
          <p:cNvPr id="9218" name="Picture 2" descr="Charles Elton a jeho šedesátiletá kniha - PDF Stažení zdarm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707" y="1543505"/>
            <a:ext cx="4311093" cy="460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141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15034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Ekologické (</a:t>
            </a:r>
            <a:r>
              <a:rPr lang="cs-CZ" sz="3600" b="1" dirty="0" err="1"/>
              <a:t>Eltonovy</a:t>
            </a:r>
            <a:r>
              <a:rPr lang="cs-CZ" sz="3600" b="1" dirty="0"/>
              <a:t>) pyramidy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734" y="1871437"/>
            <a:ext cx="5622589" cy="393322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4550" y="1917399"/>
            <a:ext cx="6044293" cy="38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2018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61514" y="1263197"/>
            <a:ext cx="10515600" cy="1325563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6274" y="1671410"/>
            <a:ext cx="5524500" cy="37909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4354" y="302305"/>
            <a:ext cx="4981575" cy="4029075"/>
          </a:xfrm>
          <a:prstGeom prst="rect">
            <a:avLst/>
          </a:prstGeom>
        </p:spPr>
      </p:pic>
      <p:pic>
        <p:nvPicPr>
          <p:cNvPr id="10244" name="Picture 4" descr="Alfred J. Lotka - Wikipe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067" y="3782104"/>
            <a:ext cx="2221249" cy="284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401115" y="302305"/>
            <a:ext cx="378969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/>
              <a:t>Z historie studia ES</a:t>
            </a:r>
          </a:p>
          <a:p>
            <a:r>
              <a:rPr lang="cs-CZ" sz="3200" b="1" dirty="0"/>
              <a:t>Alfred J. Lotka</a:t>
            </a:r>
          </a:p>
        </p:txBody>
      </p:sp>
    </p:spTree>
    <p:extLst>
      <p:ext uri="{BB962C8B-B14F-4D97-AF65-F5344CB8AC3E}">
        <p14:creationId xmlns:p14="http://schemas.microsoft.com/office/powerpoint/2010/main" val="9636583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2098398" y="-4128795"/>
            <a:ext cx="635232" cy="188929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607" y="2744846"/>
            <a:ext cx="5324475" cy="38862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9923" y="1192061"/>
            <a:ext cx="5667375" cy="5353050"/>
          </a:xfrm>
          <a:prstGeom prst="rect">
            <a:avLst/>
          </a:prstGeom>
        </p:spPr>
      </p:pic>
      <p:pic>
        <p:nvPicPr>
          <p:cNvPr id="11268" name="Picture 4" descr="Elektronická učebnice - ELU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680" y="386323"/>
            <a:ext cx="1549401" cy="212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Základy ekologie - Odum, Eugene P. - knihobot.cz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081" y="356018"/>
            <a:ext cx="2007031" cy="215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Georgia Groundbreakers: Eugene Odum - YouTub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07" y="386323"/>
            <a:ext cx="3775074" cy="212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7909246" y="155736"/>
            <a:ext cx="378969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3600" b="1" dirty="0"/>
              <a:t>Z historie studia ES</a:t>
            </a:r>
          </a:p>
          <a:p>
            <a:pPr algn="r"/>
            <a:r>
              <a:rPr lang="cs-CZ" sz="3200" b="1" dirty="0"/>
              <a:t>Eugene </a:t>
            </a:r>
            <a:r>
              <a:rPr lang="cs-CZ" sz="3200" b="1" dirty="0" err="1"/>
              <a:t>Odum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3178988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Energía biomasa: Qué es, cómo se obtiene y ventajas | OVACE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358" y="114300"/>
            <a:ext cx="8981952" cy="674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018292" y="295573"/>
            <a:ext cx="21820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dirty="0"/>
              <a:t>Biomasa</a:t>
            </a:r>
          </a:p>
        </p:txBody>
      </p:sp>
    </p:spTree>
    <p:extLst>
      <p:ext uri="{BB962C8B-B14F-4D97-AF65-F5344CB8AC3E}">
        <p14:creationId xmlns:p14="http://schemas.microsoft.com/office/powerpoint/2010/main" val="3864874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23" y="4398784"/>
            <a:ext cx="4176464" cy="2381108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191344" y="260648"/>
            <a:ext cx="1144927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2400" b="1" dirty="0">
                <a:solidFill>
                  <a:srgbClr val="FF0000"/>
                </a:solidFill>
                <a:effectLst/>
              </a:rPr>
              <a:t>Ekosystém</a:t>
            </a:r>
            <a:r>
              <a:rPr lang="cs-CZ" b="0" dirty="0">
                <a:solidFill>
                  <a:srgbClr val="FF0000"/>
                </a:solidFill>
                <a:effectLst/>
              </a:rPr>
              <a:t> </a:t>
            </a:r>
            <a:r>
              <a:rPr lang="cs-CZ" b="0" dirty="0">
                <a:effectLst/>
              </a:rPr>
              <a:t>je soubor organismů žijících na určitém území +</a:t>
            </a:r>
            <a:r>
              <a:rPr lang="cs-CZ" b="1" dirty="0">
                <a:effectLst/>
              </a:rPr>
              <a:t> neživé prostředí</a:t>
            </a:r>
            <a:r>
              <a:rPr lang="cs-CZ" b="0" dirty="0">
                <a:effectLst/>
              </a:rPr>
              <a:t> tohoto území. V hierarchii úrovní, které ekologie zkoumá, se nachází mezi společenstvem a krajinou. Je charakterizován především koloběhem prvků a tokem energie.</a:t>
            </a:r>
            <a:endParaRPr lang="cs-CZ" b="1" dirty="0">
              <a:effectLst/>
            </a:endParaRPr>
          </a:p>
          <a:p>
            <a:pPr>
              <a:spcAft>
                <a:spcPts val="0"/>
              </a:spcAft>
            </a:pPr>
            <a:r>
              <a:rPr lang="cs-CZ" sz="900" dirty="0">
                <a:effectLst/>
                <a:ea typeface="Times New Roman" panose="02020603050405020304" pitchFamily="18" charset="0"/>
              </a:rPr>
              <a:t> </a:t>
            </a:r>
          </a:p>
          <a:p>
            <a:pPr algn="ctr">
              <a:spcAft>
                <a:spcPts val="0"/>
              </a:spcAft>
            </a:pPr>
            <a:r>
              <a:rPr lang="cs-CZ" sz="1600" b="1" dirty="0">
                <a:effectLst/>
                <a:ea typeface="Times New Roman" panose="02020603050405020304" pitchFamily="18" charset="0"/>
              </a:rPr>
              <a:t>jedinci – populace – druhy – společenstva – ekosystém - krajina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900" dirty="0">
                <a:effectLst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cs-CZ" b="0" dirty="0">
                <a:effectLst/>
              </a:rPr>
              <a:t> </a:t>
            </a:r>
            <a:endParaRPr lang="cs-CZ" b="1" dirty="0">
              <a:effectLst/>
            </a:endParaRPr>
          </a:p>
          <a:p>
            <a:pPr>
              <a:spcAft>
                <a:spcPts val="0"/>
              </a:spcAft>
            </a:pPr>
            <a:r>
              <a:rPr lang="cs-CZ" b="0" dirty="0">
                <a:effectLst/>
              </a:rPr>
              <a:t>Přísnější definice:</a:t>
            </a:r>
            <a:endParaRPr lang="cs-CZ" b="1" dirty="0">
              <a:effectLst/>
            </a:endParaRPr>
          </a:p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 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 indent="449580"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Ekosystém je dynamický cirkulační systém producentů, konzumentů, rozkladačů a jejich abiotického prostředí, propojený energeticky s výraznými zpětnými vazbami, schopný samostatné existence a do značné míry </a:t>
            </a:r>
            <a:r>
              <a:rPr lang="cs-CZ" b="1" dirty="0">
                <a:effectLst/>
                <a:ea typeface="Times New Roman" panose="02020603050405020304" pitchFamily="18" charset="0"/>
              </a:rPr>
              <a:t>homeostatický</a:t>
            </a:r>
            <a:r>
              <a:rPr lang="cs-CZ" dirty="0">
                <a:effectLst/>
                <a:ea typeface="Times New Roman" panose="02020603050405020304" pitchFamily="18" charset="0"/>
              </a:rPr>
              <a:t> (homeostáze – vnitřní rovnováha).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 </a:t>
            </a:r>
            <a:endParaRPr lang="cs-CZ" sz="9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63352" y="6368622"/>
            <a:ext cx="1503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FFFF00"/>
                </a:solidFill>
              </a:rPr>
              <a:t>sciencing.com</a:t>
            </a:r>
          </a:p>
        </p:txBody>
      </p:sp>
      <p:sp>
        <p:nvSpPr>
          <p:cNvPr id="5" name="Volný tvar 4"/>
          <p:cNvSpPr/>
          <p:nvPr/>
        </p:nvSpPr>
        <p:spPr>
          <a:xfrm>
            <a:off x="4439816" y="4842734"/>
            <a:ext cx="533400" cy="1411416"/>
          </a:xfrm>
          <a:custGeom>
            <a:avLst/>
            <a:gdLst>
              <a:gd name="connsiteX0" fmla="*/ 0 w 533400"/>
              <a:gd name="connsiteY0" fmla="*/ 819150 h 1411416"/>
              <a:gd name="connsiteX1" fmla="*/ 200025 w 533400"/>
              <a:gd name="connsiteY1" fmla="*/ 1381125 h 1411416"/>
              <a:gd name="connsiteX2" fmla="*/ 533400 w 533400"/>
              <a:gd name="connsiteY2" fmla="*/ 0 h 1411416"/>
              <a:gd name="connsiteX3" fmla="*/ 533400 w 533400"/>
              <a:gd name="connsiteY3" fmla="*/ 0 h 1411416"/>
              <a:gd name="connsiteX4" fmla="*/ 533400 w 533400"/>
              <a:gd name="connsiteY4" fmla="*/ 0 h 141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400" h="1411416">
                <a:moveTo>
                  <a:pt x="0" y="819150"/>
                </a:moveTo>
                <a:cubicBezTo>
                  <a:pt x="55562" y="1168400"/>
                  <a:pt x="111125" y="1517650"/>
                  <a:pt x="200025" y="1381125"/>
                </a:cubicBezTo>
                <a:cubicBezTo>
                  <a:pt x="288925" y="1244600"/>
                  <a:pt x="533400" y="0"/>
                  <a:pt x="533400" y="0"/>
                </a:cubicBezTo>
                <a:lnTo>
                  <a:pt x="533400" y="0"/>
                </a:lnTo>
                <a:lnTo>
                  <a:pt x="533400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8" name="Skupina 7"/>
          <p:cNvGrpSpPr/>
          <p:nvPr/>
        </p:nvGrpSpPr>
        <p:grpSpPr>
          <a:xfrm>
            <a:off x="5159896" y="3724514"/>
            <a:ext cx="4176464" cy="2942452"/>
            <a:chOff x="5807968" y="3726908"/>
            <a:chExt cx="4176464" cy="2942452"/>
          </a:xfrm>
        </p:grpSpPr>
        <p:pic>
          <p:nvPicPr>
            <p:cNvPr id="13314" name="Picture 2" descr="VÃ½sledek obrÃ¡zku pro aquarium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6540" y="4178431"/>
              <a:ext cx="3096344" cy="2379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Přímá spojnice 6"/>
            <p:cNvCxnSpPr/>
            <p:nvPr/>
          </p:nvCxnSpPr>
          <p:spPr>
            <a:xfrm flipH="1">
              <a:off x="6077000" y="3923982"/>
              <a:ext cx="3871428" cy="262930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nice 9"/>
            <p:cNvCxnSpPr/>
            <p:nvPr/>
          </p:nvCxnSpPr>
          <p:spPr>
            <a:xfrm>
              <a:off x="5807968" y="4045714"/>
              <a:ext cx="4176464" cy="262364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ovéPole 12"/>
            <p:cNvSpPr txBox="1"/>
            <p:nvPr/>
          </p:nvSpPr>
          <p:spPr>
            <a:xfrm>
              <a:off x="7004602" y="3726908"/>
              <a:ext cx="23317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rgbClr val="FF0000"/>
                  </a:solidFill>
                </a:rPr>
                <a:t>dodatková energie!</a:t>
              </a:r>
            </a:p>
          </p:txBody>
        </p:sp>
      </p:grpSp>
      <p:grpSp>
        <p:nvGrpSpPr>
          <p:cNvPr id="20" name="Skupina 19"/>
          <p:cNvGrpSpPr/>
          <p:nvPr/>
        </p:nvGrpSpPr>
        <p:grpSpPr>
          <a:xfrm>
            <a:off x="9048328" y="3356992"/>
            <a:ext cx="3115122" cy="3309974"/>
            <a:chOff x="9048328" y="3356992"/>
            <a:chExt cx="3115122" cy="3309974"/>
          </a:xfrm>
        </p:grpSpPr>
        <p:sp>
          <p:nvSpPr>
            <p:cNvPr id="6" name="Obdélník 5"/>
            <p:cNvSpPr/>
            <p:nvPr/>
          </p:nvSpPr>
          <p:spPr>
            <a:xfrm>
              <a:off x="9186032" y="3724514"/>
              <a:ext cx="297741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dirty="0" err="1"/>
                <a:t>Ekosystem</a:t>
              </a:r>
              <a:r>
                <a:rPr lang="cs-CZ" dirty="0"/>
                <a:t> spol. s.r.o.; </a:t>
              </a:r>
            </a:p>
            <a:p>
              <a:r>
                <a:rPr lang="cs-CZ" dirty="0"/>
                <a:t>dodavatel </a:t>
              </a:r>
              <a:r>
                <a:rPr lang="cs-CZ" dirty="0" err="1"/>
                <a:t>čístících</a:t>
              </a:r>
              <a:r>
                <a:rPr lang="cs-CZ" dirty="0"/>
                <a:t> prostředků</a:t>
              </a: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9210095" y="4543800"/>
              <a:ext cx="2736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… ekosystém těla a duše …</a:t>
              </a: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9408368" y="5717084"/>
              <a:ext cx="223224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…. ekosystém pravicových médií v USA …“</a:t>
              </a:r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9336360" y="5013176"/>
              <a:ext cx="21059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… ekosystém čističky odpadních vod …..</a:t>
              </a:r>
            </a:p>
          </p:txBody>
        </p:sp>
        <p:cxnSp>
          <p:nvCxnSpPr>
            <p:cNvPr id="15" name="Přímá spojnice 14"/>
            <p:cNvCxnSpPr/>
            <p:nvPr/>
          </p:nvCxnSpPr>
          <p:spPr>
            <a:xfrm flipV="1">
              <a:off x="9186032" y="3356992"/>
              <a:ext cx="2256311" cy="330997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nice 16"/>
            <p:cNvCxnSpPr/>
            <p:nvPr/>
          </p:nvCxnSpPr>
          <p:spPr>
            <a:xfrm flipH="1" flipV="1">
              <a:off x="9048328" y="3717032"/>
              <a:ext cx="2861320" cy="2833862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9373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07368" y="404664"/>
            <a:ext cx="518457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2400" b="1" dirty="0">
                <a:solidFill>
                  <a:srgbClr val="FF0000"/>
                </a:solidFill>
                <a:effectLst/>
              </a:rPr>
              <a:t>Biomasa</a:t>
            </a:r>
            <a:endParaRPr lang="cs-CZ" b="1" dirty="0">
              <a:solidFill>
                <a:srgbClr val="FF0000"/>
              </a:solidFill>
              <a:effectLst/>
            </a:endParaRPr>
          </a:p>
          <a:p>
            <a:pPr>
              <a:spcAft>
                <a:spcPts val="0"/>
              </a:spcAft>
            </a:pPr>
            <a:endParaRPr lang="cs-CZ" b="1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	Organická hmota vytvořená organismy. Počítá se v sušině (váha za suchého stavu). Vyjadřuje se v g (kg) na jednotku plochy. V rostlinném společenstvu rozlišujeme biomasu nadzemní a podzemní, živou biomasu a opad (</a:t>
            </a:r>
            <a:r>
              <a:rPr lang="cs-CZ" dirty="0" err="1">
                <a:effectLst/>
                <a:ea typeface="Times New Roman" panose="02020603050405020304" pitchFamily="18" charset="0"/>
              </a:rPr>
              <a:t>litter</a:t>
            </a:r>
            <a:r>
              <a:rPr lang="cs-CZ" dirty="0">
                <a:effectLst/>
                <a:ea typeface="Times New Roman" panose="02020603050405020304" pitchFamily="18" charset="0"/>
              </a:rPr>
              <a:t>).</a:t>
            </a:r>
          </a:p>
          <a:p>
            <a:pPr>
              <a:spcAft>
                <a:spcPts val="0"/>
              </a:spcAft>
            </a:pPr>
            <a:r>
              <a:rPr lang="cs-CZ" b="1" dirty="0">
                <a:effectLst/>
                <a:latin typeface="Times New Roman" panose="02020603050405020304" pitchFamily="18" charset="0"/>
              </a:rPr>
              <a:t> 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984" y="1052736"/>
            <a:ext cx="5835065" cy="558851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0549" y="2663028"/>
            <a:ext cx="2615411" cy="397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7695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37910"/>
            <a:ext cx="10515600" cy="533372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b="1" dirty="0"/>
              <a:t>Co je to biomasa ?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969445"/>
            <a:ext cx="5429250" cy="2724150"/>
          </a:xfrm>
          <a:prstGeom prst="rect">
            <a:avLst/>
          </a:prstGeom>
        </p:spPr>
      </p:pic>
      <p:pic>
        <p:nvPicPr>
          <p:cNvPr id="2050" name="Picture 2" descr="Biomasa - využítí, zpracování, výhody a nevýhody, energetické využití v Č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92" y="993820"/>
            <a:ext cx="5521657" cy="260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lektronická učebnice - ELU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058" y="3693595"/>
            <a:ext cx="5521657" cy="300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entrale Biomasa – EQONFO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794840"/>
            <a:ext cx="4977621" cy="279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2532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5218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Produktivita versus Biomasa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419" y="1110344"/>
            <a:ext cx="7040755" cy="4947557"/>
          </a:xfrm>
          <a:prstGeom prst="rect">
            <a:avLst/>
          </a:prstGeom>
        </p:spPr>
      </p:pic>
      <p:pic>
        <p:nvPicPr>
          <p:cNvPr id="12292" name="Picture 4" descr="Spalování biomasy může mít negativní vliv na přírodu, varovala Evropská  agentura pro životní prostředí | Česká krajina %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173" y="1110344"/>
            <a:ext cx="4680655" cy="310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Brněnská skupina GEEN postaví v Chorvatsku elektrárnu na biomasu. Do  projektu investuje více než půl miliardy | Hospodářské noviny (HN.cz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174" y="3868967"/>
            <a:ext cx="4732148" cy="266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5543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8039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Biomasa je lídrem evropské energetické transformace</a:t>
            </a:r>
          </a:p>
        </p:txBody>
      </p:sp>
      <p:pic>
        <p:nvPicPr>
          <p:cNvPr id="4098" name="Picture 2" descr="Biom :: CZ Biom : Biomasa je lídrem evropské energetické transformace :  Biom.cz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419" y="1351499"/>
            <a:ext cx="7946359" cy="522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255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Jaký je potenciál biomasy v příštích dekádách?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72" y="254442"/>
            <a:ext cx="10531728" cy="651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6894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2641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Potenciál využití biomasy v ČR</a:t>
            </a:r>
          </a:p>
        </p:txBody>
      </p:sp>
      <p:pic>
        <p:nvPicPr>
          <p:cNvPr id="17410" name="Picture 2" descr="OSEL.CZ - detail obrázku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849" y="1217311"/>
            <a:ext cx="6171151" cy="522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rofická struktura – Enviwik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74" y="1388225"/>
            <a:ext cx="5414165" cy="422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795547" y="5860467"/>
            <a:ext cx="2419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Čistá primární produkce</a:t>
            </a:r>
          </a:p>
        </p:txBody>
      </p:sp>
    </p:spTree>
    <p:extLst>
      <p:ext uri="{BB962C8B-B14F-4D97-AF65-F5344CB8AC3E}">
        <p14:creationId xmlns:p14="http://schemas.microsoft.com/office/powerpoint/2010/main" val="26484417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8" name="Picture 4" descr="Spalování - Fakta, foto, video... | Bioenergetika ZV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8014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084982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Poměr hmoty Země k biomase             </a:t>
            </a:r>
            <a:r>
              <a:rPr lang="cs-CZ" sz="2700" dirty="0"/>
              <a:t>(upraveno podle Svoboda, 2006)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1" y="1409864"/>
            <a:ext cx="8045521" cy="5475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384858"/>
      </p:ext>
    </p:extLst>
  </p:cSld>
  <p:clrMapOvr>
    <a:masterClrMapping/>
  </p:clrMapOvr>
  <p:transition spd="slow">
    <p:cov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3189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Primární a sekundární produkce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451" y="1690688"/>
            <a:ext cx="5817549" cy="447037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121" y="1690688"/>
            <a:ext cx="569595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8245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210538" cy="721213"/>
          </a:xfrm>
        </p:spPr>
        <p:txBody>
          <a:bodyPr>
            <a:normAutofit/>
          </a:bodyPr>
          <a:lstStyle/>
          <a:p>
            <a:r>
              <a:rPr lang="cs-CZ" sz="3600" dirty="0"/>
              <a:t>Rostliny a fotosyntéza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1305" y="1086338"/>
            <a:ext cx="5794521" cy="567397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15247" y="1395800"/>
            <a:ext cx="6411624" cy="3973509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6525846" y="2727568"/>
            <a:ext cx="1883507" cy="39389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 doprava 7"/>
          <p:cNvSpPr/>
          <p:nvPr/>
        </p:nvSpPr>
        <p:spPr>
          <a:xfrm>
            <a:off x="6686648" y="3382554"/>
            <a:ext cx="1183444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1391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3189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Ekosystém – základní charakteristika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5738" y="1338943"/>
            <a:ext cx="9351088" cy="530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2275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2315" y="476734"/>
            <a:ext cx="4288692" cy="593970"/>
          </a:xfrm>
        </p:spPr>
        <p:txBody>
          <a:bodyPr>
            <a:normAutofit fontScale="90000"/>
          </a:bodyPr>
          <a:lstStyle/>
          <a:p>
            <a:r>
              <a:rPr lang="cs-CZ" dirty="0"/>
              <a:t>Proces fotosyntézy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66813" y="396677"/>
            <a:ext cx="5166507" cy="744005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6907" y="-138261"/>
            <a:ext cx="4375484" cy="5248241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417169" y="3946770"/>
            <a:ext cx="1914769" cy="3368433"/>
          </a:xfrm>
        </p:spPr>
      </p:pic>
    </p:spTree>
    <p:extLst>
      <p:ext uri="{BB962C8B-B14F-4D97-AF65-F5344CB8AC3E}">
        <p14:creationId xmlns:p14="http://schemas.microsoft.com/office/powerpoint/2010/main" val="25413225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6846" y="156306"/>
            <a:ext cx="5765800" cy="547075"/>
          </a:xfrm>
        </p:spPr>
        <p:txBody>
          <a:bodyPr>
            <a:normAutofit fontScale="90000"/>
          </a:bodyPr>
          <a:lstStyle/>
          <a:p>
            <a:r>
              <a:rPr lang="cs-CZ" dirty="0"/>
              <a:t>Proč jsou rostliny zelené ?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66596" y="586265"/>
            <a:ext cx="4939551" cy="418904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96828" y="3023022"/>
            <a:ext cx="3479085" cy="3739037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63" y="789351"/>
            <a:ext cx="5783460" cy="259089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96" y="3483705"/>
            <a:ext cx="5682092" cy="324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6630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85616"/>
            <a:ext cx="6755296" cy="811668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Proč je Země zelená ?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3224" y="1937777"/>
            <a:ext cx="6887610" cy="3764028"/>
          </a:xfrm>
          <a:prstGeom prst="rect">
            <a:avLst/>
          </a:prstGeom>
        </p:spPr>
      </p:pic>
      <p:pic>
        <p:nvPicPr>
          <p:cNvPr id="22532" name="Picture 4" descr="Zeměkoule – Mateřská škola MiniSvě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966" y="285616"/>
            <a:ext cx="3832038" cy="325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4620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11928648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3200" b="1" dirty="0">
                <a:effectLst/>
              </a:rPr>
              <a:t>	Primární produktivita a její ovlivnění faktory prostředí</a:t>
            </a:r>
          </a:p>
          <a:p>
            <a:pPr>
              <a:spcAft>
                <a:spcPts val="0"/>
              </a:spcAft>
            </a:pPr>
            <a:r>
              <a:rPr lang="cs-CZ" sz="3200" b="1" dirty="0">
                <a:effectLst/>
                <a:ea typeface="Times New Roman" panose="02020603050405020304" pitchFamily="18" charset="0"/>
              </a:rPr>
              <a:t> </a:t>
            </a:r>
            <a:endParaRPr lang="cs-CZ" sz="3200" dirty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Je množství organického materiálu (biomasy) vytvořené rostlinami za určitý čas (např. g/m</a:t>
            </a:r>
            <a:r>
              <a:rPr lang="cs-CZ" baseline="30000" dirty="0">
                <a:effectLst/>
                <a:ea typeface="Times New Roman" panose="02020603050405020304" pitchFamily="18" charset="0"/>
              </a:rPr>
              <a:t>2</a:t>
            </a:r>
            <a:r>
              <a:rPr lang="cs-CZ" dirty="0">
                <a:effectLst/>
                <a:ea typeface="Times New Roman" panose="02020603050405020304" pitchFamily="18" charset="0"/>
              </a:rPr>
              <a:t>/rok). Rostliny poutají CO</a:t>
            </a:r>
            <a:r>
              <a:rPr lang="cs-CZ" baseline="-25000" dirty="0">
                <a:effectLst/>
                <a:ea typeface="Times New Roman" panose="02020603050405020304" pitchFamily="18" charset="0"/>
              </a:rPr>
              <a:t>2</a:t>
            </a:r>
            <a:r>
              <a:rPr lang="cs-CZ" dirty="0">
                <a:effectLst/>
                <a:ea typeface="Times New Roman" panose="02020603050405020304" pitchFamily="18" charset="0"/>
              </a:rPr>
              <a:t> a fotosyntézou produkují organické látky, které pak kolují ekosystémem – proto </a:t>
            </a:r>
            <a:r>
              <a:rPr lang="cs-CZ" b="1" dirty="0">
                <a:effectLst/>
                <a:ea typeface="Times New Roman" panose="02020603050405020304" pitchFamily="18" charset="0"/>
              </a:rPr>
              <a:t>primární</a:t>
            </a:r>
            <a:r>
              <a:rPr lang="cs-CZ" dirty="0">
                <a:effectLst/>
                <a:ea typeface="Times New Roman" panose="02020603050405020304" pitchFamily="18" charset="0"/>
              </a:rPr>
              <a:t> producenti. Primární producenti jsou vždy </a:t>
            </a:r>
            <a:r>
              <a:rPr lang="cs-CZ" b="1" dirty="0">
                <a:effectLst/>
                <a:ea typeface="Times New Roman" panose="02020603050405020304" pitchFamily="18" charset="0"/>
              </a:rPr>
              <a:t>autotrofní</a:t>
            </a:r>
            <a:r>
              <a:rPr lang="cs-CZ" dirty="0">
                <a:effectLst/>
                <a:ea typeface="Times New Roman" panose="02020603050405020304" pitchFamily="18" charset="0"/>
              </a:rPr>
              <a:t> organismy.</a:t>
            </a:r>
          </a:p>
          <a:p>
            <a:pPr indent="449580"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 </a:t>
            </a:r>
          </a:p>
          <a:p>
            <a:pPr indent="449580"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Primární produkce: 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>
                <a:effectLst/>
                <a:ea typeface="Times New Roman" panose="02020603050405020304" pitchFamily="18" charset="0"/>
              </a:rPr>
              <a:t>hrubá (brutto, BPP): veškerá asimilovaná energie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>
                <a:effectLst/>
                <a:ea typeface="Times New Roman" panose="02020603050405020304" pitchFamily="18" charset="0"/>
              </a:rPr>
              <a:t>čistá (netto, NPP): BPP minus ztráta respirací (dýcháním)</a:t>
            </a:r>
          </a:p>
          <a:p>
            <a:pPr indent="449580"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 </a:t>
            </a:r>
          </a:p>
          <a:p>
            <a:pPr marL="228600" indent="220980"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„Příroda směřuje k vysoké BPP, zemědělec k vysoké NPP“. Hodně vyvinuté „klimaxové“ ekosystémy mají NPP blízkou nule.</a:t>
            </a:r>
          </a:p>
          <a:p>
            <a:pPr indent="449580"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 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3567222"/>
            <a:ext cx="5143097" cy="3290778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747262" y="3564900"/>
            <a:ext cx="1447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wikipedia.org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992742" y="6309955"/>
            <a:ext cx="406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abundance </a:t>
            </a:r>
            <a:r>
              <a:rPr lang="cs-CZ" i="1" dirty="0" err="1"/>
              <a:t>autotrofů</a:t>
            </a:r>
            <a:r>
              <a:rPr lang="cs-CZ" i="1" dirty="0"/>
              <a:t> na Zemi</a:t>
            </a:r>
          </a:p>
        </p:txBody>
      </p:sp>
      <p:cxnSp>
        <p:nvCxnSpPr>
          <p:cNvPr id="7" name="Přímá spojnice se šipkou 6"/>
          <p:cNvCxnSpPr/>
          <p:nvPr/>
        </p:nvCxnSpPr>
        <p:spPr>
          <a:xfrm flipH="1">
            <a:off x="6096000" y="6237312"/>
            <a:ext cx="2880320" cy="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99375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3224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Primární produkce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167" y="1785868"/>
            <a:ext cx="5770045" cy="435133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275" y="2204174"/>
            <a:ext cx="4962525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5688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21888" y="310420"/>
            <a:ext cx="5750169" cy="729029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Pyramida čisté produkce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49772" y="-2074788"/>
            <a:ext cx="4595449" cy="11417887"/>
          </a:xfrm>
        </p:spPr>
      </p:pic>
    </p:spTree>
    <p:extLst>
      <p:ext uri="{BB962C8B-B14F-4D97-AF65-F5344CB8AC3E}">
        <p14:creationId xmlns:p14="http://schemas.microsoft.com/office/powerpoint/2010/main" val="39612478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8088" y="4229510"/>
            <a:ext cx="3791744" cy="2527829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-24680" y="12680"/>
            <a:ext cx="1221668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spcAft>
                <a:spcPts val="0"/>
              </a:spcAft>
            </a:pPr>
            <a:r>
              <a:rPr lang="cs-CZ" sz="2800" b="1" dirty="0">
                <a:effectLst/>
                <a:ea typeface="Times New Roman" panose="02020603050405020304" pitchFamily="18" charset="0"/>
              </a:rPr>
              <a:t>Primární produktivita závisí na:</a:t>
            </a:r>
          </a:p>
          <a:p>
            <a:pPr indent="449580">
              <a:spcAft>
                <a:spcPts val="0"/>
              </a:spcAft>
            </a:pPr>
            <a:endParaRPr lang="cs-CZ" sz="2400" dirty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>
                <a:effectLst/>
                <a:ea typeface="Times New Roman" panose="02020603050405020304" pitchFamily="18" charset="0"/>
              </a:rPr>
              <a:t>množství zdrojů: sluneční světlo, </a:t>
            </a:r>
            <a:r>
              <a:rPr lang="cs-CZ" b="1" dirty="0">
                <a:effectLst/>
                <a:ea typeface="Times New Roman" panose="02020603050405020304" pitchFamily="18" charset="0"/>
              </a:rPr>
              <a:t>CO</a:t>
            </a:r>
            <a:r>
              <a:rPr lang="cs-CZ" b="1" baseline="-25000" dirty="0">
                <a:effectLst/>
                <a:ea typeface="Times New Roman" panose="02020603050405020304" pitchFamily="18" charset="0"/>
              </a:rPr>
              <a:t>2</a:t>
            </a:r>
            <a:r>
              <a:rPr lang="cs-CZ" dirty="0">
                <a:effectLst/>
                <a:ea typeface="Times New Roman" panose="02020603050405020304" pitchFamily="18" charset="0"/>
              </a:rPr>
              <a:t>, voda, půdní živiny</a:t>
            </a:r>
          </a:p>
          <a:p>
            <a:pPr indent="449580"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-  rychlosti a účinnosti fotosyntézy: ovlivněno teplem a fotosyntetickou strategií rostliny (C4 rostliny).</a:t>
            </a:r>
          </a:p>
          <a:p>
            <a:pPr indent="449580"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 </a:t>
            </a:r>
          </a:p>
          <a:p>
            <a:pPr indent="449580">
              <a:spcAft>
                <a:spcPts val="0"/>
              </a:spcAft>
            </a:pPr>
            <a:r>
              <a:rPr lang="cs-CZ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Kritické faktory omezující PP:</a:t>
            </a:r>
          </a:p>
          <a:p>
            <a:pPr indent="449580">
              <a:spcAft>
                <a:spcPts val="0"/>
              </a:spcAft>
            </a:pPr>
            <a:endParaRPr lang="cs-CZ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>
                <a:effectLst/>
                <a:ea typeface="Times New Roman" panose="02020603050405020304" pitchFamily="18" charset="0"/>
              </a:rPr>
              <a:t>nedostatek FAR (pod zápojem lesa, jeskyně)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>
                <a:effectLst/>
                <a:ea typeface="Times New Roman" panose="02020603050405020304" pitchFamily="18" charset="0"/>
              </a:rPr>
              <a:t>nedostatek vody (potenciální evapotranspirace vyšší než srážky – aridní klima)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>
                <a:effectLst/>
                <a:ea typeface="Times New Roman" panose="02020603050405020304" pitchFamily="18" charset="0"/>
              </a:rPr>
              <a:t>krátká délka fotosyntetického období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>
                <a:effectLst/>
                <a:ea typeface="Times New Roman" panose="02020603050405020304" pitchFamily="18" charset="0"/>
              </a:rPr>
              <a:t>nedostatek minerálních zdrojů</a:t>
            </a:r>
          </a:p>
          <a:p>
            <a:pPr indent="449580"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 </a:t>
            </a:r>
          </a:p>
          <a:p>
            <a:pPr indent="449580"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Za nedostatku některého zdroje (voda, živiny) se vyvíjí menší fotosyntetický aparát (menší listová plocha) a PP je menší. </a:t>
            </a:r>
            <a:endParaRPr lang="cs-CZ" sz="9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63352" y="4293096"/>
            <a:ext cx="568863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2800" b="1" dirty="0">
                <a:effectLst/>
              </a:rPr>
              <a:t>Primární produktivita vodních společenstev</a:t>
            </a:r>
          </a:p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	je limitována množstvím živin (dusičnany, fosforečnany), nedostatkem světla a intenzitou „pastvy“ býložravci. Mění se s hloubkou a se sezónou.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215933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0837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000" b="1" dirty="0"/>
              <a:t>Globální čistá primární produkce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405" y="1905713"/>
            <a:ext cx="5732559" cy="313629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008" y="1796995"/>
            <a:ext cx="5531999" cy="312486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472854" y="4898003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Na souši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022866" y="4890050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 oceánech a mořích</a:t>
            </a:r>
          </a:p>
        </p:txBody>
      </p:sp>
    </p:spTree>
    <p:extLst>
      <p:ext uri="{BB962C8B-B14F-4D97-AF65-F5344CB8AC3E}">
        <p14:creationId xmlns:p14="http://schemas.microsoft.com/office/powerpoint/2010/main" val="5769229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35171"/>
            <a:ext cx="10515600" cy="1237464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Primární </a:t>
            </a:r>
            <a:r>
              <a:rPr lang="cs-CZ" sz="3600" b="1" dirty="0" err="1"/>
              <a:t>čisá</a:t>
            </a:r>
            <a:r>
              <a:rPr lang="cs-CZ" sz="3600" b="1" dirty="0"/>
              <a:t> produkce (NPP) v biomech </a:t>
            </a:r>
            <a:br>
              <a:rPr lang="cs-CZ" sz="3600" dirty="0"/>
            </a:br>
            <a:r>
              <a:rPr lang="cs-CZ" sz="2800" dirty="0"/>
              <a:t>(v gramech na m</a:t>
            </a:r>
            <a:r>
              <a:rPr lang="cs-CZ" sz="2800" baseline="30000" dirty="0"/>
              <a:t>2</a:t>
            </a:r>
            <a:r>
              <a:rPr lang="cs-CZ" sz="2800" dirty="0"/>
              <a:t> převedený na hmotu rostlin za rok)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1971" y="1509364"/>
            <a:ext cx="5436125" cy="508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542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98069" y="326051"/>
            <a:ext cx="7789985" cy="611797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Roční primární produkce na Zemi 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88825" y="-1317294"/>
            <a:ext cx="5797572" cy="10307856"/>
          </a:xfrm>
        </p:spPr>
      </p:pic>
    </p:spTree>
    <p:extLst>
      <p:ext uri="{BB962C8B-B14F-4D97-AF65-F5344CB8AC3E}">
        <p14:creationId xmlns:p14="http://schemas.microsoft.com/office/powerpoint/2010/main" val="2260644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Druhy ekosystémů Registrační číslo projektu: CZ.1.07/1.1.38/ - ppt stáhnou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836" y="-12247"/>
            <a:ext cx="9160328" cy="687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1208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07368" y="186969"/>
            <a:ext cx="10873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3200" b="1" dirty="0">
                <a:effectLst/>
                <a:ea typeface="Times New Roman" panose="02020603050405020304" pitchFamily="18" charset="0"/>
              </a:rPr>
              <a:t>Vztah biomasa-produktivita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4545" y="2060848"/>
            <a:ext cx="5020617" cy="3497196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8917705" y="6244662"/>
            <a:ext cx="22347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http://www.geo.hunter.cuny.edu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2060848"/>
            <a:ext cx="4277664" cy="3208248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3575720" y="6237312"/>
            <a:ext cx="13190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http://treekb.com</a:t>
            </a:r>
          </a:p>
        </p:txBody>
      </p:sp>
      <p:sp>
        <p:nvSpPr>
          <p:cNvPr id="7" name="Obdélník 6"/>
          <p:cNvSpPr/>
          <p:nvPr/>
        </p:nvSpPr>
        <p:spPr>
          <a:xfrm>
            <a:off x="285274" y="1196752"/>
            <a:ext cx="5842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cs-CZ" b="1" dirty="0">
                <a:ea typeface="Times New Roman" panose="02020603050405020304" pitchFamily="18" charset="0"/>
              </a:rPr>
              <a:t>Tundra, poušť:</a:t>
            </a:r>
            <a:r>
              <a:rPr lang="cs-CZ" dirty="0">
                <a:ea typeface="Times New Roman" panose="02020603050405020304" pitchFamily="18" charset="0"/>
              </a:rPr>
              <a:t> malá produktivita na středně velkou biomasu</a:t>
            </a:r>
            <a:endParaRPr lang="cs-CZ" sz="900" dirty="0">
              <a:ea typeface="Times New Roman" panose="02020603050405020304" pitchFamily="18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6456040" y="105825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cs-CZ" b="1" dirty="0">
                <a:ea typeface="Times New Roman" panose="02020603050405020304" pitchFamily="18" charset="0"/>
              </a:rPr>
              <a:t>Mořské ekosystémy: </a:t>
            </a:r>
            <a:r>
              <a:rPr lang="cs-CZ" dirty="0">
                <a:ea typeface="Times New Roman" panose="02020603050405020304" pitchFamily="18" charset="0"/>
              </a:rPr>
              <a:t>středně velká produktivita na málo okamžité biomasy (0-0,02 kg/m</a:t>
            </a:r>
            <a:r>
              <a:rPr lang="cs-CZ" baseline="30000" dirty="0">
                <a:ea typeface="Times New Roman" panose="02020603050405020304" pitchFamily="18" charset="0"/>
              </a:rPr>
              <a:t>2</a:t>
            </a:r>
            <a:r>
              <a:rPr lang="cs-CZ" dirty="0">
                <a:ea typeface="Times New Roman" panose="02020603050405020304" pitchFamily="18" charset="0"/>
              </a:rPr>
              <a:t>)</a:t>
            </a:r>
            <a:endParaRPr lang="cs-CZ" sz="900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1621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890351" y="44281"/>
            <a:ext cx="43959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3200" b="1" i="0" u="none" strike="noStrike" cap="none" normalizeH="0" baseline="0" dirty="0">
                <a:ln>
                  <a:noFill/>
                </a:ln>
                <a:effectLst/>
                <a:ea typeface="Times New Roman" panose="02020603050405020304" pitchFamily="18" charset="0"/>
              </a:rPr>
              <a:t>Produktivita</a:t>
            </a:r>
            <a:r>
              <a:rPr kumimoji="0" lang="cs-CZ" altLang="cs-CZ" sz="32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 diverzita</a:t>
            </a:r>
            <a:endParaRPr kumimoji="0" lang="cs-CZ" altLang="cs-CZ" sz="32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764704"/>
            <a:ext cx="5076825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52101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767" y="1628800"/>
            <a:ext cx="6239233" cy="3727703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055440" y="6093296"/>
            <a:ext cx="26997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cs-CZ" altLang="cs-CZ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Chase &amp; </a:t>
            </a:r>
            <a:r>
              <a:rPr kumimoji="0" lang="cs-CZ" altLang="cs-CZ" sz="1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Leibold</a:t>
            </a:r>
            <a:r>
              <a:rPr kumimoji="0" lang="cs-CZ" altLang="cs-CZ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2002, </a:t>
            </a:r>
            <a:r>
              <a:rPr kumimoji="0" lang="cs-CZ" altLang="cs-CZ" sz="1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Nature</a:t>
            </a:r>
            <a:endParaRPr lang="cs-CZ" sz="1400" dirty="0"/>
          </a:p>
        </p:txBody>
      </p:sp>
      <p:sp>
        <p:nvSpPr>
          <p:cNvPr id="7" name="Obdélník 6"/>
          <p:cNvSpPr/>
          <p:nvPr/>
        </p:nvSpPr>
        <p:spPr>
          <a:xfrm>
            <a:off x="7896200" y="6021288"/>
            <a:ext cx="21549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cs-CZ" altLang="cs-CZ" sz="1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Palpurina</a:t>
            </a:r>
            <a:r>
              <a:rPr kumimoji="0" lang="cs-CZ" altLang="cs-CZ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et al. 2018 J </a:t>
            </a:r>
            <a:r>
              <a:rPr kumimoji="0" lang="cs-CZ" altLang="cs-CZ" sz="1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Ecol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9732347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10421" y="720654"/>
            <a:ext cx="576064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3200" b="1" dirty="0">
                <a:effectLst/>
              </a:rPr>
              <a:t>Sekundární produktivita</a:t>
            </a:r>
          </a:p>
          <a:p>
            <a:pPr>
              <a:spcAft>
                <a:spcPts val="0"/>
              </a:spcAft>
            </a:pPr>
            <a:r>
              <a:rPr lang="cs-CZ" sz="900" dirty="0">
                <a:effectLst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endParaRPr lang="cs-CZ" sz="2400" dirty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2400" dirty="0">
                <a:ea typeface="Times New Roman" panose="02020603050405020304" pitchFamily="18" charset="0"/>
              </a:rPr>
              <a:t>j</a:t>
            </a:r>
            <a:r>
              <a:rPr lang="cs-CZ" dirty="0">
                <a:effectLst/>
                <a:ea typeface="Times New Roman" panose="02020603050405020304" pitchFamily="18" charset="0"/>
              </a:rPr>
              <a:t>e rychlost produkce biomasy </a:t>
            </a:r>
            <a:r>
              <a:rPr lang="cs-CZ" b="1" dirty="0">
                <a:effectLst/>
                <a:ea typeface="Times New Roman" panose="02020603050405020304" pitchFamily="18" charset="0"/>
              </a:rPr>
              <a:t>heterotrofními organismy</a:t>
            </a:r>
            <a:r>
              <a:rPr lang="cs-CZ" dirty="0">
                <a:effectLst/>
                <a:ea typeface="Times New Roman" panose="02020603050405020304" pitchFamily="18" charset="0"/>
              </a:rPr>
              <a:t> (konzumenti, rozkladači).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 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cs-CZ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Čistá sekundární produkce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P</a:t>
            </a:r>
            <a:r>
              <a:rPr lang="cs-CZ" baseline="-25000" dirty="0">
                <a:effectLst/>
                <a:ea typeface="Times New Roman" panose="02020603050405020304" pitchFamily="18" charset="0"/>
              </a:rPr>
              <a:t>N</a:t>
            </a:r>
            <a:r>
              <a:rPr lang="cs-CZ" dirty="0">
                <a:effectLst/>
                <a:ea typeface="Times New Roman" panose="02020603050405020304" pitchFamily="18" charset="0"/>
              </a:rPr>
              <a:t> = konzumace – exkrementy – respirace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 </a:t>
            </a:r>
            <a:endParaRPr lang="cs-CZ" sz="900" dirty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cs-CZ" sz="900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cs-CZ" sz="900" dirty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cs-CZ" sz="900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Sekundární produktivita závisí na primární a je vždy o jeden řád menší než primární (5000 </a:t>
            </a:r>
            <a:r>
              <a:rPr lang="cs-CZ" dirty="0" err="1">
                <a:effectLst/>
                <a:ea typeface="Times New Roman" panose="02020603050405020304" pitchFamily="18" charset="0"/>
              </a:rPr>
              <a:t>kJ</a:t>
            </a:r>
            <a:r>
              <a:rPr lang="cs-CZ" dirty="0">
                <a:effectLst/>
                <a:ea typeface="Times New Roman" panose="02020603050405020304" pitchFamily="18" charset="0"/>
              </a:rPr>
              <a:t> – 500 </a:t>
            </a:r>
            <a:r>
              <a:rPr lang="cs-CZ" dirty="0" err="1">
                <a:effectLst/>
                <a:ea typeface="Times New Roman" panose="02020603050405020304" pitchFamily="18" charset="0"/>
              </a:rPr>
              <a:t>kJ</a:t>
            </a:r>
            <a:r>
              <a:rPr lang="cs-CZ" dirty="0">
                <a:effectLst/>
                <a:ea typeface="Times New Roman" panose="02020603050405020304" pitchFamily="18" charset="0"/>
              </a:rPr>
              <a:t> – 50 </a:t>
            </a:r>
            <a:r>
              <a:rPr lang="cs-CZ" dirty="0" err="1">
                <a:effectLst/>
                <a:ea typeface="Times New Roman" panose="02020603050405020304" pitchFamily="18" charset="0"/>
              </a:rPr>
              <a:t>kJ</a:t>
            </a:r>
            <a:r>
              <a:rPr lang="cs-CZ" dirty="0">
                <a:effectLst/>
                <a:ea typeface="Times New Roman" panose="02020603050405020304" pitchFamily="18" charset="0"/>
              </a:rPr>
              <a:t>).</a:t>
            </a:r>
            <a:endParaRPr lang="cs-CZ" sz="9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946" y="1546855"/>
            <a:ext cx="5530577" cy="325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350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5522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Sekundární produkce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349" y="1690688"/>
            <a:ext cx="5857875" cy="41148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902" y="1762250"/>
            <a:ext cx="603885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406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12884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Jiné dva typy produkce ekosystému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7618" y="1176792"/>
            <a:ext cx="8399770" cy="551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0013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01332" y="277124"/>
            <a:ext cx="8229600" cy="778098"/>
          </a:xfrm>
        </p:spPr>
        <p:txBody>
          <a:bodyPr>
            <a:noAutofit/>
          </a:bodyPr>
          <a:lstStyle/>
          <a:p>
            <a:pPr algn="ctr"/>
            <a:r>
              <a:rPr lang="cs-CZ" sz="3600" dirty="0"/>
              <a:t>Potravní řetězce (sítě) vyjadřují složitost  potravních vztahů v prostředí</a:t>
            </a: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790" y="1243915"/>
            <a:ext cx="5865376" cy="5603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595962"/>
      </p:ext>
    </p:extLst>
  </p:cSld>
  <p:clrMapOvr>
    <a:masterClrMapping/>
  </p:clrMapOvr>
  <p:transition spd="slow">
    <p:cover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6009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Potravní sítě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2515" y="1256306"/>
            <a:ext cx="8146969" cy="500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4941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62987" y="381027"/>
            <a:ext cx="4703859" cy="668545"/>
          </a:xfrm>
        </p:spPr>
        <p:txBody>
          <a:bodyPr>
            <a:normAutofit/>
          </a:bodyPr>
          <a:lstStyle/>
          <a:p>
            <a:r>
              <a:rPr lang="cs-CZ" sz="3600" b="1" dirty="0"/>
              <a:t>Schéma potravní sítě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6209" y="1455089"/>
            <a:ext cx="4748000" cy="500017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8440" y="365125"/>
            <a:ext cx="4631925" cy="618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3806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5257800" cy="620836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Potravní řetězec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06241" y="772351"/>
            <a:ext cx="5781675" cy="22193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916" y="3152152"/>
            <a:ext cx="5724525" cy="3495675"/>
          </a:xfrm>
          <a:prstGeom prst="rect">
            <a:avLst/>
          </a:prstGeom>
        </p:spPr>
      </p:pic>
      <p:pic>
        <p:nvPicPr>
          <p:cNvPr id="23558" name="Picture 6" descr="Potravní řetězec | Vtipné foto a srandovní obrázky | KOMIK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842" y="1378068"/>
            <a:ext cx="4553255" cy="507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6786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-16537"/>
            <a:ext cx="10515600" cy="716252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Potravní řetězec</a:t>
            </a:r>
          </a:p>
        </p:txBody>
      </p:sp>
      <p:pic>
        <p:nvPicPr>
          <p:cNvPr id="4" name="Picture 2" descr="Potravní řetězce a vztahy – Procvičování online – Umíme fakt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43" y="1170829"/>
            <a:ext cx="11457458" cy="505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379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7913" y="127266"/>
            <a:ext cx="5791200" cy="38481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4666" y="359224"/>
            <a:ext cx="5121734" cy="1143852"/>
          </a:xfrm>
        </p:spPr>
        <p:txBody>
          <a:bodyPr>
            <a:normAutofit/>
          </a:bodyPr>
          <a:lstStyle/>
          <a:p>
            <a:r>
              <a:rPr lang="cs-CZ" sz="3600" b="1" dirty="0"/>
              <a:t>Struktura a funkce </a:t>
            </a:r>
            <a:br>
              <a:rPr lang="cs-CZ" sz="3600" b="1" dirty="0"/>
            </a:br>
            <a:r>
              <a:rPr lang="cs-CZ" sz="3600" b="1" dirty="0"/>
              <a:t>ekosystému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3863" y="1796995"/>
            <a:ext cx="4743450" cy="15335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863" y="3734387"/>
            <a:ext cx="5734050" cy="2600325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341" y="3975365"/>
            <a:ext cx="5087594" cy="2724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71686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4934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Potravní řetězec pastevně kořistnický</a:t>
            </a:r>
          </a:p>
        </p:txBody>
      </p:sp>
      <p:pic>
        <p:nvPicPr>
          <p:cNvPr id="26626" name="Picture 2" descr="Potravní vztahy v ekosystémech - ppt stáhnou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024" y="1045397"/>
            <a:ext cx="7482177" cy="561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4792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ENVIREGION :: INTERAKTIVNÍ UČEBNICE ENVIRONMENTÁLNÍ VÝCHOVY PRO STŘEDNÍ  ŠKOL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5406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Trofická struktura ES (</a:t>
            </a:r>
            <a:r>
              <a:rPr lang="cs-CZ" sz="3600" b="1" dirty="0" err="1"/>
              <a:t>saprotrofní</a:t>
            </a:r>
            <a:r>
              <a:rPr lang="cs-CZ" sz="3600" b="1" dirty="0"/>
              <a:t>) potravní řetězec</a:t>
            </a:r>
          </a:p>
        </p:txBody>
      </p:sp>
      <p:pic>
        <p:nvPicPr>
          <p:cNvPr id="19468" name="Picture 12" descr="Saprotrofní potravní řetězec - ppt stáhno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301" y="1188721"/>
            <a:ext cx="7456070" cy="5592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1949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2031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Trofická (potravní) pyramida</a:t>
            </a:r>
          </a:p>
        </p:txBody>
      </p:sp>
      <p:pic>
        <p:nvPicPr>
          <p:cNvPr id="6150" name="Picture 6" descr="Ekologická pyramida - co to je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24" y="1579420"/>
            <a:ext cx="5477936" cy="426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Ekologická pyramida - co to je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051" y="1579420"/>
            <a:ext cx="5162550" cy="411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2394065" y="6051666"/>
            <a:ext cx="1335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Akvatický</a:t>
            </a:r>
            <a:r>
              <a:rPr lang="cs-CZ" dirty="0"/>
              <a:t> ES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096596" y="6081108"/>
            <a:ext cx="1509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Terestrický ES</a:t>
            </a:r>
          </a:p>
        </p:txBody>
      </p:sp>
    </p:spTree>
    <p:extLst>
      <p:ext uri="{BB962C8B-B14F-4D97-AF65-F5344CB8AC3E}">
        <p14:creationId xmlns:p14="http://schemas.microsoft.com/office/powerpoint/2010/main" val="33877392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33321"/>
            <a:ext cx="10515600" cy="732155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Schéma potravní sítě</a:t>
            </a:r>
          </a:p>
        </p:txBody>
      </p:sp>
      <p:pic>
        <p:nvPicPr>
          <p:cNvPr id="25606" name="Picture 6" descr="J i h l a v a Základy ekologie - PDF Stažení zdarm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687" y="1246731"/>
            <a:ext cx="7440625" cy="537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1957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445273"/>
            <a:ext cx="10515600" cy="628153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/>
              <a:t>Potravní řetězec pastevně kořistnický</a:t>
            </a:r>
            <a:endParaRPr lang="cs-CZ" dirty="0"/>
          </a:p>
        </p:txBody>
      </p:sp>
      <p:pic>
        <p:nvPicPr>
          <p:cNvPr id="28674" name="Picture 2" descr="J i h l a v a Základy ekologie - PDF Stažení zdarm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838" y="1319828"/>
            <a:ext cx="7100324" cy="529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1400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7470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b="1" dirty="0" err="1"/>
              <a:t>Dekompozitní</a:t>
            </a:r>
            <a:r>
              <a:rPr lang="cs-CZ" sz="3600" b="1" dirty="0"/>
              <a:t> (</a:t>
            </a:r>
            <a:r>
              <a:rPr lang="cs-CZ" sz="3600" b="1" dirty="0" err="1"/>
              <a:t>rozkladačský</a:t>
            </a:r>
            <a:r>
              <a:rPr lang="cs-CZ" sz="3600" b="1" dirty="0"/>
              <a:t>) potravní řetězec</a:t>
            </a:r>
          </a:p>
        </p:txBody>
      </p:sp>
      <p:pic>
        <p:nvPicPr>
          <p:cNvPr id="29698" name="Picture 2" descr="J i h l a v a Základy ekologie - PDF Stažení zdarm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752" y="1089329"/>
            <a:ext cx="7420031" cy="553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8001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4447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/>
              <a:t>Parazitní potravní řetězec</a:t>
            </a:r>
          </a:p>
        </p:txBody>
      </p:sp>
      <p:pic>
        <p:nvPicPr>
          <p:cNvPr id="27650" name="Picture 2" descr="J i h l a v a Základy ekologie - PDF Stažení zdarm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615" y="1049572"/>
            <a:ext cx="7314769" cy="545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3827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45908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b="1" dirty="0"/>
              <a:t>Akumulace škodlivin</a:t>
            </a:r>
          </a:p>
        </p:txBody>
      </p:sp>
      <p:pic>
        <p:nvPicPr>
          <p:cNvPr id="30722" name="Picture 2" descr="J i h l a v a Základy ekologie - PDF Stažení zdarm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804" y="914398"/>
            <a:ext cx="7660806" cy="571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1299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07368" y="208379"/>
            <a:ext cx="6096000" cy="37702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cs-CZ" sz="3200" b="1" dirty="0">
                <a:effectLst/>
              </a:rPr>
              <a:t>Toky energie v potravních řetězcích</a:t>
            </a:r>
          </a:p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 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Trofické úrovně společenstva:</a:t>
            </a:r>
          </a:p>
          <a:p>
            <a:pPr>
              <a:spcAft>
                <a:spcPts val="0"/>
              </a:spcAft>
            </a:pPr>
            <a:endParaRPr lang="cs-CZ" sz="900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>
                <a:effectLst/>
                <a:ea typeface="Times New Roman" panose="02020603050405020304" pitchFamily="18" charset="0"/>
              </a:rPr>
              <a:t>primární producenti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>
                <a:effectLst/>
                <a:ea typeface="Times New Roman" panose="02020603050405020304" pitchFamily="18" charset="0"/>
              </a:rPr>
              <a:t>konzumenti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>
                <a:effectLst/>
                <a:ea typeface="Times New Roman" panose="02020603050405020304" pitchFamily="18" charset="0"/>
              </a:rPr>
              <a:t>predátoři 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 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Tvoří potravní řetězec pastevně-kořistnický, začíná zelenou hmotou a pokračuje přes konzumenty 1. řádu k predátorům. 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 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Naopak </a:t>
            </a:r>
            <a:r>
              <a:rPr lang="cs-CZ" dirty="0" err="1">
                <a:effectLst/>
                <a:ea typeface="Times New Roman" panose="02020603050405020304" pitchFamily="18" charset="0"/>
              </a:rPr>
              <a:t>dekompozitoři</a:t>
            </a:r>
            <a:r>
              <a:rPr lang="cs-CZ" dirty="0">
                <a:effectLst/>
                <a:ea typeface="Times New Roman" panose="02020603050405020304" pitchFamily="18" charset="0"/>
              </a:rPr>
              <a:t> (</a:t>
            </a:r>
            <a:r>
              <a:rPr lang="cs-CZ" dirty="0" err="1">
                <a:effectLst/>
                <a:ea typeface="Times New Roman" panose="02020603050405020304" pitchFamily="18" charset="0"/>
              </a:rPr>
              <a:t>mikrokonzumenti</a:t>
            </a:r>
            <a:r>
              <a:rPr lang="cs-CZ" dirty="0">
                <a:effectLst/>
                <a:ea typeface="Times New Roman" panose="02020603050405020304" pitchFamily="18" charset="0"/>
              </a:rPr>
              <a:t>) patří do </a:t>
            </a:r>
            <a:r>
              <a:rPr lang="cs-CZ" dirty="0" err="1">
                <a:effectLst/>
                <a:ea typeface="Times New Roman" panose="02020603050405020304" pitchFamily="18" charset="0"/>
              </a:rPr>
              <a:t>detritového</a:t>
            </a:r>
            <a:r>
              <a:rPr lang="cs-CZ" dirty="0">
                <a:effectLst/>
                <a:ea typeface="Times New Roman" panose="02020603050405020304" pitchFamily="18" charset="0"/>
              </a:rPr>
              <a:t> potravního řetězce, který začíná mrtvou biomasou.</a:t>
            </a:r>
            <a:endParaRPr lang="cs-CZ" sz="9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864" y="4293096"/>
            <a:ext cx="58515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144" y="836712"/>
            <a:ext cx="4242639" cy="241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04731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5777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Ekologická účinnost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6710" y="1463040"/>
            <a:ext cx="6846873" cy="437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734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55963" y="365125"/>
            <a:ext cx="10241281" cy="938889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Typická struktura ekosystému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931" r="14555"/>
          <a:stretch/>
        </p:blipFill>
        <p:spPr>
          <a:xfrm>
            <a:off x="2836910" y="1590261"/>
            <a:ext cx="6518180" cy="492185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852654" y="3609892"/>
            <a:ext cx="1211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dirty="0"/>
              <a:t>Primární </a:t>
            </a:r>
          </a:p>
          <a:p>
            <a:pPr algn="r"/>
            <a:r>
              <a:rPr lang="cs-CZ" dirty="0"/>
              <a:t>producenti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8530120" y="1765189"/>
            <a:ext cx="14704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dirty="0"/>
              <a:t>Sekundární </a:t>
            </a:r>
          </a:p>
          <a:p>
            <a:pPr algn="r"/>
            <a:r>
              <a:rPr lang="cs-CZ" dirty="0" err="1"/>
              <a:t>konzumenmti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9347340" y="3784822"/>
            <a:ext cx="12861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dirty="0"/>
              <a:t>Terciální </a:t>
            </a:r>
          </a:p>
          <a:p>
            <a:pPr algn="r"/>
            <a:r>
              <a:rPr lang="cs-CZ" dirty="0"/>
              <a:t>konzumenti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8402543" y="5732894"/>
            <a:ext cx="19236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dirty="0"/>
              <a:t>Vrcholoví (finální) </a:t>
            </a:r>
          </a:p>
          <a:p>
            <a:pPr algn="r"/>
            <a:r>
              <a:rPr lang="cs-CZ" dirty="0" err="1"/>
              <a:t>konzuimenti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2671638" y="1796998"/>
            <a:ext cx="12861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Primární </a:t>
            </a:r>
          </a:p>
          <a:p>
            <a:r>
              <a:rPr lang="cs-CZ" dirty="0"/>
              <a:t>konzumenti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219700" y="5716985"/>
            <a:ext cx="1559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Dekompozitoři</a:t>
            </a:r>
            <a:endParaRPr lang="cs-CZ" dirty="0"/>
          </a:p>
          <a:p>
            <a:r>
              <a:rPr lang="cs-CZ" dirty="0"/>
              <a:t>rozkladači</a:t>
            </a:r>
          </a:p>
        </p:txBody>
      </p:sp>
    </p:spTree>
    <p:extLst>
      <p:ext uri="{BB962C8B-B14F-4D97-AF65-F5344CB8AC3E}">
        <p14:creationId xmlns:p14="http://schemas.microsoft.com/office/powerpoint/2010/main" val="7843574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b="1" dirty="0"/>
              <a:t>Vztah mezi hmotou a energií v ES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667" y="1563059"/>
            <a:ext cx="8838666" cy="373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684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5282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Ekologická účinnost </a:t>
            </a:r>
            <a:r>
              <a:rPr lang="cs-CZ" sz="3600" b="1" i="1" dirty="0"/>
              <a:t>versus</a:t>
            </a:r>
            <a:r>
              <a:rPr lang="cs-CZ" sz="3600" b="1" dirty="0"/>
              <a:t> potravní řetězce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4618" y="1263536"/>
            <a:ext cx="7584448" cy="512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3657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9290" y="1624550"/>
            <a:ext cx="6096000" cy="42291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5035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/>
              <a:t>Ekologická účinnost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1004" y="1690688"/>
            <a:ext cx="5819775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445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6599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Ekologická účinnost </a:t>
            </a:r>
            <a:r>
              <a:rPr lang="cs-CZ" sz="3600" b="1" i="1" dirty="0"/>
              <a:t>versus</a:t>
            </a:r>
            <a:r>
              <a:rPr lang="cs-CZ" sz="3600" b="1" dirty="0"/>
              <a:t> potravní řetězce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1606" y="1471354"/>
            <a:ext cx="8728788" cy="485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4084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0468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Co determinuje délku potravního řetězce ?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8457" y="1388225"/>
            <a:ext cx="6947190" cy="453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85453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82526"/>
          </a:xfrm>
        </p:spPr>
        <p:txBody>
          <a:bodyPr>
            <a:noAutofit/>
          </a:bodyPr>
          <a:lstStyle/>
          <a:p>
            <a:pPr algn="ctr"/>
            <a:r>
              <a:rPr lang="cs-CZ" sz="3600" b="1" dirty="0"/>
              <a:t>Účinnost přenosu primární produkce 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7080" y="1305098"/>
            <a:ext cx="5947717" cy="488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02665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3798" y="1596044"/>
            <a:ext cx="5432162" cy="4580919"/>
          </a:xfrm>
          <a:prstGeom prst="rect">
            <a:avLst/>
          </a:prstGeom>
        </p:spPr>
      </p:pic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49028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Účinnost přenosu primární produkce </a:t>
            </a:r>
          </a:p>
        </p:txBody>
      </p:sp>
    </p:spTree>
    <p:extLst>
      <p:ext uri="{BB962C8B-B14F-4D97-AF65-F5344CB8AC3E}">
        <p14:creationId xmlns:p14="http://schemas.microsoft.com/office/powerpoint/2010/main" val="181390565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908" y="1690688"/>
            <a:ext cx="5676900" cy="2219325"/>
          </a:xfrm>
          <a:prstGeom prst="rect">
            <a:avLst/>
          </a:prstGeom>
        </p:spPr>
      </p:pic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5282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Účinnost přenosu primární produkce 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211" y="1652422"/>
            <a:ext cx="5934075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9490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07279" y="196878"/>
            <a:ext cx="8229600" cy="922114"/>
          </a:xfrm>
        </p:spPr>
        <p:txBody>
          <a:bodyPr>
            <a:normAutofit/>
          </a:bodyPr>
          <a:lstStyle/>
          <a:p>
            <a:r>
              <a:rPr lang="cs-CZ" sz="3600" b="1" dirty="0"/>
              <a:t>Globální geochemické cykly biosféry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9" y="1052736"/>
            <a:ext cx="6313796" cy="5641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750799"/>
      </p:ext>
    </p:extLst>
  </p:cSld>
  <p:clrMapOvr>
    <a:masterClrMapping/>
  </p:clrMapOvr>
  <p:transition spd="slow">
    <p:cover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82525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b="1" dirty="0"/>
              <a:t>Cyklus vody – hydrologický cyklus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73703" y="-790275"/>
            <a:ext cx="5644594" cy="9303328"/>
          </a:xfrm>
        </p:spPr>
      </p:pic>
    </p:spTree>
    <p:extLst>
      <p:ext uri="{BB962C8B-B14F-4D97-AF65-F5344CB8AC3E}">
        <p14:creationId xmlns:p14="http://schemas.microsoft.com/office/powerpoint/2010/main" val="1141655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33616" y="-19146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Základní funkce a procesy v ekosystému</a:t>
            </a:r>
          </a:p>
        </p:txBody>
      </p:sp>
      <p:pic>
        <p:nvPicPr>
          <p:cNvPr id="4" name="Picture 4" descr="Hana Šantrůčková, KEH, B 361) - ppt stáhnou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66" y="1277218"/>
            <a:ext cx="6948060" cy="521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8531750" y="1248351"/>
            <a:ext cx="3223703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Interakce organismů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Diverzita společenstev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Toky energií a látek (živin)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Trofická struktura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Litosféra – vliv vnějších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Proměnných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Působení člověka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1802126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48745"/>
            <a:ext cx="10515600" cy="634486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Cyklus uhlíku (CO</a:t>
            </a:r>
            <a:r>
              <a:rPr lang="cs-CZ" sz="3600" b="1" baseline="30000" dirty="0"/>
              <a:t>2</a:t>
            </a:r>
            <a:r>
              <a:rPr lang="cs-CZ" sz="3600" b="1" dirty="0"/>
              <a:t>)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31055" y="-263309"/>
            <a:ext cx="5929890" cy="8312727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0941804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28" y="864524"/>
            <a:ext cx="11074043" cy="491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83878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7291" y="23697"/>
            <a:ext cx="683994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3200" b="1" i="0" u="none" strike="noStrike" cap="none" normalizeH="0" baseline="0" dirty="0">
                <a:ln>
                  <a:noFill/>
                </a:ln>
                <a:effectLst/>
                <a:ea typeface="Times New Roman" panose="02020603050405020304" pitchFamily="18" charset="0"/>
              </a:rPr>
              <a:t>Ovlivnění cyklu uhlíku činností člověka:</a:t>
            </a:r>
            <a:endParaRPr kumimoji="0" lang="cs-CZ" altLang="cs-CZ" sz="32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32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55411" y="515906"/>
            <a:ext cx="7344816" cy="2416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cs-CZ" altLang="cs-CZ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těžba a spalování fosilních paliv: zvýšení přísunu uhlíku do atmosféry a tedy navýšení množství uhlíku v aktivním globálním cyklu</a:t>
            </a:r>
            <a:endParaRPr kumimoji="0" lang="cs-CZ" altLang="cs-CZ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cs-CZ" altLang="cs-CZ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odvodnění rašelinišť, kácení pralesů: uvolnění uhlíku vázaného v biomase</a:t>
            </a:r>
            <a:endParaRPr kumimoji="0" lang="cs-CZ" altLang="cs-CZ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cs-CZ" altLang="cs-CZ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intenzívní zemědělství (méně humusu), snížení rozlohy lesů</a:t>
            </a:r>
            <a:endParaRPr kumimoji="0" lang="cs-CZ" altLang="cs-CZ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cs-CZ" altLang="cs-CZ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spad dusíku: rychlejší mineralizace organické hmoty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lang="cs-CZ" altLang="cs-CZ" sz="1900" dirty="0"/>
              <a:t> výroba cementu z uhličitanu vápenatého, uvolňuje se CO</a:t>
            </a:r>
            <a:r>
              <a:rPr lang="cs-CZ" altLang="cs-CZ" sz="1900" baseline="-25000" dirty="0"/>
              <a:t>2</a:t>
            </a:r>
            <a:endParaRPr kumimoji="0" lang="cs-CZ" altLang="cs-CZ" sz="18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2198" y="3109610"/>
            <a:ext cx="6912768" cy="369752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584675" y="3480125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Hořící tropické rašeliniště</a:t>
            </a:r>
          </a:p>
        </p:txBody>
      </p:sp>
      <p:sp>
        <p:nvSpPr>
          <p:cNvPr id="6" name="Obdélník 5"/>
          <p:cNvSpPr/>
          <p:nvPr/>
        </p:nvSpPr>
        <p:spPr>
          <a:xfrm>
            <a:off x="8832304" y="3110793"/>
            <a:ext cx="2270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www.sciencenews.org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7891" y="515906"/>
            <a:ext cx="4013679" cy="2081934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9095692" y="203067"/>
            <a:ext cx="21658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www.carbonbrief.org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49293" y="3116147"/>
            <a:ext cx="4034234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Zpětná vazba při oteplování</a:t>
            </a:r>
            <a:r>
              <a:rPr lang="cs-CZ" sz="1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uvolnění metanu při tání permafrostu</a:t>
            </a:r>
          </a:p>
          <a:p>
            <a:pPr marL="285750" indent="-285750">
              <a:buFontTx/>
              <a:buChar char="-"/>
            </a:pPr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uvolňování </a:t>
            </a:r>
            <a:r>
              <a:rPr lang="cs-CZ" sz="1900" dirty="0" err="1">
                <a:latin typeface="Arial" panose="020B0604020202020204" pitchFamily="34" charset="0"/>
                <a:cs typeface="Arial" panose="020B0604020202020204" pitchFamily="34" charset="0"/>
              </a:rPr>
              <a:t>metanhydrátu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 ze dna moří (zatím stále jen hypotéza?)</a:t>
            </a:r>
          </a:p>
          <a:p>
            <a:pPr marL="285750" indent="-285750">
              <a:buFontTx/>
              <a:buChar char="-"/>
            </a:pPr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zvýšená dekompozice rašeliny a humusu</a:t>
            </a:r>
          </a:p>
        </p:txBody>
      </p:sp>
    </p:spTree>
    <p:extLst>
      <p:ext uri="{BB962C8B-B14F-4D97-AF65-F5344CB8AC3E}">
        <p14:creationId xmlns:p14="http://schemas.microsoft.com/office/powerpoint/2010/main" val="19466032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19337" y="116632"/>
            <a:ext cx="11231388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3200" b="1" dirty="0">
                <a:effectLst/>
                <a:ea typeface="Times New Roman" panose="02020603050405020304" pitchFamily="18" charset="0"/>
              </a:rPr>
              <a:t>Důsledky zvýšené koncentrace CO</a:t>
            </a:r>
            <a:r>
              <a:rPr lang="cs-CZ" sz="3200" b="1" baseline="-25000" dirty="0">
                <a:effectLst/>
                <a:ea typeface="Times New Roman" panose="02020603050405020304" pitchFamily="18" charset="0"/>
              </a:rPr>
              <a:t>2:</a:t>
            </a:r>
            <a:endParaRPr lang="cs-CZ" sz="3200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2400" baseline="-250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 </a:t>
            </a:r>
            <a:endParaRPr lang="cs-CZ" sz="2400" dirty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skleníkový efekt – změny klimatu</a:t>
            </a:r>
            <a:endParaRPr lang="cs-CZ" sz="900" b="1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>
                <a:effectLst/>
                <a:ea typeface="Times New Roman" panose="02020603050405020304" pitchFamily="18" charset="0"/>
              </a:rPr>
              <a:t>zdroj pro primární produkci (zejména C4 rostliny za předpokladu dostatku jiných zdrojů)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>
                <a:effectLst/>
                <a:ea typeface="Times New Roman" panose="02020603050405020304" pitchFamily="18" charset="0"/>
              </a:rPr>
              <a:t>menší vysoušení půdy transpirací kvůli méně otevřeným průduchům (opět zejména C4 rostliny)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>
                <a:ea typeface="Times New Roman" panose="02020603050405020304" pitchFamily="18" charset="0"/>
              </a:rPr>
              <a:t>tzv. „zelenání planety“ – více </a:t>
            </a:r>
            <a:r>
              <a:rPr lang="cs-CZ" dirty="0" err="1">
                <a:ea typeface="Times New Roman" panose="02020603050405020304" pitchFamily="18" charset="0"/>
              </a:rPr>
              <a:t>autotrofů</a:t>
            </a:r>
            <a:r>
              <a:rPr lang="cs-CZ" dirty="0">
                <a:ea typeface="Times New Roman" panose="02020603050405020304" pitchFamily="18" charset="0"/>
              </a:rPr>
              <a:t> v mořích, zarůstání některých aridních oblastí</a:t>
            </a:r>
            <a:endParaRPr lang="cs-CZ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effectLst/>
                <a:ea typeface="Times New Roman" panose="02020603050405020304" pitchFamily="18" charset="0"/>
              </a:rPr>
              <a:t> </a:t>
            </a:r>
            <a:endParaRPr lang="cs-CZ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2400" b="1" dirty="0">
                <a:effectLst/>
                <a:ea typeface="Times New Roman" panose="02020603050405020304" pitchFamily="18" charset="0"/>
              </a:rPr>
              <a:t>Důsledky zvýšené koncentrace CH</a:t>
            </a:r>
            <a:r>
              <a:rPr lang="cs-CZ" sz="2400" b="1" baseline="-25000" dirty="0">
                <a:effectLst/>
                <a:ea typeface="Times New Roman" panose="02020603050405020304" pitchFamily="18" charset="0"/>
              </a:rPr>
              <a:t>4:</a:t>
            </a:r>
            <a:endParaRPr lang="cs-CZ" sz="2400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baseline="-25000" dirty="0">
                <a:effectLst/>
                <a:ea typeface="Times New Roman" panose="02020603050405020304" pitchFamily="18" charset="0"/>
              </a:rPr>
              <a:t> 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skleníkový </a:t>
            </a:r>
            <a:r>
              <a:rPr lang="cs-CZ" b="1" dirty="0">
                <a:solidFill>
                  <a:srgbClr val="0070C0"/>
                </a:solidFill>
                <a:ea typeface="Times New Roman" panose="02020603050405020304" pitchFamily="18" charset="0"/>
              </a:rPr>
              <a:t>efekt – změny klimatu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endParaRPr lang="cs-CZ" sz="900" b="1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032" y="2780928"/>
            <a:ext cx="5398740" cy="3604453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6600056" y="6107718"/>
            <a:ext cx="12042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>
                <a:solidFill>
                  <a:srgbClr val="FFFF00"/>
                </a:solidFill>
              </a:rPr>
              <a:t>www.abc.net.au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7" y="3356992"/>
            <a:ext cx="5492636" cy="2750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526188" y="2780928"/>
            <a:ext cx="5256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Tato australská poušť se zelená, jinde ale pouště vznikají</a:t>
            </a:r>
          </a:p>
        </p:txBody>
      </p:sp>
    </p:spTree>
    <p:extLst>
      <p:ext uri="{BB962C8B-B14F-4D97-AF65-F5344CB8AC3E}">
        <p14:creationId xmlns:p14="http://schemas.microsoft.com/office/powerpoint/2010/main" val="4894824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l_fi" descr="vostok-ice-core_013107_0625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1700808"/>
            <a:ext cx="4320480" cy="4629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2221223"/>
            <a:ext cx="4637931" cy="3588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136441" y="340969"/>
            <a:ext cx="39120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cs-CZ" sz="3600" b="1" dirty="0">
                <a:ea typeface="Times New Roman" panose="02020603050405020304" pitchFamily="18" charset="0"/>
              </a:rPr>
              <a:t>Globální růst teplot</a:t>
            </a:r>
            <a:endParaRPr lang="cs-CZ" sz="3600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59786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2847" y="2204864"/>
            <a:ext cx="7320136" cy="4117577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07368" y="332656"/>
            <a:ext cx="1144927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				    Acidifikace oceánů</a:t>
            </a:r>
          </a:p>
          <a:p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/>
              <a:t>Vliv CO</a:t>
            </a:r>
            <a:r>
              <a:rPr lang="cs-CZ" baseline="-25000" dirty="0"/>
              <a:t>2</a:t>
            </a:r>
            <a:r>
              <a:rPr lang="cs-CZ" dirty="0"/>
              <a:t> rozpouštěného ve vodě: oceány pohlcují velké množství nadbytečného CO</a:t>
            </a:r>
            <a:r>
              <a:rPr lang="cs-CZ" baseline="-25000" dirty="0"/>
              <a:t>2</a:t>
            </a:r>
            <a:r>
              <a:rPr lang="cs-CZ" dirty="0"/>
              <a:t> (dokdy ale?), to je ale okyseluje (kyselina uhličitá)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/>
              <a:t>Vliv znečištění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/>
              <a:t>Vliv oteplování</a:t>
            </a:r>
          </a:p>
        </p:txBody>
      </p:sp>
      <p:sp>
        <p:nvSpPr>
          <p:cNvPr id="4" name="Obdélník 3"/>
          <p:cNvSpPr/>
          <p:nvPr/>
        </p:nvSpPr>
        <p:spPr>
          <a:xfrm>
            <a:off x="10056440" y="6381328"/>
            <a:ext cx="1186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miami.edu</a:t>
            </a:r>
          </a:p>
        </p:txBody>
      </p:sp>
    </p:spTree>
    <p:extLst>
      <p:ext uri="{BB962C8B-B14F-4D97-AF65-F5344CB8AC3E}">
        <p14:creationId xmlns:p14="http://schemas.microsoft.com/office/powerpoint/2010/main" val="114058039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1916832"/>
            <a:ext cx="5616623" cy="3325736"/>
          </a:xfrm>
          <a:prstGeom prst="rect">
            <a:avLst/>
          </a:prstGeom>
        </p:spPr>
      </p:pic>
      <p:pic>
        <p:nvPicPr>
          <p:cNvPr id="9220" name="Picture 4" descr="VÃ½sledek obrÃ¡zku pro carbon emissions of china russia india fossil fu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47737"/>
            <a:ext cx="5998555" cy="338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79376" y="332656"/>
            <a:ext cx="103854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/>
              <a:t>Bez Číny, USA, Japonska, Ruska a Indie to nepůjde změnit ….</a:t>
            </a:r>
          </a:p>
        </p:txBody>
      </p:sp>
    </p:spTree>
    <p:extLst>
      <p:ext uri="{BB962C8B-B14F-4D97-AF65-F5344CB8AC3E}">
        <p14:creationId xmlns:p14="http://schemas.microsoft.com/office/powerpoint/2010/main" val="375305185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dirty="0"/>
              <a:t>Základní složky uhlíkového cyklu lesního ekosystému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5114" y="1690688"/>
            <a:ext cx="7641772" cy="46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77433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89032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000" b="1" dirty="0"/>
              <a:t>Vybrané typy ekosystémů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857" y="1216548"/>
            <a:ext cx="7886286" cy="552615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86247" y="1463040"/>
            <a:ext cx="157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Horský lesní ES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0288988" y="1526650"/>
            <a:ext cx="1593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Horský luční ES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26645" y="5740843"/>
            <a:ext cx="1607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Agroekosystém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10455967" y="5550010"/>
            <a:ext cx="1359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Mokřadní ES</a:t>
            </a:r>
          </a:p>
        </p:txBody>
      </p:sp>
    </p:spTree>
    <p:extLst>
      <p:ext uri="{BB962C8B-B14F-4D97-AF65-F5344CB8AC3E}">
        <p14:creationId xmlns:p14="http://schemas.microsoft.com/office/powerpoint/2010/main" val="77272883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13831" y="294199"/>
            <a:ext cx="7371500" cy="576512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2198" y="516200"/>
            <a:ext cx="5363817" cy="1325563"/>
          </a:xfrm>
        </p:spPr>
        <p:txBody>
          <a:bodyPr>
            <a:noAutofit/>
          </a:bodyPr>
          <a:lstStyle/>
          <a:p>
            <a:r>
              <a:rPr lang="cs-CZ" sz="3200" dirty="0"/>
              <a:t>Základní komponenty a bilance toku uhlíku do lesního porostu a z lesního porostu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56692" y="3934476"/>
            <a:ext cx="45673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(Zelená šipka – fotosyntetická fixace)</a:t>
            </a:r>
          </a:p>
          <a:p>
            <a:endParaRPr lang="cs-CZ" dirty="0"/>
          </a:p>
          <a:p>
            <a:r>
              <a:rPr lang="cs-CZ" dirty="0"/>
              <a:t>(Červená šipka – respirace kmenů, půdy, dekompozice, zvětrávání)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1763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Název školy : Základní škola a mateřská škola, - ppt stáhnou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25854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77933" y="251643"/>
            <a:ext cx="7787640" cy="763960"/>
          </a:xfrm>
        </p:spPr>
        <p:txBody>
          <a:bodyPr>
            <a:normAutofit/>
          </a:bodyPr>
          <a:lstStyle/>
          <a:p>
            <a:pPr algn="r"/>
            <a:r>
              <a:rPr lang="cs-CZ" sz="3600" b="1" dirty="0"/>
              <a:t>Hrubá primární  produkce čtyř typů ES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1014" y="1221561"/>
            <a:ext cx="8551950" cy="507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0815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674" y="1371600"/>
            <a:ext cx="8369161" cy="4904508"/>
          </a:xfrm>
          <a:prstGeom prst="rect">
            <a:avLst/>
          </a:prstGeo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2177933" y="251643"/>
            <a:ext cx="7787640" cy="7639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3600" b="1" dirty="0"/>
              <a:t>Čistá primární  produkce čtyř typů ES</a:t>
            </a:r>
          </a:p>
        </p:txBody>
      </p:sp>
    </p:spTree>
    <p:extLst>
      <p:ext uri="{BB962C8B-B14F-4D97-AF65-F5344CB8AC3E}">
        <p14:creationId xmlns:p14="http://schemas.microsoft.com/office/powerpoint/2010/main" val="132827521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8298" y="317419"/>
            <a:ext cx="11767929" cy="1145623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Závislost čisté primární produkce smrkového porostu </a:t>
            </a:r>
            <a:br>
              <a:rPr lang="cs-CZ" sz="3600" b="1" dirty="0"/>
            </a:br>
            <a:r>
              <a:rPr lang="cs-CZ" sz="3600" b="1" dirty="0"/>
              <a:t>na dopadajícím  fotosynteticky aktivním záření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9099" y="2019632"/>
            <a:ext cx="6553801" cy="405516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8285260" y="6050942"/>
            <a:ext cx="3356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FAR = fotosynteticky aktivní záření</a:t>
            </a:r>
          </a:p>
        </p:txBody>
      </p:sp>
    </p:spTree>
    <p:extLst>
      <p:ext uri="{BB962C8B-B14F-4D97-AF65-F5344CB8AC3E}">
        <p14:creationId xmlns:p14="http://schemas.microsoft.com/office/powerpoint/2010/main" val="373434429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2543" y="1168207"/>
            <a:ext cx="5355866" cy="1145622"/>
          </a:xfrm>
        </p:spPr>
        <p:txBody>
          <a:bodyPr>
            <a:noAutofit/>
          </a:bodyPr>
          <a:lstStyle/>
          <a:p>
            <a:r>
              <a:rPr lang="cs-CZ" sz="2000" b="1" dirty="0"/>
              <a:t>Zásoba uhlíku v jednotlivých komponentách horského lesního ES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9084" y="2643448"/>
            <a:ext cx="4850785" cy="295479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0218" y="3168394"/>
            <a:ext cx="6901886" cy="250088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265631" y="1359674"/>
            <a:ext cx="55579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Podíl respirace jednotlivých komponent na respiraci</a:t>
            </a:r>
          </a:p>
          <a:p>
            <a:r>
              <a:rPr lang="cs-CZ" sz="2000" dirty="0"/>
              <a:t>horského lesního ekosystému ve dne (8:00  - 16:00)</a:t>
            </a:r>
          </a:p>
          <a:p>
            <a:r>
              <a:rPr lang="cs-CZ" sz="2000" dirty="0"/>
              <a:t>a v noci (22:00 – 04:00)</a:t>
            </a:r>
          </a:p>
        </p:txBody>
      </p:sp>
    </p:spTree>
    <p:extLst>
      <p:ext uri="{BB962C8B-B14F-4D97-AF65-F5344CB8AC3E}">
        <p14:creationId xmlns:p14="http://schemas.microsoft.com/office/powerpoint/2010/main" val="30377972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96433" y="-272994"/>
            <a:ext cx="5999134" cy="826285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580311" y="149629"/>
            <a:ext cx="3044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600" dirty="0"/>
              <a:t>Koloběh dusíku</a:t>
            </a:r>
          </a:p>
        </p:txBody>
      </p:sp>
    </p:spTree>
    <p:extLst>
      <p:ext uri="{BB962C8B-B14F-4D97-AF65-F5344CB8AC3E}">
        <p14:creationId xmlns:p14="http://schemas.microsoft.com/office/powerpoint/2010/main" val="128438590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260648"/>
            <a:ext cx="9045153" cy="6233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055440" y="116632"/>
            <a:ext cx="2520280" cy="151216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848456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19336" y="14842"/>
            <a:ext cx="12025336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3200" b="1" dirty="0">
                <a:effectLst/>
                <a:ea typeface="Times New Roman" panose="02020603050405020304" pitchFamily="18" charset="0"/>
              </a:rPr>
              <a:t>			Ovlivnění cyklu dusíku činností člověka:</a:t>
            </a:r>
          </a:p>
          <a:p>
            <a:pPr>
              <a:spcAft>
                <a:spcPts val="0"/>
              </a:spcAft>
            </a:pPr>
            <a:r>
              <a:rPr lang="cs-CZ" sz="2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 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>
                <a:effectLst/>
                <a:ea typeface="Times New Roman" panose="02020603050405020304" pitchFamily="18" charset="0"/>
              </a:rPr>
              <a:t>těžba a spalování fosilních paliv: zvýšení přísunu dusíku do atmosféry (automobilismus, průmysl)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>
                <a:effectLst/>
                <a:ea typeface="Times New Roman" panose="02020603050405020304" pitchFamily="18" charset="0"/>
              </a:rPr>
              <a:t>umělá hnojiva získaná těžbou (</a:t>
            </a:r>
            <a:r>
              <a:rPr lang="cs-CZ" dirty="0">
                <a:ea typeface="Times New Roman" panose="02020603050405020304" pitchFamily="18" charset="0"/>
              </a:rPr>
              <a:t>např. dusičnan sodný – ledek; </a:t>
            </a:r>
            <a:r>
              <a:rPr lang="cs-CZ" dirty="0">
                <a:effectLst/>
                <a:ea typeface="Times New Roman" panose="02020603050405020304" pitchFamily="18" charset="0"/>
              </a:rPr>
              <a:t>síran amonný)</a:t>
            </a:r>
          </a:p>
          <a:p>
            <a:pPr marL="342900" indent="-342900"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 err="1">
                <a:ea typeface="Times New Roman" panose="02020603050405020304" pitchFamily="18" charset="0"/>
              </a:rPr>
              <a:t>Haber-Boschův</a:t>
            </a:r>
            <a:r>
              <a:rPr lang="cs-CZ" dirty="0">
                <a:ea typeface="Times New Roman" panose="02020603050405020304" pitchFamily="18" charset="0"/>
              </a:rPr>
              <a:t> proces přeměny atmosférického N</a:t>
            </a:r>
            <a:r>
              <a:rPr lang="cs-CZ" baseline="-25000" dirty="0">
                <a:ea typeface="Times New Roman" panose="02020603050405020304" pitchFamily="18" charset="0"/>
              </a:rPr>
              <a:t>2</a:t>
            </a:r>
            <a:r>
              <a:rPr lang="cs-CZ" dirty="0">
                <a:ea typeface="Times New Roman" panose="02020603050405020304" pitchFamily="18" charset="0"/>
              </a:rPr>
              <a:t> na amoniak do hnojiv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>
                <a:effectLst/>
                <a:ea typeface="Times New Roman" panose="02020603050405020304" pitchFamily="18" charset="0"/>
              </a:rPr>
              <a:t>pěstování bobovitých rostlin (přírodní analogie </a:t>
            </a:r>
            <a:r>
              <a:rPr lang="cs-CZ" dirty="0" err="1">
                <a:ea typeface="Times New Roman" panose="02020603050405020304" pitchFamily="18" charset="0"/>
              </a:rPr>
              <a:t>Haber-Boschova</a:t>
            </a:r>
            <a:r>
              <a:rPr lang="cs-CZ" dirty="0">
                <a:ea typeface="Times New Roman" panose="02020603050405020304" pitchFamily="18" charset="0"/>
              </a:rPr>
              <a:t> procesu)</a:t>
            </a:r>
            <a:endParaRPr lang="cs-CZ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>
                <a:effectLst/>
                <a:ea typeface="Times New Roman" panose="02020603050405020304" pitchFamily="18" charset="0"/>
              </a:rPr>
              <a:t>zvýšená denitrifikace na orné půdě a emise čpavku ve velkochovech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 </a:t>
            </a:r>
            <a:endParaRPr lang="cs-CZ" sz="9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1904" y="3324225"/>
            <a:ext cx="6286500" cy="3533775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7464152" y="6488668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NASA: koncentrace NO</a:t>
            </a:r>
            <a:r>
              <a:rPr lang="cs-CZ" baseline="-25000" dirty="0"/>
              <a:t>2</a:t>
            </a:r>
            <a:r>
              <a:rPr lang="cs-CZ" dirty="0"/>
              <a:t>  v troposféře</a:t>
            </a:r>
          </a:p>
        </p:txBody>
      </p:sp>
      <p:sp>
        <p:nvSpPr>
          <p:cNvPr id="5" name="Obdélník 4"/>
          <p:cNvSpPr/>
          <p:nvPr/>
        </p:nvSpPr>
        <p:spPr>
          <a:xfrm>
            <a:off x="177247" y="3501008"/>
            <a:ext cx="446449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cs-CZ" sz="1000" dirty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Vztah mezi koloběhem dusíku a uhlíku zprostředkovaný dekompozicí:</a:t>
            </a:r>
          </a:p>
          <a:p>
            <a:pPr>
              <a:spcAft>
                <a:spcPts val="0"/>
              </a:spcAft>
            </a:pPr>
            <a:endParaRPr lang="cs-CZ" dirty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ea typeface="Times New Roman" panose="02020603050405020304" pitchFamily="18" charset="0"/>
              </a:rPr>
              <a:t>Více N z atmosféry – zvýšené čerpání P i K z půdy – víc živin v ekosystému – víc živin pro dekompozitory – rychlejší rozklad rašeliny a humusu – uvolňování CO</a:t>
            </a:r>
            <a:r>
              <a:rPr lang="cs-CZ" baseline="-25000" dirty="0">
                <a:ea typeface="Times New Roman" panose="02020603050405020304" pitchFamily="18" charset="0"/>
              </a:rPr>
              <a:t>2</a:t>
            </a:r>
            <a:r>
              <a:rPr lang="cs-CZ" dirty="0">
                <a:ea typeface="Times New Roman" panose="02020603050405020304" pitchFamily="18" charset="0"/>
              </a:rPr>
              <a:t> do atmosféry.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77247" y="2468468"/>
            <a:ext cx="11305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Množství dusíku, který se dostává do ekosystémů z atmosféry se označuje jako </a:t>
            </a:r>
            <a:r>
              <a:rPr lang="cs-CZ" b="1" dirty="0">
                <a:solidFill>
                  <a:srgbClr val="0070C0"/>
                </a:solidFill>
              </a:rPr>
              <a:t>atmosférická depozice dusíku</a:t>
            </a:r>
            <a:r>
              <a:rPr lang="cs-CZ" dirty="0"/>
              <a:t>. Suchá depozice s prachem, </a:t>
            </a:r>
            <a:r>
              <a:rPr lang="cs-CZ" b="1" dirty="0">
                <a:solidFill>
                  <a:srgbClr val="0070C0"/>
                </a:solidFill>
              </a:rPr>
              <a:t>mokrá atmosférická depozice </a:t>
            </a:r>
            <a:r>
              <a:rPr lang="cs-CZ" dirty="0"/>
              <a:t>se srážkami (prší dusík).</a:t>
            </a:r>
            <a:r>
              <a:rPr lang="cs-CZ" b="1" dirty="0">
                <a:solidFill>
                  <a:srgbClr val="0070C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94270552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95614" y="270908"/>
            <a:ext cx="6000771" cy="735425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505500" y="241068"/>
            <a:ext cx="3156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600" dirty="0"/>
              <a:t>Koloběh fosforu</a:t>
            </a:r>
          </a:p>
        </p:txBody>
      </p:sp>
    </p:spTree>
    <p:extLst>
      <p:ext uri="{BB962C8B-B14F-4D97-AF65-F5344CB8AC3E}">
        <p14:creationId xmlns:p14="http://schemas.microsoft.com/office/powerpoint/2010/main" val="289373202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88" y="1052736"/>
            <a:ext cx="5948808" cy="4715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il_fi" descr="36-17-PhosphorusCycle-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64210"/>
            <a:ext cx="5429250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0" y="2852936"/>
            <a:ext cx="1703512" cy="122413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37157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10292" y="65087"/>
            <a:ext cx="632102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2800" b="1" dirty="0">
                <a:effectLst/>
                <a:ea typeface="Times New Roman" panose="02020603050405020304" pitchFamily="18" charset="0"/>
              </a:rPr>
              <a:t>Ovlivnění cyklu fosforu činností člověka:</a:t>
            </a:r>
          </a:p>
          <a:p>
            <a:pPr>
              <a:spcAft>
                <a:spcPts val="0"/>
              </a:spcAft>
            </a:pPr>
            <a:r>
              <a:rPr lang="cs-CZ" b="1" dirty="0">
                <a:effectLst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cs-CZ" b="0" dirty="0">
                <a:effectLst/>
                <a:ea typeface="Times New Roman" panose="02020603050405020304" pitchFamily="18" charset="0"/>
              </a:rPr>
              <a:t>Zvýšení vstupu fosforu do terestrických a sladkovodních ekosystémů:</a:t>
            </a:r>
            <a:endParaRPr lang="cs-CZ" b="1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effectLst/>
                <a:ea typeface="Times New Roman" panose="02020603050405020304" pitchFamily="18" charset="0"/>
              </a:rPr>
              <a:t> 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b="0" dirty="0">
                <a:effectLst/>
                <a:ea typeface="Times New Roman" panose="02020603050405020304" pitchFamily="18" charset="0"/>
              </a:rPr>
              <a:t>těžba hornin – výroba hnojiv a čistících prostředků</a:t>
            </a:r>
            <a:endParaRPr lang="cs-CZ" b="1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b="0" dirty="0">
                <a:effectLst/>
                <a:ea typeface="Times New Roman" panose="02020603050405020304" pitchFamily="18" charset="0"/>
              </a:rPr>
              <a:t>odpady z rybolovu a jejich využití ke hnojení</a:t>
            </a:r>
            <a:endParaRPr lang="cs-CZ" b="1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effectLst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Důsledkem je eutrofizace (rozvoj sinic, zvýšení produktivity, snížení druhové bohatosti, kontaminace pitné vody apod.)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 </a:t>
            </a:r>
            <a:endParaRPr lang="cs-CZ" sz="9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2143" y="3472382"/>
            <a:ext cx="4653047" cy="325459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6931320" y="6181854"/>
            <a:ext cx="2614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http://www.eniscuola.net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448" y="3459733"/>
            <a:ext cx="4894120" cy="325459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l="17517" t="33201" r="38778" b="12200"/>
          <a:stretch/>
        </p:blipFill>
        <p:spPr>
          <a:xfrm>
            <a:off x="7392143" y="0"/>
            <a:ext cx="4347783" cy="305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284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8" name="Picture 4" descr="Elektronická učebnice - ELUC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1" y="98441"/>
            <a:ext cx="12061517" cy="66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57988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ultimediální učební texty z výživy rostl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506" y="220128"/>
            <a:ext cx="8556988" cy="6417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84205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59702" y="180223"/>
            <a:ext cx="20271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cs-CZ" sz="2800" b="1" dirty="0">
                <a:effectLst/>
              </a:rPr>
              <a:t>Koloběh síry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0"/>
            <a:ext cx="9300212" cy="6675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279967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19336" y="116632"/>
            <a:ext cx="6096000" cy="427809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cs-CZ" sz="2800" b="1" dirty="0">
                <a:effectLst/>
                <a:ea typeface="Times New Roman" panose="02020603050405020304" pitchFamily="18" charset="0"/>
              </a:rPr>
              <a:t>Ovlivnění cyklu síry činností člověka</a:t>
            </a:r>
            <a:r>
              <a:rPr lang="cs-CZ" sz="2800" b="0" dirty="0">
                <a:effectLst/>
                <a:ea typeface="Times New Roman" panose="02020603050405020304" pitchFamily="18" charset="0"/>
              </a:rPr>
              <a:t> </a:t>
            </a:r>
          </a:p>
          <a:p>
            <a:pPr>
              <a:spcAft>
                <a:spcPts val="0"/>
              </a:spcAft>
            </a:pPr>
            <a:endParaRPr lang="cs-CZ" sz="2800" dirty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0" dirty="0">
                <a:effectLst/>
                <a:ea typeface="Times New Roman" panose="02020603050405020304" pitchFamily="18" charset="0"/>
              </a:rPr>
              <a:t>spočívá zejména v obrovském přísunu oxidů síry do ovzduší. Vstup síry do globálního ekosystému se činností člověka celkově zdvojnásobil. Zvýšení je nerovnoměrné – hlavně průmyslové oblasti. V atmosféře vznikají kyseliny, pH klesá. O kyselém dešti hovoříme, když je pH srážkové vody pod 5,6. Zaznamenáno i pH 2,1. Kyselé deště způsobují i oxidy dusíku, síra však stále „vede“.</a:t>
            </a:r>
            <a:endParaRPr lang="cs-CZ" b="1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0" dirty="0">
                <a:effectLst/>
                <a:ea typeface="Times New Roman" panose="02020603050405020304" pitchFamily="18" charset="0"/>
              </a:rPr>
              <a:t> </a:t>
            </a:r>
            <a:endParaRPr lang="cs-CZ" b="1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Důsledky</a:t>
            </a:r>
            <a:r>
              <a:rPr lang="cs-CZ" b="0" dirty="0">
                <a:effectLst/>
                <a:ea typeface="Times New Roman" panose="02020603050405020304" pitchFamily="18" charset="0"/>
              </a:rPr>
              <a:t>: </a:t>
            </a:r>
          </a:p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cs-CZ" b="0" dirty="0">
                <a:effectLst/>
                <a:ea typeface="Times New Roman" panose="02020603050405020304" pitchFamily="18" charset="0"/>
              </a:rPr>
              <a:t>přímé poškození organismů (např. vymizení lišejníků, úhyn stromů, dýchací obtíže), </a:t>
            </a:r>
          </a:p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cs-CZ" b="0" dirty="0">
                <a:effectLst/>
                <a:ea typeface="Times New Roman" panose="02020603050405020304" pitchFamily="18" charset="0"/>
              </a:rPr>
              <a:t>Acidifikace půdy (vyplavení živin se sorpčního komplexu) i vod (úhyn ryb, ústup vod a mokřadů s neutrálním pH apod.)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3406" y="908720"/>
            <a:ext cx="4881518" cy="303874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180" y="4692854"/>
            <a:ext cx="2808312" cy="210974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0136" y="4628559"/>
            <a:ext cx="3182144" cy="2154577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5098017" y="6506137"/>
            <a:ext cx="15941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http://lichenportal.org</a:t>
            </a:r>
          </a:p>
        </p:txBody>
      </p:sp>
      <p:sp>
        <p:nvSpPr>
          <p:cNvPr id="8" name="Šipka doprava 7"/>
          <p:cNvSpPr/>
          <p:nvPr/>
        </p:nvSpPr>
        <p:spPr>
          <a:xfrm>
            <a:off x="5231904" y="5517232"/>
            <a:ext cx="1440160" cy="432048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10344472" y="1124744"/>
            <a:ext cx="14423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cs-CZ" b="1" dirty="0">
                <a:ea typeface="Times New Roman" panose="02020603050405020304" pitchFamily="18" charset="0"/>
              </a:rPr>
              <a:t>imisní holiny</a:t>
            </a:r>
          </a:p>
        </p:txBody>
      </p:sp>
    </p:spTree>
    <p:extLst>
      <p:ext uri="{BB962C8B-B14F-4D97-AF65-F5344CB8AC3E}">
        <p14:creationId xmlns:p14="http://schemas.microsoft.com/office/powerpoint/2010/main" val="350870806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50" y="1363285"/>
            <a:ext cx="5426200" cy="383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71170" y="5536985"/>
            <a:ext cx="53198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Energie nemůže být opakovaně použita, živiny ano.</a:t>
            </a:r>
          </a:p>
          <a:p>
            <a:pPr>
              <a:spcAft>
                <a:spcPts val="0"/>
              </a:spcAft>
            </a:pPr>
            <a:r>
              <a:rPr lang="cs-CZ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 </a:t>
            </a:r>
            <a:endParaRPr lang="cs-CZ" sz="900" b="1" dirty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6672064" y="1180342"/>
            <a:ext cx="460851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Živou hmotu tvoří voda (5%) a organické sloučeniny uhlíku (95%). V organických sloučeninách uhlíku se ukládá a akumuluje energie. Při oxidaci uhlíkatých látek CO</a:t>
            </a:r>
            <a:r>
              <a:rPr lang="cs-CZ" baseline="-25000" dirty="0">
                <a:effectLst/>
                <a:ea typeface="Times New Roman" panose="02020603050405020304" pitchFamily="18" charset="0"/>
              </a:rPr>
              <a:t>2</a:t>
            </a:r>
            <a:r>
              <a:rPr lang="cs-CZ" dirty="0">
                <a:effectLst/>
                <a:ea typeface="Times New Roman" panose="02020603050405020304" pitchFamily="18" charset="0"/>
              </a:rPr>
              <a:t> se energie ztrácí. Velká část energie se ztrácí teplem – to může být využito jen na regulaci tělesné teploty, do ostatních procesů již nevstupuje a uniká z ekosystému. Naproti tomu CO</a:t>
            </a:r>
            <a:r>
              <a:rPr lang="cs-CZ" baseline="-25000" dirty="0">
                <a:effectLst/>
                <a:ea typeface="Times New Roman" panose="02020603050405020304" pitchFamily="18" charset="0"/>
              </a:rPr>
              <a:t>2 </a:t>
            </a:r>
            <a:r>
              <a:rPr lang="cs-CZ" dirty="0">
                <a:effectLst/>
                <a:ea typeface="Times New Roman" panose="02020603050405020304" pitchFamily="18" charset="0"/>
              </a:rPr>
              <a:t>může být znovu využit pro fotosyntézu.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	</a:t>
            </a:r>
          </a:p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Energie se do ekosystému dodává neustálým slunečním svitem (sluneční konstanta).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 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Chemické látky se </a:t>
            </a:r>
            <a:r>
              <a:rPr lang="cs-CZ" dirty="0" err="1">
                <a:effectLst/>
                <a:ea typeface="Times New Roman" panose="02020603050405020304" pitchFamily="18" charset="0"/>
              </a:rPr>
              <a:t>narozdíl</a:t>
            </a:r>
            <a:r>
              <a:rPr lang="cs-CZ" dirty="0">
                <a:effectLst/>
                <a:ea typeface="Times New Roman" panose="02020603050405020304" pitchFamily="18" charset="0"/>
              </a:rPr>
              <a:t> od energie mohou recyklovat. Kdyby se nerecyklovali, jejich zásoba by se brzy vyčerpala a život by zanikl. Recyklaci chemických látek zajišťují heterotrofní organismy.</a:t>
            </a:r>
            <a:endParaRPr lang="cs-CZ" sz="9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414060" y="332512"/>
            <a:ext cx="33071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200" b="1" dirty="0"/>
              <a:t>Tok energie a živin</a:t>
            </a:r>
          </a:p>
        </p:txBody>
      </p:sp>
    </p:spTree>
    <p:extLst>
      <p:ext uri="{BB962C8B-B14F-4D97-AF65-F5344CB8AC3E}">
        <p14:creationId xmlns:p14="http://schemas.microsoft.com/office/powerpoint/2010/main" val="423804423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63352" y="260648"/>
            <a:ext cx="6912768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2800" b="1" dirty="0">
                <a:effectLst/>
              </a:rPr>
              <a:t>Bilance živin v terestrických ekosystémech</a:t>
            </a:r>
          </a:p>
          <a:p>
            <a:pPr>
              <a:spcAft>
                <a:spcPts val="0"/>
              </a:spcAft>
            </a:pPr>
            <a:r>
              <a:rPr lang="cs-CZ" sz="1400" b="1" dirty="0">
                <a:effectLst/>
                <a:ea typeface="Times New Roman" panose="02020603050405020304" pitchFamily="18" charset="0"/>
              </a:rPr>
              <a:t> 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Vstupy:</a:t>
            </a:r>
            <a:endParaRPr lang="cs-CZ" sz="9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>
                <a:effectLst/>
                <a:ea typeface="Times New Roman" panose="02020603050405020304" pitchFamily="18" charset="0"/>
              </a:rPr>
              <a:t>zvětrávání matečné horniny – půda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>
                <a:effectLst/>
                <a:ea typeface="Times New Roman" panose="02020603050405020304" pitchFamily="18" charset="0"/>
              </a:rPr>
              <a:t>vstup CO</a:t>
            </a:r>
            <a:r>
              <a:rPr lang="cs-CZ" baseline="-25000" dirty="0">
                <a:effectLst/>
                <a:ea typeface="Times New Roman" panose="02020603050405020304" pitchFamily="18" charset="0"/>
              </a:rPr>
              <a:t>2</a:t>
            </a:r>
            <a:r>
              <a:rPr lang="cs-CZ" dirty="0">
                <a:effectLst/>
                <a:ea typeface="Times New Roman" panose="02020603050405020304" pitchFamily="18" charset="0"/>
              </a:rPr>
              <a:t> z atmosféry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>
                <a:effectLst/>
                <a:ea typeface="Times New Roman" panose="02020603050405020304" pitchFamily="18" charset="0"/>
              </a:rPr>
              <a:t>spad živin (mokrá a suchá depozice)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>
                <a:effectLst/>
                <a:ea typeface="Times New Roman" panose="02020603050405020304" pitchFamily="18" charset="0"/>
              </a:rPr>
              <a:t>fixace dusíku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>
                <a:effectLst/>
                <a:ea typeface="Times New Roman" panose="02020603050405020304" pitchFamily="18" charset="0"/>
              </a:rPr>
              <a:t>splachy vodou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endParaRPr lang="cs-CZ" sz="900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Výstupy:</a:t>
            </a:r>
            <a:endParaRPr lang="cs-CZ" sz="9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>
                <a:effectLst/>
                <a:ea typeface="Times New Roman" panose="02020603050405020304" pitchFamily="18" charset="0"/>
              </a:rPr>
              <a:t>uvolňování do atmosféry (C – respirace, N – denitrifikace, rozklad, požár)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>
                <a:effectLst/>
                <a:ea typeface="Times New Roman" panose="02020603050405020304" pitchFamily="18" charset="0"/>
              </a:rPr>
              <a:t>vyplavení do povrchových a podzemních vod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>
                <a:effectLst/>
                <a:ea typeface="Times New Roman" panose="02020603050405020304" pitchFamily="18" charset="0"/>
              </a:rPr>
              <a:t>export živin pastvou, kosením, těžbou</a:t>
            </a:r>
            <a:endParaRPr lang="cs-CZ" sz="9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664" y="486405"/>
            <a:ext cx="5049894" cy="3362388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6973584" y="3979265"/>
            <a:ext cx="5194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Jeden ze způsobů exportu živin z ekosystému louky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57335" y="5401370"/>
            <a:ext cx="73248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Eutrofní ekosystémy</a:t>
            </a:r>
            <a:r>
              <a:rPr lang="cs-CZ" b="1" dirty="0"/>
              <a:t>: </a:t>
            </a:r>
            <a:r>
              <a:rPr lang="cs-CZ" dirty="0"/>
              <a:t>bohaté živinami (N, P, K); převládá několik C-stratégů</a:t>
            </a:r>
          </a:p>
          <a:p>
            <a:r>
              <a:rPr lang="cs-CZ" b="1" dirty="0" err="1">
                <a:solidFill>
                  <a:srgbClr val="FF0000"/>
                </a:solidFill>
              </a:rPr>
              <a:t>Mezotrofní</a:t>
            </a:r>
            <a:r>
              <a:rPr lang="cs-CZ" b="1" dirty="0">
                <a:solidFill>
                  <a:srgbClr val="FF0000"/>
                </a:solidFill>
              </a:rPr>
              <a:t> ekosystémy</a:t>
            </a:r>
            <a:r>
              <a:rPr lang="cs-CZ" b="1" dirty="0"/>
              <a:t>: </a:t>
            </a:r>
            <a:r>
              <a:rPr lang="cs-CZ" dirty="0"/>
              <a:t>středně bohaté živinami</a:t>
            </a:r>
          </a:p>
          <a:p>
            <a:r>
              <a:rPr lang="cs-CZ" b="1" dirty="0">
                <a:solidFill>
                  <a:srgbClr val="FF0000"/>
                </a:solidFill>
              </a:rPr>
              <a:t>Oligotrofní ekosystémy</a:t>
            </a:r>
            <a:r>
              <a:rPr lang="cs-CZ" b="1" dirty="0"/>
              <a:t>:</a:t>
            </a:r>
            <a:r>
              <a:rPr lang="cs-CZ" dirty="0"/>
              <a:t> chudé živinami</a:t>
            </a:r>
          </a:p>
        </p:txBody>
      </p:sp>
    </p:spTree>
    <p:extLst>
      <p:ext uri="{BB962C8B-B14F-4D97-AF65-F5344CB8AC3E}">
        <p14:creationId xmlns:p14="http://schemas.microsoft.com/office/powerpoint/2010/main" val="238045167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1670" y="4472344"/>
            <a:ext cx="3575732" cy="238233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" y="2483679"/>
            <a:ext cx="3477052" cy="232268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328" y="3645024"/>
            <a:ext cx="2141984" cy="321297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8523" y="155536"/>
            <a:ext cx="41852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Eutrofizace terestrických ekosystémů</a:t>
            </a:r>
          </a:p>
        </p:txBody>
      </p:sp>
      <p:sp>
        <p:nvSpPr>
          <p:cNvPr id="6" name="Šipka doprava 5"/>
          <p:cNvSpPr/>
          <p:nvPr/>
        </p:nvSpPr>
        <p:spPr>
          <a:xfrm rot="1214519">
            <a:off x="3615769" y="5126627"/>
            <a:ext cx="72008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 doprava 6"/>
          <p:cNvSpPr/>
          <p:nvPr/>
        </p:nvSpPr>
        <p:spPr>
          <a:xfrm>
            <a:off x="8256240" y="5517232"/>
            <a:ext cx="72008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8328" y="310496"/>
            <a:ext cx="2049016" cy="3073524"/>
          </a:xfrm>
          <a:prstGeom prst="rect">
            <a:avLst/>
          </a:prstGeom>
        </p:spPr>
      </p:pic>
      <p:sp>
        <p:nvSpPr>
          <p:cNvPr id="9" name="Šipka doprava 8"/>
          <p:cNvSpPr/>
          <p:nvPr/>
        </p:nvSpPr>
        <p:spPr>
          <a:xfrm rot="20481043">
            <a:off x="3782430" y="2094520"/>
            <a:ext cx="72008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3842" y="155536"/>
            <a:ext cx="2481064" cy="3721596"/>
          </a:xfrm>
          <a:prstGeom prst="rect">
            <a:avLst/>
          </a:prstGeom>
        </p:spPr>
      </p:pic>
      <p:sp>
        <p:nvSpPr>
          <p:cNvPr id="11" name="Šipka doprava 10"/>
          <p:cNvSpPr/>
          <p:nvPr/>
        </p:nvSpPr>
        <p:spPr>
          <a:xfrm>
            <a:off x="7968208" y="1772816"/>
            <a:ext cx="72008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 doprava 11"/>
          <p:cNvSpPr/>
          <p:nvPr/>
        </p:nvSpPr>
        <p:spPr>
          <a:xfrm rot="1884057">
            <a:off x="7937265" y="3339783"/>
            <a:ext cx="72008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297536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26495" y="476672"/>
            <a:ext cx="6096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cs-CZ" sz="3200" b="1" dirty="0">
                <a:effectLst/>
              </a:rPr>
              <a:t>Bilance živin ve vodních ekosystémech</a:t>
            </a:r>
          </a:p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 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effectLst/>
                <a:ea typeface="Times New Roman" panose="02020603050405020304" pitchFamily="18" charset="0"/>
              </a:rPr>
              <a:t>Vstupy: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u="sng" dirty="0">
                <a:effectLst/>
                <a:ea typeface="Times New Roman" panose="02020603050405020304" pitchFamily="18" charset="0"/>
              </a:rPr>
              <a:t>přitékající vodní toky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>
                <a:effectLst/>
                <a:ea typeface="Times New Roman" panose="02020603050405020304" pitchFamily="18" charset="0"/>
              </a:rPr>
              <a:t>depozice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>
                <a:effectLst/>
                <a:ea typeface="Times New Roman" panose="02020603050405020304" pitchFamily="18" charset="0"/>
              </a:rPr>
              <a:t>fixace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>
                <a:effectLst/>
                <a:ea typeface="Times New Roman" panose="02020603050405020304" pitchFamily="18" charset="0"/>
              </a:rPr>
              <a:t>splachy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effectLst/>
                <a:ea typeface="Times New Roman" panose="02020603050405020304" pitchFamily="18" charset="0"/>
              </a:rPr>
              <a:t> 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b="1" dirty="0">
                <a:effectLst/>
                <a:ea typeface="Times New Roman" panose="02020603050405020304" pitchFamily="18" charset="0"/>
              </a:rPr>
              <a:t>Výstupy: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u="sng" dirty="0">
                <a:effectLst/>
                <a:ea typeface="Times New Roman" panose="02020603050405020304" pitchFamily="18" charset="0"/>
              </a:rPr>
              <a:t>odtékající vodní toky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u="sng" dirty="0">
                <a:effectLst/>
                <a:ea typeface="Times New Roman" panose="02020603050405020304" pitchFamily="18" charset="0"/>
              </a:rPr>
              <a:t>sedimentace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>
                <a:effectLst/>
                <a:ea typeface="Times New Roman" panose="02020603050405020304" pitchFamily="18" charset="0"/>
              </a:rPr>
              <a:t>živočichové opouštějící vodu</a:t>
            </a:r>
            <a:endParaRPr lang="cs-CZ" sz="900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cs-CZ" dirty="0">
                <a:effectLst/>
                <a:ea typeface="Times New Roman" panose="02020603050405020304" pitchFamily="18" charset="0"/>
              </a:rPr>
              <a:t>plynný únik </a:t>
            </a:r>
            <a:endParaRPr lang="cs-CZ" sz="9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15362" name="Picture 2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995" y="4250200"/>
            <a:ext cx="3793604" cy="251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040" y="260648"/>
            <a:ext cx="5429250" cy="375285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6384032" y="-59600"/>
            <a:ext cx="1621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wordpress.com</a:t>
            </a:r>
          </a:p>
        </p:txBody>
      </p:sp>
      <p:sp>
        <p:nvSpPr>
          <p:cNvPr id="5" name="Obdélník 4"/>
          <p:cNvSpPr/>
          <p:nvPr/>
        </p:nvSpPr>
        <p:spPr>
          <a:xfrm>
            <a:off x="4296684" y="6397293"/>
            <a:ext cx="2025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FFFF00"/>
                </a:solidFill>
              </a:rPr>
              <a:t>energyeducation.ca</a:t>
            </a:r>
          </a:p>
        </p:txBody>
      </p:sp>
    </p:spTree>
    <p:extLst>
      <p:ext uri="{BB962C8B-B14F-4D97-AF65-F5344CB8AC3E}">
        <p14:creationId xmlns:p14="http://schemas.microsoft.com/office/powerpoint/2010/main" val="114734391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061706" y="188640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Typy vod podle úživnosti (</a:t>
            </a:r>
            <a:r>
              <a:rPr lang="cs-CZ" sz="3200" b="1" dirty="0" err="1"/>
              <a:t>trofie</a:t>
            </a:r>
            <a:r>
              <a:rPr lang="cs-CZ" sz="3200" b="1" dirty="0"/>
              <a:t>): shrnutí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91344" y="1164134"/>
            <a:ext cx="1153861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oligotrofní:</a:t>
            </a:r>
            <a:r>
              <a:rPr lang="cs-CZ" sz="2800" dirty="0"/>
              <a:t> chudé N, P, K. Malá produktivita = málo řas, řídká vegetace (parožnatky), dobrá průhlednost. Extrémně </a:t>
            </a:r>
            <a:r>
              <a:rPr lang="cs-CZ" sz="2800" dirty="0" err="1"/>
              <a:t>neúživné</a:t>
            </a:r>
            <a:r>
              <a:rPr lang="cs-CZ" sz="2800" dirty="0"/>
              <a:t> vody se označují jako </a:t>
            </a:r>
            <a:r>
              <a:rPr lang="cs-CZ" sz="2800" b="1" dirty="0" err="1"/>
              <a:t>ultraoligotrofní</a:t>
            </a:r>
            <a:r>
              <a:rPr lang="cs-CZ" sz="2800" dirty="0"/>
              <a:t>.</a:t>
            </a:r>
          </a:p>
          <a:p>
            <a:endParaRPr lang="cs-CZ" sz="2800" dirty="0"/>
          </a:p>
          <a:p>
            <a:r>
              <a:rPr lang="cs-CZ" sz="2800" b="1" dirty="0" err="1"/>
              <a:t>mezotrofní</a:t>
            </a:r>
            <a:r>
              <a:rPr lang="cs-CZ" sz="2800" b="1" dirty="0"/>
              <a:t>:</a:t>
            </a:r>
            <a:r>
              <a:rPr lang="cs-CZ" sz="2800" dirty="0"/>
              <a:t> mírně zvýšené množství živin, bujnější, druhově bohatší vegetace</a:t>
            </a:r>
          </a:p>
          <a:p>
            <a:endParaRPr lang="cs-CZ" sz="2800" dirty="0"/>
          </a:p>
          <a:p>
            <a:r>
              <a:rPr lang="cs-CZ" sz="2800" b="1" dirty="0"/>
              <a:t>eutrofní: </a:t>
            </a:r>
            <a:r>
              <a:rPr lang="cs-CZ" sz="2800" dirty="0"/>
              <a:t>hodně živin, velká produktivita (hlavně řasy a sinice – </a:t>
            </a:r>
            <a:r>
              <a:rPr lang="cs-CZ" sz="2800" i="1" dirty="0"/>
              <a:t>vodní květ</a:t>
            </a:r>
            <a:r>
              <a:rPr lang="cs-CZ" sz="2800" dirty="0"/>
              <a:t>),  nedostatek kyslíku (v noci, kdy řasy dýchají), toxiny sinic živinami bohaté až toxické sedimenty. Vyšší stupně </a:t>
            </a:r>
            <a:r>
              <a:rPr lang="cs-CZ" sz="2800" dirty="0" err="1"/>
              <a:t>eutrofie</a:t>
            </a:r>
            <a:r>
              <a:rPr lang="cs-CZ" sz="2800" dirty="0"/>
              <a:t> se označují </a:t>
            </a:r>
            <a:r>
              <a:rPr lang="cs-CZ" sz="2800" b="1" dirty="0" err="1"/>
              <a:t>polytrofie</a:t>
            </a:r>
            <a:r>
              <a:rPr lang="cs-CZ" sz="2800" dirty="0"/>
              <a:t> a </a:t>
            </a:r>
            <a:r>
              <a:rPr lang="cs-CZ" sz="2800" b="1" dirty="0"/>
              <a:t>hypertrofie</a:t>
            </a:r>
            <a:r>
              <a:rPr lang="cs-CZ" sz="2800" dirty="0"/>
              <a:t>.</a:t>
            </a:r>
          </a:p>
          <a:p>
            <a:endParaRPr lang="cs-CZ" sz="2800" dirty="0"/>
          </a:p>
          <a:p>
            <a:r>
              <a:rPr lang="cs-CZ" sz="2800" b="1" dirty="0" err="1"/>
              <a:t>dystrofní</a:t>
            </a:r>
            <a:r>
              <a:rPr lang="cs-CZ" sz="2800" b="1" dirty="0"/>
              <a:t>:</a:t>
            </a:r>
            <a:r>
              <a:rPr lang="cs-CZ" sz="2800" dirty="0"/>
              <a:t> </a:t>
            </a:r>
            <a:r>
              <a:rPr lang="cs-CZ" sz="2800" dirty="0" err="1"/>
              <a:t>ultraoligotrofní</a:t>
            </a:r>
            <a:r>
              <a:rPr lang="cs-CZ" sz="2800" dirty="0"/>
              <a:t> voda, která je kyselá a zakalená (neprůhledná). Zakalení způsobují </a:t>
            </a:r>
            <a:r>
              <a:rPr lang="cs-CZ" sz="2800" dirty="0" err="1"/>
              <a:t>huminové</a:t>
            </a:r>
            <a:r>
              <a:rPr lang="cs-CZ" sz="2800" dirty="0"/>
              <a:t> kyseliny (rozpuštěný organický uhlík). Ohrožené, s řadou vzácných druhů (rašeliništní jezírka).</a:t>
            </a:r>
          </a:p>
        </p:txBody>
      </p:sp>
    </p:spTree>
    <p:extLst>
      <p:ext uri="{BB962C8B-B14F-4D97-AF65-F5344CB8AC3E}">
        <p14:creationId xmlns:p14="http://schemas.microsoft.com/office/powerpoint/2010/main" val="355133419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1668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Vztah mezi tokem energie (---- ) a cykly živin (- - - -)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04214" y="1375769"/>
            <a:ext cx="5508929" cy="5287835"/>
          </a:xfrm>
          <a:prstGeom prst="rect">
            <a:avLst/>
          </a:prstGeom>
        </p:spPr>
      </p:pic>
      <p:pic>
        <p:nvPicPr>
          <p:cNvPr id="16386" name="Picture 2" descr="Print p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2" y="1801118"/>
            <a:ext cx="6115504" cy="4599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05747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90521" y="552690"/>
            <a:ext cx="4906108" cy="369521"/>
          </a:xfrm>
        </p:spPr>
        <p:txBody>
          <a:bodyPr>
            <a:noAutofit/>
          </a:bodyPr>
          <a:lstStyle/>
          <a:p>
            <a:r>
              <a:rPr lang="cs-CZ" sz="3600" dirty="0"/>
              <a:t>Dynamika ekosystému 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88034" y="1737617"/>
            <a:ext cx="5457866" cy="4479153"/>
          </a:xfr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4047" y="1071378"/>
            <a:ext cx="6297599" cy="471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76541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2381</Words>
  <Application>Microsoft Office PowerPoint</Application>
  <PresentationFormat>Širokoúhlá obrazovka</PresentationFormat>
  <Paragraphs>358</Paragraphs>
  <Slides>110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110</vt:i4>
      </vt:variant>
    </vt:vector>
  </HeadingPairs>
  <TitlesOfParts>
    <vt:vector size="116" baseType="lpstr">
      <vt:lpstr>Arial</vt:lpstr>
      <vt:lpstr>Calibri</vt:lpstr>
      <vt:lpstr>Calibri Light</vt:lpstr>
      <vt:lpstr>Symbol</vt:lpstr>
      <vt:lpstr>Times New Roman</vt:lpstr>
      <vt:lpstr>Motiv Office</vt:lpstr>
      <vt:lpstr>Prezentace aplikace PowerPoint</vt:lpstr>
      <vt:lpstr>Prezentace aplikace PowerPoint</vt:lpstr>
      <vt:lpstr>Ekosystém – základní charakteristika</vt:lpstr>
      <vt:lpstr>Prezentace aplikace PowerPoint</vt:lpstr>
      <vt:lpstr>Struktura a funkce  ekosystému</vt:lpstr>
      <vt:lpstr>Typická struktura ekosystému</vt:lpstr>
      <vt:lpstr>Základní funkce a procesy v ekosystému</vt:lpstr>
      <vt:lpstr>Prezentace aplikace PowerPoint</vt:lpstr>
      <vt:lpstr>Prezentace aplikace PowerPoint</vt:lpstr>
      <vt:lpstr>Ekosystém - příklady</vt:lpstr>
      <vt:lpstr>Prezentace aplikace PowerPoint</vt:lpstr>
      <vt:lpstr>Prezentace aplikace PowerPoint</vt:lpstr>
      <vt:lpstr>Prezentace aplikace PowerPoint</vt:lpstr>
      <vt:lpstr>Z historie studia ekosystémů</vt:lpstr>
      <vt:lpstr>Z historie studia ekosystémů Charles Elton</vt:lpstr>
      <vt:lpstr>Ekologické (Eltonovy) pyramidy</vt:lpstr>
      <vt:lpstr>Prezentace aplikace PowerPoint</vt:lpstr>
      <vt:lpstr>Prezentace aplikace PowerPoint</vt:lpstr>
      <vt:lpstr>Prezentace aplikace PowerPoint</vt:lpstr>
      <vt:lpstr>Prezentace aplikace PowerPoint</vt:lpstr>
      <vt:lpstr>Co je to biomasa ?</vt:lpstr>
      <vt:lpstr>Produktivita versus Biomasa</vt:lpstr>
      <vt:lpstr>Biomasa je lídrem evropské energetické transformace</vt:lpstr>
      <vt:lpstr>Prezentace aplikace PowerPoint</vt:lpstr>
      <vt:lpstr>Potenciál využití biomasy v ČR</vt:lpstr>
      <vt:lpstr>Prezentace aplikace PowerPoint</vt:lpstr>
      <vt:lpstr>Poměr hmoty Země k biomase             (upraveno podle Svoboda, 2006)</vt:lpstr>
      <vt:lpstr>Primární a sekundární produkce</vt:lpstr>
      <vt:lpstr>Rostliny a fotosyntéza</vt:lpstr>
      <vt:lpstr>Proces fotosyntézy</vt:lpstr>
      <vt:lpstr>Proč jsou rostliny zelené ?</vt:lpstr>
      <vt:lpstr>Proč je Země zelená ?</vt:lpstr>
      <vt:lpstr>Prezentace aplikace PowerPoint</vt:lpstr>
      <vt:lpstr>Primární produkce</vt:lpstr>
      <vt:lpstr>Pyramida čisté produkce</vt:lpstr>
      <vt:lpstr>Prezentace aplikace PowerPoint</vt:lpstr>
      <vt:lpstr>Globální čistá primární produkce</vt:lpstr>
      <vt:lpstr>Primární čisá produkce (NPP) v biomech  (v gramech na m2 převedený na hmotu rostlin za rok)</vt:lpstr>
      <vt:lpstr>Roční primární produkce na Zemi </vt:lpstr>
      <vt:lpstr>Prezentace aplikace PowerPoint</vt:lpstr>
      <vt:lpstr>Prezentace aplikace PowerPoint</vt:lpstr>
      <vt:lpstr>Prezentace aplikace PowerPoint</vt:lpstr>
      <vt:lpstr>Sekundární produkce</vt:lpstr>
      <vt:lpstr>Jiné dva typy produkce ekosystému</vt:lpstr>
      <vt:lpstr>Potravní řetězce (sítě) vyjadřují složitost  potravních vztahů v prostředí</vt:lpstr>
      <vt:lpstr>Potravní sítě</vt:lpstr>
      <vt:lpstr>Schéma potravní sítě</vt:lpstr>
      <vt:lpstr>Potravní řetězec</vt:lpstr>
      <vt:lpstr>Potravní řetězec</vt:lpstr>
      <vt:lpstr>Potravní řetězec pastevně kořistnický</vt:lpstr>
      <vt:lpstr>Trofická struktura ES (saprotrofní) potravní řetězec</vt:lpstr>
      <vt:lpstr>Trofická (potravní) pyramida</vt:lpstr>
      <vt:lpstr>Schéma potravní sítě</vt:lpstr>
      <vt:lpstr>Potravní řetězec pastevně kořistnický</vt:lpstr>
      <vt:lpstr>Dekompozitní (rozkladačský) potravní řetězec</vt:lpstr>
      <vt:lpstr>Parazitní potravní řetězec</vt:lpstr>
      <vt:lpstr>Akumulace škodlivin</vt:lpstr>
      <vt:lpstr>Prezentace aplikace PowerPoint</vt:lpstr>
      <vt:lpstr>Ekologická účinnost</vt:lpstr>
      <vt:lpstr>Vztah mezi hmotou a energií v ES</vt:lpstr>
      <vt:lpstr>Ekologická účinnost versus potravní řetězce</vt:lpstr>
      <vt:lpstr>Ekologická účinnost</vt:lpstr>
      <vt:lpstr>Ekologická účinnost versus potravní řetězce</vt:lpstr>
      <vt:lpstr>Co determinuje délku potravního řetězce ?</vt:lpstr>
      <vt:lpstr>Účinnost přenosu primární produkce </vt:lpstr>
      <vt:lpstr>Účinnost přenosu primární produkce </vt:lpstr>
      <vt:lpstr>Účinnost přenosu primární produkce </vt:lpstr>
      <vt:lpstr>Globální geochemické cykly biosféry</vt:lpstr>
      <vt:lpstr>Cyklus vody – hydrologický cyklus</vt:lpstr>
      <vt:lpstr>Cyklus uhlíku (CO2)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Základní složky uhlíkového cyklu lesního ekosystému</vt:lpstr>
      <vt:lpstr>Vybrané typy ekosystémů</vt:lpstr>
      <vt:lpstr>Základní komponenty a bilance toku uhlíku do lesního porostu a z lesního porostu</vt:lpstr>
      <vt:lpstr>Hrubá primární  produkce čtyř typů ES</vt:lpstr>
      <vt:lpstr>Prezentace aplikace PowerPoint</vt:lpstr>
      <vt:lpstr>Závislost čisté primární produkce smrkového porostu  na dopadajícím  fotosynteticky aktivním záření</vt:lpstr>
      <vt:lpstr>Zásoba uhlíku v jednotlivých komponentách horského lesního ES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Vztah mezi tokem energie (---- ) a cykly živin (- - - -)</vt:lpstr>
      <vt:lpstr>Dynamika ekosystému </vt:lpstr>
      <vt:lpstr>Tok energie společenstvem</vt:lpstr>
      <vt:lpstr>Tok energie společenstvem Model trofické struktury a toku energie společenstvem</vt:lpstr>
      <vt:lpstr>Tok  energie trofickými kompartmenty</vt:lpstr>
      <vt:lpstr>Co se děje s přijatou energií v organismu konzumenta</vt:lpstr>
      <vt:lpstr>Trofická struktura a stabilita ES</vt:lpstr>
      <vt:lpstr>Trofická struktura a stabilita ES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Milan Gelnar</dc:creator>
  <cp:lastModifiedBy>Milan Gelnar</cp:lastModifiedBy>
  <cp:revision>45</cp:revision>
  <dcterms:created xsi:type="dcterms:W3CDTF">2022-11-30T04:59:04Z</dcterms:created>
  <dcterms:modified xsi:type="dcterms:W3CDTF">2022-12-01T10:24:16Z</dcterms:modified>
</cp:coreProperties>
</file>