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4" r:id="rId1"/>
    <p:sldMasterId id="2147483706" r:id="rId2"/>
    <p:sldMasterId id="2147483719" r:id="rId3"/>
    <p:sldMasterId id="2147483732" r:id="rId4"/>
    <p:sldMasterId id="2147483745" r:id="rId5"/>
    <p:sldMasterId id="2147483758" r:id="rId6"/>
  </p:sldMasterIdLst>
  <p:notesMasterIdLst>
    <p:notesMasterId r:id="rId57"/>
  </p:notesMasterIdLst>
  <p:handoutMasterIdLst>
    <p:handoutMasterId r:id="rId58"/>
  </p:handoutMasterIdLst>
  <p:sldIdLst>
    <p:sldId id="317" r:id="rId7"/>
    <p:sldId id="318" r:id="rId8"/>
    <p:sldId id="319" r:id="rId9"/>
    <p:sldId id="323" r:id="rId10"/>
    <p:sldId id="322" r:id="rId11"/>
    <p:sldId id="324" r:id="rId12"/>
    <p:sldId id="346" r:id="rId13"/>
    <p:sldId id="365" r:id="rId14"/>
    <p:sldId id="367" r:id="rId15"/>
    <p:sldId id="366" r:id="rId16"/>
    <p:sldId id="364" r:id="rId17"/>
    <p:sldId id="347" r:id="rId18"/>
    <p:sldId id="368" r:id="rId19"/>
    <p:sldId id="373" r:id="rId20"/>
    <p:sldId id="325" r:id="rId21"/>
    <p:sldId id="348" r:id="rId22"/>
    <p:sldId id="369" r:id="rId23"/>
    <p:sldId id="374" r:id="rId24"/>
    <p:sldId id="326" r:id="rId25"/>
    <p:sldId id="349" r:id="rId26"/>
    <p:sldId id="370" r:id="rId27"/>
    <p:sldId id="375" r:id="rId28"/>
    <p:sldId id="376" r:id="rId29"/>
    <p:sldId id="350" r:id="rId30"/>
    <p:sldId id="377" r:id="rId31"/>
    <p:sldId id="371" r:id="rId32"/>
    <p:sldId id="363" r:id="rId33"/>
    <p:sldId id="327" r:id="rId34"/>
    <p:sldId id="351" r:id="rId35"/>
    <p:sldId id="328" r:id="rId36"/>
    <p:sldId id="329" r:id="rId37"/>
    <p:sldId id="352" r:id="rId38"/>
    <p:sldId id="330" r:id="rId39"/>
    <p:sldId id="378" r:id="rId40"/>
    <p:sldId id="353" r:id="rId41"/>
    <p:sldId id="354" r:id="rId42"/>
    <p:sldId id="355" r:id="rId43"/>
    <p:sldId id="356" r:id="rId44"/>
    <p:sldId id="335" r:id="rId45"/>
    <p:sldId id="336" r:id="rId46"/>
    <p:sldId id="337" r:id="rId47"/>
    <p:sldId id="338" r:id="rId48"/>
    <p:sldId id="357" r:id="rId49"/>
    <p:sldId id="358" r:id="rId50"/>
    <p:sldId id="379" r:id="rId51"/>
    <p:sldId id="360" r:id="rId52"/>
    <p:sldId id="380" r:id="rId53"/>
    <p:sldId id="384" r:id="rId54"/>
    <p:sldId id="383" r:id="rId55"/>
    <p:sldId id="385" r:id="rId5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800000"/>
    <a:srgbClr val="CC0000"/>
    <a:srgbClr val="FF0000"/>
    <a:srgbClr val="006600"/>
    <a:srgbClr val="F8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5EDF8E-06B5-B05F-4BFD-44AECFF1C02B}" v="2" dt="2020-11-19T21:23:58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5616" autoAdjust="0"/>
  </p:normalViewPr>
  <p:slideViewPr>
    <p:cSldViewPr>
      <p:cViewPr varScale="1">
        <p:scale>
          <a:sx n="79" d="100"/>
          <a:sy n="79" d="100"/>
        </p:scale>
        <p:origin x="72" y="6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Rjašková" userId="S::245415@muni.cz::e9c47a42-bd86-4581-82c9-7b1bb1efc083" providerId="AD" clId="Web-{EB5EDF8E-06B5-B05F-4BFD-44AECFF1C02B}"/>
    <pc:docChg chg="modSld">
      <pc:chgData name="Veronika Rjašková" userId="S::245415@muni.cz::e9c47a42-bd86-4581-82c9-7b1bb1efc083" providerId="AD" clId="Web-{EB5EDF8E-06B5-B05F-4BFD-44AECFF1C02B}" dt="2020-11-19T21:23:57.084" v="0" actId="20577"/>
      <pc:docMkLst>
        <pc:docMk/>
      </pc:docMkLst>
      <pc:sldChg chg="modSp">
        <pc:chgData name="Veronika Rjašková" userId="S::245415@muni.cz::e9c47a42-bd86-4581-82c9-7b1bb1efc083" providerId="AD" clId="Web-{EB5EDF8E-06B5-B05F-4BFD-44AECFF1C02B}" dt="2020-11-19T21:23:57.084" v="0" actId="20577"/>
        <pc:sldMkLst>
          <pc:docMk/>
          <pc:sldMk cId="3578086915" sldId="384"/>
        </pc:sldMkLst>
        <pc:spChg chg="mod">
          <ac:chgData name="Veronika Rjašková" userId="S::245415@muni.cz::e9c47a42-bd86-4581-82c9-7b1bb1efc083" providerId="AD" clId="Web-{EB5EDF8E-06B5-B05F-4BFD-44AECFF1C02B}" dt="2020-11-19T21:23:57.084" v="0" actId="20577"/>
          <ac:spMkLst>
            <pc:docMk/>
            <pc:sldMk cId="3578086915" sldId="384"/>
            <ac:spMk id="148483" creationId="{87E41517-393E-4B7A-BACF-C24403B433A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3959B4CE-D3E6-4305-BBCD-B8E3EBE185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0C67E1F-6D3F-4379-A0A5-60890FE8A66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DE1C5AA0-4AB2-4DD0-8FA9-C909B2E838A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41" name="Rectangle 5">
            <a:extLst>
              <a:ext uri="{FF2B5EF4-FFF2-40B4-BE49-F238E27FC236}">
                <a16:creationId xmlns:a16="http://schemas.microsoft.com/office/drawing/2014/main" id="{66A2E54F-CA0A-4EF1-8822-A60017E0E9C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973D91-4CF9-4A82-B259-CB8A2E59A3C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E68BD829-F857-491F-979B-7FDE38C175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AFEE132-49D9-4EAF-BAE0-3C15BCE313B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18CAB3BA-792C-4D9E-96B9-019C2A70CA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7" name="Rectangle 5">
            <a:extLst>
              <a:ext uri="{FF2B5EF4-FFF2-40B4-BE49-F238E27FC236}">
                <a16:creationId xmlns:a16="http://schemas.microsoft.com/office/drawing/2014/main" id="{2296689F-CCCE-4856-90B8-4B0403B3B2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90118" name="Rectangle 6">
            <a:extLst>
              <a:ext uri="{FF2B5EF4-FFF2-40B4-BE49-F238E27FC236}">
                <a16:creationId xmlns:a16="http://schemas.microsoft.com/office/drawing/2014/main" id="{E41F794C-0474-47B4-A02C-5085218C77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0119" name="Rectangle 7">
            <a:extLst>
              <a:ext uri="{FF2B5EF4-FFF2-40B4-BE49-F238E27FC236}">
                <a16:creationId xmlns:a16="http://schemas.microsoft.com/office/drawing/2014/main" id="{4027D48D-183B-4C43-856B-E78F8DDFD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CD3930-73AE-45CA-B7A6-1590F9F5860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itch_(resin)" TargetMode="External"/><Relationship Id="rId3" Type="http://schemas.openxmlformats.org/officeDocument/2006/relationships/hyperlink" Target="https://en.wikipedia.org/wiki/Peat" TargetMode="External"/><Relationship Id="rId7" Type="http://schemas.openxmlformats.org/officeDocument/2006/relationships/hyperlink" Target="https://en.wikipedia.org/wiki/Coa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ignite" TargetMode="External"/><Relationship Id="rId5" Type="http://schemas.openxmlformats.org/officeDocument/2006/relationships/hyperlink" Target="https://en.wikipedia.org/wiki/Coir" TargetMode="External"/><Relationship Id="rId4" Type="http://schemas.openxmlformats.org/officeDocument/2006/relationships/hyperlink" Target="https://en.wikipedia.org/wiki/Wood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BC51C7-C381-4E96-B002-583136EC79B9}" type="slidenum">
              <a:rPr lang="cs-CZ" altLang="cs-CZ" sz="1200" smtClean="0">
                <a:solidFill>
                  <a:srgbClr val="000000"/>
                </a:solidFill>
              </a:rPr>
              <a:pPr/>
              <a:t>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879266CC-BDF0-4429-A204-639146104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285C0F51-749C-4896-B6F4-C7089127B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4F2E69E5-5003-4F75-8AB5-43FF19240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DFE30D-4891-43AF-B604-6CFDF1195FA3}" type="slidenum">
              <a:rPr lang="cs-CZ" altLang="cs-CZ" sz="1200" smtClean="0">
                <a:solidFill>
                  <a:srgbClr val="000000"/>
                </a:solidFill>
              </a:rPr>
              <a:pPr/>
              <a:t>11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1F7812CF-51D0-43DB-BD74-CE505AA4F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1D5B60F-5C8A-461D-8655-1428EAD9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Protoveratrine A, B are esterified alkaloids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A4640AFD-367A-4213-B231-4601E8DB1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47CD18-70C3-461F-BCBF-C3D94A285CC1}" type="slidenum">
              <a:rPr lang="cs-CZ" altLang="cs-CZ" sz="1200" smtClean="0">
                <a:solidFill>
                  <a:srgbClr val="000000"/>
                </a:solidFill>
              </a:rPr>
              <a:pPr/>
              <a:t>12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5BBDE4E3-C7AE-4936-AB9A-B4EC2382B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0ED21464-DF48-4B2D-933A-6C1665D0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12549C50-35D9-40B2-AD17-61B8D04E9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0E8827-D202-46C6-B138-D44CC53EE3A5}" type="slidenum">
              <a:rPr lang="cs-CZ" altLang="cs-CZ" sz="1200" smtClean="0">
                <a:solidFill>
                  <a:srgbClr val="000000"/>
                </a:solidFill>
              </a:rPr>
              <a:pPr/>
              <a:t>13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D85C38C2-3DBC-4CDC-90DE-8CCE37A329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DE9B8A8B-3CD3-41BF-86D3-5BD5CF626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2052042F-20F0-41D3-8974-C4AA22473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D957F15-6ED1-4569-8F92-D98AF7DB647A}" type="slidenum">
              <a:rPr lang="cs-CZ" altLang="cs-CZ" sz="1200" smtClean="0">
                <a:solidFill>
                  <a:srgbClr val="000000"/>
                </a:solidFill>
              </a:rPr>
              <a:pPr/>
              <a:t>14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FEB226F6-A259-4459-887E-6C353B943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3F72B4DA-E858-435B-92D3-5C5684581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C02BF741-71AD-4F56-800D-7B3D7422A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017F60-E542-4485-886C-4897C60F3C7C}" type="slidenum">
              <a:rPr lang="cs-CZ" altLang="cs-CZ" sz="1200" smtClean="0">
                <a:solidFill>
                  <a:srgbClr val="000000"/>
                </a:solidFill>
              </a:rPr>
              <a:pPr/>
              <a:t>15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B311E5FE-CFAC-4614-97D7-516EED1E8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0DCAD6F9-45B3-45A9-8E97-3F1C163B8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>
                <a:latin typeface="Times New Roman" panose="02020603050405020304" pitchFamily="18" charset="0"/>
              </a:rPr>
              <a:t>Spazmolytický účinek se připisuje cholinu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748B5750-9CD1-4DA3-A3B8-A5393D86B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7790E2C-13C0-4C2D-8706-3D8BF0CC1BAE}" type="slidenum">
              <a:rPr lang="cs-CZ" altLang="cs-CZ" sz="1200" smtClean="0">
                <a:solidFill>
                  <a:srgbClr val="000000"/>
                </a:solidFill>
              </a:rPr>
              <a:pPr/>
              <a:t>16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409185B2-2451-41D9-884B-B39C80D2B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371C6A83-BF56-4A77-83A8-8E1E51F2C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0" dirty="0"/>
              <a:t>Aerenchyma</a:t>
            </a:r>
            <a:r>
              <a:rPr lang="en-US" dirty="0"/>
              <a:t> is a spongy tissue that forms spaces or air channels in the leaves, stems and roots of some plants</a:t>
            </a:r>
            <a:endParaRPr lang="en-US" altLang="cs-CZ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dirty="0" err="1">
                <a:latin typeface="Times New Roman" panose="02020603050405020304" pitchFamily="18" charset="0"/>
              </a:rPr>
              <a:t>Leptocentric</a:t>
            </a:r>
            <a:r>
              <a:rPr lang="en-US" altLang="cs-CZ" dirty="0">
                <a:latin typeface="Times New Roman" panose="02020603050405020304" pitchFamily="18" charset="0"/>
              </a:rPr>
              <a:t> vascular bundle has phloem in the middle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22C650F3-786C-467E-91DE-1ABE2D37F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79A928-758B-44F4-958E-CDB98C8CE069}" type="slidenum">
              <a:rPr lang="cs-CZ" altLang="cs-CZ" sz="1200" smtClean="0">
                <a:solidFill>
                  <a:srgbClr val="000000"/>
                </a:solidFill>
              </a:rPr>
              <a:pPr/>
              <a:t>17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BB9DC682-F108-4536-9A21-31F6FF911B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490B580E-B44B-4C3C-9755-70B54F81F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39CF70E0-197C-417E-AEB7-A41541F0B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D44752-7E6D-4848-8592-1E499C23A88E}" type="slidenum">
              <a:rPr lang="cs-CZ" altLang="cs-CZ" sz="1200" smtClean="0">
                <a:solidFill>
                  <a:srgbClr val="000000"/>
                </a:solidFill>
              </a:rPr>
              <a:pPr/>
              <a:t>18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AB3DE109-D702-4629-A7EF-D3D17BF0D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4E4CE49-AFEB-4D86-B73C-9AC0C97D6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97682969-60DF-4131-8DF7-3DF48B50A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39CD53-26D8-4EFB-8054-7B01F22AAE95}" type="slidenum">
              <a:rPr lang="cs-CZ" altLang="cs-CZ" sz="1200" smtClean="0">
                <a:solidFill>
                  <a:srgbClr val="000000"/>
                </a:solidFill>
              </a:rPr>
              <a:pPr/>
              <a:t>19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EC1138E1-42B4-49C3-B517-72DA2A5F6C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D21B4B74-DABE-482F-9CB5-39D05C2E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>
                <a:latin typeface="Times New Roman" panose="02020603050405020304" pitchFamily="18" charset="0"/>
              </a:rPr>
              <a:t>L</a:t>
            </a:r>
            <a:r>
              <a:rPr lang="en-US" altLang="cs-CZ" dirty="0" err="1">
                <a:latin typeface="Times New Roman" panose="02020603050405020304" pitchFamily="18" charset="0"/>
              </a:rPr>
              <a:t>ichenin</a:t>
            </a:r>
            <a:r>
              <a:rPr lang="en-US" altLang="cs-CZ" dirty="0">
                <a:latin typeface="Times New Roman" panose="02020603050405020304" pitchFamily="18" charset="0"/>
              </a:rPr>
              <a:t> is like cellulose in structure (</a:t>
            </a:r>
            <a:r>
              <a:rPr lang="el-GR" altLang="cs-CZ" dirty="0">
                <a:latin typeface="Times New Roman" panose="02020603050405020304" pitchFamily="18" charset="0"/>
              </a:rPr>
              <a:t>β</a:t>
            </a:r>
            <a:r>
              <a:rPr lang="cs-CZ" altLang="cs-CZ" dirty="0">
                <a:latin typeface="Times New Roman" panose="02020603050405020304" pitchFamily="18" charset="0"/>
              </a:rPr>
              <a:t>-D-</a:t>
            </a:r>
            <a:r>
              <a:rPr lang="cs-CZ" altLang="cs-CZ" dirty="0" err="1">
                <a:latin typeface="Times New Roman" panose="02020603050405020304" pitchFamily="18" charset="0"/>
              </a:rPr>
              <a:t>glu</a:t>
            </a:r>
            <a:r>
              <a:rPr lang="en-US" altLang="cs-CZ" dirty="0" err="1">
                <a:latin typeface="Times New Roman" panose="02020603050405020304" pitchFamily="18" charset="0"/>
              </a:rPr>
              <a:t>cose</a:t>
            </a:r>
            <a:r>
              <a:rPr lang="en-US" altLang="cs-CZ" dirty="0">
                <a:latin typeface="Times New Roman" panose="02020603050405020304" pitchFamily="18" charset="0"/>
              </a:rPr>
              <a:t> units). Lichenin is soluble in hot water, and as it cools down, it turns into a gel, which cannot be stained by iodine.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dirty="0" err="1">
                <a:latin typeface="Times New Roman" panose="02020603050405020304" pitchFamily="18" charset="0"/>
              </a:rPr>
              <a:t>Isolichenine</a:t>
            </a:r>
            <a:r>
              <a:rPr lang="en-US" altLang="cs-CZ" dirty="0">
                <a:latin typeface="Times New Roman" panose="02020603050405020304" pitchFamily="18" charset="0"/>
              </a:rPr>
              <a:t> is like amylose in structure (</a:t>
            </a:r>
            <a:r>
              <a:rPr lang="el-GR" altLang="cs-CZ" dirty="0">
                <a:latin typeface="Times New Roman" panose="02020603050405020304" pitchFamily="18" charset="0"/>
              </a:rPr>
              <a:t>α</a:t>
            </a:r>
            <a:r>
              <a:rPr lang="cs-CZ" altLang="cs-CZ" dirty="0">
                <a:latin typeface="Times New Roman" panose="02020603050405020304" pitchFamily="18" charset="0"/>
              </a:rPr>
              <a:t>-D-</a:t>
            </a:r>
            <a:r>
              <a:rPr lang="cs-CZ" altLang="cs-CZ" dirty="0" err="1">
                <a:latin typeface="Times New Roman" panose="02020603050405020304" pitchFamily="18" charset="0"/>
              </a:rPr>
              <a:t>glu</a:t>
            </a:r>
            <a:r>
              <a:rPr lang="en-US" altLang="cs-CZ" dirty="0" err="1">
                <a:latin typeface="Times New Roman" panose="02020603050405020304" pitchFamily="18" charset="0"/>
              </a:rPr>
              <a:t>cose</a:t>
            </a:r>
            <a:r>
              <a:rPr lang="en-US" altLang="cs-CZ" dirty="0">
                <a:latin typeface="Times New Roman" panose="02020603050405020304" pitchFamily="18" charset="0"/>
              </a:rPr>
              <a:t> units), is soluble in cold water and iodine stains it blue.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109A9419-4FB9-4F2F-B95D-58FDE276B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7CD841-22C0-45AA-BF02-EB46421EE933}" type="slidenum">
              <a:rPr lang="cs-CZ" altLang="cs-CZ" sz="1200" smtClean="0">
                <a:solidFill>
                  <a:srgbClr val="000000"/>
                </a:solidFill>
              </a:rPr>
              <a:pPr/>
              <a:t>20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0D248DB3-AA54-4F70-BF5A-31F1E120F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027C851E-1073-409C-B012-FDAE982DD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 err="1">
                <a:latin typeface="Times New Roman" panose="02020603050405020304" pitchFamily="18" charset="0"/>
              </a:rPr>
              <a:t>Filicin</a:t>
            </a:r>
            <a:r>
              <a:rPr lang="en-US" altLang="cs-CZ" dirty="0">
                <a:latin typeface="Times New Roman" panose="02020603050405020304" pitchFamily="18" charset="0"/>
              </a:rPr>
              <a:t> is toxic for tapeworms, it paralyzes their muscles. The bigger the molecule of </a:t>
            </a:r>
            <a:r>
              <a:rPr lang="en-US" altLang="cs-CZ" dirty="0" err="1">
                <a:latin typeface="Times New Roman" panose="02020603050405020304" pitchFamily="18" charset="0"/>
              </a:rPr>
              <a:t>filicine</a:t>
            </a:r>
            <a:r>
              <a:rPr lang="en-US" altLang="cs-CZ" dirty="0">
                <a:latin typeface="Times New Roman" panose="02020603050405020304" pitchFamily="18" charset="0"/>
              </a:rPr>
              <a:t>, the more potent it is.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5C9593A7-C499-424C-8052-E81603A53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3EEBCC7-FDE6-4EF1-B5DD-01583F2CA738}" type="slidenum">
              <a:rPr lang="cs-CZ" altLang="cs-CZ" sz="1200" smtClean="0">
                <a:solidFill>
                  <a:srgbClr val="000000"/>
                </a:solidFill>
              </a:rPr>
              <a:pPr/>
              <a:t>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BECBC11-2DB8-4783-8363-7D02D0E8C1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902FE84A-3E33-4653-9CF0-508008AD6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Hyphae: filamentous structure of a fungus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dirty="0" err="1">
                <a:latin typeface="Times New Roman" panose="02020603050405020304" pitchFamily="18" charset="0"/>
              </a:rPr>
              <a:t>Gonidiae</a:t>
            </a:r>
            <a:r>
              <a:rPr lang="en-US" altLang="cs-CZ" dirty="0">
                <a:latin typeface="Times New Roman" panose="02020603050405020304" pitchFamily="18" charset="0"/>
              </a:rPr>
              <a:t>: algae or bacteria, they often contain chlorophyll and thus are green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A0B3F1B7-CB43-4E55-9917-8C344FDA7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6E16BB-28CF-4ED9-8855-01FCECC51066}" type="slidenum">
              <a:rPr lang="cs-CZ" altLang="cs-CZ" sz="1200" smtClean="0">
                <a:solidFill>
                  <a:srgbClr val="000000"/>
                </a:solidFill>
              </a:rPr>
              <a:pPr/>
              <a:t>21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29CA4DC8-2045-46F2-BE90-5B6D0480FE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C6EA6133-1B25-4ADC-8A4D-2907D3DED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2EDB12C7-40D7-49F1-A397-C35314D91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8B056D-2067-44CA-8DD1-8F90998E53EB}" type="slidenum">
              <a:rPr lang="cs-CZ" altLang="cs-CZ" sz="1200" smtClean="0">
                <a:solidFill>
                  <a:srgbClr val="000000"/>
                </a:solidFill>
              </a:rPr>
              <a:pPr/>
              <a:t>22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698AA3E1-B11E-4532-A2A1-8851BC7C6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6185B119-0631-409F-A638-8A3DC91CF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DAD5D502-961A-40E1-A898-0E33F2793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53ABDA-27ED-446E-B1C2-9C78A511AEC6}" type="slidenum">
              <a:rPr lang="cs-CZ" altLang="cs-CZ" sz="1200" smtClean="0">
                <a:solidFill>
                  <a:srgbClr val="000000"/>
                </a:solidFill>
              </a:rPr>
              <a:pPr/>
              <a:t>23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1AA4A9AB-EAE6-4507-BD12-70C8588A6F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EDFA82B4-D23C-4EE1-8E2E-510161295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Clavine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alkaloids</a:t>
            </a:r>
            <a:r>
              <a:rPr lang="cs-CZ" altLang="cs-CZ" dirty="0">
                <a:latin typeface="Times New Roman" panose="02020603050405020304" pitchFamily="18" charset="0"/>
              </a:rPr>
              <a:t> – </a:t>
            </a:r>
            <a:r>
              <a:rPr lang="cs-CZ" altLang="cs-CZ" dirty="0" err="1">
                <a:latin typeface="Times New Roman" panose="02020603050405020304" pitchFamily="18" charset="0"/>
              </a:rPr>
              <a:t>upon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hydrolysis</a:t>
            </a:r>
            <a:r>
              <a:rPr lang="cs-CZ" altLang="cs-CZ" dirty="0">
                <a:latin typeface="Times New Roman" panose="02020603050405020304" pitchFamily="18" charset="0"/>
              </a:rPr>
              <a:t> do not </a:t>
            </a:r>
            <a:r>
              <a:rPr lang="cs-CZ" altLang="cs-CZ" dirty="0" err="1">
                <a:latin typeface="Times New Roman" panose="02020603050405020304" pitchFamily="18" charset="0"/>
              </a:rPr>
              <a:t>yield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lysergic</a:t>
            </a:r>
            <a:r>
              <a:rPr lang="cs-CZ" altLang="cs-CZ" dirty="0">
                <a:latin typeface="Times New Roman" panose="02020603050405020304" pitchFamily="18" charset="0"/>
              </a:rPr>
              <a:t> acid, are not </a:t>
            </a:r>
            <a:r>
              <a:rPr lang="cs-CZ" altLang="cs-CZ" dirty="0" err="1">
                <a:latin typeface="Times New Roman" panose="02020603050405020304" pitchFamily="18" charset="0"/>
              </a:rPr>
              <a:t>pharmacologically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important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Pharmacologicalically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effective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alkaloids</a:t>
            </a:r>
            <a:r>
              <a:rPr lang="cs-CZ" altLang="cs-CZ" dirty="0">
                <a:latin typeface="Times New Roman" panose="02020603050405020304" pitchFamily="18" charset="0"/>
              </a:rPr>
              <a:t> are </a:t>
            </a:r>
            <a:r>
              <a:rPr lang="cs-CZ" altLang="cs-CZ" dirty="0" err="1">
                <a:latin typeface="Times New Roman" panose="02020603050405020304" pitchFamily="18" charset="0"/>
              </a:rPr>
              <a:t>based</a:t>
            </a:r>
            <a:r>
              <a:rPr lang="cs-CZ" altLang="cs-CZ" dirty="0">
                <a:latin typeface="Times New Roman" panose="02020603050405020304" pitchFamily="18" charset="0"/>
              </a:rPr>
              <a:t> on the </a:t>
            </a:r>
            <a:r>
              <a:rPr lang="cs-CZ" altLang="cs-CZ" dirty="0" err="1">
                <a:latin typeface="Times New Roman" panose="02020603050405020304" pitchFamily="18" charset="0"/>
              </a:rPr>
              <a:t>structure</a:t>
            </a:r>
            <a:r>
              <a:rPr lang="cs-CZ" altLang="cs-CZ" dirty="0">
                <a:latin typeface="Times New Roman" panose="02020603050405020304" pitchFamily="18" charset="0"/>
              </a:rPr>
              <a:t> of </a:t>
            </a:r>
            <a:r>
              <a:rPr lang="cs-CZ" altLang="cs-CZ" dirty="0" err="1">
                <a:latin typeface="Times New Roman" panose="02020603050405020304" pitchFamily="18" charset="0"/>
              </a:rPr>
              <a:t>lysergic</a:t>
            </a:r>
            <a:r>
              <a:rPr lang="cs-CZ" altLang="cs-CZ" dirty="0">
                <a:latin typeface="Times New Roman" panose="02020603050405020304" pitchFamily="18" charset="0"/>
              </a:rPr>
              <a:t> acid. </a:t>
            </a:r>
            <a:r>
              <a:rPr lang="cs-CZ" altLang="cs-CZ" dirty="0" err="1">
                <a:latin typeface="Times New Roman" panose="02020603050405020304" pitchFamily="18" charset="0"/>
              </a:rPr>
              <a:t>Alkaloids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derived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from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isolysergic</a:t>
            </a:r>
            <a:r>
              <a:rPr lang="cs-CZ" altLang="cs-CZ" dirty="0">
                <a:latin typeface="Times New Roman" panose="02020603050405020304" pitchFamily="18" charset="0"/>
              </a:rPr>
              <a:t> acid are </a:t>
            </a:r>
            <a:r>
              <a:rPr lang="cs-CZ" altLang="cs-CZ" dirty="0" err="1">
                <a:latin typeface="Times New Roman" panose="02020603050405020304" pitchFamily="18" charset="0"/>
              </a:rPr>
              <a:t>inactive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10116473-DE8F-45C5-B505-46CE108E8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4A60F51-9CF2-4726-91A3-80FF928BC72E}" type="slidenum">
              <a:rPr lang="cs-CZ" altLang="cs-CZ" sz="1200" smtClean="0">
                <a:solidFill>
                  <a:srgbClr val="000000"/>
                </a:solidFill>
              </a:rPr>
              <a:pPr/>
              <a:t>24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6C157C60-7E3B-4EA0-85EF-8EC830CA5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B5DA3C08-9468-43C8-8EE5-BE36F10E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dirty="0">
                <a:latin typeface="Times New Roman" panose="02020603050405020304" pitchFamily="18" charset="0"/>
              </a:rPr>
              <a:t>LSD intensifies perceptions and distorts them.</a:t>
            </a:r>
            <a:r>
              <a:rPr lang="cs-CZ" altLang="en-US" dirty="0">
                <a:latin typeface="Times New Roman" panose="02020603050405020304" pitchFamily="18" charset="0"/>
              </a:rPr>
              <a:t> </a:t>
            </a:r>
          </a:p>
          <a:p>
            <a:r>
              <a:rPr lang="en-GB" altLang="en-US" dirty="0">
                <a:latin typeface="Times New Roman" panose="02020603050405020304" pitchFamily="18" charset="0"/>
              </a:rPr>
              <a:t>An effective</a:t>
            </a:r>
            <a:r>
              <a:rPr lang="cs-CZ" altLang="en-US" dirty="0">
                <a:latin typeface="Times New Roman" panose="02020603050405020304" pitchFamily="18" charset="0"/>
              </a:rPr>
              <a:t> </a:t>
            </a:r>
            <a:r>
              <a:rPr lang="en-GB" altLang="en-US" dirty="0">
                <a:latin typeface="Times New Roman" panose="02020603050405020304" pitchFamily="18" charset="0"/>
              </a:rPr>
              <a:t>oral dose is from 30 to 50 μg</a:t>
            </a:r>
            <a:endParaRPr lang="cs-CZ" altLang="en-US" dirty="0">
              <a:latin typeface="Times New Roman" panose="02020603050405020304" pitchFamily="18" charset="0"/>
            </a:endParaRPr>
          </a:p>
          <a:p>
            <a:r>
              <a:rPr lang="cs-CZ" altLang="en-US" dirty="0">
                <a:latin typeface="Times New Roman" panose="02020603050405020304" pitchFamily="18" charset="0"/>
              </a:rPr>
              <a:t>T</a:t>
            </a:r>
            <a:r>
              <a:rPr lang="en-GB" altLang="en-US" dirty="0">
                <a:latin typeface="Times New Roman" panose="02020603050405020304" pitchFamily="18" charset="0"/>
              </a:rPr>
              <a:t>he Order of St Anthony </a:t>
            </a:r>
            <a:r>
              <a:rPr lang="cs-CZ" altLang="en-US" dirty="0" err="1">
                <a:latin typeface="Times New Roman" panose="02020603050405020304" pitchFamily="18" charset="0"/>
              </a:rPr>
              <a:t>cared</a:t>
            </a:r>
            <a:r>
              <a:rPr lang="cs-CZ" altLang="en-US" dirty="0">
                <a:latin typeface="Times New Roman" panose="02020603050405020304" pitchFamily="18" charset="0"/>
              </a:rPr>
              <a:t> </a:t>
            </a:r>
            <a:r>
              <a:rPr lang="en-GB" altLang="en-US" dirty="0">
                <a:latin typeface="Times New Roman" panose="02020603050405020304" pitchFamily="18" charset="0"/>
              </a:rPr>
              <a:t>for sufferers in the Middle Ages.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CB95DB04-0D77-446B-91E1-839B1A0B13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6B0D5E-B752-48F2-A16B-60175A9AD444}" type="slidenum">
              <a:rPr lang="cs-CZ" altLang="cs-CZ" sz="1200" smtClean="0">
                <a:solidFill>
                  <a:srgbClr val="000000"/>
                </a:solidFill>
              </a:rPr>
              <a:pPr/>
              <a:t>25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84CFDDF3-4612-4E84-959C-53EB0365A7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AA24BDC8-78F8-4C2F-AE88-1D9CFDDCD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25C7BF73-F3F6-4E13-A51E-F69F54EC3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C51845-554E-4E5A-BBF0-1FB58F850A0B}" type="slidenum">
              <a:rPr lang="cs-CZ" altLang="cs-CZ" sz="1200" smtClean="0">
                <a:solidFill>
                  <a:srgbClr val="000000"/>
                </a:solidFill>
              </a:rPr>
              <a:pPr/>
              <a:t>26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F24D82-D92C-48AD-BB7C-D8B188E86F1F}" type="slidenum">
              <a:rPr lang="cs-CZ" altLang="cs-CZ" sz="1200" smtClean="0">
                <a:solidFill>
                  <a:srgbClr val="000000"/>
                </a:solidFill>
              </a:rPr>
              <a:pPr/>
              <a:t>27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953FF2C8-1460-48E3-A1D8-E0A2A2C58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A15D3119-2753-40B5-9C64-F6E0E8FCD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3251AAD7-F2C3-46B3-B24C-8C4D2A87B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5B1171-BB44-49DA-B340-D293F1ACDC9A}" type="slidenum">
              <a:rPr lang="cs-CZ" altLang="cs-CZ" sz="1200" smtClean="0">
                <a:solidFill>
                  <a:srgbClr val="000000"/>
                </a:solidFill>
              </a:rPr>
              <a:pPr/>
              <a:t>28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A557239F-4717-4935-BB8B-0E5AB4DEA1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50D251D2-9087-40D1-82FB-CDEB0C969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Camphor stimulates nerve cells sensitive to cold, thus it creates the cold sensation on the skin (also it is highly volatile, which contributes to this a lot, since the process of changing from solid to gas takes out the heat from the skin). It also has a mild local </a:t>
            </a:r>
            <a:r>
              <a:rPr lang="en-US" altLang="cs-CZ" dirty="0" err="1">
                <a:latin typeface="Times New Roman" panose="02020603050405020304" pitchFamily="18" charset="0"/>
              </a:rPr>
              <a:t>anaesthetic</a:t>
            </a:r>
            <a:r>
              <a:rPr lang="en-US" altLang="cs-CZ" dirty="0">
                <a:latin typeface="Times New Roman" panose="02020603050405020304" pitchFamily="18" charset="0"/>
              </a:rPr>
              <a:t> effect.</a:t>
            </a: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199FA80F-2F71-49D1-8228-11483D730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39A38A-CDA1-440B-9F51-9B7400AFB9B2}" type="slidenum">
              <a:rPr lang="cs-CZ" altLang="cs-CZ" sz="1200" smtClean="0">
                <a:solidFill>
                  <a:srgbClr val="000000"/>
                </a:solidFill>
              </a:rPr>
              <a:pPr/>
              <a:t>29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58ABC5CB-7BA0-4CF7-82C1-9F92BEF18D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15062BD1-6F3E-4EA0-9EB0-75917292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Activated carbon is carbon produced from carbonaceous source materials such as bamboo, coconut husk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willow 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 tooltip="Pea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peat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 tooltip="Woo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wood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 tooltip="Coi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coir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6" tooltip="Lign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lignite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7" tooltip="Co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coal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, and </a:t>
            </a:r>
            <a:r>
              <a:rPr lang="en-US" altLang="en-US" u="sng" dirty="0">
                <a:solidFill>
                  <a:srgbClr val="000000"/>
                </a:solidFill>
                <a:latin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petroleum pitch</a:t>
            </a:r>
            <a:endParaRPr lang="cs-CZ" altLang="cs-CZ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776E48BC-C66D-4A49-979C-5E95E1CAF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DC5CA0-975D-4866-944D-52A7589D50E7}" type="slidenum">
              <a:rPr lang="cs-CZ" altLang="cs-CZ" sz="1200" smtClean="0">
                <a:solidFill>
                  <a:srgbClr val="000000"/>
                </a:solidFill>
              </a:rPr>
              <a:pPr/>
              <a:t>30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hadrocentric</a:t>
            </a:r>
            <a:r>
              <a:rPr lang="en-GB" alt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vascular bundle has xylem in the middle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BBF46F-16F0-4A5B-9E1E-8EB9DB86638F}" type="slidenum">
              <a:rPr lang="cs-CZ" altLang="cs-CZ" sz="1200" smtClean="0">
                <a:solidFill>
                  <a:srgbClr val="000000"/>
                </a:solidFill>
              </a:rPr>
              <a:pPr/>
              <a:t>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747D8954-C73E-4D95-AADB-533A43040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EE8BE518-7A94-4C0B-A093-F0572D4FA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A71F3734-20D9-4762-AAC4-CD63DF5CB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687DE0-85AE-41F3-AEA3-0AB2D5ADBE47}" type="slidenum">
              <a:rPr lang="cs-CZ" altLang="cs-CZ" sz="1200" smtClean="0">
                <a:solidFill>
                  <a:srgbClr val="000000"/>
                </a:solidFill>
              </a:rPr>
              <a:pPr/>
              <a:t>31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F6EF5DC3-475A-4DD5-864F-6F22FC2D7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2C24E666-DF72-42FE-B47E-7F983CCA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94D0CAD6-9E95-4485-9279-D2F270D32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E5E97E-6684-4EE5-AABE-F93E7E075AA7}" type="slidenum">
              <a:rPr lang="cs-CZ" altLang="cs-CZ" sz="1200" smtClean="0">
                <a:solidFill>
                  <a:srgbClr val="000000"/>
                </a:solidFill>
              </a:rPr>
              <a:pPr/>
              <a:t>32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F13CB79B-5BD6-46F4-89D8-A8CA5F9FFE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9FC1A111-AAAD-42C2-9708-949350D30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57ED1D9A-0C11-4075-AF06-618F9599F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48239-32F2-4743-B007-E7D7CF887DD1}" type="slidenum">
              <a:rPr lang="cs-CZ" altLang="cs-CZ" sz="1200" smtClean="0">
                <a:solidFill>
                  <a:srgbClr val="000000"/>
                </a:solidFill>
              </a:rPr>
              <a:pPr/>
              <a:t>33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9B0A1489-9414-46BC-9F7D-256FABD431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E5C7BB1F-3389-4B68-ABC4-457F3582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60087AD7-06A9-4683-9EAA-311CF3A23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A66756-6F9A-49D4-BA17-29830EC50E64}" type="slidenum">
              <a:rPr lang="cs-CZ" altLang="cs-CZ" sz="1200" smtClean="0">
                <a:solidFill>
                  <a:srgbClr val="000000"/>
                </a:solidFill>
              </a:rPr>
              <a:pPr/>
              <a:t>34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A2FB35E9-C2E1-48AA-AB7E-109438C6F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B8BCE541-954B-46C5-ABA3-4EEE94E7B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23149936-E223-44C9-9AA1-DF6AF8B92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2EE4D5-8995-4D65-9AB4-6FF1CCD18A64}" type="slidenum">
              <a:rPr lang="cs-CZ" altLang="cs-CZ" sz="1200" smtClean="0">
                <a:solidFill>
                  <a:srgbClr val="000000"/>
                </a:solidFill>
              </a:rPr>
              <a:pPr/>
              <a:t>35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95E9658B-4D48-4FD4-9EC8-620632F49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0FD04F94-4F47-4B84-9A65-DEF2A1585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271BB931-BB57-4951-88DF-04417F99A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D1D7BE-BFCF-421E-AABE-63D74FAECCB4}" type="slidenum">
              <a:rPr lang="cs-CZ" altLang="cs-CZ" sz="1200" smtClean="0">
                <a:solidFill>
                  <a:srgbClr val="000000"/>
                </a:solidFill>
              </a:rPr>
              <a:pPr/>
              <a:t>36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D6409EE2-0F36-447F-930E-F291369051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7261D77C-277E-4EB1-918F-C529F41F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30D664DC-5352-4328-BA7B-DD6DE21C4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A1C863E-123C-4125-83A6-36F43049AA66}" type="slidenum">
              <a:rPr lang="cs-CZ" altLang="cs-CZ" sz="1200" smtClean="0">
                <a:solidFill>
                  <a:srgbClr val="000000"/>
                </a:solidFill>
              </a:rPr>
              <a:pPr/>
              <a:t>37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588A16E2-648B-4891-BA1F-20CE38E7ED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FA01BEE2-28BF-42B1-84C8-F50AC227A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99D40A6A-2994-4731-8D00-E62A993D7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BB7F77-6B8B-4CA5-95B9-8C1065B67BC6}" type="slidenum">
              <a:rPr lang="cs-CZ" altLang="cs-CZ" sz="1200" smtClean="0">
                <a:solidFill>
                  <a:srgbClr val="000000"/>
                </a:solidFill>
              </a:rPr>
              <a:pPr/>
              <a:t>38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B49B3A4C-52A6-4364-AACC-B8A433D3C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F37637F1-FAB0-45BE-8FE4-91CFFD863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36D394F0-D01E-4FB6-B9B0-22A21CB3D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56DFC5-EA99-4113-A4EB-3268D6E8F8A1}" type="slidenum">
              <a:rPr lang="cs-CZ" altLang="cs-CZ" sz="1200" smtClean="0">
                <a:solidFill>
                  <a:srgbClr val="000000"/>
                </a:solidFill>
              </a:rPr>
              <a:pPr/>
              <a:t>39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4716856D-38E0-46CC-9DD4-8B2144B76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A3B6B6D0-516C-4FE3-B858-CBF1A579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2AD635A3-1FEE-452E-B53A-7E77195A1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701FAA-2A1E-4265-B5C1-73ADDA15A08B}" type="slidenum">
              <a:rPr lang="cs-CZ" altLang="cs-CZ" sz="1200" smtClean="0">
                <a:solidFill>
                  <a:srgbClr val="000000"/>
                </a:solidFill>
              </a:rPr>
              <a:pPr/>
              <a:t>40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7302468A-2BF8-48C7-BF78-4D9590268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965A74A4-7CF8-49C8-A076-9F0A2C4C1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471B53CD-37AD-4078-97DE-8ACB317ED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CE725-260B-4D2E-89ED-FE52201BB0B5}" type="slidenum">
              <a:rPr lang="cs-CZ" altLang="cs-CZ" sz="1200" smtClean="0">
                <a:solidFill>
                  <a:srgbClr val="000000"/>
                </a:solidFill>
              </a:rPr>
              <a:pPr/>
              <a:t>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07B0C0A2-A38F-4123-AE60-97DCAEBFE0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9434A35D-2CAC-4C04-824A-6FA7DC913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E347AECA-0933-4951-8CB6-994657E4B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EB9AD0-66DC-4221-A3BF-BD6BA49537E5}" type="slidenum">
              <a:rPr lang="cs-CZ" altLang="cs-CZ" sz="1200" smtClean="0">
                <a:solidFill>
                  <a:srgbClr val="000000"/>
                </a:solidFill>
              </a:rPr>
              <a:pPr/>
              <a:t>41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28D7A1DC-A6B2-42CC-82E6-BAE75856CC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B5A32DF6-32A7-4121-A8F0-6A9CC4B5E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B9AA4E7B-D93F-4C39-BB96-A0B6AA7EC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48B332-A046-42F9-8ACD-4FC9274C9FC3}" type="slidenum">
              <a:rPr lang="cs-CZ" altLang="cs-CZ" sz="1200" smtClean="0">
                <a:solidFill>
                  <a:srgbClr val="000000"/>
                </a:solidFill>
              </a:rPr>
              <a:pPr/>
              <a:t>42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1AB2B823-ADDD-4236-89F2-CFF7917E1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0AB834FA-82E0-40B5-8192-17D2EB9B9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421B2581-AF03-470A-91CF-A0C23A4E6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9DE41-3F23-4120-AC6A-628D89E64BC7}" type="slidenum">
              <a:rPr lang="cs-CZ" altLang="cs-CZ" sz="1200" smtClean="0">
                <a:solidFill>
                  <a:srgbClr val="000000"/>
                </a:solidFill>
              </a:rPr>
              <a:pPr/>
              <a:t>43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79A9FB1E-C740-4833-9EC0-40D15B4CBA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0026A95A-1922-423B-94E9-BDB5B3E3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FAAECEF8-8539-4975-B981-85E9775A0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67CE73-8B50-4E78-A563-23FF94673912}" type="slidenum">
              <a:rPr lang="cs-CZ" altLang="cs-CZ" sz="1200" smtClean="0">
                <a:solidFill>
                  <a:srgbClr val="000000"/>
                </a:solidFill>
              </a:rPr>
              <a:pPr/>
              <a:t>44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79A9FB1E-C740-4833-9EC0-40D15B4CBA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0026A95A-1922-423B-94E9-BDB5B3E3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FAAECEF8-8539-4975-B981-85E9775A0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267CE73-8B50-4E78-A563-23FF94673912}" type="slidenum">
              <a:rPr lang="cs-CZ" altLang="cs-CZ" sz="1200" smtClean="0">
                <a:solidFill>
                  <a:srgbClr val="000000"/>
                </a:solidFill>
              </a:rPr>
              <a:pPr/>
              <a:t>45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437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1579A028-69A8-4F84-AB11-61768E143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9F91BFF7-6E07-4383-B109-63073DC9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615579B-C810-4C30-AECD-B5185F45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6A547CC-49C5-49C7-ACEB-DAD473382234}" type="slidenum">
              <a:rPr lang="cs-CZ" altLang="cs-CZ" sz="1200" smtClean="0">
                <a:solidFill>
                  <a:srgbClr val="000000"/>
                </a:solidFill>
              </a:rPr>
              <a:pPr/>
              <a:t>46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1579A028-69A8-4F84-AB11-61768E143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9F91BFF7-6E07-4383-B109-63073DC9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615579B-C810-4C30-AECD-B5185F45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547CC-49C5-49C7-ACEB-DAD47338223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12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1579A028-69A8-4F84-AB11-61768E143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9F91BFF7-6E07-4383-B109-63073DC9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615579B-C810-4C30-AECD-B5185F45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547CC-49C5-49C7-ACEB-DAD47338223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7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1579A028-69A8-4F84-AB11-61768E143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9F91BFF7-6E07-4383-B109-63073DC9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615579B-C810-4C30-AECD-B5185F45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547CC-49C5-49C7-ACEB-DAD47338223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872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1579A028-69A8-4F84-AB11-61768E143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9F91BFF7-6E07-4383-B109-63073DC9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B615579B-C810-4C30-AECD-B5185F45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547CC-49C5-49C7-ACEB-DAD47338223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D8D58291-B795-4614-B7F5-15FE7FF32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8969C6BC-E095-49D5-9334-C72059A2F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382BB37C-885F-4370-9FC3-EFC745875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C1D2F85-7513-4355-AD0A-B94F95584F8F}" type="slidenum">
              <a:rPr lang="cs-CZ" altLang="cs-CZ" sz="1200" smtClean="0">
                <a:solidFill>
                  <a:srgbClr val="000000"/>
                </a:solidFill>
              </a:rPr>
              <a:pPr/>
              <a:t>6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74682FD-E944-49D3-A767-11B76F40A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0FDA7C5-186A-4232-A909-BFF777DC7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Basic structure for steroidal compounds.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Suffix </a:t>
            </a:r>
            <a:r>
              <a:rPr lang="en-US" altLang="cs-CZ" dirty="0" err="1">
                <a:latin typeface="Times New Roman" panose="02020603050405020304" pitchFamily="18" charset="0"/>
              </a:rPr>
              <a:t>genin</a:t>
            </a:r>
            <a:r>
              <a:rPr lang="en-US" altLang="cs-CZ" dirty="0">
                <a:latin typeface="Times New Roman" panose="02020603050405020304" pitchFamily="18" charset="0"/>
              </a:rPr>
              <a:t> means it is that part of a molecule of glycoside, which is not sugar. Glycosides consist of non-sugar molecules and sugar </a:t>
            </a:r>
            <a:r>
              <a:rPr lang="en-US" altLang="cs-CZ" dirty="0" err="1">
                <a:latin typeface="Times New Roman" panose="02020603050405020304" pitchFamily="18" charset="0"/>
              </a:rPr>
              <a:t>moleculs</a:t>
            </a:r>
            <a:r>
              <a:rPr lang="en-US" altLang="cs-CZ" dirty="0">
                <a:latin typeface="Times New Roman" panose="02020603050405020304" pitchFamily="18" charset="0"/>
              </a:rPr>
              <a:t>, which are bound together with </a:t>
            </a:r>
            <a:r>
              <a:rPr lang="en-US" altLang="cs-CZ" dirty="0" err="1">
                <a:latin typeface="Times New Roman" panose="02020603050405020304" pitchFamily="18" charset="0"/>
              </a:rPr>
              <a:t>glycosidic</a:t>
            </a:r>
            <a:r>
              <a:rPr lang="en-US" altLang="cs-CZ" dirty="0">
                <a:latin typeface="Times New Roman" panose="02020603050405020304" pitchFamily="18" charset="0"/>
              </a:rPr>
              <a:t> bond.</a:t>
            </a:r>
            <a:endParaRPr lang="cs-CZ" altLang="cs-CZ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9DC109CD-0595-4B20-BBE1-05FC71A45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337F2A-D8A6-4787-8DB9-767E114592AA}" type="slidenum">
              <a:rPr lang="cs-CZ" altLang="cs-CZ" sz="1200" smtClean="0">
                <a:solidFill>
                  <a:srgbClr val="000000"/>
                </a:solidFill>
              </a:rPr>
              <a:pPr/>
              <a:t>7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522818DB-B4AA-4344-B646-0625D509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C70DB2F0-1043-4458-93E7-9EBB650AD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i="1" dirty="0" err="1">
                <a:latin typeface="Times New Roman" panose="02020603050405020304" pitchFamily="18" charset="0"/>
              </a:rPr>
              <a:t>Raphides</a:t>
            </a:r>
            <a:r>
              <a:rPr lang="en-GB" altLang="en-US" dirty="0">
                <a:latin typeface="Times New Roman" panose="02020603050405020304" pitchFamily="18" charset="0"/>
              </a:rPr>
              <a:t> are needle-shaped crystals of calcium oxalate</a:t>
            </a:r>
            <a:r>
              <a:rPr lang="cs-CZ" altLang="en-US" dirty="0">
                <a:latin typeface="Times New Roman" panose="02020603050405020304" pitchFamily="18" charset="0"/>
              </a:rPr>
              <a:t>,</a:t>
            </a:r>
            <a:r>
              <a:rPr lang="en-US" altLang="en-US" dirty="0">
                <a:latin typeface="Times New Roman" panose="02020603050405020304" pitchFamily="18" charset="0"/>
              </a:rPr>
              <a:t> they</a:t>
            </a:r>
            <a:r>
              <a:rPr lang="cs-CZ" altLang="en-US" dirty="0">
                <a:latin typeface="Times New Roman" panose="02020603050405020304" pitchFamily="18" charset="0"/>
              </a:rPr>
              <a:t> </a:t>
            </a:r>
            <a:r>
              <a:rPr lang="en-GB" altLang="en-US" dirty="0">
                <a:latin typeface="Times New Roman" panose="02020603050405020304" pitchFamily="18" charset="0"/>
              </a:rPr>
              <a:t>tend to be blunt at one end and sharp at the other.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C9A7666A-70B6-4BD8-AEAF-50DFAD0B4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41D455-F96C-420F-8235-C9F8CD89E25C}" type="slidenum">
              <a:rPr lang="cs-CZ" altLang="cs-CZ" sz="1200" smtClean="0">
                <a:solidFill>
                  <a:srgbClr val="000000"/>
                </a:solidFill>
              </a:rPr>
              <a:pPr/>
              <a:t>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4148ED9C-C744-46E1-B540-E71A8EE192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431A3B0F-0F30-48CD-8071-90DE516D6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B692EEC9-A8A4-463E-B96F-8FA035B02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1E1472-DAD1-4DCD-BC49-3F1E5A4D9F4F}" type="slidenum">
              <a:rPr lang="cs-CZ" altLang="cs-CZ" sz="1200" smtClean="0">
                <a:solidFill>
                  <a:srgbClr val="000000"/>
                </a:solidFill>
              </a:rPr>
              <a:pPr/>
              <a:t>9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CD5A46A3-6D37-471F-B179-0071CBBB2D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ABE68DCF-1F8F-4482-A357-7421B7836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9D86E631-806B-4689-AC05-DDAB6FBB2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981793-D605-4587-9E9E-D1B2580BBB6F}" type="slidenum">
              <a:rPr lang="cs-CZ" altLang="cs-CZ" sz="1200" smtClean="0">
                <a:solidFill>
                  <a:srgbClr val="000000"/>
                </a:solidFill>
              </a:rPr>
              <a:pPr/>
              <a:t>10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BA63-F192-474E-B5E4-03FD8B8D9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9F812-01BF-4AE6-9099-C683F5EFF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1226F-EB50-449B-9149-141C268A4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5D080C-E6B5-4617-96CA-FB7777A96F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908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500EF-270B-46E8-8986-093AC353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FDDB1-61AA-4FBE-8197-A7A344E6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92090-6CEF-4913-AF7E-1C8F0715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E7D02-52E3-4D67-9359-65B41F5AC6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236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324EC-F8FA-478A-A5C1-7731FE86F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0C7FC-DBE3-46B0-B620-A2F070E9F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0F72-3E05-4E65-BE47-0B3E7FACE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5B936C-0677-4EF7-94EA-787B9020CE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292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77138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24798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80255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283056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2310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796026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52358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79530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57BBD-D361-427F-93B9-C9F02E010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A022C-6EFE-4B5E-8156-09B3F1643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E4E9-8BB6-407C-AACC-836CCE82F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F5C8EB-D0B3-410F-ACA0-E0776A96EE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194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46862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58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02590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71956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5627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372759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30724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87094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81075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4831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D218-E238-4A1A-81A7-5978693F1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5F745-0A2C-4B3C-AFEB-4769438FF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8DC1A-CF5B-4F07-AA27-72B5BF73D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ADBB56-B1CA-4B0F-B3C0-4ADA27B2AF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06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51326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38140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0188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90323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5079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62838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5000BD-FA28-4F49-A067-723A6D0947B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0536985-3F9F-4279-BDAC-EBB96AACE70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698895FE-EB79-490B-BA4B-3ECB6D92A08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57EBB47F-3E7D-45FE-AA7A-6D6CFF6855E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4C7D9E3D-E79D-47D6-8428-55949410167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40A43D-4DCE-4ED3-997E-54A6E02527A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5290F14-D48E-40ED-90AC-0F103B936B3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75254C7F-38E2-4490-8A57-4273659E447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F0C3BB8F-58C7-4C1A-963B-3C11559721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3F61B12-2670-4D8F-B136-C20D2E13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002CE33-7143-4C4A-A16F-DA78B6A3FB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64CF63-84BA-4A52-85B6-D3514AFB9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9EAB0BC-44D1-41D5-9BC6-EB24D3081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5E6A-A933-456C-997F-847C396D7D2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682146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F68F5EB-1B58-42DF-866C-21592D8B9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8B8C056-6102-4C68-BF46-F15D35C75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DE8064B8-1983-4E3C-BE63-AA66F06D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C271-083C-42E6-A9F4-F1393976F75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6548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39EFC69-190B-4285-B856-3938B4581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F4519C8-76B5-47FC-A756-D96D00D09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9098045-410E-499B-8E9E-DA65E33EB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873A-D05E-4018-969E-78FF7F77C26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61679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E37C5FC-DB7E-4C07-9CC3-DD06C3BDE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07DC98D-B160-4F15-A85F-0E621CD1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69C4B0B-2631-4028-9164-10A466490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987F-C108-4F4B-B57B-ACB449800B3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5148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89DEC-39BF-4E24-BAAA-C7EA18624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EA505-428E-4261-940E-E2E83402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26D24-FB8C-4944-A9C8-D54573CE9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740AD-B043-42FB-8758-85B152673F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849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77B8822F-2F25-4A0D-BC66-097EE8D2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8573EB5-74FB-47F0-9A24-5967D153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D1874A2E-D9D9-43D7-B213-5B0F19B04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D209-A80A-4057-881D-8CFBDBEC48A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36947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BE4A18A-5043-4CFA-A283-46257CDA2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38AC3F9D-5A83-4DF7-99EF-47B0CE743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1282522-9E69-4299-A83A-76B77216D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9FC6-4A3E-4603-8383-A593941C7D0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97339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B7855A43-C1B9-4F7C-AFD9-7CF160A65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8BAAB30D-4D2F-49E9-B140-46C202F9A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FC69E17B-B0F8-4750-B39A-DCC169DC4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BE0F-FD51-4539-B762-A53B161E0CE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0536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AC30048-2302-4229-97C9-F90A17234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C007E7D-AEEC-4392-8FE3-54C34C14B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E753D16F-AC62-4E3A-BE9A-93241F75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2FEA9-0970-49E9-A881-583687A7E2A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797155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41FC24D-1431-4D18-93F0-13BB4C8C0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6207EA0-3FD9-418D-9B9B-2509E6CB8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1D2ED1E-687E-49B2-96AB-4FADE8FC9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094-CC7A-4548-9B4D-E25C32DACE7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40531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1484507-69AA-4721-BB52-F04747847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F1B5866-0C95-42CF-9A38-48300599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0992F59-22D7-437F-8F09-850C7984A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1CE1-4D73-450C-ACBB-F24827D51C1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90592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950AD8-1069-4466-A40B-3CC386D64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4C5E0EB-441B-4CD7-AFEF-C7B01AF9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580E150-3418-417E-8B8D-5720A8BCD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C9E4-A962-4623-A5BF-4353EC32B5D3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55549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D2381FC-36A3-4BAD-8664-EBB12FA61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BA6E272-434C-4058-BA11-045B2C3B0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AF6E32A3-3370-405F-B916-C63BB7001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B8D-61EB-4FB0-9E24-9454FF3405B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7897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D308469-C7A6-4826-9672-10293F4DE3B5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FC99306-D76B-467A-BC29-30537F4989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D971DFBB-662E-4C5B-AB0D-24847EAD68C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218AAC42-6BCD-4180-9275-E99630BE12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FA03071B-89CD-4C40-8B21-CC502A0D558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4469C70-23A5-4C58-8800-7712CAB6A9D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9C2F9DB-5EBA-45B1-B3D1-8AF5C8999EF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D1D214F6-CC3E-45A0-A960-471EF8F4718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EA0B19CE-DC19-4120-BE0D-1AC6AF64D3A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CA3B8F7-1002-49F3-B746-2B95B77422E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3D5C214-18D8-49B9-96EE-BFD9CA6B2DC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E78052A4-9F82-47A7-AE2C-87FF0D218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7330E6D9-4D21-4EC7-8E22-871990F94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8B3B1-4EC8-4C5D-93AE-10882583670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834821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9CB7687E-7086-4859-AE7E-25D27E7EB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F7401D46-38B6-42E1-B5EA-51869E39A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8BD63E99-93E3-4E0B-8696-0ABC692E7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14B0C-1E01-428E-BB23-44BDDB8B90E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5307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9F8BD9-79B4-415F-B066-C8147C2D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BD1DA-F604-409D-8322-A2CB7FAC3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ABA2D-83DC-4D7E-A7DA-B69244F10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12857F-F83B-4F66-BCEA-A313A00C2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7298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7609E682-E94F-4042-A502-47D4D9424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A350B9D-BF2F-49C9-BEC7-094DC7130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5EF9D9EB-5064-4732-A89E-80F96625F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019C1-1CCD-43C2-90A2-4B231C6B588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79201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C9FBF41-0565-453B-9EE9-F19AEC997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23D34C51-A217-435D-A9B5-EF343A834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FDB969DC-4862-43BA-AA63-2E06CF0C66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08151-3238-498C-9310-16ACD3A0BCE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54280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BAF94BA8-6E88-4509-9C97-45DBD4EC5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13A565A3-1CC2-426E-97EF-F54E60856D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EB690FC-2F27-4CF7-8F80-AA00C55DC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44D8C-FC99-4FB4-A2BF-EAA11F0F62E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94768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ED0E554A-B0F1-47B9-8702-C38366B11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F6C33065-41B7-40AE-A5E1-34E89A1E04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222CB546-4A7A-401E-8373-77DFFA3F8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869A6-77F8-4032-A8FF-756C9E24776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40983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3F801BBF-5991-4A49-A33A-B171799B5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4B263643-061C-48DA-934D-463758753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E2ACEAC4-C7FF-44FC-8453-BF640018F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8376-2085-438B-9E67-7C8BEABA8A22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88186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0AEE18B-6771-4D20-9BF6-556FB798F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63DBB9A2-A020-4F8E-B424-5FCEF9CAB1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067C6B74-1B8B-4801-BA7E-55CE8C64C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688D7-FB91-4D5C-B519-1B11EF1CE8CF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104530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A694DAF6-5AD6-41D0-8ABE-9BB4BDF5F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7494F77-5D78-4B4A-BDDC-893C3698E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784A14C4-FFED-42EE-9C8A-2428FD5792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14AAD-F2C8-4470-81E5-574F9ADFB419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59437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ED82F5FE-AD65-46EB-A7D4-368A08A79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7E7E54B-2F04-4DF0-AE19-75ACFBCBA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0EAF0B8C-CF4C-454E-84F5-B9F171319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FD043-0569-4BC2-B345-F2BCBB14B27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158752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CC50877B-17BF-4A7C-B394-13B6C8F4DD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8F106F24-3EB1-4D25-B39F-85DE441BEA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A434714-8D00-4E6B-892A-164D0FA0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A2733-0E37-476B-8F3B-8CE4CFAC442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369859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38467C9F-ACFC-44BA-85DF-66A310B8BF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076CCE71-7336-4DBE-BC2F-438FA03D6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F3411E0E-3D8F-4114-9A3F-A4C7A45CEB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4EFD-0D7A-41F8-95A8-E29A09FEC6A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8586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559B5-0677-43E3-BBB1-E6CCEF5B6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2A567-7EDF-4C76-8983-E84EDA7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6026D-D395-4B02-9111-D199D3AB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D5B316-F0FF-487E-8D00-ABD39DDDE3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5374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4AB83BC3-921D-48BE-B78D-55213B78C54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6932FFA7-8F6A-4E0B-ABE2-A85A5B2130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989F521-C2FD-4ADD-8F90-2AC21B7372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680918D2-AE8B-4D45-8F37-5610573992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74F57A67-703F-4860-BF9A-CE7B6FC6D3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52CE34F6-3A2B-44BF-9CC0-FE11F62B320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B16B2C1C-13CF-49D5-8535-CA02B45EC4B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01664CD7-FDD3-45D8-BC2E-32355CD0C5F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6D7E6789-AE8C-42FF-862F-C86F7DE44ED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8C16196F-B51C-438B-8876-E579A775D52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F3D7981-EF97-4065-93A2-7C6CD8ACFE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9E8317-3D14-45DA-ACAB-859CD886C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43291F18-DB81-44F6-B2C7-35B437A42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60BC911E-004E-4105-B2A1-99906EC45CC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79865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332539E-B91B-4673-9747-6BBEC0119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E8D082F-C2E1-499A-A01D-0C67F37B7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C465286-A8BA-4274-97A8-D239CA00B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BBF57-4789-4A93-A771-6BAB2EAF57B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43397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A77758DE-7C34-4C92-A620-A46F126B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E61EEAA-3159-4E3D-89DA-49FEB9A52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636F06D1-ABF7-4B26-BDFE-4296AD330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BD3C-B31E-4A2B-8EE1-3D9CEAF3E084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891101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2A16365-9D94-40F6-A917-6381F86EA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8BB077C-705B-4D7B-810D-35F4FE81F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D7A43D89-F0E1-401B-BBA3-6EA7BA7AD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D0692-6F8C-4685-93FA-F98FBC4A8F9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855528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DA0E9FD8-AA4E-4158-AEC9-B868D8B85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C6610747-D1C1-4F19-B02D-DC04D0FEF3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92B1D2A7-36EA-499E-87AD-5C59D128EC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60828-70D2-4939-8CFC-3218B55B272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60076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277BE8B-95E9-4B7C-9A53-E2C1CB6C23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5E86E844-A502-4014-A3C9-26D0D26D0B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57F914F5-7205-4A60-B845-FFF490DB2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C8DE-0582-402A-A693-BE53DAF8C1F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878698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52804B14-C019-4439-A393-E34EE2FC4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006488BE-4E2B-451A-BE24-4B0753766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259BD321-62E1-4EF4-B495-E9DD3EAD9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CAFC-CA3A-4E2F-BD95-D74C4DEFD5F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393556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99442A7-4208-4014-B094-BD0650E3F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6BF8C26A-350B-486E-97BD-F5A76D5FF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6557E39-5AE0-4F34-AEF8-EC6A30B31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8BDDB-3CE2-4FDF-AAA5-E71400F0CF1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4037247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04AD71E-4D54-43CC-A08E-23D4AC6713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B3E707E-9AD9-4EFF-82EA-12821D73E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04C78E0-0F24-431C-8AF5-B7F9A9D9F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76086-7376-40C9-A4DF-170DF481297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9837916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CE1E72B-0F42-43B6-A43F-778AE51F1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0A6FBE0D-C75A-4D91-94E6-00E489A724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F1C131ED-09B2-47F4-AC8B-2046479919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5271D-2F75-4066-B182-D2DDEF98FAB7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1585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05226-0890-4BA8-82B7-C0B2D093A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59FE54-6B15-4C0B-9F91-5C195960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3C64-B3D2-4A94-AFF3-D77DDF37C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BF0E8-7924-48C5-A253-C8193DD9C9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09726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9B1F5F4A-817A-4CB1-8EA3-9E0F4290B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927C12D-A45E-4382-8E08-31BECBBFD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1D928F1-1B1A-4EE5-BC6C-63B5E09A0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B14A-9824-4772-A83F-870FFE5DCF3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21102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B41D008-3CDB-4AF9-897C-637D33FA56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307193F-FF66-4704-8395-E15863CE57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CCCBCB2-346B-4BE7-A89B-A2ED64461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9F2D9-7E47-43A1-AAA4-59CD0CA3A1E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6627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D59-5830-4906-9BA5-C48A77DA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F9536-EE6B-4F55-B2B8-21B8C046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FF146-D7BC-41D6-B144-06AC56A2F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857DD6-E13A-4AC3-BBE7-1E54312CC9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724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C416C-E582-4310-9155-FF7AB8A84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A67B-2240-4C95-A122-606330072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5B36-9CF0-48CE-A84F-8B0F35B8C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ECB94E-F292-412D-B006-EB417E85CB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48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825E4D-B690-4BC4-868D-CEBFD48A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054D9-BF8A-4E97-8629-98EF301E9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43EC1D-88BC-41EF-B9E8-EE929119E1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57C92-1283-49E9-B7BA-64682D8D7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36730C-3413-4FAD-89BD-850364A30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481E6-B0DE-4F9D-980F-559462913A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5A283C65-93D8-413F-9D46-E064532668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1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6BE6414F-A1F6-4AEB-B635-AB40EDCC8C1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2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A8603F12-8A3F-4FEA-8860-1E18BD4FEE68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5128" name="Arc 3">
              <a:extLst>
                <a:ext uri="{FF2B5EF4-FFF2-40B4-BE49-F238E27FC236}">
                  <a16:creationId xmlns:a16="http://schemas.microsoft.com/office/drawing/2014/main" id="{5B446665-1D2C-45D0-8E41-FC9D035EBEC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Arc 4">
              <a:extLst>
                <a:ext uri="{FF2B5EF4-FFF2-40B4-BE49-F238E27FC236}">
                  <a16:creationId xmlns:a16="http://schemas.microsoft.com/office/drawing/2014/main" id="{E53CD140-8438-4F40-BC8E-158E11EDCDB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0" name="Arc 5">
              <a:extLst>
                <a:ext uri="{FF2B5EF4-FFF2-40B4-BE49-F238E27FC236}">
                  <a16:creationId xmlns:a16="http://schemas.microsoft.com/office/drawing/2014/main" id="{7C11B583-D648-4E88-9D14-0C16E4F8005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1" name="Arc 6">
              <a:extLst>
                <a:ext uri="{FF2B5EF4-FFF2-40B4-BE49-F238E27FC236}">
                  <a16:creationId xmlns:a16="http://schemas.microsoft.com/office/drawing/2014/main" id="{6029BD6C-FDDA-4C11-9C15-DB430F81620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2" name="Arc 7">
              <a:extLst>
                <a:ext uri="{FF2B5EF4-FFF2-40B4-BE49-F238E27FC236}">
                  <a16:creationId xmlns:a16="http://schemas.microsoft.com/office/drawing/2014/main" id="{F61076CB-8C65-4FDF-A161-6AF86D305EC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Arc 8">
              <a:extLst>
                <a:ext uri="{FF2B5EF4-FFF2-40B4-BE49-F238E27FC236}">
                  <a16:creationId xmlns:a16="http://schemas.microsoft.com/office/drawing/2014/main" id="{38F0303D-4D8B-4252-B8B0-243A8E6193A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4" name="Arc 9">
              <a:extLst>
                <a:ext uri="{FF2B5EF4-FFF2-40B4-BE49-F238E27FC236}">
                  <a16:creationId xmlns:a16="http://schemas.microsoft.com/office/drawing/2014/main" id="{7DC99369-7C2F-416E-9A2C-67404FFE4A0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5" name="Arc 10">
              <a:extLst>
                <a:ext uri="{FF2B5EF4-FFF2-40B4-BE49-F238E27FC236}">
                  <a16:creationId xmlns:a16="http://schemas.microsoft.com/office/drawing/2014/main" id="{AF084AC6-2AE5-4ECF-AD34-025C5D0D02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6" name="Arc 11">
              <a:extLst>
                <a:ext uri="{FF2B5EF4-FFF2-40B4-BE49-F238E27FC236}">
                  <a16:creationId xmlns:a16="http://schemas.microsoft.com/office/drawing/2014/main" id="{97364FC8-EFCE-4ED7-820D-5395DF365B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7" name="Arc 12">
              <a:extLst>
                <a:ext uri="{FF2B5EF4-FFF2-40B4-BE49-F238E27FC236}">
                  <a16:creationId xmlns:a16="http://schemas.microsoft.com/office/drawing/2014/main" id="{225B161B-DFF3-458C-9B04-0FD1F8D18A2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8" name="Arc 13">
              <a:extLst>
                <a:ext uri="{FF2B5EF4-FFF2-40B4-BE49-F238E27FC236}">
                  <a16:creationId xmlns:a16="http://schemas.microsoft.com/office/drawing/2014/main" id="{57C11E8B-B168-44FD-97E3-B57CFC9B6A1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9" name="Arc 14">
              <a:extLst>
                <a:ext uri="{FF2B5EF4-FFF2-40B4-BE49-F238E27FC236}">
                  <a16:creationId xmlns:a16="http://schemas.microsoft.com/office/drawing/2014/main" id="{97F51D23-BC73-4A63-95B8-CBB8152BBF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0" name="Arc 15">
              <a:extLst>
                <a:ext uri="{FF2B5EF4-FFF2-40B4-BE49-F238E27FC236}">
                  <a16:creationId xmlns:a16="http://schemas.microsoft.com/office/drawing/2014/main" id="{269ECD2C-0DBD-4195-BFCC-D8D320F136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1" name="Arc 16">
              <a:extLst>
                <a:ext uri="{FF2B5EF4-FFF2-40B4-BE49-F238E27FC236}">
                  <a16:creationId xmlns:a16="http://schemas.microsoft.com/office/drawing/2014/main" id="{8B77E193-D418-4A11-8F1C-986D61C7668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2" name="Arc 17">
              <a:extLst>
                <a:ext uri="{FF2B5EF4-FFF2-40B4-BE49-F238E27FC236}">
                  <a16:creationId xmlns:a16="http://schemas.microsoft.com/office/drawing/2014/main" id="{BD27CEFB-75D4-4D78-9083-8D2CAF2FDF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3" name="Arc 18">
              <a:extLst>
                <a:ext uri="{FF2B5EF4-FFF2-40B4-BE49-F238E27FC236}">
                  <a16:creationId xmlns:a16="http://schemas.microsoft.com/office/drawing/2014/main" id="{85BC0C6C-83B1-4237-96E7-BAF5EB18A7F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4" name="Arc 19">
              <a:extLst>
                <a:ext uri="{FF2B5EF4-FFF2-40B4-BE49-F238E27FC236}">
                  <a16:creationId xmlns:a16="http://schemas.microsoft.com/office/drawing/2014/main" id="{22C0D028-541E-499E-A543-468A334FFA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5" name="Arc 20">
              <a:extLst>
                <a:ext uri="{FF2B5EF4-FFF2-40B4-BE49-F238E27FC236}">
                  <a16:creationId xmlns:a16="http://schemas.microsoft.com/office/drawing/2014/main" id="{2876C8A0-80FD-4068-8AB1-FB1CBEFC9AB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6" name="Arc 21">
              <a:extLst>
                <a:ext uri="{FF2B5EF4-FFF2-40B4-BE49-F238E27FC236}">
                  <a16:creationId xmlns:a16="http://schemas.microsoft.com/office/drawing/2014/main" id="{37141A7A-12E4-4ED2-93B9-63474E948C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7" name="Arc 22">
              <a:extLst>
                <a:ext uri="{FF2B5EF4-FFF2-40B4-BE49-F238E27FC236}">
                  <a16:creationId xmlns:a16="http://schemas.microsoft.com/office/drawing/2014/main" id="{C09BB79F-0043-4EDE-9E2C-9BE8F09A7A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8" name="Arc 23">
              <a:extLst>
                <a:ext uri="{FF2B5EF4-FFF2-40B4-BE49-F238E27FC236}">
                  <a16:creationId xmlns:a16="http://schemas.microsoft.com/office/drawing/2014/main" id="{F39BCA2F-60F3-4427-A623-B8A4EA8C3D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9" name="Arc 24">
              <a:extLst>
                <a:ext uri="{FF2B5EF4-FFF2-40B4-BE49-F238E27FC236}">
                  <a16:creationId xmlns:a16="http://schemas.microsoft.com/office/drawing/2014/main" id="{87C79648-6E52-4D1A-B5B4-D017143FF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0" name="Arc 25">
              <a:extLst>
                <a:ext uri="{FF2B5EF4-FFF2-40B4-BE49-F238E27FC236}">
                  <a16:creationId xmlns:a16="http://schemas.microsoft.com/office/drawing/2014/main" id="{C392CE6F-E332-4087-8CD3-A246F0B11CD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1" name="Arc 26">
              <a:extLst>
                <a:ext uri="{FF2B5EF4-FFF2-40B4-BE49-F238E27FC236}">
                  <a16:creationId xmlns:a16="http://schemas.microsoft.com/office/drawing/2014/main" id="{E33075EC-F151-48E4-B555-73898A6EA5C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2" name="Arc 27">
              <a:extLst>
                <a:ext uri="{FF2B5EF4-FFF2-40B4-BE49-F238E27FC236}">
                  <a16:creationId xmlns:a16="http://schemas.microsoft.com/office/drawing/2014/main" id="{9C6476DF-15B5-4212-8A41-B7B5931D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3" name="Arc 28">
              <a:extLst>
                <a:ext uri="{FF2B5EF4-FFF2-40B4-BE49-F238E27FC236}">
                  <a16:creationId xmlns:a16="http://schemas.microsoft.com/office/drawing/2014/main" id="{FE767618-20F6-41C8-ACA1-738EF656177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4" name="Arc 29">
              <a:extLst>
                <a:ext uri="{FF2B5EF4-FFF2-40B4-BE49-F238E27FC236}">
                  <a16:creationId xmlns:a16="http://schemas.microsoft.com/office/drawing/2014/main" id="{1E0E243E-127B-4AB8-877B-02D903BF61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5" name="Arc 30">
              <a:extLst>
                <a:ext uri="{FF2B5EF4-FFF2-40B4-BE49-F238E27FC236}">
                  <a16:creationId xmlns:a16="http://schemas.microsoft.com/office/drawing/2014/main" id="{2354A1C6-AB44-4BA5-9340-14E4EC1520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6" name="Arc 31">
              <a:extLst>
                <a:ext uri="{FF2B5EF4-FFF2-40B4-BE49-F238E27FC236}">
                  <a16:creationId xmlns:a16="http://schemas.microsoft.com/office/drawing/2014/main" id="{E602501B-FD85-407E-A17D-D096C86D61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7" name="Arc 32">
              <a:extLst>
                <a:ext uri="{FF2B5EF4-FFF2-40B4-BE49-F238E27FC236}">
                  <a16:creationId xmlns:a16="http://schemas.microsoft.com/office/drawing/2014/main" id="{A317A094-39D1-4D7B-B5A9-0F67AFA11F3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8" name="Arc 33">
              <a:extLst>
                <a:ext uri="{FF2B5EF4-FFF2-40B4-BE49-F238E27FC236}">
                  <a16:creationId xmlns:a16="http://schemas.microsoft.com/office/drawing/2014/main" id="{59EB98ED-A3CD-448B-B621-AA3ADA3C52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9" name="Arc 34">
              <a:extLst>
                <a:ext uri="{FF2B5EF4-FFF2-40B4-BE49-F238E27FC236}">
                  <a16:creationId xmlns:a16="http://schemas.microsoft.com/office/drawing/2014/main" id="{1DCEB4FF-5837-4013-B1E8-8A1B6AB0172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0" name="Arc 35">
              <a:extLst>
                <a:ext uri="{FF2B5EF4-FFF2-40B4-BE49-F238E27FC236}">
                  <a16:creationId xmlns:a16="http://schemas.microsoft.com/office/drawing/2014/main" id="{E38E19AF-A81B-43C8-B9AE-9C77E4F188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1" name="Arc 36">
              <a:extLst>
                <a:ext uri="{FF2B5EF4-FFF2-40B4-BE49-F238E27FC236}">
                  <a16:creationId xmlns:a16="http://schemas.microsoft.com/office/drawing/2014/main" id="{80BE438F-EB41-4991-91C2-9EBF2F2D893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2" name="Arc 37">
              <a:extLst>
                <a:ext uri="{FF2B5EF4-FFF2-40B4-BE49-F238E27FC236}">
                  <a16:creationId xmlns:a16="http://schemas.microsoft.com/office/drawing/2014/main" id="{AF962A58-7C73-4420-A35E-DBDE94A9D41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3" name="Arc 38">
              <a:extLst>
                <a:ext uri="{FF2B5EF4-FFF2-40B4-BE49-F238E27FC236}">
                  <a16:creationId xmlns:a16="http://schemas.microsoft.com/office/drawing/2014/main" id="{4174D996-9792-493D-B5BF-E91CB83F617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4" name="Arc 39">
              <a:extLst>
                <a:ext uri="{FF2B5EF4-FFF2-40B4-BE49-F238E27FC236}">
                  <a16:creationId xmlns:a16="http://schemas.microsoft.com/office/drawing/2014/main" id="{3042E880-AF82-4948-9710-A98D7DA0E8D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5" name="Arc 40">
              <a:extLst>
                <a:ext uri="{FF2B5EF4-FFF2-40B4-BE49-F238E27FC236}">
                  <a16:creationId xmlns:a16="http://schemas.microsoft.com/office/drawing/2014/main" id="{6EECB259-0970-4A86-BB2B-B6B42B9B62F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6" name="Arc 41">
              <a:extLst>
                <a:ext uri="{FF2B5EF4-FFF2-40B4-BE49-F238E27FC236}">
                  <a16:creationId xmlns:a16="http://schemas.microsoft.com/office/drawing/2014/main" id="{42E16A24-9118-4AFE-B7B8-35476BAE81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7" name="Arc 42">
              <a:extLst>
                <a:ext uri="{FF2B5EF4-FFF2-40B4-BE49-F238E27FC236}">
                  <a16:creationId xmlns:a16="http://schemas.microsoft.com/office/drawing/2014/main" id="{CC38F638-A0C5-4FFE-8369-AE5E2C03452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8" name="Arc 43">
              <a:extLst>
                <a:ext uri="{FF2B5EF4-FFF2-40B4-BE49-F238E27FC236}">
                  <a16:creationId xmlns:a16="http://schemas.microsoft.com/office/drawing/2014/main" id="{D3A18C04-0F68-4969-BB19-586F8C1C41A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9" name="Arc 44">
              <a:extLst>
                <a:ext uri="{FF2B5EF4-FFF2-40B4-BE49-F238E27FC236}">
                  <a16:creationId xmlns:a16="http://schemas.microsoft.com/office/drawing/2014/main" id="{9E50826E-B68F-493D-BCA1-0C4DCCECB6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0" name="Arc 45">
              <a:extLst>
                <a:ext uri="{FF2B5EF4-FFF2-40B4-BE49-F238E27FC236}">
                  <a16:creationId xmlns:a16="http://schemas.microsoft.com/office/drawing/2014/main" id="{9D02F2A2-2B1F-4E61-AE2A-D81C1E05FC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1" name="Arc 46">
              <a:extLst>
                <a:ext uri="{FF2B5EF4-FFF2-40B4-BE49-F238E27FC236}">
                  <a16:creationId xmlns:a16="http://schemas.microsoft.com/office/drawing/2014/main" id="{D4A74C5F-835B-4933-B70B-67CABCD4CC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2" name="Arc 47">
              <a:extLst>
                <a:ext uri="{FF2B5EF4-FFF2-40B4-BE49-F238E27FC236}">
                  <a16:creationId xmlns:a16="http://schemas.microsoft.com/office/drawing/2014/main" id="{F5B94C00-41C3-4AC1-AD6C-8AFF3DB8E29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3" name="Arc 48">
              <a:extLst>
                <a:ext uri="{FF2B5EF4-FFF2-40B4-BE49-F238E27FC236}">
                  <a16:creationId xmlns:a16="http://schemas.microsoft.com/office/drawing/2014/main" id="{55C9C8D5-758C-4558-A50F-2962B8901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4" name="Arc 49">
              <a:extLst>
                <a:ext uri="{FF2B5EF4-FFF2-40B4-BE49-F238E27FC236}">
                  <a16:creationId xmlns:a16="http://schemas.microsoft.com/office/drawing/2014/main" id="{9858801C-BABC-4BA4-9AF1-348210ACCFA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5" name="Arc 50">
              <a:extLst>
                <a:ext uri="{FF2B5EF4-FFF2-40B4-BE49-F238E27FC236}">
                  <a16:creationId xmlns:a16="http://schemas.microsoft.com/office/drawing/2014/main" id="{4DA3B309-33EC-4E57-9ED0-FEC37D2C092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6" name="Arc 51">
              <a:extLst>
                <a:ext uri="{FF2B5EF4-FFF2-40B4-BE49-F238E27FC236}">
                  <a16:creationId xmlns:a16="http://schemas.microsoft.com/office/drawing/2014/main" id="{DD511DE5-D3EA-43CA-95C9-E19871871F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7" name="Arc 52">
              <a:extLst>
                <a:ext uri="{FF2B5EF4-FFF2-40B4-BE49-F238E27FC236}">
                  <a16:creationId xmlns:a16="http://schemas.microsoft.com/office/drawing/2014/main" id="{C7D84E80-F1FA-43CE-BD94-F90A0645E8E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23" name="Rectangle 53">
            <a:extLst>
              <a:ext uri="{FF2B5EF4-FFF2-40B4-BE49-F238E27FC236}">
                <a16:creationId xmlns:a16="http://schemas.microsoft.com/office/drawing/2014/main" id="{121A4091-DBA2-48B5-927F-A3F23F3A3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5124" name="Rectangle 54">
            <a:extLst>
              <a:ext uri="{FF2B5EF4-FFF2-40B4-BE49-F238E27FC236}">
                <a16:creationId xmlns:a16="http://schemas.microsoft.com/office/drawing/2014/main" id="{4549ED03-4976-4033-8422-D287C46B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D2FAD8-422F-4840-8604-266C051A0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B5268492-F66B-4AB7-BD93-B6990DAC0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B7D4BB7F-EA8E-4F64-ADA3-49766A2B9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FC629506-E691-492B-97C2-B52DD83B1D0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>
            <a:extLst>
              <a:ext uri="{FF2B5EF4-FFF2-40B4-BE49-F238E27FC236}">
                <a16:creationId xmlns:a16="http://schemas.microsoft.com/office/drawing/2014/main" id="{43DA5E70-8F20-4925-8B84-532EFCC6CACD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6152" name="Arc 3">
              <a:extLst>
                <a:ext uri="{FF2B5EF4-FFF2-40B4-BE49-F238E27FC236}">
                  <a16:creationId xmlns:a16="http://schemas.microsoft.com/office/drawing/2014/main" id="{2ACBD0B6-29BF-452B-94FC-D6F414E97FD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3" name="Arc 4">
              <a:extLst>
                <a:ext uri="{FF2B5EF4-FFF2-40B4-BE49-F238E27FC236}">
                  <a16:creationId xmlns:a16="http://schemas.microsoft.com/office/drawing/2014/main" id="{6C844025-F7E6-4FB4-A53F-27D7A3A93E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4" name="Arc 5">
              <a:extLst>
                <a:ext uri="{FF2B5EF4-FFF2-40B4-BE49-F238E27FC236}">
                  <a16:creationId xmlns:a16="http://schemas.microsoft.com/office/drawing/2014/main" id="{B24D1BE1-0441-4434-B5E6-FA345668ED7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5" name="Arc 6">
              <a:extLst>
                <a:ext uri="{FF2B5EF4-FFF2-40B4-BE49-F238E27FC236}">
                  <a16:creationId xmlns:a16="http://schemas.microsoft.com/office/drawing/2014/main" id="{0D5AE403-1680-424F-B5DA-999A7C69B1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6" name="Arc 7">
              <a:extLst>
                <a:ext uri="{FF2B5EF4-FFF2-40B4-BE49-F238E27FC236}">
                  <a16:creationId xmlns:a16="http://schemas.microsoft.com/office/drawing/2014/main" id="{EF1C40FB-124C-45C9-AEE7-1BB287EB76F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7" name="Arc 8">
              <a:extLst>
                <a:ext uri="{FF2B5EF4-FFF2-40B4-BE49-F238E27FC236}">
                  <a16:creationId xmlns:a16="http://schemas.microsoft.com/office/drawing/2014/main" id="{0F8591FE-BF3E-4B8C-87AA-90FE8CEF52C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8" name="Arc 9">
              <a:extLst>
                <a:ext uri="{FF2B5EF4-FFF2-40B4-BE49-F238E27FC236}">
                  <a16:creationId xmlns:a16="http://schemas.microsoft.com/office/drawing/2014/main" id="{E0F07A05-476C-44D4-8B0B-EDEFF6939F1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9" name="Arc 10">
              <a:extLst>
                <a:ext uri="{FF2B5EF4-FFF2-40B4-BE49-F238E27FC236}">
                  <a16:creationId xmlns:a16="http://schemas.microsoft.com/office/drawing/2014/main" id="{38DE93B5-1EE6-457D-A04F-99BE1460AF3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0" name="Arc 11">
              <a:extLst>
                <a:ext uri="{FF2B5EF4-FFF2-40B4-BE49-F238E27FC236}">
                  <a16:creationId xmlns:a16="http://schemas.microsoft.com/office/drawing/2014/main" id="{04DA6E53-3A7E-4860-A144-4DBDAC25F4B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Arc 12">
              <a:extLst>
                <a:ext uri="{FF2B5EF4-FFF2-40B4-BE49-F238E27FC236}">
                  <a16:creationId xmlns:a16="http://schemas.microsoft.com/office/drawing/2014/main" id="{4AB16BC9-C6FA-433B-96F2-3D4672D92DD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2" name="Arc 13">
              <a:extLst>
                <a:ext uri="{FF2B5EF4-FFF2-40B4-BE49-F238E27FC236}">
                  <a16:creationId xmlns:a16="http://schemas.microsoft.com/office/drawing/2014/main" id="{898507A4-DAC8-4864-A788-9E8BF4B3255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Arc 14">
              <a:extLst>
                <a:ext uri="{FF2B5EF4-FFF2-40B4-BE49-F238E27FC236}">
                  <a16:creationId xmlns:a16="http://schemas.microsoft.com/office/drawing/2014/main" id="{F4615D8F-E92A-4469-89D4-B042865108F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Arc 15">
              <a:extLst>
                <a:ext uri="{FF2B5EF4-FFF2-40B4-BE49-F238E27FC236}">
                  <a16:creationId xmlns:a16="http://schemas.microsoft.com/office/drawing/2014/main" id="{3FAC1FE5-A687-4E7C-875B-2C9C3CE70B9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Arc 16">
              <a:extLst>
                <a:ext uri="{FF2B5EF4-FFF2-40B4-BE49-F238E27FC236}">
                  <a16:creationId xmlns:a16="http://schemas.microsoft.com/office/drawing/2014/main" id="{531D9891-C9FD-45A0-875F-F2FD241992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Arc 17">
              <a:extLst>
                <a:ext uri="{FF2B5EF4-FFF2-40B4-BE49-F238E27FC236}">
                  <a16:creationId xmlns:a16="http://schemas.microsoft.com/office/drawing/2014/main" id="{CC0A527D-A588-4162-A3BB-80E6394F836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Arc 18">
              <a:extLst>
                <a:ext uri="{FF2B5EF4-FFF2-40B4-BE49-F238E27FC236}">
                  <a16:creationId xmlns:a16="http://schemas.microsoft.com/office/drawing/2014/main" id="{2DF4A1A8-892A-41EA-9727-4370D4688D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Arc 19">
              <a:extLst>
                <a:ext uri="{FF2B5EF4-FFF2-40B4-BE49-F238E27FC236}">
                  <a16:creationId xmlns:a16="http://schemas.microsoft.com/office/drawing/2014/main" id="{ABBC8553-FF32-4CB8-937A-CA4A77DA0EC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Arc 20">
              <a:extLst>
                <a:ext uri="{FF2B5EF4-FFF2-40B4-BE49-F238E27FC236}">
                  <a16:creationId xmlns:a16="http://schemas.microsoft.com/office/drawing/2014/main" id="{11A95B82-E75F-4834-ABCA-A20354781FC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Arc 21">
              <a:extLst>
                <a:ext uri="{FF2B5EF4-FFF2-40B4-BE49-F238E27FC236}">
                  <a16:creationId xmlns:a16="http://schemas.microsoft.com/office/drawing/2014/main" id="{F2555F41-07A9-4C1D-9DE5-2983B98070F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Arc 22">
              <a:extLst>
                <a:ext uri="{FF2B5EF4-FFF2-40B4-BE49-F238E27FC236}">
                  <a16:creationId xmlns:a16="http://schemas.microsoft.com/office/drawing/2014/main" id="{01C098A9-0D47-4061-843B-6E5293008E9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Arc 23">
              <a:extLst>
                <a:ext uri="{FF2B5EF4-FFF2-40B4-BE49-F238E27FC236}">
                  <a16:creationId xmlns:a16="http://schemas.microsoft.com/office/drawing/2014/main" id="{A8B4D7EA-578E-4880-876A-A3FF85F4BD5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3" name="Arc 24">
              <a:extLst>
                <a:ext uri="{FF2B5EF4-FFF2-40B4-BE49-F238E27FC236}">
                  <a16:creationId xmlns:a16="http://schemas.microsoft.com/office/drawing/2014/main" id="{63298501-FA7D-4A36-BBF9-8526957D3AC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4" name="Arc 25">
              <a:extLst>
                <a:ext uri="{FF2B5EF4-FFF2-40B4-BE49-F238E27FC236}">
                  <a16:creationId xmlns:a16="http://schemas.microsoft.com/office/drawing/2014/main" id="{809296BC-56F8-4137-98C6-36729185464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5" name="Arc 26">
              <a:extLst>
                <a:ext uri="{FF2B5EF4-FFF2-40B4-BE49-F238E27FC236}">
                  <a16:creationId xmlns:a16="http://schemas.microsoft.com/office/drawing/2014/main" id="{6C269FA5-49D1-48B2-B68C-5CD8C72668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6" name="Arc 27">
              <a:extLst>
                <a:ext uri="{FF2B5EF4-FFF2-40B4-BE49-F238E27FC236}">
                  <a16:creationId xmlns:a16="http://schemas.microsoft.com/office/drawing/2014/main" id="{A192A435-0CBE-48E5-8D38-05BA1DC45C1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7" name="Arc 28">
              <a:extLst>
                <a:ext uri="{FF2B5EF4-FFF2-40B4-BE49-F238E27FC236}">
                  <a16:creationId xmlns:a16="http://schemas.microsoft.com/office/drawing/2014/main" id="{8AD6D7EC-446D-40EC-9888-A19D72C3926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8" name="Arc 29">
              <a:extLst>
                <a:ext uri="{FF2B5EF4-FFF2-40B4-BE49-F238E27FC236}">
                  <a16:creationId xmlns:a16="http://schemas.microsoft.com/office/drawing/2014/main" id="{A173E200-58D7-48E0-A0B1-88F8D86A2F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9" name="Arc 30">
              <a:extLst>
                <a:ext uri="{FF2B5EF4-FFF2-40B4-BE49-F238E27FC236}">
                  <a16:creationId xmlns:a16="http://schemas.microsoft.com/office/drawing/2014/main" id="{80BE615C-6EFB-48F3-996C-C3695F5958C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0" name="Arc 31">
              <a:extLst>
                <a:ext uri="{FF2B5EF4-FFF2-40B4-BE49-F238E27FC236}">
                  <a16:creationId xmlns:a16="http://schemas.microsoft.com/office/drawing/2014/main" id="{2C9BC6AC-EEFE-4A1D-9330-DD1B960616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1" name="Arc 32">
              <a:extLst>
                <a:ext uri="{FF2B5EF4-FFF2-40B4-BE49-F238E27FC236}">
                  <a16:creationId xmlns:a16="http://schemas.microsoft.com/office/drawing/2014/main" id="{26AD2EA4-3120-434A-B779-8DD09794DB9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2" name="Arc 33">
              <a:extLst>
                <a:ext uri="{FF2B5EF4-FFF2-40B4-BE49-F238E27FC236}">
                  <a16:creationId xmlns:a16="http://schemas.microsoft.com/office/drawing/2014/main" id="{425ADDE3-6DE2-41C8-AA3D-DA7144D0505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3" name="Arc 34">
              <a:extLst>
                <a:ext uri="{FF2B5EF4-FFF2-40B4-BE49-F238E27FC236}">
                  <a16:creationId xmlns:a16="http://schemas.microsoft.com/office/drawing/2014/main" id="{690BBF57-0F1F-4C1D-9B2D-D17FDE140E1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4" name="Arc 35">
              <a:extLst>
                <a:ext uri="{FF2B5EF4-FFF2-40B4-BE49-F238E27FC236}">
                  <a16:creationId xmlns:a16="http://schemas.microsoft.com/office/drawing/2014/main" id="{B7BCD3F1-B437-47EC-81BF-D83728CFD70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5" name="Arc 36">
              <a:extLst>
                <a:ext uri="{FF2B5EF4-FFF2-40B4-BE49-F238E27FC236}">
                  <a16:creationId xmlns:a16="http://schemas.microsoft.com/office/drawing/2014/main" id="{8C14B4A8-89F5-43D5-BD15-8D0AFBE3F0F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6" name="Arc 37">
              <a:extLst>
                <a:ext uri="{FF2B5EF4-FFF2-40B4-BE49-F238E27FC236}">
                  <a16:creationId xmlns:a16="http://schemas.microsoft.com/office/drawing/2014/main" id="{7B15D1C5-DA92-4B25-A3F5-715F132E158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7" name="Arc 38">
              <a:extLst>
                <a:ext uri="{FF2B5EF4-FFF2-40B4-BE49-F238E27FC236}">
                  <a16:creationId xmlns:a16="http://schemas.microsoft.com/office/drawing/2014/main" id="{9479F910-30C4-4382-8CD9-EAC2269D809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8" name="Arc 39">
              <a:extLst>
                <a:ext uri="{FF2B5EF4-FFF2-40B4-BE49-F238E27FC236}">
                  <a16:creationId xmlns:a16="http://schemas.microsoft.com/office/drawing/2014/main" id="{F09E4900-9D17-45ED-BF28-4E557B6C613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9" name="Arc 40">
              <a:extLst>
                <a:ext uri="{FF2B5EF4-FFF2-40B4-BE49-F238E27FC236}">
                  <a16:creationId xmlns:a16="http://schemas.microsoft.com/office/drawing/2014/main" id="{A8F3D626-12B6-4693-B683-0D51815FD7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0" name="Arc 41">
              <a:extLst>
                <a:ext uri="{FF2B5EF4-FFF2-40B4-BE49-F238E27FC236}">
                  <a16:creationId xmlns:a16="http://schemas.microsoft.com/office/drawing/2014/main" id="{64B74AA0-913B-4D9B-91BC-34AC11A151C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1" name="Arc 42">
              <a:extLst>
                <a:ext uri="{FF2B5EF4-FFF2-40B4-BE49-F238E27FC236}">
                  <a16:creationId xmlns:a16="http://schemas.microsoft.com/office/drawing/2014/main" id="{72073FBA-F2FC-42D5-89E6-E370403264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2" name="Arc 43">
              <a:extLst>
                <a:ext uri="{FF2B5EF4-FFF2-40B4-BE49-F238E27FC236}">
                  <a16:creationId xmlns:a16="http://schemas.microsoft.com/office/drawing/2014/main" id="{512DED84-D899-41D4-B765-3DABA138556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3" name="Arc 44">
              <a:extLst>
                <a:ext uri="{FF2B5EF4-FFF2-40B4-BE49-F238E27FC236}">
                  <a16:creationId xmlns:a16="http://schemas.microsoft.com/office/drawing/2014/main" id="{50D9CDF9-1455-4EF2-8ACC-C9E6ED35C12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4" name="Arc 45">
              <a:extLst>
                <a:ext uri="{FF2B5EF4-FFF2-40B4-BE49-F238E27FC236}">
                  <a16:creationId xmlns:a16="http://schemas.microsoft.com/office/drawing/2014/main" id="{A0DE7084-4EE2-4068-95DE-873F7922BBB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5" name="Arc 46">
              <a:extLst>
                <a:ext uri="{FF2B5EF4-FFF2-40B4-BE49-F238E27FC236}">
                  <a16:creationId xmlns:a16="http://schemas.microsoft.com/office/drawing/2014/main" id="{99B5F074-A320-49C8-A3B0-68FD3AFE478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6" name="Arc 47">
              <a:extLst>
                <a:ext uri="{FF2B5EF4-FFF2-40B4-BE49-F238E27FC236}">
                  <a16:creationId xmlns:a16="http://schemas.microsoft.com/office/drawing/2014/main" id="{DCD09392-59EA-42FA-85F2-9A98525198D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7" name="Arc 48">
              <a:extLst>
                <a:ext uri="{FF2B5EF4-FFF2-40B4-BE49-F238E27FC236}">
                  <a16:creationId xmlns:a16="http://schemas.microsoft.com/office/drawing/2014/main" id="{C6033E35-0318-421A-A0C6-41743C2FB73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8" name="Arc 49">
              <a:extLst>
                <a:ext uri="{FF2B5EF4-FFF2-40B4-BE49-F238E27FC236}">
                  <a16:creationId xmlns:a16="http://schemas.microsoft.com/office/drawing/2014/main" id="{4ACBC3F3-BA9D-4069-B363-A1697FD991F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9" name="Arc 50">
              <a:extLst>
                <a:ext uri="{FF2B5EF4-FFF2-40B4-BE49-F238E27FC236}">
                  <a16:creationId xmlns:a16="http://schemas.microsoft.com/office/drawing/2014/main" id="{82A92B11-4CFC-4AED-A1F8-3C8B0445E3F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00" name="Arc 51">
              <a:extLst>
                <a:ext uri="{FF2B5EF4-FFF2-40B4-BE49-F238E27FC236}">
                  <a16:creationId xmlns:a16="http://schemas.microsoft.com/office/drawing/2014/main" id="{B406C6D2-A431-400D-A385-FDD05D2B47C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01" name="Arc 52">
              <a:extLst>
                <a:ext uri="{FF2B5EF4-FFF2-40B4-BE49-F238E27FC236}">
                  <a16:creationId xmlns:a16="http://schemas.microsoft.com/office/drawing/2014/main" id="{6643B96A-1857-4019-A150-0EEDACBE36C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147" name="Rectangle 53">
            <a:extLst>
              <a:ext uri="{FF2B5EF4-FFF2-40B4-BE49-F238E27FC236}">
                <a16:creationId xmlns:a16="http://schemas.microsoft.com/office/drawing/2014/main" id="{1632CF7C-0431-4581-944A-BF25DA457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6148" name="Rectangle 54">
            <a:extLst>
              <a:ext uri="{FF2B5EF4-FFF2-40B4-BE49-F238E27FC236}">
                <a16:creationId xmlns:a16="http://schemas.microsoft.com/office/drawing/2014/main" id="{599D461E-BD11-4900-9F79-B71FB202B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F52A88-D51B-41EF-9170-02152E5DE8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8A49048A-D1BF-48A6-9EBB-D6DD94841A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39ADFD2A-7BFE-40A3-866A-EAC8C11927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97BCC8DB-AC2F-49E5-9F73-5C07BCF1454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5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id="{816FEF0F-32ED-4DB8-9AD9-3996BF32C35C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7176" name="Arc 3">
              <a:extLst>
                <a:ext uri="{FF2B5EF4-FFF2-40B4-BE49-F238E27FC236}">
                  <a16:creationId xmlns:a16="http://schemas.microsoft.com/office/drawing/2014/main" id="{0D937B12-712C-4CC9-8CF3-24C80FD445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7" name="Arc 4">
              <a:extLst>
                <a:ext uri="{FF2B5EF4-FFF2-40B4-BE49-F238E27FC236}">
                  <a16:creationId xmlns:a16="http://schemas.microsoft.com/office/drawing/2014/main" id="{4EBE3ABB-D7A8-43B0-BB28-32DF92FA57F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8" name="Arc 5">
              <a:extLst>
                <a:ext uri="{FF2B5EF4-FFF2-40B4-BE49-F238E27FC236}">
                  <a16:creationId xmlns:a16="http://schemas.microsoft.com/office/drawing/2014/main" id="{234253A2-500C-4D71-933B-DC6C016A4F0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79" name="Arc 6">
              <a:extLst>
                <a:ext uri="{FF2B5EF4-FFF2-40B4-BE49-F238E27FC236}">
                  <a16:creationId xmlns:a16="http://schemas.microsoft.com/office/drawing/2014/main" id="{32C4A5D4-F610-4933-A03B-8CC80184152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0" name="Arc 7">
              <a:extLst>
                <a:ext uri="{FF2B5EF4-FFF2-40B4-BE49-F238E27FC236}">
                  <a16:creationId xmlns:a16="http://schemas.microsoft.com/office/drawing/2014/main" id="{3858F265-07C4-4791-98F0-D64B2F84E3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1" name="Arc 8">
              <a:extLst>
                <a:ext uri="{FF2B5EF4-FFF2-40B4-BE49-F238E27FC236}">
                  <a16:creationId xmlns:a16="http://schemas.microsoft.com/office/drawing/2014/main" id="{0615A44D-8E10-47CF-9188-4078D67417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2" name="Arc 9">
              <a:extLst>
                <a:ext uri="{FF2B5EF4-FFF2-40B4-BE49-F238E27FC236}">
                  <a16:creationId xmlns:a16="http://schemas.microsoft.com/office/drawing/2014/main" id="{0CF68E3A-B1AC-4A50-A11E-6B4AF95F7C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3" name="Arc 10">
              <a:extLst>
                <a:ext uri="{FF2B5EF4-FFF2-40B4-BE49-F238E27FC236}">
                  <a16:creationId xmlns:a16="http://schemas.microsoft.com/office/drawing/2014/main" id="{4777FD13-8072-46BA-A0FA-85E1F0C240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4" name="Arc 11">
              <a:extLst>
                <a:ext uri="{FF2B5EF4-FFF2-40B4-BE49-F238E27FC236}">
                  <a16:creationId xmlns:a16="http://schemas.microsoft.com/office/drawing/2014/main" id="{566FB8FD-4B66-4B3B-A35A-AD57A7F9DCC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5" name="Arc 12">
              <a:extLst>
                <a:ext uri="{FF2B5EF4-FFF2-40B4-BE49-F238E27FC236}">
                  <a16:creationId xmlns:a16="http://schemas.microsoft.com/office/drawing/2014/main" id="{19F99601-3D53-4063-95FE-4AABABC0C6D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6" name="Arc 13">
              <a:extLst>
                <a:ext uri="{FF2B5EF4-FFF2-40B4-BE49-F238E27FC236}">
                  <a16:creationId xmlns:a16="http://schemas.microsoft.com/office/drawing/2014/main" id="{139F69FC-7131-4C46-B0DF-F76D095E3D1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7" name="Arc 14">
              <a:extLst>
                <a:ext uri="{FF2B5EF4-FFF2-40B4-BE49-F238E27FC236}">
                  <a16:creationId xmlns:a16="http://schemas.microsoft.com/office/drawing/2014/main" id="{47A1AF5E-878F-433F-ABC7-B17D962264C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8" name="Arc 15">
              <a:extLst>
                <a:ext uri="{FF2B5EF4-FFF2-40B4-BE49-F238E27FC236}">
                  <a16:creationId xmlns:a16="http://schemas.microsoft.com/office/drawing/2014/main" id="{BE9B2B33-125A-4CCD-AC2E-D431D138A0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89" name="Arc 16">
              <a:extLst>
                <a:ext uri="{FF2B5EF4-FFF2-40B4-BE49-F238E27FC236}">
                  <a16:creationId xmlns:a16="http://schemas.microsoft.com/office/drawing/2014/main" id="{CBE56110-1756-4786-B7AF-4D0360BF4CA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0" name="Arc 17">
              <a:extLst>
                <a:ext uri="{FF2B5EF4-FFF2-40B4-BE49-F238E27FC236}">
                  <a16:creationId xmlns:a16="http://schemas.microsoft.com/office/drawing/2014/main" id="{FCD634C0-6F97-423D-B92B-BD0A0F0F5B3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1" name="Arc 18">
              <a:extLst>
                <a:ext uri="{FF2B5EF4-FFF2-40B4-BE49-F238E27FC236}">
                  <a16:creationId xmlns:a16="http://schemas.microsoft.com/office/drawing/2014/main" id="{32942E21-A187-4EDF-B115-79A2824B5E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2" name="Arc 19">
              <a:extLst>
                <a:ext uri="{FF2B5EF4-FFF2-40B4-BE49-F238E27FC236}">
                  <a16:creationId xmlns:a16="http://schemas.microsoft.com/office/drawing/2014/main" id="{DAB867F3-EAC8-4306-9D9A-F9F5722DEDF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3" name="Arc 20">
              <a:extLst>
                <a:ext uri="{FF2B5EF4-FFF2-40B4-BE49-F238E27FC236}">
                  <a16:creationId xmlns:a16="http://schemas.microsoft.com/office/drawing/2014/main" id="{D85BF76F-DEE2-47AC-9454-22BCB6DA8CE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4" name="Arc 21">
              <a:extLst>
                <a:ext uri="{FF2B5EF4-FFF2-40B4-BE49-F238E27FC236}">
                  <a16:creationId xmlns:a16="http://schemas.microsoft.com/office/drawing/2014/main" id="{A0671D6F-0BB4-49DE-9879-24975BC570C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5" name="Arc 22">
              <a:extLst>
                <a:ext uri="{FF2B5EF4-FFF2-40B4-BE49-F238E27FC236}">
                  <a16:creationId xmlns:a16="http://schemas.microsoft.com/office/drawing/2014/main" id="{772DC5B9-1E65-4DA5-A1B6-FB2AEA3AD8A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6" name="Arc 23">
              <a:extLst>
                <a:ext uri="{FF2B5EF4-FFF2-40B4-BE49-F238E27FC236}">
                  <a16:creationId xmlns:a16="http://schemas.microsoft.com/office/drawing/2014/main" id="{48494AF8-BF06-4B87-BE3D-460F0DED74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7" name="Arc 24">
              <a:extLst>
                <a:ext uri="{FF2B5EF4-FFF2-40B4-BE49-F238E27FC236}">
                  <a16:creationId xmlns:a16="http://schemas.microsoft.com/office/drawing/2014/main" id="{3963EF14-0EE2-40DE-8C5E-3C9AAEDC85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8" name="Arc 25">
              <a:extLst>
                <a:ext uri="{FF2B5EF4-FFF2-40B4-BE49-F238E27FC236}">
                  <a16:creationId xmlns:a16="http://schemas.microsoft.com/office/drawing/2014/main" id="{E5AFBB9B-6E26-4B77-B15D-9641D44F5A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9" name="Arc 26">
              <a:extLst>
                <a:ext uri="{FF2B5EF4-FFF2-40B4-BE49-F238E27FC236}">
                  <a16:creationId xmlns:a16="http://schemas.microsoft.com/office/drawing/2014/main" id="{121E59B9-0C91-4EE1-8DE9-8CE7A9EF231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0" name="Arc 27">
              <a:extLst>
                <a:ext uri="{FF2B5EF4-FFF2-40B4-BE49-F238E27FC236}">
                  <a16:creationId xmlns:a16="http://schemas.microsoft.com/office/drawing/2014/main" id="{A091F6E7-017D-4BC9-B67A-E12A97BD1F1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1" name="Arc 28">
              <a:extLst>
                <a:ext uri="{FF2B5EF4-FFF2-40B4-BE49-F238E27FC236}">
                  <a16:creationId xmlns:a16="http://schemas.microsoft.com/office/drawing/2014/main" id="{193B2BFD-EF14-4764-AD17-A09AA30A6C6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2" name="Arc 29">
              <a:extLst>
                <a:ext uri="{FF2B5EF4-FFF2-40B4-BE49-F238E27FC236}">
                  <a16:creationId xmlns:a16="http://schemas.microsoft.com/office/drawing/2014/main" id="{C32AEE6D-C5CD-487D-8BE0-D118F2C40D1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3" name="Arc 30">
              <a:extLst>
                <a:ext uri="{FF2B5EF4-FFF2-40B4-BE49-F238E27FC236}">
                  <a16:creationId xmlns:a16="http://schemas.microsoft.com/office/drawing/2014/main" id="{99CBF51F-C13F-4BAB-95FE-00D3464705D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4" name="Arc 31">
              <a:extLst>
                <a:ext uri="{FF2B5EF4-FFF2-40B4-BE49-F238E27FC236}">
                  <a16:creationId xmlns:a16="http://schemas.microsoft.com/office/drawing/2014/main" id="{CF67E0DE-A7D5-4CF4-972C-5C697A16EC9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5" name="Arc 32">
              <a:extLst>
                <a:ext uri="{FF2B5EF4-FFF2-40B4-BE49-F238E27FC236}">
                  <a16:creationId xmlns:a16="http://schemas.microsoft.com/office/drawing/2014/main" id="{2FD2FDDB-A849-4A1D-9661-470BDFB9CF2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6" name="Arc 33">
              <a:extLst>
                <a:ext uri="{FF2B5EF4-FFF2-40B4-BE49-F238E27FC236}">
                  <a16:creationId xmlns:a16="http://schemas.microsoft.com/office/drawing/2014/main" id="{C2333638-1017-486B-B5D4-0D8E0790178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7" name="Arc 34">
              <a:extLst>
                <a:ext uri="{FF2B5EF4-FFF2-40B4-BE49-F238E27FC236}">
                  <a16:creationId xmlns:a16="http://schemas.microsoft.com/office/drawing/2014/main" id="{83B3D98D-649C-4D28-A45F-A4981A155D3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8" name="Arc 35">
              <a:extLst>
                <a:ext uri="{FF2B5EF4-FFF2-40B4-BE49-F238E27FC236}">
                  <a16:creationId xmlns:a16="http://schemas.microsoft.com/office/drawing/2014/main" id="{AB0330B3-99C7-44A0-90B2-6210950D7DC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9" name="Arc 36">
              <a:extLst>
                <a:ext uri="{FF2B5EF4-FFF2-40B4-BE49-F238E27FC236}">
                  <a16:creationId xmlns:a16="http://schemas.microsoft.com/office/drawing/2014/main" id="{CFA531C3-E1E0-46F6-B225-EB3D7B7DCB8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0" name="Arc 37">
              <a:extLst>
                <a:ext uri="{FF2B5EF4-FFF2-40B4-BE49-F238E27FC236}">
                  <a16:creationId xmlns:a16="http://schemas.microsoft.com/office/drawing/2014/main" id="{B79FF4DF-3536-4F9B-91E6-D77E71C962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1" name="Arc 38">
              <a:extLst>
                <a:ext uri="{FF2B5EF4-FFF2-40B4-BE49-F238E27FC236}">
                  <a16:creationId xmlns:a16="http://schemas.microsoft.com/office/drawing/2014/main" id="{244EF6F2-BF68-4F28-BD9E-21486A6A1C4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2" name="Arc 39">
              <a:extLst>
                <a:ext uri="{FF2B5EF4-FFF2-40B4-BE49-F238E27FC236}">
                  <a16:creationId xmlns:a16="http://schemas.microsoft.com/office/drawing/2014/main" id="{BB0DC8B5-6D25-47A6-B884-17F34E6697F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3" name="Arc 40">
              <a:extLst>
                <a:ext uri="{FF2B5EF4-FFF2-40B4-BE49-F238E27FC236}">
                  <a16:creationId xmlns:a16="http://schemas.microsoft.com/office/drawing/2014/main" id="{DDD8E2F8-CA96-4B1A-B2BF-281DB7AEA9A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4" name="Arc 41">
              <a:extLst>
                <a:ext uri="{FF2B5EF4-FFF2-40B4-BE49-F238E27FC236}">
                  <a16:creationId xmlns:a16="http://schemas.microsoft.com/office/drawing/2014/main" id="{80BEC4F6-C0FF-4391-8B44-149ABA6822A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5" name="Arc 42">
              <a:extLst>
                <a:ext uri="{FF2B5EF4-FFF2-40B4-BE49-F238E27FC236}">
                  <a16:creationId xmlns:a16="http://schemas.microsoft.com/office/drawing/2014/main" id="{2CBBA476-925A-491D-B591-603C498152D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6" name="Arc 43">
              <a:extLst>
                <a:ext uri="{FF2B5EF4-FFF2-40B4-BE49-F238E27FC236}">
                  <a16:creationId xmlns:a16="http://schemas.microsoft.com/office/drawing/2014/main" id="{DC068E79-2FC7-48E3-8568-4218FED6BE8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7" name="Arc 44">
              <a:extLst>
                <a:ext uri="{FF2B5EF4-FFF2-40B4-BE49-F238E27FC236}">
                  <a16:creationId xmlns:a16="http://schemas.microsoft.com/office/drawing/2014/main" id="{83C8F370-3871-4A7E-ACDD-CFAA8A36436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8" name="Arc 45">
              <a:extLst>
                <a:ext uri="{FF2B5EF4-FFF2-40B4-BE49-F238E27FC236}">
                  <a16:creationId xmlns:a16="http://schemas.microsoft.com/office/drawing/2014/main" id="{F4F52B5C-324C-4EA3-99F3-FA488685365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9" name="Arc 46">
              <a:extLst>
                <a:ext uri="{FF2B5EF4-FFF2-40B4-BE49-F238E27FC236}">
                  <a16:creationId xmlns:a16="http://schemas.microsoft.com/office/drawing/2014/main" id="{64C6AC68-F8BB-469C-9EE9-D0F0565E69E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20" name="Arc 47">
              <a:extLst>
                <a:ext uri="{FF2B5EF4-FFF2-40B4-BE49-F238E27FC236}">
                  <a16:creationId xmlns:a16="http://schemas.microsoft.com/office/drawing/2014/main" id="{997449FB-9BF7-4DA6-B1AC-7D62F684A2E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21" name="Arc 48">
              <a:extLst>
                <a:ext uri="{FF2B5EF4-FFF2-40B4-BE49-F238E27FC236}">
                  <a16:creationId xmlns:a16="http://schemas.microsoft.com/office/drawing/2014/main" id="{109CC46C-AECE-4D32-9EE3-3CA1BA08635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22" name="Arc 49">
              <a:extLst>
                <a:ext uri="{FF2B5EF4-FFF2-40B4-BE49-F238E27FC236}">
                  <a16:creationId xmlns:a16="http://schemas.microsoft.com/office/drawing/2014/main" id="{052987C7-2AD6-47B1-95E6-8065250618F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23" name="Arc 50">
              <a:extLst>
                <a:ext uri="{FF2B5EF4-FFF2-40B4-BE49-F238E27FC236}">
                  <a16:creationId xmlns:a16="http://schemas.microsoft.com/office/drawing/2014/main" id="{ECD39662-D9D2-4344-9A58-8E03A4F0578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24" name="Arc 51">
              <a:extLst>
                <a:ext uri="{FF2B5EF4-FFF2-40B4-BE49-F238E27FC236}">
                  <a16:creationId xmlns:a16="http://schemas.microsoft.com/office/drawing/2014/main" id="{073897C2-2C6B-46CC-9E93-D1E87225FDA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25" name="Arc 52">
              <a:extLst>
                <a:ext uri="{FF2B5EF4-FFF2-40B4-BE49-F238E27FC236}">
                  <a16:creationId xmlns:a16="http://schemas.microsoft.com/office/drawing/2014/main" id="{6F3B0D53-18E1-40A6-A2C2-1FCC308D79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171" name="Rectangle 53">
            <a:extLst>
              <a:ext uri="{FF2B5EF4-FFF2-40B4-BE49-F238E27FC236}">
                <a16:creationId xmlns:a16="http://schemas.microsoft.com/office/drawing/2014/main" id="{1A9D743D-EF66-413C-8C58-B185C869B7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7172" name="Rectangle 54">
            <a:extLst>
              <a:ext uri="{FF2B5EF4-FFF2-40B4-BE49-F238E27FC236}">
                <a16:creationId xmlns:a16="http://schemas.microsoft.com/office/drawing/2014/main" id="{FFA904AE-F0BD-4A43-A754-AF4BB4D55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30A71C-86B0-47A3-AC25-9C8CA66A7AC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0D89D4B1-5D39-4880-8075-25F44A2430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786E10EE-4E52-47EE-98DC-7EE4DB7EC8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CE9B4411-D52D-47D9-8850-E89C935F2FBD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6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1E83AC-0CAA-4FDE-8640-2C000FC93F8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06413"/>
            <a:ext cx="7772400" cy="95567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GB" altLang="cs-CZ" b="1" i="1">
                <a:solidFill>
                  <a:srgbClr val="008000"/>
                </a:solidFill>
                <a:latin typeface="Calibri" panose="020F0502020204030204" pitchFamily="34" charset="0"/>
              </a:rPr>
              <a:t>Pharmacognosy </a:t>
            </a:r>
            <a:br>
              <a:rPr lang="en-GB" altLang="cs-CZ" b="1" i="1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GB" altLang="cs-CZ" b="1" i="1">
                <a:solidFill>
                  <a:srgbClr val="008000"/>
                </a:solidFill>
                <a:latin typeface="Calibri" panose="020F0502020204030204" pitchFamily="34" charset="0"/>
              </a:rPr>
              <a:t>lab exercise 3</a:t>
            </a:r>
            <a:endParaRPr lang="en-GB" altLang="cs-CZ" b="1" i="1">
              <a:latin typeface="Calibri" panose="020F050202020403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AA3299-50CF-48C0-89DA-3B9599C9899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4221163"/>
            <a:ext cx="7593012" cy="2376189"/>
          </a:xfrm>
        </p:spPr>
        <p:txBody>
          <a:bodyPr lIns="92075" tIns="46038" rIns="92075" bIns="46038" anchor="b"/>
          <a:lstStyle/>
          <a:p>
            <a:pPr marL="0" indent="0" algn="ctr">
              <a:buFontTx/>
              <a:buNone/>
            </a:pP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Root drugs</a:t>
            </a:r>
          </a:p>
          <a:p>
            <a:pPr marL="0" indent="0" algn="ctr">
              <a:buFontTx/>
              <a:buNone/>
            </a:pP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Balsams, Tars</a:t>
            </a:r>
          </a:p>
          <a:p>
            <a:pPr marL="0" indent="0" algn="ctr">
              <a:buFontTx/>
              <a:buNone/>
            </a:pP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Gumms</a:t>
            </a:r>
            <a:endParaRPr lang="en-GB" altLang="en-US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Tubers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C0429C0-440B-4E08-9BF0-944D25EDA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562100"/>
            <a:ext cx="3060700" cy="22955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7817F1-3B0E-40E2-B8CF-46653E705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Sarsaparillae radix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(sarsaparilla)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94E673D-E80C-4AD3-8E11-D13EBC4390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2243138" cy="5095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324" name="Picture 3">
            <a:extLst>
              <a:ext uri="{FF2B5EF4-FFF2-40B4-BE49-F238E27FC236}">
                <a16:creationId xmlns:a16="http://schemas.microsoft.com/office/drawing/2014/main" id="{581F67DF-84AB-402D-BC45-FA1F5981F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325" name="Straight Connector 4">
            <a:extLst>
              <a:ext uri="{FF2B5EF4-FFF2-40B4-BE49-F238E27FC236}">
                <a16:creationId xmlns:a16="http://schemas.microsoft.com/office/drawing/2014/main" id="{1E5FDE9A-93BB-42A1-9527-0FDA680DBD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6" name="AutoShape 2" descr="Výsledek obrázku pro petroselini radix">
            <a:extLst>
              <a:ext uri="{FF2B5EF4-FFF2-40B4-BE49-F238E27FC236}">
                <a16:creationId xmlns:a16="http://schemas.microsoft.com/office/drawing/2014/main" id="{FC593E4C-9C49-41DC-B154-8E5979B7C4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56327" name="Obrázek 1">
            <a:extLst>
              <a:ext uri="{FF2B5EF4-FFF2-40B4-BE49-F238E27FC236}">
                <a16:creationId xmlns:a16="http://schemas.microsoft.com/office/drawing/2014/main" id="{75E25842-2D5E-4405-B5C4-EFE75367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4" t="29839" r="16554" b="31799"/>
          <a:stretch>
            <a:fillRect/>
          </a:stretch>
        </p:blipFill>
        <p:spPr bwMode="auto">
          <a:xfrm>
            <a:off x="1004664" y="2376513"/>
            <a:ext cx="65278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332916E-1D13-48B1-AA5A-DB042095C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Veratri albi radix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423964D-F33C-4D73-8EAD-A330C0C1DFA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12888"/>
            <a:ext cx="8740775" cy="906462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Veratrum album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, Melanthiaceae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(white hellebore)</a:t>
            </a: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A600DB4A-3F1C-46B7-B1A7-B2EEA2C3C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373" name="Straight Connector 4">
            <a:extLst>
              <a:ext uri="{FF2B5EF4-FFF2-40B4-BE49-F238E27FC236}">
                <a16:creationId xmlns:a16="http://schemas.microsoft.com/office/drawing/2014/main" id="{1D7906E1-223F-4F0E-B77F-33A5891D3A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4" name="AutoShape 2" descr="Výsledek obrázku pro petroselini radix">
            <a:extLst>
              <a:ext uri="{FF2B5EF4-FFF2-40B4-BE49-F238E27FC236}">
                <a16:creationId xmlns:a16="http://schemas.microsoft.com/office/drawing/2014/main" id="{0D24D4D9-7573-4789-AE5A-871A8D613F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58375" name="Obrázek 5">
            <a:extLst>
              <a:ext uri="{FF2B5EF4-FFF2-40B4-BE49-F238E27FC236}">
                <a16:creationId xmlns:a16="http://schemas.microsoft.com/office/drawing/2014/main" id="{435623E5-308F-4349-90D1-4571F08FE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292100"/>
            <a:ext cx="9540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6938FCF3-F020-4E3F-AFDB-716160AB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393950"/>
            <a:ext cx="40227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8377" name="Obrázek 1">
            <a:extLst>
              <a:ext uri="{FF2B5EF4-FFF2-40B4-BE49-F238E27FC236}">
                <a16:creationId xmlns:a16="http://schemas.microsoft.com/office/drawing/2014/main" id="{99A8D779-168D-43F6-91B0-08BF6B8A0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393950"/>
            <a:ext cx="398938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>
            <a:extLst>
              <a:ext uri="{FF2B5EF4-FFF2-40B4-BE49-F238E27FC236}">
                <a16:creationId xmlns:a16="http://schemas.microsoft.com/office/drawing/2014/main" id="{5DBAD4FE-89CA-4BCD-A2FD-CF3355697A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497013"/>
            <a:ext cx="8975725" cy="236220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black-brown rhizome obovate shape, with roots surrounding or with scars after roots, fracture is white-grey, without odo</a:t>
            </a: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r, bitter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steroidal alkaloids</a:t>
            </a: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cs-CZ" sz="2400" b="1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protoveratrine</a:t>
            </a:r>
            <a:r>
              <a:rPr lang="cs-CZ" altLang="cs-CZ" sz="2400" b="1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</a:t>
            </a:r>
            <a:endParaRPr lang="en-GB" altLang="en-US" sz="24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hypotensive, ectoparasitic</a:t>
            </a: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, isolation of alkaloids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9AFA75DB-2187-4211-9C12-E42E681AD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420" name="Straight Connector 4">
            <a:extLst>
              <a:ext uri="{FF2B5EF4-FFF2-40B4-BE49-F238E27FC236}">
                <a16:creationId xmlns:a16="http://schemas.microsoft.com/office/drawing/2014/main" id="{0A075B68-8240-40BB-A91C-069D7235C5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1" name="AutoShape 2" descr="Výsledek obrázku pro petroselini radix">
            <a:extLst>
              <a:ext uri="{FF2B5EF4-FFF2-40B4-BE49-F238E27FC236}">
                <a16:creationId xmlns:a16="http://schemas.microsoft.com/office/drawing/2014/main" id="{FF781F48-D4C9-4520-9455-A4F5FA65A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60422" name="Obrázek 5">
            <a:extLst>
              <a:ext uri="{FF2B5EF4-FFF2-40B4-BE49-F238E27FC236}">
                <a16:creationId xmlns:a16="http://schemas.microsoft.com/office/drawing/2014/main" id="{A5007F25-9617-4703-A4CA-BD16B4FC8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4">
            <a:extLst>
              <a:ext uri="{FF2B5EF4-FFF2-40B4-BE49-F238E27FC236}">
                <a16:creationId xmlns:a16="http://schemas.microsoft.com/office/drawing/2014/main" id="{C7D9BE6F-4C24-407F-BC0F-58865688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090988"/>
            <a:ext cx="33909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0424" name="Picture 11">
            <a:extLst>
              <a:ext uri="{FF2B5EF4-FFF2-40B4-BE49-F238E27FC236}">
                <a16:creationId xmlns:a16="http://schemas.microsoft.com/office/drawing/2014/main" id="{EBC6F7F0-F0FA-4E27-8566-23642064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84613"/>
            <a:ext cx="42894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5" name="Rectangle 2">
            <a:extLst>
              <a:ext uri="{FF2B5EF4-FFF2-40B4-BE49-F238E27FC236}">
                <a16:creationId xmlns:a16="http://schemas.microsoft.com/office/drawing/2014/main" id="{0BC5E70F-47C6-4CA2-A392-E0769C48F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77788"/>
            <a:ext cx="7148512" cy="13716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Veratri albi radix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>
            <a:extLst>
              <a:ext uri="{FF2B5EF4-FFF2-40B4-BE49-F238E27FC236}">
                <a16:creationId xmlns:a16="http://schemas.microsoft.com/office/drawing/2014/main" id="{36803194-C85A-48C8-9DC3-4CB55188B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295525"/>
            <a:ext cx="418782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>
            <a:extLst>
              <a:ext uri="{FF2B5EF4-FFF2-40B4-BE49-F238E27FC236}">
                <a16:creationId xmlns:a16="http://schemas.microsoft.com/office/drawing/2014/main" id="{5697CE85-8EC6-43F6-9818-4B7DCE9750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Veratri albi radix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DF75368-83F5-472E-B526-7656C4F2ED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75163" cy="52339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pPr>
              <a:buFont typeface="Monotype Sorts" pitchFamily="2" charset="2"/>
              <a:buNone/>
            </a:pPr>
            <a:r>
              <a:rPr lang="cs-CZ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primary cortex </a:t>
            </a:r>
            <a:endParaRPr lang="cs-CZ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endodermis</a:t>
            </a:r>
            <a:endParaRPr lang="cs-CZ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(Caspari strips)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sieve-tubes</a:t>
            </a:r>
          </a:p>
          <a:p>
            <a:pPr>
              <a:buFont typeface="Monotype Sorts" pitchFamily="2" charset="2"/>
              <a:buNone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cs-CZ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ducts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cs-CZ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 b="1">
                <a:solidFill>
                  <a:srgbClr val="000000"/>
                </a:solidFill>
                <a:latin typeface="Calibri" panose="020F0502020204030204" pitchFamily="34" charset="0"/>
              </a:rPr>
              <a:t>Vascular bundle</a:t>
            </a: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: radial polyarch</a:t>
            </a:r>
          </a:p>
          <a:p>
            <a:pPr>
              <a:buFont typeface="Monotype Sorts" pitchFamily="2" charset="2"/>
              <a:buNone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469" name="Picture 3">
            <a:extLst>
              <a:ext uri="{FF2B5EF4-FFF2-40B4-BE49-F238E27FC236}">
                <a16:creationId xmlns:a16="http://schemas.microsoft.com/office/drawing/2014/main" id="{3BA32AEA-8A00-4EA9-9DBE-D89858794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470" name="Straight Connector 4">
            <a:extLst>
              <a:ext uri="{FF2B5EF4-FFF2-40B4-BE49-F238E27FC236}">
                <a16:creationId xmlns:a16="http://schemas.microsoft.com/office/drawing/2014/main" id="{B89E5C13-7E41-46E8-8DF1-04C3C46595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471" name="AutoShape 2" descr="Výsledek obrázku pro petroselini radix">
            <a:extLst>
              <a:ext uri="{FF2B5EF4-FFF2-40B4-BE49-F238E27FC236}">
                <a16:creationId xmlns:a16="http://schemas.microsoft.com/office/drawing/2014/main" id="{82E5EA4D-3343-42F2-825E-B1F7049084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62472" name="Line 7">
            <a:extLst>
              <a:ext uri="{FF2B5EF4-FFF2-40B4-BE49-F238E27FC236}">
                <a16:creationId xmlns:a16="http://schemas.microsoft.com/office/drawing/2014/main" id="{C820CFAF-433D-4550-BC7F-01515A457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1788" y="2573338"/>
            <a:ext cx="2924175" cy="19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3" name="Line 7">
            <a:extLst>
              <a:ext uri="{FF2B5EF4-FFF2-40B4-BE49-F238E27FC236}">
                <a16:creationId xmlns:a16="http://schemas.microsoft.com/office/drawing/2014/main" id="{AF47015F-BCF6-4CD9-AC17-00D08C934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8263" y="2924175"/>
            <a:ext cx="2971800" cy="227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4" name="Line 7">
            <a:extLst>
              <a:ext uri="{FF2B5EF4-FFF2-40B4-BE49-F238E27FC236}">
                <a16:creationId xmlns:a16="http://schemas.microsoft.com/office/drawing/2014/main" id="{6A91E00D-56DE-4A0B-AF62-6D2AB32A32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540125"/>
            <a:ext cx="3959225" cy="88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5" name="Line 7">
            <a:extLst>
              <a:ext uri="{FF2B5EF4-FFF2-40B4-BE49-F238E27FC236}">
                <a16:creationId xmlns:a16="http://schemas.microsoft.com/office/drawing/2014/main" id="{48115E46-2005-45B3-BE5D-4D19ABCD94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1050" y="4300538"/>
            <a:ext cx="4105275" cy="136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5341569B-E035-40E6-BC93-F0F3CBD1D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312738"/>
            <a:ext cx="6883400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Veratri albi radix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cs-CZ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237539F-C84A-449E-8B69-E5E7EE1354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484313"/>
            <a:ext cx="2160588" cy="576262"/>
          </a:xfrm>
        </p:spPr>
        <p:txBody>
          <a:bodyPr/>
          <a:lstStyle/>
          <a:p>
            <a:pPr algn="just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Mikroskopie:</a:t>
            </a:r>
            <a:endParaRPr lang="cs-CZ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516" name="Picture 3">
            <a:extLst>
              <a:ext uri="{FF2B5EF4-FFF2-40B4-BE49-F238E27FC236}">
                <a16:creationId xmlns:a16="http://schemas.microsoft.com/office/drawing/2014/main" id="{EC8CECBC-6EEC-4824-AA23-030B6D0B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517" name="Straight Connector 4">
            <a:extLst>
              <a:ext uri="{FF2B5EF4-FFF2-40B4-BE49-F238E27FC236}">
                <a16:creationId xmlns:a16="http://schemas.microsoft.com/office/drawing/2014/main" id="{11BB9E30-E6EC-480A-BA2C-AD9CDD6496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8" name="AutoShape 2" descr="Výsledek obrázku pro petroselini radix">
            <a:extLst>
              <a:ext uri="{FF2B5EF4-FFF2-40B4-BE49-F238E27FC236}">
                <a16:creationId xmlns:a16="http://schemas.microsoft.com/office/drawing/2014/main" id="{DEA0ECB7-F3E2-4279-9DA3-74D065F371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64519" name="Obrázek 5">
            <a:extLst>
              <a:ext uri="{FF2B5EF4-FFF2-40B4-BE49-F238E27FC236}">
                <a16:creationId xmlns:a16="http://schemas.microsoft.com/office/drawing/2014/main" id="{8A15521B-8190-4E71-A7C9-3CE3354FC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68300"/>
            <a:ext cx="9540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Obrázek 1">
            <a:extLst>
              <a:ext uri="{FF2B5EF4-FFF2-40B4-BE49-F238E27FC236}">
                <a16:creationId xmlns:a16="http://schemas.microsoft.com/office/drawing/2014/main" id="{2357843A-9E7B-472A-BD90-5E8E3C4A4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5"/>
          <a:stretch>
            <a:fillRect/>
          </a:stretch>
        </p:blipFill>
        <p:spPr bwMode="auto">
          <a:xfrm>
            <a:off x="395288" y="2303463"/>
            <a:ext cx="6726237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ovéPole 9">
            <a:extLst>
              <a:ext uri="{FF2B5EF4-FFF2-40B4-BE49-F238E27FC236}">
                <a16:creationId xmlns:a16="http://schemas.microsoft.com/office/drawing/2014/main" id="{2788F4FB-AA28-45B9-8300-02E367A23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3141663"/>
            <a:ext cx="1268413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rhizodermis</a:t>
            </a:r>
          </a:p>
        </p:txBody>
      </p:sp>
      <p:sp>
        <p:nvSpPr>
          <p:cNvPr id="64522" name="TextovéPole 10">
            <a:extLst>
              <a:ext uri="{FF2B5EF4-FFF2-40B4-BE49-F238E27FC236}">
                <a16:creationId xmlns:a16="http://schemas.microsoft.com/office/drawing/2014/main" id="{E672A677-5E81-4227-8193-DCEFA1DF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5222875"/>
            <a:ext cx="1268412" cy="338138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endodermis</a:t>
            </a:r>
          </a:p>
        </p:txBody>
      </p:sp>
      <p:sp>
        <p:nvSpPr>
          <p:cNvPr id="64523" name="TextovéPole 11">
            <a:extLst>
              <a:ext uri="{FF2B5EF4-FFF2-40B4-BE49-F238E27FC236}">
                <a16:creationId xmlns:a16="http://schemas.microsoft.com/office/drawing/2014/main" id="{BC54969D-A611-45F2-ABDC-19B49ED04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5589588"/>
            <a:ext cx="1868488" cy="584200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Vascular bundle: radial polyarch</a:t>
            </a:r>
          </a:p>
        </p:txBody>
      </p:sp>
      <p:sp>
        <p:nvSpPr>
          <p:cNvPr id="64524" name="TextovéPole 9">
            <a:extLst>
              <a:ext uri="{FF2B5EF4-FFF2-40B4-BE49-F238E27FC236}">
                <a16:creationId xmlns:a16="http://schemas.microsoft.com/office/drawing/2014/main" id="{11E5D2C8-3568-4F80-ADA7-1A59CD2CE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3751263"/>
            <a:ext cx="1268412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parenchym</a:t>
            </a: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8E60B204-F442-4EA4-9256-7D4B79C60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3919538"/>
            <a:ext cx="2924175" cy="19050"/>
          </a:xfrm>
          <a:prstGeom prst="line">
            <a:avLst/>
          </a:prstGeom>
          <a:noFill/>
          <a:ln w="28575">
            <a:solidFill>
              <a:schemeClr val="tx1">
                <a:lumMod val="1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9092C1B6-DB00-4B6C-8846-28AAAAC5E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5095875"/>
            <a:ext cx="4305300" cy="125413"/>
          </a:xfrm>
          <a:prstGeom prst="line">
            <a:avLst/>
          </a:prstGeom>
          <a:noFill/>
          <a:ln w="28575">
            <a:solidFill>
              <a:schemeClr val="tx1">
                <a:lumMod val="10000"/>
              </a:schemeClr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64527" name="TextovéPole 9">
            <a:extLst>
              <a:ext uri="{FF2B5EF4-FFF2-40B4-BE49-F238E27FC236}">
                <a16:creationId xmlns:a16="http://schemas.microsoft.com/office/drawing/2014/main" id="{DB39B4F7-B9EE-4574-A57E-1CBA7EBF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13" y="4856163"/>
            <a:ext cx="1268412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medulla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CF674E57-79A3-4DB9-AD7F-33EED010E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2288" y="244475"/>
            <a:ext cx="68834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Calami aromatici radix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E937BE4-DE7B-4CC9-A65D-CCA6EFA468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740775" cy="908050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Acorus calamus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, Acoraceae</a:t>
            </a:r>
            <a:r>
              <a:rPr lang="cs-CZ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sweet flag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E832E6F9-AE94-4F12-B642-F5C16BA3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565" name="Straight Connector 4">
            <a:extLst>
              <a:ext uri="{FF2B5EF4-FFF2-40B4-BE49-F238E27FC236}">
                <a16:creationId xmlns:a16="http://schemas.microsoft.com/office/drawing/2014/main" id="{F567C611-1282-4BEF-816D-7603574A56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6" name="AutoShape 2" descr="Výsledek obrázku pro petroselini radix">
            <a:extLst>
              <a:ext uri="{FF2B5EF4-FFF2-40B4-BE49-F238E27FC236}">
                <a16:creationId xmlns:a16="http://schemas.microsoft.com/office/drawing/2014/main" id="{F149CEC3-EFC7-42FC-A689-1AB124BD14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66567" name="Picture 6">
            <a:extLst>
              <a:ext uri="{FF2B5EF4-FFF2-40B4-BE49-F238E27FC236}">
                <a16:creationId xmlns:a16="http://schemas.microsoft.com/office/drawing/2014/main" id="{7643F9ED-5211-4573-B24A-03BDB5B0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438400"/>
            <a:ext cx="3081337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6568" name="Obrázek 1">
            <a:extLst>
              <a:ext uri="{FF2B5EF4-FFF2-40B4-BE49-F238E27FC236}">
                <a16:creationId xmlns:a16="http://schemas.microsoft.com/office/drawing/2014/main" id="{81A66C6A-CA96-4442-B559-2973E04B1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32063"/>
            <a:ext cx="2951162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2BD0B0FA-5467-4736-88AA-3E0554AF4A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150" y="260350"/>
            <a:ext cx="6723063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Calami aromatici radix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850D6E6-A9CC-49F0-9C38-83B4A639B2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740775" cy="236220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grey-brown wrinkled rhizomes without roots (visible scars), aromatic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odor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strong spicy taste 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volatiles</a:t>
            </a:r>
            <a:r>
              <a:rPr lang="cs-CZ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l-GR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400" dirty="0" err="1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asaron</a:t>
            </a:r>
            <a:r>
              <a:rPr lang="cs-CZ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bitter substances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tannins,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cholin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starch and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mucilages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aromatic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amarum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stomachi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spasmolytic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612" name="Picture 3">
            <a:extLst>
              <a:ext uri="{FF2B5EF4-FFF2-40B4-BE49-F238E27FC236}">
                <a16:creationId xmlns:a16="http://schemas.microsoft.com/office/drawing/2014/main" id="{1D70E2FC-6939-4847-A86E-A5D531E85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613" name="Straight Connector 4">
            <a:extLst>
              <a:ext uri="{FF2B5EF4-FFF2-40B4-BE49-F238E27FC236}">
                <a16:creationId xmlns:a16="http://schemas.microsoft.com/office/drawing/2014/main" id="{8822E846-B050-4260-ABA6-5DE0DCFE50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14" name="AutoShape 2" descr="Výsledek obrázku pro petroselini radix">
            <a:extLst>
              <a:ext uri="{FF2B5EF4-FFF2-40B4-BE49-F238E27FC236}">
                <a16:creationId xmlns:a16="http://schemas.microsoft.com/office/drawing/2014/main" id="{4291EB20-F790-4244-B0B6-42E50E72D9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68615" name="Picture 4">
            <a:extLst>
              <a:ext uri="{FF2B5EF4-FFF2-40B4-BE49-F238E27FC236}">
                <a16:creationId xmlns:a16="http://schemas.microsoft.com/office/drawing/2014/main" id="{613E860F-BFE6-4B8E-BADC-6611B0B6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21137"/>
            <a:ext cx="309721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8616" name="Picture 12">
            <a:extLst>
              <a:ext uri="{FF2B5EF4-FFF2-40B4-BE49-F238E27FC236}">
                <a16:creationId xmlns:a16="http://schemas.microsoft.com/office/drawing/2014/main" id="{6BD9FD70-E31F-4D2A-BE93-9B5E205B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64" b="15866"/>
          <a:stretch>
            <a:fillRect/>
          </a:stretch>
        </p:blipFill>
        <p:spPr bwMode="auto">
          <a:xfrm>
            <a:off x="5076825" y="4430713"/>
            <a:ext cx="280035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7" name="Rectangle 2">
            <a:extLst>
              <a:ext uri="{FF2B5EF4-FFF2-40B4-BE49-F238E27FC236}">
                <a16:creationId xmlns:a16="http://schemas.microsoft.com/office/drawing/2014/main" id="{78091924-CBEA-4B9F-9235-65136B2E8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5732463"/>
            <a:ext cx="2881312" cy="37147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cs-CZ" sz="180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altLang="cs-CZ" sz="180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-asaron</a:t>
            </a:r>
            <a:endParaRPr lang="cs-CZ" altLang="cs-CZ" sz="1800">
              <a:solidFill>
                <a:srgbClr val="000008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205F9A3-730D-4DBD-B10E-EC1071BA7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Calami aromatici radix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0F618578-004D-47FD-A76F-1F20E79C5B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764588" cy="144462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rhizodermis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primary cortex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with vascular bundles 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collateral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sclerogen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sheath, endodermis, </a:t>
            </a:r>
            <a:r>
              <a:rPr lang="en-GB" alt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central cylinder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with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leptocentric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vascular bundles, often volatiles-containing cells, characteristic chain parenchyma - 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aerenchyma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cs-CZ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660" name="Picture 3">
            <a:extLst>
              <a:ext uri="{FF2B5EF4-FFF2-40B4-BE49-F238E27FC236}">
                <a16:creationId xmlns:a16="http://schemas.microsoft.com/office/drawing/2014/main" id="{C0D4E8CC-3E1B-47AB-82F7-796BEB38D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661" name="Straight Connector 4">
            <a:extLst>
              <a:ext uri="{FF2B5EF4-FFF2-40B4-BE49-F238E27FC236}">
                <a16:creationId xmlns:a16="http://schemas.microsoft.com/office/drawing/2014/main" id="{9FE21083-577E-441D-A525-B7617C86DF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2" name="AutoShape 2" descr="Výsledek obrázku pro petroselini radix">
            <a:extLst>
              <a:ext uri="{FF2B5EF4-FFF2-40B4-BE49-F238E27FC236}">
                <a16:creationId xmlns:a16="http://schemas.microsoft.com/office/drawing/2014/main" id="{DB9BC883-1586-42FE-A660-63006BA0C4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70663" name="Obrázek 2">
            <a:extLst>
              <a:ext uri="{FF2B5EF4-FFF2-40B4-BE49-F238E27FC236}">
                <a16:creationId xmlns:a16="http://schemas.microsoft.com/office/drawing/2014/main" id="{C2E8EE6C-FC99-481E-9951-345023FAB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2" r="13152"/>
          <a:stretch>
            <a:fillRect/>
          </a:stretch>
        </p:blipFill>
        <p:spPr bwMode="auto">
          <a:xfrm>
            <a:off x="152400" y="3644900"/>
            <a:ext cx="46355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ovéPole 8">
            <a:extLst>
              <a:ext uri="{FF2B5EF4-FFF2-40B4-BE49-F238E27FC236}">
                <a16:creationId xmlns:a16="http://schemas.microsoft.com/office/drawing/2014/main" id="{F245EB6B-DA61-47C5-9689-DB6AFF106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581400"/>
            <a:ext cx="1268413" cy="339725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endodermis</a:t>
            </a:r>
          </a:p>
        </p:txBody>
      </p:sp>
      <p:sp>
        <p:nvSpPr>
          <p:cNvPr id="70665" name="TextovéPole 14">
            <a:extLst>
              <a:ext uri="{FF2B5EF4-FFF2-40B4-BE49-F238E27FC236}">
                <a16:creationId xmlns:a16="http://schemas.microsoft.com/office/drawing/2014/main" id="{397112E3-4D14-4590-8D03-56E2B0670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4086225"/>
            <a:ext cx="1503363" cy="584200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vascular bundle collateral</a:t>
            </a:r>
          </a:p>
        </p:txBody>
      </p:sp>
      <p:sp>
        <p:nvSpPr>
          <p:cNvPr id="70666" name="TextovéPole 9">
            <a:extLst>
              <a:ext uri="{FF2B5EF4-FFF2-40B4-BE49-F238E27FC236}">
                <a16:creationId xmlns:a16="http://schemas.microsoft.com/office/drawing/2014/main" id="{40C5CA16-1B42-4257-9D64-AF0F8C418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4867275"/>
            <a:ext cx="1503363" cy="584200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vascular bundle leptocentric</a:t>
            </a:r>
          </a:p>
        </p:txBody>
      </p:sp>
      <p:sp>
        <p:nvSpPr>
          <p:cNvPr id="70667" name="TextovéPole 15">
            <a:extLst>
              <a:ext uri="{FF2B5EF4-FFF2-40B4-BE49-F238E27FC236}">
                <a16:creationId xmlns:a16="http://schemas.microsoft.com/office/drawing/2014/main" id="{7C68FEB8-23F2-447A-9956-BBEC1D489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995988"/>
            <a:ext cx="1503363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aerenchyma</a:t>
            </a:r>
          </a:p>
        </p:txBody>
      </p:sp>
      <p:cxnSp>
        <p:nvCxnSpPr>
          <p:cNvPr id="70668" name="Přímá spojnice se šipkou 4">
            <a:extLst>
              <a:ext uri="{FF2B5EF4-FFF2-40B4-BE49-F238E27FC236}">
                <a16:creationId xmlns:a16="http://schemas.microsoft.com/office/drawing/2014/main" id="{4F42890B-25EB-4777-A4AF-58184AF789A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344738" y="4908550"/>
            <a:ext cx="2206625" cy="141288"/>
          </a:xfrm>
          <a:prstGeom prst="straightConnector1">
            <a:avLst/>
          </a:prstGeom>
          <a:noFill/>
          <a:ln w="19050" algn="ctr">
            <a:solidFill>
              <a:srgbClr val="000008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69" name="Přímá spojnice se šipkou 16">
            <a:extLst>
              <a:ext uri="{FF2B5EF4-FFF2-40B4-BE49-F238E27FC236}">
                <a16:creationId xmlns:a16="http://schemas.microsoft.com/office/drawing/2014/main" id="{BD440D87-2D54-4351-802E-6A22E069D00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70150" y="6164263"/>
            <a:ext cx="2108200" cy="0"/>
          </a:xfrm>
          <a:prstGeom prst="straightConnector1">
            <a:avLst/>
          </a:prstGeom>
          <a:noFill/>
          <a:ln w="19050" algn="ctr">
            <a:solidFill>
              <a:srgbClr val="000008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0670" name="Picture 6">
            <a:extLst>
              <a:ext uri="{FF2B5EF4-FFF2-40B4-BE49-F238E27FC236}">
                <a16:creationId xmlns:a16="http://schemas.microsoft.com/office/drawing/2014/main" id="{3557A798-460F-43D9-985A-20238B95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19"/>
          <a:stretch>
            <a:fillRect/>
          </a:stretch>
        </p:blipFill>
        <p:spPr bwMode="auto">
          <a:xfrm>
            <a:off x="6383338" y="3987800"/>
            <a:ext cx="2506662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70671" name="Přímá spojnice se šipkou 4">
            <a:extLst>
              <a:ext uri="{FF2B5EF4-FFF2-40B4-BE49-F238E27FC236}">
                <a16:creationId xmlns:a16="http://schemas.microsoft.com/office/drawing/2014/main" id="{2004AF30-0B98-4033-A679-DDAD265705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37275" y="5054600"/>
            <a:ext cx="1243013" cy="263525"/>
          </a:xfrm>
          <a:prstGeom prst="straightConnector1">
            <a:avLst/>
          </a:prstGeom>
          <a:noFill/>
          <a:ln w="19050" algn="ctr">
            <a:solidFill>
              <a:srgbClr val="000008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672" name="Přímá spojnice se šipkou 16">
            <a:extLst>
              <a:ext uri="{FF2B5EF4-FFF2-40B4-BE49-F238E27FC236}">
                <a16:creationId xmlns:a16="http://schemas.microsoft.com/office/drawing/2014/main" id="{D228907C-0B7B-434C-9550-DF25A98306C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11863" y="6054725"/>
            <a:ext cx="746125" cy="179388"/>
          </a:xfrm>
          <a:prstGeom prst="straightConnector1">
            <a:avLst/>
          </a:prstGeom>
          <a:noFill/>
          <a:ln w="19050" algn="ctr">
            <a:solidFill>
              <a:srgbClr val="000008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2" descr="calami aromatici radix">
            <a:extLst>
              <a:ext uri="{FF2B5EF4-FFF2-40B4-BE49-F238E27FC236}">
                <a16:creationId xmlns:a16="http://schemas.microsoft.com/office/drawing/2014/main" id="{2B7C8D3C-9A48-4BCD-8894-69159430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1" t="8199" r="5037" b="3029"/>
          <a:stretch>
            <a:fillRect/>
          </a:stretch>
        </p:blipFill>
        <p:spPr bwMode="auto">
          <a:xfrm>
            <a:off x="4637088" y="1447800"/>
            <a:ext cx="26082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2">
            <a:extLst>
              <a:ext uri="{FF2B5EF4-FFF2-40B4-BE49-F238E27FC236}">
                <a16:creationId xmlns:a16="http://schemas.microsoft.com/office/drawing/2014/main" id="{7DAF17BF-948F-4E1D-BD0E-73EE4EE1A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Calami aromatici radix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F103958-C053-42D4-8F78-3D2DA286C57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75163" cy="52339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rhizodermis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collateral vascular bundle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endodermis</a:t>
            </a:r>
          </a:p>
          <a:p>
            <a:pPr>
              <a:buFont typeface="Monotype Sorts" pitchFamily="2" charset="2"/>
              <a:buNone/>
              <a:defRPr/>
            </a:pP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leptocentric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vascular bundle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Font typeface="Monotype Sorts" pitchFamily="2" charset="2"/>
              <a:buNone/>
              <a:defRPr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2709" name="Picture 3">
            <a:extLst>
              <a:ext uri="{FF2B5EF4-FFF2-40B4-BE49-F238E27FC236}">
                <a16:creationId xmlns:a16="http://schemas.microsoft.com/office/drawing/2014/main" id="{5C823DA0-250D-4DA9-89FF-C134212D9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710" name="Straight Connector 4">
            <a:extLst>
              <a:ext uri="{FF2B5EF4-FFF2-40B4-BE49-F238E27FC236}">
                <a16:creationId xmlns:a16="http://schemas.microsoft.com/office/drawing/2014/main" id="{89BC1907-D37F-4AC5-B954-249B3D61B4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11" name="AutoShape 2" descr="Výsledek obrázku pro petroselini radix">
            <a:extLst>
              <a:ext uri="{FF2B5EF4-FFF2-40B4-BE49-F238E27FC236}">
                <a16:creationId xmlns:a16="http://schemas.microsoft.com/office/drawing/2014/main" id="{0AD447DB-08B2-4341-8EA2-73EAAB6EE2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72712" name="Line 7">
            <a:extLst>
              <a:ext uri="{FF2B5EF4-FFF2-40B4-BE49-F238E27FC236}">
                <a16:creationId xmlns:a16="http://schemas.microsoft.com/office/drawing/2014/main" id="{79D30459-BE2F-4136-887A-672D4C1F5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7938" y="1700213"/>
            <a:ext cx="3176587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713" name="Line 7">
            <a:extLst>
              <a:ext uri="{FF2B5EF4-FFF2-40B4-BE49-F238E27FC236}">
                <a16:creationId xmlns:a16="http://schemas.microsoft.com/office/drawing/2014/main" id="{9AC81BBD-77E8-4906-B14D-80FB9D0488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781300"/>
            <a:ext cx="1079500" cy="166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714" name="Line 7">
            <a:extLst>
              <a:ext uri="{FF2B5EF4-FFF2-40B4-BE49-F238E27FC236}">
                <a16:creationId xmlns:a16="http://schemas.microsoft.com/office/drawing/2014/main" id="{FBE6A14D-096C-48BA-B0C2-29BF52DF36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149725"/>
            <a:ext cx="136842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715" name="Line 7">
            <a:extLst>
              <a:ext uri="{FF2B5EF4-FFF2-40B4-BE49-F238E27FC236}">
                <a16:creationId xmlns:a16="http://schemas.microsoft.com/office/drawing/2014/main" id="{810CFD9B-1E5B-473A-9B96-032B62F8C9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5" y="5876925"/>
            <a:ext cx="18002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B2A5A2A-F3A7-4221-95C1-EBC61FF0E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Lichen islandicus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(iceland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moss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9C71535-FA52-44DF-9EBF-EE56B809FA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6635750" cy="5095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Cetraria islandica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, Parmeliaceae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756" name="Picture 3">
            <a:extLst>
              <a:ext uri="{FF2B5EF4-FFF2-40B4-BE49-F238E27FC236}">
                <a16:creationId xmlns:a16="http://schemas.microsoft.com/office/drawing/2014/main" id="{6C3A3F07-E090-4C6B-92B2-67A40EFB7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757" name="Straight Connector 4">
            <a:extLst>
              <a:ext uri="{FF2B5EF4-FFF2-40B4-BE49-F238E27FC236}">
                <a16:creationId xmlns:a16="http://schemas.microsoft.com/office/drawing/2014/main" id="{BE7D4592-BC69-4AEF-8811-C3414E82AA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58" name="AutoShape 2" descr="Výsledek obrázku pro petroselini radix">
            <a:extLst>
              <a:ext uri="{FF2B5EF4-FFF2-40B4-BE49-F238E27FC236}">
                <a16:creationId xmlns:a16="http://schemas.microsoft.com/office/drawing/2014/main" id="{B1700D9E-4C97-49CD-9308-9C046A4CC6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74759" name="Picture 6">
            <a:extLst>
              <a:ext uri="{FF2B5EF4-FFF2-40B4-BE49-F238E27FC236}">
                <a16:creationId xmlns:a16="http://schemas.microsoft.com/office/drawing/2014/main" id="{90769596-8BBD-4248-828B-E2B1EFAE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71725"/>
            <a:ext cx="290195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4760" name="Obrázek 1">
            <a:extLst>
              <a:ext uri="{FF2B5EF4-FFF2-40B4-BE49-F238E27FC236}">
                <a16:creationId xmlns:a16="http://schemas.microsoft.com/office/drawing/2014/main" id="{FEAE2866-49AF-46F4-A3B2-2B783D341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71725"/>
            <a:ext cx="310991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Filicis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maris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b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(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rhizoma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) 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307388" cy="908050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Dryopteris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filix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-mas,</a:t>
            </a:r>
            <a:r>
              <a:rPr lang="en-GB" altLang="en-US" sz="28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Dryopteridaceae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  </a:t>
            </a:r>
            <a:endParaRPr lang="cs-CZ" altLang="en-US" sz="2400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Font typeface="Monotype Sorts" pitchFamily="2" charset="2"/>
              <a:buNone/>
              <a:defRPr/>
            </a:pP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		   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(male fern)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39943" name="Picture 7">
            <a:extLst>
              <a:ext uri="{FF2B5EF4-FFF2-40B4-BE49-F238E27FC236}">
                <a16:creationId xmlns:a16="http://schemas.microsoft.com/office/drawing/2014/main" id="{91B01050-DC23-49CE-9A9C-140BFCAF0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21" y="2327275"/>
            <a:ext cx="28956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9944" name="Obrázek 5">
            <a:extLst>
              <a:ext uri="{FF2B5EF4-FFF2-40B4-BE49-F238E27FC236}">
                <a16:creationId xmlns:a16="http://schemas.microsoft.com/office/drawing/2014/main" id="{DBB76801-0740-4A40-B453-F81C0A08C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292100"/>
            <a:ext cx="9540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ázek 2">
            <a:extLst>
              <a:ext uri="{FF2B5EF4-FFF2-40B4-BE49-F238E27FC236}">
                <a16:creationId xmlns:a16="http://schemas.microsoft.com/office/drawing/2014/main" id="{895E519B-EBC5-4C05-B9DF-944F16945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7651"/>
            <a:ext cx="446563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898A5E27-EF52-478E-B30B-29C426FF1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68834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Lichen islandicus </a:t>
            </a:r>
            <a:r>
              <a:rPr lang="cs-CZ" altLang="en-US" b="1" i="0">
                <a:solidFill>
                  <a:srgbClr val="800000"/>
                </a:solidFill>
                <a:latin typeface="Calibri" panose="020F0502020204030204" pitchFamily="34" charset="0"/>
              </a:rPr>
              <a:t>CzPh </a:t>
            </a:r>
            <a:r>
              <a:rPr lang="en-GB" altLang="en-US" b="1" i="0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cs-CZ" altLang="en-US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r>
              <a:rPr lang="en-GB" altLang="en-US" b="1" i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(iceland </a:t>
            </a:r>
            <a:r>
              <a:rPr lang="cs-CZ" altLang="en-US" b="1">
                <a:solidFill>
                  <a:srgbClr val="800000"/>
                </a:solidFill>
                <a:latin typeface="Calibri" panose="020F0502020204030204" pitchFamily="34" charset="0"/>
              </a:rPr>
              <a:t>moss</a:t>
            </a:r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655AFE7-BD47-4B05-BA07-520AE5F572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867775" cy="269875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thin, branched, fragile thallus, upper side green-brown, under side grey-white with bright spots, weak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odo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r, slimy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compounds:</a:t>
            </a:r>
            <a:r>
              <a:rPr lang="cs-CZ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lichenin, </a:t>
            </a:r>
            <a:r>
              <a:rPr lang="en-GB" alt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isolichenin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 lichen acids</a:t>
            </a:r>
            <a:r>
              <a:rPr lang="cs-CZ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usnic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acid,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fumarprotocetraric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acid)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iodine, flavonoids, vitamins A and B</a:t>
            </a:r>
            <a:r>
              <a:rPr lang="en-GB" altLang="en-US" sz="2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mucilage, antitussive, amare</a:t>
            </a:r>
          </a:p>
          <a:p>
            <a:pPr marL="0" indent="0"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804" name="Picture 3">
            <a:extLst>
              <a:ext uri="{FF2B5EF4-FFF2-40B4-BE49-F238E27FC236}">
                <a16:creationId xmlns:a16="http://schemas.microsoft.com/office/drawing/2014/main" id="{12C493DC-21AB-4251-BD2B-D6ED8222D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805" name="Straight Connector 4">
            <a:extLst>
              <a:ext uri="{FF2B5EF4-FFF2-40B4-BE49-F238E27FC236}">
                <a16:creationId xmlns:a16="http://schemas.microsoft.com/office/drawing/2014/main" id="{F6490466-C34F-496D-AD09-1C37166E90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06" name="AutoShape 2" descr="Výsledek obrázku pro petroselini radix">
            <a:extLst>
              <a:ext uri="{FF2B5EF4-FFF2-40B4-BE49-F238E27FC236}">
                <a16:creationId xmlns:a16="http://schemas.microsoft.com/office/drawing/2014/main" id="{F01A7FA6-EEB6-4898-B832-1731A53C4A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76807" name="Picture 4">
            <a:extLst>
              <a:ext uri="{FF2B5EF4-FFF2-40B4-BE49-F238E27FC236}">
                <a16:creationId xmlns:a16="http://schemas.microsoft.com/office/drawing/2014/main" id="{8DC5F88C-C158-416E-9107-B21CF6A8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r="7828" b="9178"/>
          <a:stretch>
            <a:fillRect/>
          </a:stretch>
        </p:blipFill>
        <p:spPr bwMode="auto">
          <a:xfrm>
            <a:off x="5726113" y="3860800"/>
            <a:ext cx="316706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6808" name="Picture 10">
            <a:extLst>
              <a:ext uri="{FF2B5EF4-FFF2-40B4-BE49-F238E27FC236}">
                <a16:creationId xmlns:a16="http://schemas.microsoft.com/office/drawing/2014/main" id="{56B7419C-574F-4023-B0CB-C030C16B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2574" b="64305"/>
          <a:stretch>
            <a:fillRect/>
          </a:stretch>
        </p:blipFill>
        <p:spPr bwMode="auto">
          <a:xfrm>
            <a:off x="1260475" y="4467225"/>
            <a:ext cx="3438525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9" name="TextovéPole 4">
            <a:extLst>
              <a:ext uri="{FF2B5EF4-FFF2-40B4-BE49-F238E27FC236}">
                <a16:creationId xmlns:a16="http://schemas.microsoft.com/office/drawing/2014/main" id="{7DC5B68F-BA27-4195-878D-AC9BF6221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6196013"/>
            <a:ext cx="1150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000000"/>
                </a:solidFill>
              </a:rPr>
              <a:t>Usnic acid</a:t>
            </a:r>
            <a:endParaRPr lang="en-GB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lichen isl">
            <a:extLst>
              <a:ext uri="{FF2B5EF4-FFF2-40B4-BE49-F238E27FC236}">
                <a16:creationId xmlns:a16="http://schemas.microsoft.com/office/drawing/2014/main" id="{5ED74CDB-CE3C-4F08-B568-A583C25A4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35" b="5840"/>
          <a:stretch>
            <a:fillRect/>
          </a:stretch>
        </p:blipFill>
        <p:spPr bwMode="auto">
          <a:xfrm>
            <a:off x="5386388" y="2365375"/>
            <a:ext cx="33528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2">
            <a:extLst>
              <a:ext uri="{FF2B5EF4-FFF2-40B4-BE49-F238E27FC236}">
                <a16:creationId xmlns:a16="http://schemas.microsoft.com/office/drawing/2014/main" id="{56E9C11D-9CE1-47D0-9564-7F15BD89F5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Lichen islandicus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(iceland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moss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1C6F1A08-5019-4040-B80A-1EB86CF1DE1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75163" cy="52339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transversal section</a:t>
            </a:r>
            <a:endParaRPr lang="cs-CZ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upper cortical part </a:t>
            </a:r>
          </a:p>
          <a:p>
            <a:pPr lvl="1"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(stratum corticale superior)</a:t>
            </a:r>
          </a:p>
          <a:p>
            <a:pPr lvl="1"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hyphae </a:t>
            </a: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16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medullar part </a:t>
            </a:r>
          </a:p>
          <a:p>
            <a:pPr lvl="1"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(stratum medulare) </a:t>
            </a:r>
          </a:p>
          <a:p>
            <a:pPr lvl="1"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gonidia</a:t>
            </a:r>
          </a:p>
          <a:p>
            <a:pPr lvl="1"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hyphae</a:t>
            </a:r>
            <a:endParaRPr lang="en-GB" altLang="cs-CZ" sz="18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Tx/>
              <a:buNone/>
            </a:pP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lower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cortical part </a:t>
            </a:r>
          </a:p>
          <a:p>
            <a:pPr lvl="1"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(stratum corticale inferior)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8853" name="Picture 3">
            <a:extLst>
              <a:ext uri="{FF2B5EF4-FFF2-40B4-BE49-F238E27FC236}">
                <a16:creationId xmlns:a16="http://schemas.microsoft.com/office/drawing/2014/main" id="{E5A45098-8F1A-430F-8B14-677D41962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854" name="Straight Connector 4">
            <a:extLst>
              <a:ext uri="{FF2B5EF4-FFF2-40B4-BE49-F238E27FC236}">
                <a16:creationId xmlns:a16="http://schemas.microsoft.com/office/drawing/2014/main" id="{BC5D628A-7723-44FE-AF82-B5FAC0E44D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55" name="AutoShape 2" descr="Výsledek obrázku pro petroselini radix">
            <a:extLst>
              <a:ext uri="{FF2B5EF4-FFF2-40B4-BE49-F238E27FC236}">
                <a16:creationId xmlns:a16="http://schemas.microsoft.com/office/drawing/2014/main" id="{593069D3-F607-4C6D-8DC9-B73895F943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78856" name="Line 7">
            <a:extLst>
              <a:ext uri="{FF2B5EF4-FFF2-40B4-BE49-F238E27FC236}">
                <a16:creationId xmlns:a16="http://schemas.microsoft.com/office/drawing/2014/main" id="{A3ED602D-0654-4E9F-9983-2947BA0E1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3700" y="2897188"/>
            <a:ext cx="1892300" cy="47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7" name="Line 7">
            <a:extLst>
              <a:ext uri="{FF2B5EF4-FFF2-40B4-BE49-F238E27FC236}">
                <a16:creationId xmlns:a16="http://schemas.microsoft.com/office/drawing/2014/main" id="{FD958C43-171F-4E5E-BB7C-3305893A38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3013" y="4005263"/>
            <a:ext cx="2873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8" name="Line 7">
            <a:extLst>
              <a:ext uri="{FF2B5EF4-FFF2-40B4-BE49-F238E27FC236}">
                <a16:creationId xmlns:a16="http://schemas.microsoft.com/office/drawing/2014/main" id="{618AB12C-1929-404C-BEA7-387E03746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7325" y="5108575"/>
            <a:ext cx="4770438" cy="66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8859" name="Line 7">
            <a:extLst>
              <a:ext uri="{FF2B5EF4-FFF2-40B4-BE49-F238E27FC236}">
                <a16:creationId xmlns:a16="http://schemas.microsoft.com/office/drawing/2014/main" id="{CCDD78E2-F00B-4356-B8C0-91058D0E01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2138" y="6092825"/>
            <a:ext cx="2952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D4CC3E5E-7625-481A-9D8B-6CBA2B4C2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Lichen islandicus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(iceland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moss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E98226B-06F6-4E81-877C-FC13355ECF9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75163" cy="58102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900" name="Picture 3">
            <a:extLst>
              <a:ext uri="{FF2B5EF4-FFF2-40B4-BE49-F238E27FC236}">
                <a16:creationId xmlns:a16="http://schemas.microsoft.com/office/drawing/2014/main" id="{6AB16127-6F39-42D0-AF2E-5C6A8ABEB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901" name="Straight Connector 4">
            <a:extLst>
              <a:ext uri="{FF2B5EF4-FFF2-40B4-BE49-F238E27FC236}">
                <a16:creationId xmlns:a16="http://schemas.microsoft.com/office/drawing/2014/main" id="{B5D7761D-869E-47AB-A1B7-DF784A3666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2" name="AutoShape 2" descr="Výsledek obrázku pro petroselini radix">
            <a:extLst>
              <a:ext uri="{FF2B5EF4-FFF2-40B4-BE49-F238E27FC236}">
                <a16:creationId xmlns:a16="http://schemas.microsoft.com/office/drawing/2014/main" id="{2B23AC92-BFD0-4ACA-8AE9-657C2E5C8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80903" name="Picture 1028" descr="lichen">
            <a:extLst>
              <a:ext uri="{FF2B5EF4-FFF2-40B4-BE49-F238E27FC236}">
                <a16:creationId xmlns:a16="http://schemas.microsoft.com/office/drawing/2014/main" id="{3BDDCF88-8933-4462-BC79-71F1A557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>
            <a:fillRect/>
          </a:stretch>
        </p:blipFill>
        <p:spPr bwMode="auto">
          <a:xfrm>
            <a:off x="415925" y="2089150"/>
            <a:ext cx="4965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Obrázek 2">
            <a:extLst>
              <a:ext uri="{FF2B5EF4-FFF2-40B4-BE49-F238E27FC236}">
                <a16:creationId xmlns:a16="http://schemas.microsoft.com/office/drawing/2014/main" id="{8D4CA3BE-6140-404A-8717-752B7D44B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6" t="51456" r="22195" b="23904"/>
          <a:stretch>
            <a:fillRect/>
          </a:stretch>
        </p:blipFill>
        <p:spPr bwMode="auto">
          <a:xfrm>
            <a:off x="4346575" y="4508500"/>
            <a:ext cx="46085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3DCBB500-E373-428B-A976-7BA650FA1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Secale cornutum (rye ergot)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BB6F43B-FF6B-4898-821E-364CDDF208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740775" cy="1008062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Claviceps purpurea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Clavicipitaceae</a:t>
            </a:r>
            <a:endParaRPr lang="en-GB" altLang="en-US" sz="2400" b="1" i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Font typeface="Monotype Sorts" pitchFamily="2" charset="2"/>
              <a:buNone/>
              <a:defRPr/>
            </a:pP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(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ergot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fungus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ABD36A5F-FD27-48DA-99A6-31ED8456A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949" name="Straight Connector 4">
            <a:extLst>
              <a:ext uri="{FF2B5EF4-FFF2-40B4-BE49-F238E27FC236}">
                <a16:creationId xmlns:a16="http://schemas.microsoft.com/office/drawing/2014/main" id="{9CEC7CB6-5118-4AB5-BBC1-94483B1F1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0" name="AutoShape 2" descr="Výsledek obrázku pro petroselini radix">
            <a:extLst>
              <a:ext uri="{FF2B5EF4-FFF2-40B4-BE49-F238E27FC236}">
                <a16:creationId xmlns:a16="http://schemas.microsoft.com/office/drawing/2014/main" id="{B47E6859-981A-4697-80B8-8DF235E2A8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82951" name="Obrázek 5">
            <a:extLst>
              <a:ext uri="{FF2B5EF4-FFF2-40B4-BE49-F238E27FC236}">
                <a16:creationId xmlns:a16="http://schemas.microsoft.com/office/drawing/2014/main" id="{2572305D-36F1-4414-AADC-8ABB372B4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292100"/>
            <a:ext cx="95408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7">
            <a:extLst>
              <a:ext uri="{FF2B5EF4-FFF2-40B4-BE49-F238E27FC236}">
                <a16:creationId xmlns:a16="http://schemas.microsoft.com/office/drawing/2014/main" id="{BC3FD0B8-1186-4A23-8009-8DFEB5B9E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89213"/>
            <a:ext cx="3141662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953" name="Obrázek 2">
            <a:extLst>
              <a:ext uri="{FF2B5EF4-FFF2-40B4-BE49-F238E27FC236}">
                <a16:creationId xmlns:a16="http://schemas.microsoft.com/office/drawing/2014/main" id="{91B207AC-2C39-48CE-8BC1-D9D68BDD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13025"/>
            <a:ext cx="315277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8F4D420-7443-4451-820A-C9278064F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60350"/>
            <a:ext cx="6194425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Secale cornutum (rye ergot)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9FCCBA2-89D5-48A6-81D5-95C1E23FD5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975725" cy="2932112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drug is a sclerotium of roll-shape, dark purple at the surface, characteristic odour, bitter-sweet taste</a:t>
            </a:r>
            <a:endParaRPr lang="cs-CZ" altLang="cs-CZ" sz="24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cs-CZ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ergoline</a:t>
            </a:r>
            <a:r>
              <a:rPr lang="cs-CZ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alkaloids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derivatives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lysergic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acid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en-U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Amino</a:t>
            </a: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alcohol</a:t>
            </a: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derivatives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ergometrine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Peptide </a:t>
            </a:r>
            <a:r>
              <a:rPr lang="cs-CZ" altLang="en-US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derivatives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: ergotamine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(ergotamine)</a:t>
            </a:r>
          </a:p>
          <a:p>
            <a:pPr marL="457200" lvl="1" indent="0">
              <a:buClr>
                <a:srgbClr val="006600"/>
              </a:buClr>
              <a:buSzPct val="100000"/>
              <a:buFontTx/>
              <a:buNone/>
              <a:defRPr/>
            </a:pP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	 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ergoxine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ergostine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marL="457200" lvl="1" indent="0">
              <a:buClr>
                <a:srgbClr val="006600"/>
              </a:buClr>
              <a:buSzPct val="100000"/>
              <a:buFontTx/>
              <a:buNone/>
              <a:defRPr/>
            </a:pP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	 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ergotoxine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ergocristine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ergocornine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ergocryptine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4996" name="Picture 3">
            <a:extLst>
              <a:ext uri="{FF2B5EF4-FFF2-40B4-BE49-F238E27FC236}">
                <a16:creationId xmlns:a16="http://schemas.microsoft.com/office/drawing/2014/main" id="{CC7493B3-EDA7-49D9-A8FF-1CB080A6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997" name="Straight Connector 4">
            <a:extLst>
              <a:ext uri="{FF2B5EF4-FFF2-40B4-BE49-F238E27FC236}">
                <a16:creationId xmlns:a16="http://schemas.microsoft.com/office/drawing/2014/main" id="{975605CB-EF70-4A20-ABE5-7A0C45C79B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998" name="AutoShape 2" descr="Výsledek obrázku pro petroselini radix">
            <a:extLst>
              <a:ext uri="{FF2B5EF4-FFF2-40B4-BE49-F238E27FC236}">
                <a16:creationId xmlns:a16="http://schemas.microsoft.com/office/drawing/2014/main" id="{9CA129BA-D4F9-40F4-986F-0867E7418C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84999" name="Obrázek 5">
            <a:extLst>
              <a:ext uri="{FF2B5EF4-FFF2-40B4-BE49-F238E27FC236}">
                <a16:creationId xmlns:a16="http://schemas.microsoft.com/office/drawing/2014/main" id="{2AF71328-773E-427E-A9D1-309319AAA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5" descr="P1010005">
            <a:extLst>
              <a:ext uri="{FF2B5EF4-FFF2-40B4-BE49-F238E27FC236}">
                <a16:creationId xmlns:a16="http://schemas.microsoft.com/office/drawing/2014/main" id="{212E78D3-355F-4822-A587-D3CF4740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627563"/>
            <a:ext cx="28416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1">
            <a:extLst>
              <a:ext uri="{FF2B5EF4-FFF2-40B4-BE49-F238E27FC236}">
                <a16:creationId xmlns:a16="http://schemas.microsoft.com/office/drawing/2014/main" id="{5B77B0B2-F861-4523-A869-2A2FD9C9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8" r="30186" b="19400"/>
          <a:stretch>
            <a:fillRect/>
          </a:stretch>
        </p:blipFill>
        <p:spPr bwMode="auto">
          <a:xfrm>
            <a:off x="5311775" y="4627563"/>
            <a:ext cx="1497013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2" name="Picture 11">
            <a:extLst>
              <a:ext uri="{FF2B5EF4-FFF2-40B4-BE49-F238E27FC236}">
                <a16:creationId xmlns:a16="http://schemas.microsoft.com/office/drawing/2014/main" id="{D9A1A7DD-58C5-46F4-8C85-58298758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5" t="2237" r="78259" b="22496"/>
          <a:stretch>
            <a:fillRect/>
          </a:stretch>
        </p:blipFill>
        <p:spPr bwMode="auto">
          <a:xfrm>
            <a:off x="3727450" y="4627563"/>
            <a:ext cx="1495425" cy="17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3" name="TextovéPole 4">
            <a:extLst>
              <a:ext uri="{FF2B5EF4-FFF2-40B4-BE49-F238E27FC236}">
                <a16:creationId xmlns:a16="http://schemas.microsoft.com/office/drawing/2014/main" id="{2580203F-6D5C-4F7B-AC7C-010AB1E1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488" y="6210300"/>
            <a:ext cx="855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000000"/>
                </a:solidFill>
              </a:rPr>
              <a:t>ergoline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85004" name="TextovéPole 15">
            <a:extLst>
              <a:ext uri="{FF2B5EF4-FFF2-40B4-BE49-F238E27FC236}">
                <a16:creationId xmlns:a16="http://schemas.microsoft.com/office/drawing/2014/main" id="{D026DDA5-D684-4586-AC0F-1B48033C8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088" y="6248400"/>
            <a:ext cx="154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000000"/>
                </a:solidFill>
              </a:rPr>
              <a:t>(+)-lysergic acid</a:t>
            </a:r>
            <a:endParaRPr lang="en-GB" altLang="en-US" sz="1600">
              <a:solidFill>
                <a:srgbClr val="000000"/>
              </a:solidFill>
            </a:endParaRPr>
          </a:p>
        </p:txBody>
      </p:sp>
      <p:pic>
        <p:nvPicPr>
          <p:cNvPr id="85005" name="Picture 11">
            <a:extLst>
              <a:ext uri="{FF2B5EF4-FFF2-40B4-BE49-F238E27FC236}">
                <a16:creationId xmlns:a16="http://schemas.microsoft.com/office/drawing/2014/main" id="{B49DE691-0C60-49FA-AFED-36710588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1" t="2016" r="3659" b="17384"/>
          <a:stretch>
            <a:fillRect/>
          </a:stretch>
        </p:blipFill>
        <p:spPr bwMode="auto">
          <a:xfrm>
            <a:off x="7145338" y="4592638"/>
            <a:ext cx="161925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6" name="TextovéPole 17">
            <a:extLst>
              <a:ext uri="{FF2B5EF4-FFF2-40B4-BE49-F238E27FC236}">
                <a16:creationId xmlns:a16="http://schemas.microsoft.com/office/drawing/2014/main" id="{DCC2DF2D-61F4-4C83-ACB6-19EB439B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763" y="6249988"/>
            <a:ext cx="1790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000000"/>
                </a:solidFill>
              </a:rPr>
              <a:t>(+)-isolysergic acid</a:t>
            </a:r>
            <a:endParaRPr lang="en-GB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7DC92BD-D058-40DC-8940-A9ECA5C2F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60350"/>
            <a:ext cx="6194425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Secale cornutum (rye ergot)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09D9FCE7-0F05-4B4F-9BFC-6B115D3605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867775" cy="521970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cs-CZ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uterotonic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(ergometrin)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antimigrenic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(ergotamine),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spasmolytic, hypotensive, sedative</a:t>
            </a:r>
            <a:endParaRPr lang="cs-CZ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cs-CZ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Infamous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cousin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cs-CZ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LSD – </a:t>
            </a:r>
            <a:r>
              <a:rPr lang="cs-CZ" alt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lysergide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lysergic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acid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diethylamide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Psychotomimetic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hallucinogen</a:t>
            </a: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cs-CZ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en-US" sz="2400" dirty="0" err="1">
                <a:solidFill>
                  <a:srgbClr val="006600"/>
                </a:solidFill>
                <a:latin typeface="Calibri" panose="020F0502020204030204" pitchFamily="34" charset="0"/>
              </a:rPr>
              <a:t>Ergotism</a:t>
            </a:r>
            <a:r>
              <a:rPr lang="cs-CZ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: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ergot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poisoning</a:t>
            </a:r>
            <a:endParaRPr lang="cs-CZ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Gangrenous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ergotism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vasoconstrictor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effect in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extremities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tissue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death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gangrene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shedding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fingers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hands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limbs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known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as St.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Anthony´s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fire</a:t>
            </a: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Convulsive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ergotism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painful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convulsions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psychotic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disturbances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hallucinations</a:t>
            </a:r>
            <a:r>
              <a:rPr lang="cs-CZ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cs-CZ" altLang="en-US" sz="20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044" name="Picture 3">
            <a:extLst>
              <a:ext uri="{FF2B5EF4-FFF2-40B4-BE49-F238E27FC236}">
                <a16:creationId xmlns:a16="http://schemas.microsoft.com/office/drawing/2014/main" id="{4B5045A3-180E-416B-ACBD-71248D84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045" name="Straight Connector 4">
            <a:extLst>
              <a:ext uri="{FF2B5EF4-FFF2-40B4-BE49-F238E27FC236}">
                <a16:creationId xmlns:a16="http://schemas.microsoft.com/office/drawing/2014/main" id="{E67C50F3-B87C-4179-AE25-AD089D7FFD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46" name="AutoShape 2" descr="Výsledek obrázku pro petroselini radix">
            <a:extLst>
              <a:ext uri="{FF2B5EF4-FFF2-40B4-BE49-F238E27FC236}">
                <a16:creationId xmlns:a16="http://schemas.microsoft.com/office/drawing/2014/main" id="{D9BCA6C2-0D72-4101-9DE9-43A27911BA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87047" name="Obrázek 5">
            <a:extLst>
              <a:ext uri="{FF2B5EF4-FFF2-40B4-BE49-F238E27FC236}">
                <a16:creationId xmlns:a16="http://schemas.microsoft.com/office/drawing/2014/main" id="{BD04B4BD-A382-46AF-881B-F80F5584E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F2D8994-75CD-4876-B8E1-6A9A4FF4C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Secale cornutum (rye ergot)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4BD295A-22C3-4ECF-83C4-66607DD31B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651875" cy="52339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	Transversal section: surface layer (3-8 layers)</a:t>
            </a:r>
            <a:r>
              <a:rPr lang="cs-CZ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, containing the purple pigment, </a:t>
            </a:r>
            <a:r>
              <a:rPr lang="en-GB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plectenchyma with air ruptures</a:t>
            </a:r>
          </a:p>
          <a:p>
            <a:pPr>
              <a:buFont typeface="Monotype Sorts" pitchFamily="2" charset="2"/>
              <a:buNone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r>
              <a:rPr lang="cs-CZ" altLang="cs-CZ" sz="240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GB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plectenchyma</a:t>
            </a:r>
            <a:endParaRPr lang="en-GB" altLang="cs-CZ" sz="18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altLang="cs-CZ" sz="16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>
              <a:spcAft>
                <a:spcPts val="120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                   </a:t>
            </a:r>
          </a:p>
          <a:p>
            <a:pPr lvl="4">
              <a:spcAft>
                <a:spcPts val="1200"/>
              </a:spcAft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cs-CZ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</a:t>
            </a:r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surface layer</a:t>
            </a:r>
            <a:endParaRPr lang="cs-CZ" altLang="cs-CZ" sz="16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9092" name="Picture 3">
            <a:extLst>
              <a:ext uri="{FF2B5EF4-FFF2-40B4-BE49-F238E27FC236}">
                <a16:creationId xmlns:a16="http://schemas.microsoft.com/office/drawing/2014/main" id="{98C60779-7666-4602-960E-F87A5E30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093" name="Straight Connector 4">
            <a:extLst>
              <a:ext uri="{FF2B5EF4-FFF2-40B4-BE49-F238E27FC236}">
                <a16:creationId xmlns:a16="http://schemas.microsoft.com/office/drawing/2014/main" id="{443910FC-35E4-4AEB-930D-360BA1127B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4" name="AutoShape 2" descr="Výsledek obrázku pro petroselini radix">
            <a:extLst>
              <a:ext uri="{FF2B5EF4-FFF2-40B4-BE49-F238E27FC236}">
                <a16:creationId xmlns:a16="http://schemas.microsoft.com/office/drawing/2014/main" id="{318E4C87-10C8-4B6D-86D3-8455134793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89095" name="Obrázek 5">
            <a:extLst>
              <a:ext uri="{FF2B5EF4-FFF2-40B4-BE49-F238E27FC236}">
                <a16:creationId xmlns:a16="http://schemas.microsoft.com/office/drawing/2014/main" id="{F2B93796-0EA8-426D-98A1-16EE8E753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Obrázek 3">
            <a:extLst>
              <a:ext uri="{FF2B5EF4-FFF2-40B4-BE49-F238E27FC236}">
                <a16:creationId xmlns:a16="http://schemas.microsoft.com/office/drawing/2014/main" id="{E81DCD01-A290-491C-B9D2-37C747598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81300"/>
            <a:ext cx="26162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8" descr="secale">
            <a:extLst>
              <a:ext uri="{FF2B5EF4-FFF2-40B4-BE49-F238E27FC236}">
                <a16:creationId xmlns:a16="http://schemas.microsoft.com/office/drawing/2014/main" id="{9E3D6684-2258-4872-9976-F472A516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6"/>
          <a:stretch>
            <a:fillRect/>
          </a:stretch>
        </p:blipFill>
        <p:spPr bwMode="auto">
          <a:xfrm>
            <a:off x="928688" y="2963863"/>
            <a:ext cx="16637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8" name="Line 9">
            <a:extLst>
              <a:ext uri="{FF2B5EF4-FFF2-40B4-BE49-F238E27FC236}">
                <a16:creationId xmlns:a16="http://schemas.microsoft.com/office/drawing/2014/main" id="{960F71F1-ABC8-4429-A5E8-95CF5C6537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250" y="3357563"/>
            <a:ext cx="1296988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9099" name="Line 9">
            <a:extLst>
              <a:ext uri="{FF2B5EF4-FFF2-40B4-BE49-F238E27FC236}">
                <a16:creationId xmlns:a16="http://schemas.microsoft.com/office/drawing/2014/main" id="{E702F2D4-BB6C-4BC3-84D3-383B958C89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8888" y="4941888"/>
            <a:ext cx="21050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3500438"/>
            <a:ext cx="7772400" cy="1371600"/>
          </a:xfrm>
        </p:spPr>
        <p:txBody>
          <a:bodyPr/>
          <a:lstStyle/>
          <a:p>
            <a:pPr algn="ctr"/>
            <a:r>
              <a:rPr lang="cs-CZ" altLang="cs-CZ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E9412EF-4374-4DCD-B384-A2CE7E427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Camphora racemica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b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Camphora D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9DDF62C3-E268-4757-BF1F-A824AE6056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867775" cy="173355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Camphora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officinarum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(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Cinnamomum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camphora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			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Lauraceae</a:t>
            </a:r>
            <a:r>
              <a:rPr lang="cs-CZ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(camphor tree)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Natural camphor is dextro-rotary and is obtained by steam </a:t>
            </a:r>
            <a:r>
              <a:rPr lang="cs-CZ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distillation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from the wood of</a:t>
            </a:r>
            <a:r>
              <a:rPr lang="cs-CZ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camphor tree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188" name="Picture 3">
            <a:extLst>
              <a:ext uri="{FF2B5EF4-FFF2-40B4-BE49-F238E27FC236}">
                <a16:creationId xmlns:a16="http://schemas.microsoft.com/office/drawing/2014/main" id="{D6D1D57F-4E54-40AE-868F-0A8496BA9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3189" name="Straight Connector 4">
            <a:extLst>
              <a:ext uri="{FF2B5EF4-FFF2-40B4-BE49-F238E27FC236}">
                <a16:creationId xmlns:a16="http://schemas.microsoft.com/office/drawing/2014/main" id="{F8F19731-9EC0-40BB-BB48-7AF509A1F9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0" name="AutoShape 2" descr="Výsledek obrázku pro petroselini radix">
            <a:extLst>
              <a:ext uri="{FF2B5EF4-FFF2-40B4-BE49-F238E27FC236}">
                <a16:creationId xmlns:a16="http://schemas.microsoft.com/office/drawing/2014/main" id="{628061DA-8E58-4F6F-85D4-133BBEA0F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93191" name="Obrázek 1">
            <a:extLst>
              <a:ext uri="{FF2B5EF4-FFF2-40B4-BE49-F238E27FC236}">
                <a16:creationId xmlns:a16="http://schemas.microsoft.com/office/drawing/2014/main" id="{7B87A49B-47BB-4EBA-BF56-899E5A9DD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436938"/>
            <a:ext cx="409257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TextovéPole 2">
            <a:extLst>
              <a:ext uri="{FF2B5EF4-FFF2-40B4-BE49-F238E27FC236}">
                <a16:creationId xmlns:a16="http://schemas.microsoft.com/office/drawing/2014/main" id="{85434E92-5D88-4E5C-B02B-3C087CDDA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6553200"/>
            <a:ext cx="3384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600">
                <a:solidFill>
                  <a:srgbClr val="000000"/>
                </a:solidFill>
              </a:rPr>
              <a:t>By Peripitus - Own work, CC BY-SA 3.0, https://commons.wikimedia.org/w/index.php?curid=3288580</a:t>
            </a:r>
          </a:p>
        </p:txBody>
      </p:sp>
      <p:pic>
        <p:nvPicPr>
          <p:cNvPr id="93193" name="Obrázok 2">
            <a:extLst>
              <a:ext uri="{FF2B5EF4-FFF2-40B4-BE49-F238E27FC236}">
                <a16:creationId xmlns:a16="http://schemas.microsoft.com/office/drawing/2014/main" id="{7A8EA486-345A-4425-8FA9-1E76042D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429000"/>
            <a:ext cx="2066925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7E1DA530-988D-43C1-8DC6-A6643D07E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60350"/>
            <a:ext cx="7275512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Camphora racemica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 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b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Camphora D 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</a:t>
            </a: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20</a:t>
            </a:r>
            <a:r>
              <a:rPr lang="cs-CZ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17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1D9835A6-D422-41EC-94DA-CA35111080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700213"/>
            <a:ext cx="5124450" cy="4681537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drug consist of white crystalline powder of characteristic odour, hot, later cool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2-bornanone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antiseptic, derivans (neuralgia, gout pain, rheumatic pain), central analeptic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5236" name="Picture 3">
            <a:extLst>
              <a:ext uri="{FF2B5EF4-FFF2-40B4-BE49-F238E27FC236}">
                <a16:creationId xmlns:a16="http://schemas.microsoft.com/office/drawing/2014/main" id="{DF078CB1-2281-4469-A750-8969DF8A5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237" name="Straight Connector 4">
            <a:extLst>
              <a:ext uri="{FF2B5EF4-FFF2-40B4-BE49-F238E27FC236}">
                <a16:creationId xmlns:a16="http://schemas.microsoft.com/office/drawing/2014/main" id="{68AE5DEF-C43A-42A3-ABE9-0F9E702A44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38" name="AutoShape 2" descr="Výsledek obrázku pro petroselini radix">
            <a:extLst>
              <a:ext uri="{FF2B5EF4-FFF2-40B4-BE49-F238E27FC236}">
                <a16:creationId xmlns:a16="http://schemas.microsoft.com/office/drawing/2014/main" id="{8DDD8B52-F42B-45EF-AD26-1D829098BF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95239" name="Picture 4">
            <a:extLst>
              <a:ext uri="{FF2B5EF4-FFF2-40B4-BE49-F238E27FC236}">
                <a16:creationId xmlns:a16="http://schemas.microsoft.com/office/drawing/2014/main" id="{A8010FCD-C07B-4DB3-A8EE-F374125E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r="13000"/>
          <a:stretch>
            <a:fillRect/>
          </a:stretch>
        </p:blipFill>
        <p:spPr bwMode="auto">
          <a:xfrm>
            <a:off x="5901732" y="1581231"/>
            <a:ext cx="2452554" cy="302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5240" name="Picture 10">
            <a:extLst>
              <a:ext uri="{FF2B5EF4-FFF2-40B4-BE49-F238E27FC236}">
                <a16:creationId xmlns:a16="http://schemas.microsoft.com/office/drawing/2014/main" id="{BF26F945-157D-4F87-8DCE-1604C613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657794" y="4829282"/>
            <a:ext cx="1696492" cy="155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B5A3FF1-F408-4701-A6EB-1E3AAA1BD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4346575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Filicis maris radix </a:t>
            </a:r>
            <a:br>
              <a:rPr lang="cs-CZ" altLang="en-US" b="1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(rhizoma) 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20D5BE8-A816-49C0-8C62-2E42AB5CFE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740775" cy="236220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unstripped, uncut brown rhizomes, on fractures greenish, without odo</a:t>
            </a: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r, disgusting bitter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phloroglucinol derivatives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(mixture is called filicin) in form of oleoresin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veterinary antihelmintic (obsolete)</a:t>
            </a: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B8DA334A-E23E-4B30-835B-C6AE280E0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989" name="Straight Connector 4">
            <a:extLst>
              <a:ext uri="{FF2B5EF4-FFF2-40B4-BE49-F238E27FC236}">
                <a16:creationId xmlns:a16="http://schemas.microsoft.com/office/drawing/2014/main" id="{7EEEB042-CB3B-43B7-9F1D-D303A46D75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0" name="AutoShape 2" descr="Výsledek obrázku pro petroselini radix">
            <a:extLst>
              <a:ext uri="{FF2B5EF4-FFF2-40B4-BE49-F238E27FC236}">
                <a16:creationId xmlns:a16="http://schemas.microsoft.com/office/drawing/2014/main" id="{D394F7D8-B7EE-415D-A640-97B204E56B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41991" name="Obrázek 1">
            <a:extLst>
              <a:ext uri="{FF2B5EF4-FFF2-40B4-BE49-F238E27FC236}">
                <a16:creationId xmlns:a16="http://schemas.microsoft.com/office/drawing/2014/main" id="{9E88E07C-D886-4633-8B27-0C982027A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63988"/>
            <a:ext cx="1141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1">
            <a:extLst>
              <a:ext uri="{FF2B5EF4-FFF2-40B4-BE49-F238E27FC236}">
                <a16:creationId xmlns:a16="http://schemas.microsoft.com/office/drawing/2014/main" id="{6E8073E8-A0D0-4A10-863E-94CCC4A4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0"/>
          <a:stretch>
            <a:fillRect/>
          </a:stretch>
        </p:blipFill>
        <p:spPr bwMode="auto">
          <a:xfrm>
            <a:off x="4197350" y="5037138"/>
            <a:ext cx="49164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TextovéPole 2">
            <a:extLst>
              <a:ext uri="{FF2B5EF4-FFF2-40B4-BE49-F238E27FC236}">
                <a16:creationId xmlns:a16="http://schemas.microsoft.com/office/drawing/2014/main" id="{61F31B0D-EE0C-4766-A274-2A48BEB8F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6283325"/>
            <a:ext cx="2232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filixic acid</a:t>
            </a:r>
            <a:endParaRPr lang="en-GB" altLang="en-US" sz="1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1994" name="Obrázek 3">
            <a:extLst>
              <a:ext uri="{FF2B5EF4-FFF2-40B4-BE49-F238E27FC236}">
                <a16:creationId xmlns:a16="http://schemas.microsoft.com/office/drawing/2014/main" id="{A13FB067-325D-41CA-8464-56678FE27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b="8028"/>
          <a:stretch>
            <a:fillRect/>
          </a:stretch>
        </p:blipFill>
        <p:spPr bwMode="auto">
          <a:xfrm>
            <a:off x="507678" y="3889450"/>
            <a:ext cx="34655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Obrázek 5">
            <a:extLst>
              <a:ext uri="{FF2B5EF4-FFF2-40B4-BE49-F238E27FC236}">
                <a16:creationId xmlns:a16="http://schemas.microsoft.com/office/drawing/2014/main" id="{9B7CE4A9-F82F-48E8-A5D5-A79DB5EE3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195D077F-03CE-4B43-85C4-078A3F35B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Carbo activatus </a:t>
            </a:r>
            <a:r>
              <a:rPr lang="en-GB" altLang="en-US" b="1" i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AFC89EB3-8539-45E9-B2F7-01AB856748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124450" cy="382111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light powder without lumps, highly adsorbent, without taste and odour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80 - 95% carbon</a:t>
            </a:r>
            <a:endParaRPr lang="en-GB" altLang="cs-CZ" sz="2400" b="1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18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poisonings, gastrointestinal dysfunctions, water purifying,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solution bleaching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284" name="Picture 3">
            <a:extLst>
              <a:ext uri="{FF2B5EF4-FFF2-40B4-BE49-F238E27FC236}">
                <a16:creationId xmlns:a16="http://schemas.microsoft.com/office/drawing/2014/main" id="{2C864138-CD48-4704-82F8-BAD28A8AD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285" name="Straight Connector 4">
            <a:extLst>
              <a:ext uri="{FF2B5EF4-FFF2-40B4-BE49-F238E27FC236}">
                <a16:creationId xmlns:a16="http://schemas.microsoft.com/office/drawing/2014/main" id="{3D65D569-7AF2-4CC4-BD89-0233220E58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286" name="AutoShape 2" descr="Výsledek obrázku pro petroselini radix">
            <a:extLst>
              <a:ext uri="{FF2B5EF4-FFF2-40B4-BE49-F238E27FC236}">
                <a16:creationId xmlns:a16="http://schemas.microsoft.com/office/drawing/2014/main" id="{66EDDF3A-68A6-48A6-8531-D468872667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97287" name="Picture 1">
            <a:extLst>
              <a:ext uri="{FF2B5EF4-FFF2-40B4-BE49-F238E27FC236}">
                <a16:creationId xmlns:a16="http://schemas.microsoft.com/office/drawing/2014/main" id="{2514FE77-5CB6-4D5D-B60F-1C2E114E4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1624013"/>
            <a:ext cx="3113087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2">
            <a:extLst>
              <a:ext uri="{FF2B5EF4-FFF2-40B4-BE49-F238E27FC236}">
                <a16:creationId xmlns:a16="http://schemas.microsoft.com/office/drawing/2014/main" id="{A98DD35E-7397-418C-9C9C-AE42B564A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4352925"/>
            <a:ext cx="31067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EBF744CA-6955-4665-8BF3-FDB268834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214313"/>
            <a:ext cx="387985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Chrysarobinum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1B96D721-3F3C-45B8-BFB2-FA519970D8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124450" cy="3892550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Andira araroba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, Fabaceae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light, microcrystalline, yellow powder, without odour, strong irritant</a:t>
            </a:r>
            <a:endParaRPr lang="en-GB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12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derivatives of  </a:t>
            </a:r>
            <a:r>
              <a:rPr lang="en-GB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anthracene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12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cs-CZ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cytostatic effects, dermatology (keratolytic for therapy of psoriasis and mycosis)</a:t>
            </a: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332" name="Picture 3">
            <a:extLst>
              <a:ext uri="{FF2B5EF4-FFF2-40B4-BE49-F238E27FC236}">
                <a16:creationId xmlns:a16="http://schemas.microsoft.com/office/drawing/2014/main" id="{A8A892B3-EAE3-4CA5-80A8-D47C29D44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333" name="Straight Connector 4">
            <a:extLst>
              <a:ext uri="{FF2B5EF4-FFF2-40B4-BE49-F238E27FC236}">
                <a16:creationId xmlns:a16="http://schemas.microsoft.com/office/drawing/2014/main" id="{69168D7B-484E-486E-9A69-AABD83FCC9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334" name="AutoShape 2" descr="Výsledek obrázku pro petroselini radix">
            <a:extLst>
              <a:ext uri="{FF2B5EF4-FFF2-40B4-BE49-F238E27FC236}">
                <a16:creationId xmlns:a16="http://schemas.microsoft.com/office/drawing/2014/main" id="{1FBF0E5F-C0F0-43BF-B9B2-75CE398802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99335" name="Picture 1">
            <a:extLst>
              <a:ext uri="{FF2B5EF4-FFF2-40B4-BE49-F238E27FC236}">
                <a16:creationId xmlns:a16="http://schemas.microsoft.com/office/drawing/2014/main" id="{028974EF-B9E7-4685-BB59-103F4B9D5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234950"/>
            <a:ext cx="950912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7">
            <a:extLst>
              <a:ext uri="{FF2B5EF4-FFF2-40B4-BE49-F238E27FC236}">
                <a16:creationId xmlns:a16="http://schemas.microsoft.com/office/drawing/2014/main" id="{2F3C95B6-9CDF-40CB-BD29-63EA70B3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5"/>
          <a:stretch>
            <a:fillRect/>
          </a:stretch>
        </p:blipFill>
        <p:spPr bwMode="auto">
          <a:xfrm>
            <a:off x="5788025" y="1622425"/>
            <a:ext cx="29479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9337" name="Picture 8" descr="P1010021">
            <a:extLst>
              <a:ext uri="{FF2B5EF4-FFF2-40B4-BE49-F238E27FC236}">
                <a16:creationId xmlns:a16="http://schemas.microsoft.com/office/drawing/2014/main" id="{8E2FEBBE-0407-4FF9-9859-488E77FBC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t="26494" r="12323" b="15845"/>
          <a:stretch>
            <a:fillRect/>
          </a:stretch>
        </p:blipFill>
        <p:spPr bwMode="auto">
          <a:xfrm>
            <a:off x="5803900" y="4292600"/>
            <a:ext cx="2959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A4F7AF4D-0490-44EB-A496-BDEC8BEF5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68707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Balsams (oleoresins)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5DC1343-D417-4CB7-924B-9A2D7F92B9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5340350" cy="4138612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Complex mixtures of carbohydrates and resins dissolved in them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Produced by plants under normal conditions or pathologically after wounding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Balsamum peruvianum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CzPh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Balsamum tolutanum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CzPh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Balsamum canadense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Balsamum copaivae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006A424A-8036-4FB6-A0C4-66293177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381" name="Straight Connector 4">
            <a:extLst>
              <a:ext uri="{FF2B5EF4-FFF2-40B4-BE49-F238E27FC236}">
                <a16:creationId xmlns:a16="http://schemas.microsoft.com/office/drawing/2014/main" id="{8A7CC9E6-D343-4BBA-A136-2986AFCEB3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382" name="AutoShape 2" descr="Výsledek obrázku pro petroselini radix">
            <a:extLst>
              <a:ext uri="{FF2B5EF4-FFF2-40B4-BE49-F238E27FC236}">
                <a16:creationId xmlns:a16="http://schemas.microsoft.com/office/drawing/2014/main" id="{BB7F6500-2CCC-4CD0-B73D-D33ADDF964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01383" name="Picture 1">
            <a:extLst>
              <a:ext uri="{FF2B5EF4-FFF2-40B4-BE49-F238E27FC236}">
                <a16:creationId xmlns:a16="http://schemas.microsoft.com/office/drawing/2014/main" id="{457D7465-6D45-403A-A149-830E34CEE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304165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152E0FE-80F4-479C-9549-0A1411086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337425" cy="107315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Balsamum peruvianum  </a:t>
            </a:r>
            <a:b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2017, Balsam of Peru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1BD627C-C1EF-438E-B8B0-8293E97C9BA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051425" cy="2525712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Myroxylon balsamum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 var.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pereirae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, Fabaceae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transparent syrup-like liquid of dark-red colour, vanilla odour, bitterish taste</a:t>
            </a:r>
            <a:endParaRPr lang="en-GB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4F746B49-51D7-498D-B2C1-47C78545B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429" name="Straight Connector 4">
            <a:extLst>
              <a:ext uri="{FF2B5EF4-FFF2-40B4-BE49-F238E27FC236}">
                <a16:creationId xmlns:a16="http://schemas.microsoft.com/office/drawing/2014/main" id="{502FBEFB-36C2-4D10-8CCB-71F079281D8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30" name="AutoShape 2" descr="Výsledek obrázku pro petroselini radix">
            <a:extLst>
              <a:ext uri="{FF2B5EF4-FFF2-40B4-BE49-F238E27FC236}">
                <a16:creationId xmlns:a16="http://schemas.microsoft.com/office/drawing/2014/main" id="{4467E43B-1E04-4BC4-A1E6-E6AF3C7D39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03431" name="Picture 8" descr="balzam2">
            <a:extLst>
              <a:ext uri="{FF2B5EF4-FFF2-40B4-BE49-F238E27FC236}">
                <a16:creationId xmlns:a16="http://schemas.microsoft.com/office/drawing/2014/main" id="{691A5D6B-0444-4523-80A0-08B3BAA4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1624013"/>
            <a:ext cx="3360738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5" descr="P1010010">
            <a:extLst>
              <a:ext uri="{FF2B5EF4-FFF2-40B4-BE49-F238E27FC236}">
                <a16:creationId xmlns:a16="http://schemas.microsoft.com/office/drawing/2014/main" id="{5C31F0A2-6084-4D84-966A-BB2F9A1C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384675"/>
            <a:ext cx="3062287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3FEBE9E8-42B9-4F17-B4AE-DA90B8B9A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337425" cy="107315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Balsamum peruvianum  </a:t>
            </a:r>
            <a:b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sz="4000" b="1" i="0">
                <a:solidFill>
                  <a:srgbClr val="800000"/>
                </a:solidFill>
                <a:latin typeface="Calibri" panose="020F0502020204030204" pitchFamily="34" charset="0"/>
              </a:rPr>
              <a:t>CzPh 2017, Balsam of Peru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FF43EA3-C2E2-4934-90D6-E6717E9BC7F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051425" cy="3605212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cinnamein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(mixture of cinnamate and benzoate ester of benzyl alcohol), resinous compounds, free aromatic acids, vanillin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desinficiens, slight derivans, support of tissue granulation and healing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5476" name="Picture 3">
            <a:extLst>
              <a:ext uri="{FF2B5EF4-FFF2-40B4-BE49-F238E27FC236}">
                <a16:creationId xmlns:a16="http://schemas.microsoft.com/office/drawing/2014/main" id="{C1F1F988-266B-4E0C-85DA-9F07EC43A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477" name="Straight Connector 4">
            <a:extLst>
              <a:ext uri="{FF2B5EF4-FFF2-40B4-BE49-F238E27FC236}">
                <a16:creationId xmlns:a16="http://schemas.microsoft.com/office/drawing/2014/main" id="{A8A2568F-2B9B-4851-BBE2-12E60052D1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478" name="AutoShape 2" descr="Výsledek obrázku pro petroselini radix">
            <a:extLst>
              <a:ext uri="{FF2B5EF4-FFF2-40B4-BE49-F238E27FC236}">
                <a16:creationId xmlns:a16="http://schemas.microsoft.com/office/drawing/2014/main" id="{2135DBCE-3C69-491A-9D5F-9EA17F4CA8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05479" name="Picture 10">
            <a:extLst>
              <a:ext uri="{FF2B5EF4-FFF2-40B4-BE49-F238E27FC236}">
                <a16:creationId xmlns:a16="http://schemas.microsoft.com/office/drawing/2014/main" id="{6E80EF3F-B75C-4673-A9F6-72BB790E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2" b="67802"/>
          <a:stretch>
            <a:fillRect/>
          </a:stretch>
        </p:blipFill>
        <p:spPr bwMode="auto">
          <a:xfrm>
            <a:off x="5940425" y="1671638"/>
            <a:ext cx="2703513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0" name="Picture 11">
            <a:extLst>
              <a:ext uri="{FF2B5EF4-FFF2-40B4-BE49-F238E27FC236}">
                <a16:creationId xmlns:a16="http://schemas.microsoft.com/office/drawing/2014/main" id="{90E31473-A4E3-4B46-B7D7-E12E5A4F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3163"/>
          <a:stretch>
            <a:fillRect/>
          </a:stretch>
        </p:blipFill>
        <p:spPr bwMode="auto">
          <a:xfrm>
            <a:off x="5873750" y="3789363"/>
            <a:ext cx="28368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1" name="BlokTextu 1">
            <a:extLst>
              <a:ext uri="{FF2B5EF4-FFF2-40B4-BE49-F238E27FC236}">
                <a16:creationId xmlns:a16="http://schemas.microsoft.com/office/drawing/2014/main" id="{4F06C915-F34F-43C9-ADD9-E027A2965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2835275"/>
            <a:ext cx="2703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benzoate ester of benzyl alcohol</a:t>
            </a:r>
            <a:endParaRPr lang="en-GB" altLang="en-US" sz="1400"/>
          </a:p>
        </p:txBody>
      </p:sp>
      <p:sp>
        <p:nvSpPr>
          <p:cNvPr id="105482" name="BlokTextu 10">
            <a:extLst>
              <a:ext uri="{FF2B5EF4-FFF2-40B4-BE49-F238E27FC236}">
                <a16:creationId xmlns:a16="http://schemas.microsoft.com/office/drawing/2014/main" id="{AE3688C1-F268-4D88-BB50-F15FDB462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00" y="5164138"/>
            <a:ext cx="2703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cinnamate ester of benzyl alcohol</a:t>
            </a:r>
            <a:endParaRPr lang="en-GB" altLang="en-US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814120C-DC07-41E3-8FE5-715D3AA3E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6723063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Balsamum tolutanum </a:t>
            </a:r>
            <a:b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b="1" i="0">
                <a:solidFill>
                  <a:srgbClr val="800000"/>
                </a:solidFill>
                <a:latin typeface="Calibri" panose="020F0502020204030204" pitchFamily="34" charset="0"/>
              </a:rPr>
              <a:t>CzPh 2017, Tolu Balsam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D22BA070-75DF-4664-830D-12C8872262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5186363" cy="5291137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Myroxylon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balsamum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var.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balsamum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Fabaceae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6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soft material with dispersed microscopic crystals of yellow-brown colour, vanilla odour, aromatic taste, slight acid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6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cinnamein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80 % of resin,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vannilin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and eugenol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6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expectorans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healing preparation for wounds treatment, cosmetics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7524" name="Picture 3">
            <a:extLst>
              <a:ext uri="{FF2B5EF4-FFF2-40B4-BE49-F238E27FC236}">
                <a16:creationId xmlns:a16="http://schemas.microsoft.com/office/drawing/2014/main" id="{1CE0D1C4-2D44-4EC8-835B-054ADCC12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525" name="Straight Connector 4">
            <a:extLst>
              <a:ext uri="{FF2B5EF4-FFF2-40B4-BE49-F238E27FC236}">
                <a16:creationId xmlns:a16="http://schemas.microsoft.com/office/drawing/2014/main" id="{E3812B4E-B2F9-40E2-A85B-277667C3CC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26" name="AutoShape 2" descr="Výsledek obrázku pro petroselini radix">
            <a:extLst>
              <a:ext uri="{FF2B5EF4-FFF2-40B4-BE49-F238E27FC236}">
                <a16:creationId xmlns:a16="http://schemas.microsoft.com/office/drawing/2014/main" id="{605D4434-0818-4867-AB95-03571D984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07527" name="Picture 7" descr="balzam1">
            <a:extLst>
              <a:ext uri="{FF2B5EF4-FFF2-40B4-BE49-F238E27FC236}">
                <a16:creationId xmlns:a16="http://schemas.microsoft.com/office/drawing/2014/main" id="{1ED3EF08-2D72-4AEC-A045-DC5CD09EF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628775"/>
            <a:ext cx="33940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3BA2A72-8F5C-41AA-8F9B-0198E21F36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63373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Balsamum canadense,</a:t>
            </a:r>
            <a:b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Canada balsam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1B4BEBAA-EAD9-47E2-BD13-23668814F7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5556250" cy="5195887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Abies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balsamea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Pinaceae  	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(balsam fir)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1800" b="1" dirty="0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syrup-like liquid of light to green-yellow colour, weak fluorescence, balsamic odour and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6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volatiles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with pinene and bornyl acetate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closure of microscopic slides, cement for optics, rarely for therapy of bronchial diseases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FD0DC818-7416-46DE-B87E-DC2555EF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573" name="Straight Connector 4">
            <a:extLst>
              <a:ext uri="{FF2B5EF4-FFF2-40B4-BE49-F238E27FC236}">
                <a16:creationId xmlns:a16="http://schemas.microsoft.com/office/drawing/2014/main" id="{0F42C1D4-D405-4152-992E-7426D7BA40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74" name="AutoShape 2" descr="Výsledek obrázku pro petroselini radix">
            <a:extLst>
              <a:ext uri="{FF2B5EF4-FFF2-40B4-BE49-F238E27FC236}">
                <a16:creationId xmlns:a16="http://schemas.microsoft.com/office/drawing/2014/main" id="{F4C11A6C-9218-4445-A904-1D4977FB73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09575" name="Picture 9" descr="Image result for abies balsamea wiki commons">
            <a:extLst>
              <a:ext uri="{FF2B5EF4-FFF2-40B4-BE49-F238E27FC236}">
                <a16:creationId xmlns:a16="http://schemas.microsoft.com/office/drawing/2014/main" id="{CF27A1B1-1BFE-4458-BE0D-82A95B60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1558927"/>
            <a:ext cx="287178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2">
            <a:extLst>
              <a:ext uri="{FF2B5EF4-FFF2-40B4-BE49-F238E27FC236}">
                <a16:creationId xmlns:a16="http://schemas.microsoft.com/office/drawing/2014/main" id="{1CDCC67E-F47F-4B4E-BE47-B1E7CCB2D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80389"/>
            <a:ext cx="2871788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10" descr="Image result for pinen">
            <a:extLst>
              <a:ext uri="{FF2B5EF4-FFF2-40B4-BE49-F238E27FC236}">
                <a16:creationId xmlns:a16="http://schemas.microsoft.com/office/drawing/2014/main" id="{372A2DAF-400B-4B6F-A6D3-80BF88BE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717738"/>
            <a:ext cx="576064" cy="67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10">
            <a:extLst>
              <a:ext uri="{FF2B5EF4-FFF2-40B4-BE49-F238E27FC236}">
                <a16:creationId xmlns:a16="http://schemas.microsoft.com/office/drawing/2014/main" id="{E3915E71-3CBA-406C-B645-DC9333372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6390736"/>
            <a:ext cx="8640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pinen</a:t>
            </a:r>
            <a:endParaRPr lang="en-GB" altLang="en-US" sz="14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A73AC56-3C8A-42D9-8A8C-CB0737482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19" y="5752770"/>
            <a:ext cx="589773" cy="793736"/>
          </a:xfrm>
          <a:prstGeom prst="rect">
            <a:avLst/>
          </a:prstGeom>
        </p:spPr>
      </p:pic>
      <p:sp>
        <p:nvSpPr>
          <p:cNvPr id="13" name="BlokTextu 10">
            <a:extLst>
              <a:ext uri="{FF2B5EF4-FFF2-40B4-BE49-F238E27FC236}">
                <a16:creationId xmlns:a16="http://schemas.microsoft.com/office/drawing/2014/main" id="{6295FF1A-7AA5-4F80-8184-E04DF7EC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078" y="5792627"/>
            <a:ext cx="864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bornyl acetate</a:t>
            </a:r>
            <a:endParaRPr lang="en-GB" altLang="en-US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641D8A4-1A4A-4387-B389-99A5BBF50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6075363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Balsamum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copaivae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BA784AD-8EB5-424F-B6C6-E0C57AF82A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22414"/>
            <a:ext cx="5627862" cy="435485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Copaifera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Fabaceae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 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syrup-like yellow liquid, aromatic odour, spicy bitter taste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volatiles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desinficiens in veterinary medicine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1620" name="Picture 3">
            <a:extLst>
              <a:ext uri="{FF2B5EF4-FFF2-40B4-BE49-F238E27FC236}">
                <a16:creationId xmlns:a16="http://schemas.microsoft.com/office/drawing/2014/main" id="{50CC2D63-330F-46FF-A8C3-73E64A60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621" name="Straight Connector 4">
            <a:extLst>
              <a:ext uri="{FF2B5EF4-FFF2-40B4-BE49-F238E27FC236}">
                <a16:creationId xmlns:a16="http://schemas.microsoft.com/office/drawing/2014/main" id="{AC6D384A-06E1-4BD4-941D-4A0909A6FB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622" name="AutoShape 2" descr="Výsledek obrázku pro petroselini radix">
            <a:extLst>
              <a:ext uri="{FF2B5EF4-FFF2-40B4-BE49-F238E27FC236}">
                <a16:creationId xmlns:a16="http://schemas.microsoft.com/office/drawing/2014/main" id="{1DFD7D7B-2E4F-4DBE-85BB-F24AB19012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11623" name="Obrázok 2">
            <a:extLst>
              <a:ext uri="{FF2B5EF4-FFF2-40B4-BE49-F238E27FC236}">
                <a16:creationId xmlns:a16="http://schemas.microsoft.com/office/drawing/2014/main" id="{82089AC3-C4E0-4E5C-934F-BCB8A2A1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46" y="1516234"/>
            <a:ext cx="229076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3">
            <a:extLst>
              <a:ext uri="{FF2B5EF4-FFF2-40B4-BE49-F238E27FC236}">
                <a16:creationId xmlns:a16="http://schemas.microsoft.com/office/drawing/2014/main" id="{812222DB-1342-4A5F-A785-A93108812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11679"/>
          <a:stretch/>
        </p:blipFill>
        <p:spPr bwMode="auto">
          <a:xfrm>
            <a:off x="6209546" y="4610442"/>
            <a:ext cx="2237744" cy="215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C76FB294-2606-4577-9083-17C638DCD1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4346575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Pixes (tars)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9546CB0-96F1-4F36-B6B3-B636C60FB8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22413"/>
            <a:ext cx="5267821" cy="4859337"/>
          </a:xfrm>
        </p:spPr>
        <p:txBody>
          <a:bodyPr/>
          <a:lstStyle/>
          <a:p>
            <a:pPr algn="just"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mixtures of aromatic hydrocarbons and other compounds, produced by dry distillation of coal, woods, and slates</a:t>
            </a:r>
          </a:p>
          <a:p>
            <a:pPr algn="just"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US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US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polycy</a:t>
            </a:r>
            <a:r>
              <a:rPr lang="en-US" altLang="cs-CZ" sz="2400" b="1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sz="2400" b="1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</a:t>
            </a:r>
            <a:r>
              <a:rPr lang="en-US" altLang="cs-CZ" sz="2400" b="1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aromatic</a:t>
            </a:r>
            <a:r>
              <a:rPr lang="en-US" altLang="cs-CZ" sz="2400" b="1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hydrocarbons</a:t>
            </a:r>
            <a:r>
              <a:rPr lang="cs-CZ" altLang="cs-CZ" sz="2400" b="1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heterocycles, aliphatic hydrocarbons</a:t>
            </a:r>
            <a:r>
              <a:rPr lang="cs-CZ" altLang="cs-CZ" sz="2400" dirty="0">
                <a:solidFill>
                  <a:srgbClr val="0000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2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Lithantracis</a:t>
            </a:r>
            <a:r>
              <a:rPr lang="en-GB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pix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2009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Fagi</a:t>
            </a:r>
            <a:r>
              <a:rPr lang="en-GB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pix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2009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Betulae</a:t>
            </a:r>
            <a:r>
              <a:rPr lang="en-GB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pix</a:t>
            </a:r>
            <a:endParaRPr lang="en-GB" altLang="en-US" sz="2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3668" name="Picture 3">
            <a:extLst>
              <a:ext uri="{FF2B5EF4-FFF2-40B4-BE49-F238E27FC236}">
                <a16:creationId xmlns:a16="http://schemas.microsoft.com/office/drawing/2014/main" id="{858C464B-0C1A-4578-B0B1-2675CB11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669" name="Straight Connector 4">
            <a:extLst>
              <a:ext uri="{FF2B5EF4-FFF2-40B4-BE49-F238E27FC236}">
                <a16:creationId xmlns:a16="http://schemas.microsoft.com/office/drawing/2014/main" id="{4325DE8F-FC1C-47A1-A73C-063CCF3CF6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0" name="AutoShape 2" descr="Výsledek obrázku pro petroselini radix">
            <a:extLst>
              <a:ext uri="{FF2B5EF4-FFF2-40B4-BE49-F238E27FC236}">
                <a16:creationId xmlns:a16="http://schemas.microsoft.com/office/drawing/2014/main" id="{95F7EBF1-FEA5-48F3-8242-14D9B43A62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13671" name="Picture 2">
            <a:extLst>
              <a:ext uri="{FF2B5EF4-FFF2-40B4-BE49-F238E27FC236}">
                <a16:creationId xmlns:a16="http://schemas.microsoft.com/office/drawing/2014/main" id="{46DE438B-4AE8-4BEF-89E3-9F6B0026B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613767" cy="381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FCB8A175-B5F8-4C58-A7EE-02D759190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Lithantracis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pix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2009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C5941A8-6768-4826-AEE4-A1AECCA7893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124450" cy="3676650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Obtained by dry distillation of black coal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black shiny viscous liquid of characteristic odour, soluble only in organic solvents</a:t>
            </a:r>
            <a:endParaRPr lang="en-GB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2400" u="sng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dermatologic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F72323B0-7FBA-4313-85CE-5EDD578F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5717" name="Straight Connector 4">
            <a:extLst>
              <a:ext uri="{FF2B5EF4-FFF2-40B4-BE49-F238E27FC236}">
                <a16:creationId xmlns:a16="http://schemas.microsoft.com/office/drawing/2014/main" id="{040E7012-C526-41C1-96C8-8141DD49B1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5718" name="AutoShape 2" descr="Výsledek obrázku pro petroselini radix">
            <a:extLst>
              <a:ext uri="{FF2B5EF4-FFF2-40B4-BE49-F238E27FC236}">
                <a16:creationId xmlns:a16="http://schemas.microsoft.com/office/drawing/2014/main" id="{A59AEE0E-B46D-4773-B8D8-7A93EEB127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15719" name="Picture 7" descr="P1010042">
            <a:extLst>
              <a:ext uri="{FF2B5EF4-FFF2-40B4-BE49-F238E27FC236}">
                <a16:creationId xmlns:a16="http://schemas.microsoft.com/office/drawing/2014/main" id="{C2A711AA-1E0B-45FF-9BA0-46399EDB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6061"/>
          <a:stretch>
            <a:fillRect/>
          </a:stretch>
        </p:blipFill>
        <p:spPr bwMode="auto">
          <a:xfrm>
            <a:off x="5724525" y="3879850"/>
            <a:ext cx="303688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3">
            <a:extLst>
              <a:ext uri="{FF2B5EF4-FFF2-40B4-BE49-F238E27FC236}">
                <a16:creationId xmlns:a16="http://schemas.microsoft.com/office/drawing/2014/main" id="{208F118D-B0D8-49CA-987C-750D876D9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624013"/>
            <a:ext cx="31940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cs-CZ" altLang="cs-CZ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Filicis maris radix </a:t>
            </a:r>
            <a:br>
              <a:rPr lang="cs-CZ" altLang="cs-CZ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(rhizoma)</a:t>
            </a:r>
            <a:endParaRPr lang="cs-CZ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cs-CZ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monocotyledonous plant,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hadrocentric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vascular bundles with endodermis and starchy sheath, glandular trichomes in basic parenchym</a:t>
            </a: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44039" name="Obrázek 5">
            <a:extLst>
              <a:ext uri="{FF2B5EF4-FFF2-40B4-BE49-F238E27FC236}">
                <a16:creationId xmlns:a16="http://schemas.microsoft.com/office/drawing/2014/main" id="{971526A1-8BD8-49B0-8F56-C96A87077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Obrázek 1">
            <a:extLst>
              <a:ext uri="{FF2B5EF4-FFF2-40B4-BE49-F238E27FC236}">
                <a16:creationId xmlns:a16="http://schemas.microsoft.com/office/drawing/2014/main" id="{93BBDC0A-AB6A-484E-9447-0B4C3872F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/>
          <a:stretch>
            <a:fillRect/>
          </a:stretch>
        </p:blipFill>
        <p:spPr bwMode="auto">
          <a:xfrm>
            <a:off x="3851275" y="2432050"/>
            <a:ext cx="426085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6">
            <a:extLst>
              <a:ext uri="{FF2B5EF4-FFF2-40B4-BE49-F238E27FC236}">
                <a16:creationId xmlns:a16="http://schemas.microsoft.com/office/drawing/2014/main" id="{40FB650E-E412-4391-965A-962AEFDA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r="21277"/>
          <a:stretch>
            <a:fillRect/>
          </a:stretch>
        </p:blipFill>
        <p:spPr bwMode="auto">
          <a:xfrm>
            <a:off x="827088" y="3028950"/>
            <a:ext cx="22320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4042" name="Picture 17">
            <a:extLst>
              <a:ext uri="{FF2B5EF4-FFF2-40B4-BE49-F238E27FC236}">
                <a16:creationId xmlns:a16="http://schemas.microsoft.com/office/drawing/2014/main" id="{FA2707F2-1454-42C5-91D8-E54FB41B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2" t="22935" r="32666" b="6903"/>
          <a:stretch>
            <a:fillRect/>
          </a:stretch>
        </p:blipFill>
        <p:spPr bwMode="auto">
          <a:xfrm>
            <a:off x="1547813" y="5124450"/>
            <a:ext cx="14779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4043" name="TextovéPole 8">
            <a:extLst>
              <a:ext uri="{FF2B5EF4-FFF2-40B4-BE49-F238E27FC236}">
                <a16:creationId xmlns:a16="http://schemas.microsoft.com/office/drawing/2014/main" id="{73AA3548-8C77-4ACA-AF7E-5AC7D2887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988" y="2646363"/>
            <a:ext cx="847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000008"/>
                </a:solidFill>
                <a:latin typeface="Calibri" panose="020F0502020204030204" pitchFamily="34" charset="0"/>
              </a:rPr>
              <a:t>epidermis</a:t>
            </a:r>
          </a:p>
        </p:txBody>
      </p:sp>
      <p:sp>
        <p:nvSpPr>
          <p:cNvPr id="44044" name="TextovéPole 20">
            <a:extLst>
              <a:ext uri="{FF2B5EF4-FFF2-40B4-BE49-F238E27FC236}">
                <a16:creationId xmlns:a16="http://schemas.microsoft.com/office/drawing/2014/main" id="{F4D34421-F01D-48E8-AEB9-45E4D080B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2288" y="3454400"/>
            <a:ext cx="100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000008"/>
                </a:solidFill>
                <a:latin typeface="Calibri" panose="020F0502020204030204" pitchFamily="34" charset="0"/>
              </a:rPr>
              <a:t>sklerenchym</a:t>
            </a:r>
          </a:p>
        </p:txBody>
      </p:sp>
      <p:sp>
        <p:nvSpPr>
          <p:cNvPr id="44045" name="TextovéPole 25">
            <a:extLst>
              <a:ext uri="{FF2B5EF4-FFF2-40B4-BE49-F238E27FC236}">
                <a16:creationId xmlns:a16="http://schemas.microsoft.com/office/drawing/2014/main" id="{7F22D45F-0D29-4D53-9B80-53B9A09CC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0" y="4292600"/>
            <a:ext cx="103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000008"/>
                </a:solidFill>
                <a:latin typeface="Calibri" panose="020F0502020204030204" pitchFamily="34" charset="0"/>
              </a:rPr>
              <a:t>basic parenchym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664352E0-E919-42A2-8398-9B053800C4E6}"/>
              </a:ext>
            </a:extLst>
          </p:cNvPr>
          <p:cNvCxnSpPr/>
          <p:nvPr/>
        </p:nvCxnSpPr>
        <p:spPr bwMode="auto">
          <a:xfrm>
            <a:off x="7897813" y="2784475"/>
            <a:ext cx="396875" cy="0"/>
          </a:xfrm>
          <a:prstGeom prst="line">
            <a:avLst/>
          </a:prstGeom>
          <a:ln w="22225">
            <a:solidFill>
              <a:srgbClr val="0000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0BF162FD-4C06-476F-BF7C-A429AB78FDB2}"/>
              </a:ext>
            </a:extLst>
          </p:cNvPr>
          <p:cNvCxnSpPr>
            <a:endCxn id="44044" idx="1"/>
          </p:cNvCxnSpPr>
          <p:nvPr/>
        </p:nvCxnSpPr>
        <p:spPr bwMode="auto">
          <a:xfrm>
            <a:off x="8024813" y="3186113"/>
            <a:ext cx="117475" cy="406400"/>
          </a:xfrm>
          <a:prstGeom prst="line">
            <a:avLst/>
          </a:prstGeom>
          <a:ln w="22225">
            <a:solidFill>
              <a:srgbClr val="0000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CFDCAB8-888A-4297-9C2E-6AC22825263F}"/>
              </a:ext>
            </a:extLst>
          </p:cNvPr>
          <p:cNvCxnSpPr>
            <a:endCxn id="44045" idx="1"/>
          </p:cNvCxnSpPr>
          <p:nvPr/>
        </p:nvCxnSpPr>
        <p:spPr bwMode="auto">
          <a:xfrm>
            <a:off x="6856413" y="4316413"/>
            <a:ext cx="1239837" cy="207962"/>
          </a:xfrm>
          <a:prstGeom prst="line">
            <a:avLst/>
          </a:prstGeom>
          <a:ln w="22225">
            <a:solidFill>
              <a:srgbClr val="0000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049" name="Text Box 10">
            <a:extLst>
              <a:ext uri="{FF2B5EF4-FFF2-40B4-BE49-F238E27FC236}">
                <a16:creationId xmlns:a16="http://schemas.microsoft.com/office/drawing/2014/main" id="{C57FB5D9-DEE5-432B-A4E5-8F9582D11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4081463"/>
            <a:ext cx="1108075" cy="46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starchy sheath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endodermis</a:t>
            </a:r>
          </a:p>
        </p:txBody>
      </p:sp>
      <p:sp>
        <p:nvSpPr>
          <p:cNvPr id="44050" name="Text Box 12">
            <a:extLst>
              <a:ext uri="{FF2B5EF4-FFF2-40B4-BE49-F238E27FC236}">
                <a16:creationId xmlns:a16="http://schemas.microsoft.com/office/drawing/2014/main" id="{D6AF9865-603A-4792-8BBA-6F685F74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4592638"/>
            <a:ext cx="1296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chemeClr val="bg1"/>
                </a:solidFill>
                <a:latin typeface="Calibri" panose="020F0502020204030204" pitchFamily="34" charset="0"/>
              </a:rPr>
              <a:t>hadrocentric vascular bundle</a:t>
            </a:r>
          </a:p>
        </p:txBody>
      </p:sp>
      <p:sp>
        <p:nvSpPr>
          <p:cNvPr id="44051" name="Text Box 8">
            <a:extLst>
              <a:ext uri="{FF2B5EF4-FFF2-40B4-BE49-F238E27FC236}">
                <a16:creationId xmlns:a16="http://schemas.microsoft.com/office/drawing/2014/main" id="{9A046C64-46A2-416F-8597-99CC29972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3389313"/>
            <a:ext cx="661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phloem</a:t>
            </a:r>
          </a:p>
        </p:txBody>
      </p:sp>
      <p:sp>
        <p:nvSpPr>
          <p:cNvPr id="44052" name="Text Box 9">
            <a:extLst>
              <a:ext uri="{FF2B5EF4-FFF2-40B4-BE49-F238E27FC236}">
                <a16:creationId xmlns:a16="http://schemas.microsoft.com/office/drawing/2014/main" id="{3BBB1BB9-F2B0-4B75-B62F-5B3834F21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24325"/>
            <a:ext cx="5572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xylem</a:t>
            </a:r>
          </a:p>
        </p:txBody>
      </p:sp>
      <p:sp>
        <p:nvSpPr>
          <p:cNvPr id="44053" name="Text Box 13">
            <a:extLst>
              <a:ext uri="{FF2B5EF4-FFF2-40B4-BE49-F238E27FC236}">
                <a16:creationId xmlns:a16="http://schemas.microsoft.com/office/drawing/2014/main" id="{0E939E6F-12EB-44FB-94E0-328EEDB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1404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>
                <a:solidFill>
                  <a:srgbClr val="000000"/>
                </a:solidFill>
                <a:latin typeface="Calibri" panose="020F0502020204030204" pitchFamily="34" charset="0"/>
              </a:rPr>
              <a:t>glandular trichome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EBB4A4E6-A86F-480B-B8AD-F607ABBB0E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Fagi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pix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2009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E80B59D2-B94D-45CC-BD51-9F9026D250D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051425" cy="50942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tree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Fagus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sylvatica</a:t>
            </a:r>
            <a:r>
              <a:rPr lang="cs-CZ" altLang="cs-CZ" sz="2400" b="1" i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400" i="1" dirty="0">
                <a:solidFill>
                  <a:srgbClr val="E27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Fagaceae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 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(European beech)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black-brown viscous liquid of characteristic odour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creosot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dermatologic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7764" name="Picture 3">
            <a:extLst>
              <a:ext uri="{FF2B5EF4-FFF2-40B4-BE49-F238E27FC236}">
                <a16:creationId xmlns:a16="http://schemas.microsoft.com/office/drawing/2014/main" id="{42E8A0F7-BBC4-4906-B7EB-5117DA437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7765" name="Straight Connector 4">
            <a:extLst>
              <a:ext uri="{FF2B5EF4-FFF2-40B4-BE49-F238E27FC236}">
                <a16:creationId xmlns:a16="http://schemas.microsoft.com/office/drawing/2014/main" id="{C2F083E0-0352-4042-8A4E-F2D2B7131A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66" name="AutoShape 2" descr="Výsledek obrázku pro petroselini radix">
            <a:extLst>
              <a:ext uri="{FF2B5EF4-FFF2-40B4-BE49-F238E27FC236}">
                <a16:creationId xmlns:a16="http://schemas.microsoft.com/office/drawing/2014/main" id="{3E86673B-0988-4AF6-945D-37B231BDEC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17767" name="Picture 6">
            <a:extLst>
              <a:ext uri="{FF2B5EF4-FFF2-40B4-BE49-F238E27FC236}">
                <a16:creationId xmlns:a16="http://schemas.microsoft.com/office/drawing/2014/main" id="{117B4932-0456-4CAD-BEEC-14F7BC643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646238"/>
            <a:ext cx="33623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4" descr="P1010037">
            <a:extLst>
              <a:ext uri="{FF2B5EF4-FFF2-40B4-BE49-F238E27FC236}">
                <a16:creationId xmlns:a16="http://schemas.microsoft.com/office/drawing/2014/main" id="{85B2CBAD-E94B-4010-B585-E75D4B55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r="8696" b="13043"/>
          <a:stretch>
            <a:fillRect/>
          </a:stretch>
        </p:blipFill>
        <p:spPr bwMode="auto">
          <a:xfrm>
            <a:off x="5681663" y="4076700"/>
            <a:ext cx="310673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6F90A0B9-11DA-44D3-9F61-7A235FD97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Betulae pix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15484BAA-00E6-4594-9366-D85534F3AB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051425" cy="4684712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Betula pendula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Betulaceae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(silver birch)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yellowish liquid of pleasant odour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rarely used in cosmetics or dermatology</a:t>
            </a: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812" name="Picture 3">
            <a:extLst>
              <a:ext uri="{FF2B5EF4-FFF2-40B4-BE49-F238E27FC236}">
                <a16:creationId xmlns:a16="http://schemas.microsoft.com/office/drawing/2014/main" id="{BE9FB6FD-61EB-4FFF-99F8-D67C2E3B8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813" name="Straight Connector 4">
            <a:extLst>
              <a:ext uri="{FF2B5EF4-FFF2-40B4-BE49-F238E27FC236}">
                <a16:creationId xmlns:a16="http://schemas.microsoft.com/office/drawing/2014/main" id="{4F5B62E3-F239-4ED3-A03F-17FD33763C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814" name="AutoShape 2" descr="Výsledek obrázku pro petroselini radix">
            <a:extLst>
              <a:ext uri="{FF2B5EF4-FFF2-40B4-BE49-F238E27FC236}">
                <a16:creationId xmlns:a16="http://schemas.microsoft.com/office/drawing/2014/main" id="{5EE3A212-9812-41A7-AF6C-41686C93C9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19815" name="Obrázok 2">
            <a:extLst>
              <a:ext uri="{FF2B5EF4-FFF2-40B4-BE49-F238E27FC236}">
                <a16:creationId xmlns:a16="http://schemas.microsoft.com/office/drawing/2014/main" id="{624F24C6-7DFD-4E92-8F6D-3ACBE1F54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1651000"/>
            <a:ext cx="27336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F275068-346E-4C4D-9E99-DB3890853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6883400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Gumms and mucilages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4F24AA4D-8BF0-4BD5-8EFA-5B111C02AD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5051425" cy="4613275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Amorphous substances, optically active, they form colloidal solutions in water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 strings of pentoses and hexoses (arabinose, rhamnose, galactose)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Acaciae gummi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CzPh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Gummiresina myrha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CzPh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>
                <a:solidFill>
                  <a:srgbClr val="000000"/>
                </a:solidFill>
                <a:latin typeface="Calibri" panose="020F0502020204030204" pitchFamily="34" charset="0"/>
              </a:rPr>
              <a:t>Tragacantha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CzPh 2017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1860" name="Picture 3">
            <a:extLst>
              <a:ext uri="{FF2B5EF4-FFF2-40B4-BE49-F238E27FC236}">
                <a16:creationId xmlns:a16="http://schemas.microsoft.com/office/drawing/2014/main" id="{5A47EBC4-D25E-4ACF-8B34-0540E064D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1861" name="Straight Connector 4">
            <a:extLst>
              <a:ext uri="{FF2B5EF4-FFF2-40B4-BE49-F238E27FC236}">
                <a16:creationId xmlns:a16="http://schemas.microsoft.com/office/drawing/2014/main" id="{80CBC597-92E5-4F16-A20E-18E723ED83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862" name="AutoShape 2" descr="Výsledek obrázku pro petroselini radix">
            <a:extLst>
              <a:ext uri="{FF2B5EF4-FFF2-40B4-BE49-F238E27FC236}">
                <a16:creationId xmlns:a16="http://schemas.microsoft.com/office/drawing/2014/main" id="{BE76AADE-AFF1-45D9-9947-A90B8910BD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121863" name="Picture 1">
            <a:extLst>
              <a:ext uri="{FF2B5EF4-FFF2-40B4-BE49-F238E27FC236}">
                <a16:creationId xmlns:a16="http://schemas.microsoft.com/office/drawing/2014/main" id="{60CDD466-17F6-4C4A-A00D-25B4890CC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98638"/>
            <a:ext cx="33289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7852543E-4CB6-4D28-9DE2-B47CE65629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6650806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Acaciae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gummi  </a:t>
            </a:r>
            <a:r>
              <a:rPr lang="en-GB" altLang="en-US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974F1C16-C028-464A-B8E9-BC154133423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6" y="1522412"/>
            <a:ext cx="5987900" cy="5146947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Acacia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senegal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 Fabaceae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(gum acacia)</a:t>
            </a:r>
          </a:p>
          <a:p>
            <a:pPr marL="0" indent="0">
              <a:buClr>
                <a:srgbClr val="006600"/>
              </a:buClr>
              <a:buSzPct val="100000"/>
              <a:buNone/>
            </a:pP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Alternatively other species of African </a:t>
            </a:r>
            <a:r>
              <a:rPr lang="en-GB" alt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Acacia </a:t>
            </a:r>
            <a:r>
              <a:rPr lang="en-GB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species or </a:t>
            </a:r>
            <a:r>
              <a:rPr lang="en-GB" altLang="en-US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A. </a:t>
            </a:r>
            <a:r>
              <a:rPr lang="en-GB" altLang="en-US" sz="16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seyal</a:t>
            </a:r>
            <a:endParaRPr lang="en-GB" altLang="en-US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irregular round-shaped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peaces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white to yellow, transparent, fragile with ruptures and breaks, without odour,  mucous taste, adhesive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polysaccharides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mucilaginosum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more often as excipient in pharmacy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908" name="Picture 3">
            <a:extLst>
              <a:ext uri="{FF2B5EF4-FFF2-40B4-BE49-F238E27FC236}">
                <a16:creationId xmlns:a16="http://schemas.microsoft.com/office/drawing/2014/main" id="{B7C8FE5F-FE0B-4280-A955-952703B1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909" name="Straight Connector 4">
            <a:extLst>
              <a:ext uri="{FF2B5EF4-FFF2-40B4-BE49-F238E27FC236}">
                <a16:creationId xmlns:a16="http://schemas.microsoft.com/office/drawing/2014/main" id="{F2498B00-AEAC-4446-AC62-E9EDCCE97B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910" name="AutoShape 2" descr="Výsledek obrázku pro petroselini radix">
            <a:extLst>
              <a:ext uri="{FF2B5EF4-FFF2-40B4-BE49-F238E27FC236}">
                <a16:creationId xmlns:a16="http://schemas.microsoft.com/office/drawing/2014/main" id="{95894F9D-D3B6-4B99-A3F9-F8A1F3D912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3" name="Obrázok 2" descr="Obrázok, na ktorom je rastlina&#10;&#10;Automaticky generovaný popis">
            <a:extLst>
              <a:ext uri="{FF2B5EF4-FFF2-40B4-BE49-F238E27FC236}">
                <a16:creationId xmlns:a16="http://schemas.microsoft.com/office/drawing/2014/main" id="{E0A9B84E-3957-4563-91DF-E8691FECA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13" y="1556419"/>
            <a:ext cx="2005279" cy="2950697"/>
          </a:xfrm>
          <a:prstGeom prst="rect">
            <a:avLst/>
          </a:prstGeom>
        </p:spPr>
      </p:pic>
      <p:pic>
        <p:nvPicPr>
          <p:cNvPr id="10" name="Picture 4" descr="P1010032">
            <a:extLst>
              <a:ext uri="{FF2B5EF4-FFF2-40B4-BE49-F238E27FC236}">
                <a16:creationId xmlns:a16="http://schemas.microsoft.com/office/drawing/2014/main" id="{0E19DAA7-ADE4-41A1-B2D8-16A58B76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2346" r="17592" b="12346"/>
          <a:stretch>
            <a:fillRect/>
          </a:stretch>
        </p:blipFill>
        <p:spPr bwMode="auto">
          <a:xfrm>
            <a:off x="6480251" y="4720508"/>
            <a:ext cx="2196205" cy="206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99A7EFB0-345D-478F-8F48-0DDDDF0E0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3238" y="209551"/>
            <a:ext cx="7135812" cy="952500"/>
          </a:xfrm>
        </p:spPr>
        <p:txBody>
          <a:bodyPr/>
          <a:lstStyle/>
          <a:p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</a:rPr>
              <a:t>Gummiresina </a:t>
            </a:r>
            <a:r>
              <a:rPr lang="en-GB" altLang="en-US" sz="40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myrrha</a:t>
            </a:r>
            <a:r>
              <a:rPr lang="en-GB" altLang="en-US" sz="40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40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2017</a:t>
            </a:r>
            <a:endParaRPr lang="en-GB" altLang="cs-CZ" sz="4000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B662071-AA32-4EA4-BEF9-969F3AD4190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2"/>
            <a:ext cx="5699869" cy="5002931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Commiphora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myrrha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Burseraceae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(African myrrh)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8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yellow-brown mass, which solidifies on air, characteristic odour and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50-60 %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slimy compounds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resins, volatiles oils, bitter compounds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deodorant of oral cavity, desinficiens, astringents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B14000FF-70F0-480D-9CB7-B0E28F898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101" name="Straight Connector 4">
            <a:extLst>
              <a:ext uri="{FF2B5EF4-FFF2-40B4-BE49-F238E27FC236}">
                <a16:creationId xmlns:a16="http://schemas.microsoft.com/office/drawing/2014/main" id="{DF2E649A-CD3A-48A8-A931-A87B6888EC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2" name="AutoShape 2" descr="Výsledek obrázku pro petroselini radix">
            <a:extLst>
              <a:ext uri="{FF2B5EF4-FFF2-40B4-BE49-F238E27FC236}">
                <a16:creationId xmlns:a16="http://schemas.microsoft.com/office/drawing/2014/main" id="{368AD2F7-3D2B-44DE-90B7-2B116BF2B0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8" name="Picture 6" descr="myrha">
            <a:extLst>
              <a:ext uri="{FF2B5EF4-FFF2-40B4-BE49-F238E27FC236}">
                <a16:creationId xmlns:a16="http://schemas.microsoft.com/office/drawing/2014/main" id="{0BDBD414-0959-4A16-9EBF-6B10575B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23851"/>
            <a:ext cx="2370308" cy="31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3FD8C92-DA37-42D6-950A-A2F583856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9195" r="9043" b="15433"/>
          <a:stretch/>
        </p:blipFill>
        <p:spPr bwMode="auto">
          <a:xfrm>
            <a:off x="6104944" y="4959723"/>
            <a:ext cx="2349532" cy="168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99A7EFB0-345D-478F-8F48-0DDDDF0E0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3238" y="209551"/>
            <a:ext cx="7135812" cy="952500"/>
          </a:xfrm>
        </p:spPr>
        <p:txBody>
          <a:bodyPr/>
          <a:lstStyle/>
          <a:p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Tragacantha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= </a:t>
            </a:r>
            <a:r>
              <a:rPr lang="en-GB" altLang="en-US" sz="36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Traganth</a:t>
            </a:r>
            <a:r>
              <a:rPr lang="en-GB" altLang="en-US" sz="36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i="0" dirty="0" err="1">
                <a:solidFill>
                  <a:srgbClr val="800000"/>
                </a:solidFill>
                <a:latin typeface="Calibri" panose="020F0502020204030204" pitchFamily="34" charset="0"/>
              </a:rPr>
              <a:t>CzPh</a:t>
            </a:r>
            <a:r>
              <a:rPr lang="en-GB" altLang="en-US" sz="3600" b="1" i="0" dirty="0">
                <a:solidFill>
                  <a:srgbClr val="800000"/>
                </a:solidFill>
                <a:latin typeface="Calibri" panose="020F0502020204030204" pitchFamily="34" charset="0"/>
              </a:rPr>
              <a:t> 2009</a:t>
            </a:r>
            <a:endParaRPr lang="en-GB" altLang="cs-CZ" sz="3600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8B662071-AA32-4EA4-BEF9-969F3AD4190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2"/>
            <a:ext cx="5195813" cy="5002931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0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Astragallus</a:t>
            </a:r>
            <a:r>
              <a:rPr lang="en-GB" altLang="en-US" sz="20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gummifer</a:t>
            </a:r>
            <a:r>
              <a:rPr lang="en-GB" altLang="en-US" sz="2000" b="1" i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b="1" dirty="0">
                <a:solidFill>
                  <a:srgbClr val="800000"/>
                </a:solidFill>
                <a:latin typeface="Calibri" panose="020F0502020204030204" pitchFamily="34" charset="0"/>
              </a:rPr>
              <a:t>or other species from West Asia, Fabaceae </a:t>
            </a:r>
            <a:endParaRPr lang="en-GB" alt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6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foliate, white to yellow flat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peaces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of hornlike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consitence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translucent, without odour, slimy taste</a:t>
            </a:r>
            <a:endParaRPr lang="en-GB" altLang="cs-CZ" sz="2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9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polysaccharides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 3 % of starch</a:t>
            </a:r>
            <a:endParaRPr lang="en-GB" altLang="cs-CZ" sz="2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3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mucilaginose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, mild laxative, excipient - binder, emulsifier, ointment base, cement,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lubrificant</a:t>
            </a:r>
            <a:endParaRPr lang="en-GB" altLang="cs-CZ" sz="20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B14000FF-70F0-480D-9CB7-B0E28F898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101" name="Straight Connector 4">
            <a:extLst>
              <a:ext uri="{FF2B5EF4-FFF2-40B4-BE49-F238E27FC236}">
                <a16:creationId xmlns:a16="http://schemas.microsoft.com/office/drawing/2014/main" id="{DF2E649A-CD3A-48A8-A931-A87B6888EC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2" name="AutoShape 2" descr="Výsledek obrázku pro petroselini radix">
            <a:extLst>
              <a:ext uri="{FF2B5EF4-FFF2-40B4-BE49-F238E27FC236}">
                <a16:creationId xmlns:a16="http://schemas.microsoft.com/office/drawing/2014/main" id="{368AD2F7-3D2B-44DE-90B7-2B116BF2B0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080D65F-34D5-40E8-9A6C-60FCEA2A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73" y="1700808"/>
            <a:ext cx="3200275" cy="24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P1010051">
            <a:extLst>
              <a:ext uri="{FF2B5EF4-FFF2-40B4-BE49-F238E27FC236}">
                <a16:creationId xmlns:a16="http://schemas.microsoft.com/office/drawing/2014/main" id="{283ED14C-6997-4066-965B-EBD8C4E5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73" y="4278504"/>
            <a:ext cx="3200275" cy="240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ABBC71FE-B725-4092-9C54-C0C046B40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5897" y="4024588"/>
            <a:ext cx="309732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dirty="0">
                <a:solidFill>
                  <a:srgbClr val="000000"/>
                </a:solidFill>
              </a:rPr>
              <a:t>http://www.biolib.cz/cz/taxonimage/id76775/?taxonid=196259</a:t>
            </a:r>
          </a:p>
        </p:txBody>
      </p:sp>
    </p:spTree>
    <p:extLst>
      <p:ext uri="{BB962C8B-B14F-4D97-AF65-F5344CB8AC3E}">
        <p14:creationId xmlns:p14="http://schemas.microsoft.com/office/powerpoint/2010/main" val="927477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A3438C9E-9D17-4147-98A7-C2A07C36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4346575" cy="952500"/>
          </a:xfrm>
        </p:spPr>
        <p:txBody>
          <a:bodyPr/>
          <a:lstStyle/>
          <a:p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Tubers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7E41517-393E-4B7A-BACF-C24403B433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22413"/>
            <a:ext cx="7060654" cy="2362200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Underground formations,  they do not replace roots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Aconiti</a:t>
            </a:r>
            <a:r>
              <a:rPr lang="en-GB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radix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en-US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Colchici</a:t>
            </a:r>
            <a:r>
              <a:rPr lang="en-GB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radix 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484" name="Picture 3">
            <a:extLst>
              <a:ext uri="{FF2B5EF4-FFF2-40B4-BE49-F238E27FC236}">
                <a16:creationId xmlns:a16="http://schemas.microsoft.com/office/drawing/2014/main" id="{8C3718C5-B5BC-436D-83CF-F29BE56A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485" name="Straight Connector 4">
            <a:extLst>
              <a:ext uri="{FF2B5EF4-FFF2-40B4-BE49-F238E27FC236}">
                <a16:creationId xmlns:a16="http://schemas.microsoft.com/office/drawing/2014/main" id="{1B0ACE21-1647-4BD7-8563-86504DE14F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486" name="AutoShape 2" descr="Výsledek obrázku pro petroselini radix">
            <a:extLst>
              <a:ext uri="{FF2B5EF4-FFF2-40B4-BE49-F238E27FC236}">
                <a16:creationId xmlns:a16="http://schemas.microsoft.com/office/drawing/2014/main" id="{755566BF-DCDE-4836-BFCB-27634CA9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A3438C9E-9D17-4147-98A7-C2A07C36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5642694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Aconiti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(tuber)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7E41517-393E-4B7A-BACF-C24403B433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661400" cy="1330524"/>
          </a:xfrm>
        </p:spPr>
        <p:txBody>
          <a:bodyPr/>
          <a:lstStyle/>
          <a:p>
            <a:pPr>
              <a:buNone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Aconitum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napellus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Ranunculaceae </a:t>
            </a:r>
          </a:p>
          <a:p>
            <a:pPr marL="0" indent="0">
              <a:buClr>
                <a:srgbClr val="006600"/>
              </a:buClr>
              <a:buSzPct val="100000"/>
              <a:buNone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(monk’s-hood, wolfsbane)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484" name="Picture 3">
            <a:extLst>
              <a:ext uri="{FF2B5EF4-FFF2-40B4-BE49-F238E27FC236}">
                <a16:creationId xmlns:a16="http://schemas.microsoft.com/office/drawing/2014/main" id="{8C3718C5-B5BC-436D-83CF-F29BE56A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485" name="Straight Connector 4">
            <a:extLst>
              <a:ext uri="{FF2B5EF4-FFF2-40B4-BE49-F238E27FC236}">
                <a16:creationId xmlns:a16="http://schemas.microsoft.com/office/drawing/2014/main" id="{1B0ACE21-1647-4BD7-8563-86504DE14F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486" name="AutoShape 2" descr="Výsledek obrázku pro petroselini radix">
            <a:extLst>
              <a:ext uri="{FF2B5EF4-FFF2-40B4-BE49-F238E27FC236}">
                <a16:creationId xmlns:a16="http://schemas.microsoft.com/office/drawing/2014/main" id="{755566BF-DCDE-4836-BFCB-27634CA9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8487" name="Obrázek 5">
            <a:extLst>
              <a:ext uri="{FF2B5EF4-FFF2-40B4-BE49-F238E27FC236}">
                <a16:creationId xmlns:a16="http://schemas.microsoft.com/office/drawing/2014/main" id="{32140158-463E-46CA-AAB8-B8A26202C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conitum">
            <a:extLst>
              <a:ext uri="{FF2B5EF4-FFF2-40B4-BE49-F238E27FC236}">
                <a16:creationId xmlns:a16="http://schemas.microsoft.com/office/drawing/2014/main" id="{1F603390-D3BC-4C7A-978F-5BC7E812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88938"/>
            <a:ext cx="2861437" cy="414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 descr="Obrázok, na ktorom je strom, rastlina, vonkajšie, kvet&#10;&#10;Automaticky generovaný popis">
            <a:extLst>
              <a:ext uri="{FF2B5EF4-FFF2-40B4-BE49-F238E27FC236}">
                <a16:creationId xmlns:a16="http://schemas.microsoft.com/office/drawing/2014/main" id="{3B8D2608-3A95-4375-A5CC-C9DC0DA6A3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"/>
          <a:stretch/>
        </p:blipFill>
        <p:spPr>
          <a:xfrm>
            <a:off x="1344078" y="2616920"/>
            <a:ext cx="2363827" cy="41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1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A3438C9E-9D17-4147-98A7-C2A07C36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5642694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Aconiti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r>
              <a:rPr lang="en-GB" altLang="en-US" b="1" i="0" dirty="0">
                <a:solidFill>
                  <a:srgbClr val="800000"/>
                </a:solidFill>
                <a:latin typeface="Calibri" panose="020F0502020204030204" pitchFamily="34" charset="0"/>
              </a:rPr>
              <a:t>(tuber)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7E41517-393E-4B7A-BACF-C24403B433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2"/>
            <a:ext cx="4763765" cy="51958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heavy hard turnip-shaped tubers, winkled, dark brown, with residues of side roots, without odour, bitter taste, irritant to vomit</a:t>
            </a: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diterpenic alkaloids - aconitine, napelline,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atisine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; tannins, starch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formerly as analgesic and antipyretic for gout, neuralgia and migraine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en-US" sz="2400" b="1" dirty="0">
                <a:solidFill>
                  <a:srgbClr val="CC0000"/>
                </a:solidFill>
                <a:latin typeface="Calibri"/>
                <a:cs typeface="Calibri"/>
              </a:rPr>
              <a:t>Danger - aconitine belongs to very poisonous compounds!</a:t>
            </a: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484" name="Picture 3">
            <a:extLst>
              <a:ext uri="{FF2B5EF4-FFF2-40B4-BE49-F238E27FC236}">
                <a16:creationId xmlns:a16="http://schemas.microsoft.com/office/drawing/2014/main" id="{8C3718C5-B5BC-436D-83CF-F29BE56A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485" name="Straight Connector 4">
            <a:extLst>
              <a:ext uri="{FF2B5EF4-FFF2-40B4-BE49-F238E27FC236}">
                <a16:creationId xmlns:a16="http://schemas.microsoft.com/office/drawing/2014/main" id="{1B0ACE21-1647-4BD7-8563-86504DE14F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486" name="AutoShape 2" descr="Výsledek obrázku pro petroselini radix">
            <a:extLst>
              <a:ext uri="{FF2B5EF4-FFF2-40B4-BE49-F238E27FC236}">
                <a16:creationId xmlns:a16="http://schemas.microsoft.com/office/drawing/2014/main" id="{755566BF-DCDE-4836-BFCB-27634CA9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8487" name="Obrázek 5">
            <a:extLst>
              <a:ext uri="{FF2B5EF4-FFF2-40B4-BE49-F238E27FC236}">
                <a16:creationId xmlns:a16="http://schemas.microsoft.com/office/drawing/2014/main" id="{32140158-463E-46CA-AAB8-B8A26202C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7042FDD-BF92-4C11-9449-277E33AB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9225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69D2D513-D871-4C15-AD75-90B3612B9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21" y="4163188"/>
            <a:ext cx="1764566" cy="208853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04371F0-BE94-4A77-BE6F-B67056FCE38E}"/>
              </a:ext>
            </a:extLst>
          </p:cNvPr>
          <p:cNvSpPr txBox="1"/>
          <p:nvPr/>
        </p:nvSpPr>
        <p:spPr>
          <a:xfrm>
            <a:off x="6804248" y="6227112"/>
            <a:ext cx="955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aconitine</a:t>
            </a:r>
          </a:p>
        </p:txBody>
      </p:sp>
    </p:spTree>
    <p:extLst>
      <p:ext uri="{BB962C8B-B14F-4D97-AF65-F5344CB8AC3E}">
        <p14:creationId xmlns:p14="http://schemas.microsoft.com/office/powerpoint/2010/main" val="3578086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A3438C9E-9D17-4147-98A7-C2A07C36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4346575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Colchici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7E41517-393E-4B7A-BACF-C24403B433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740775" cy="866772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Colchicum </a:t>
            </a:r>
            <a:r>
              <a:rPr lang="en-GB" altLang="en-US" sz="2400" b="1" i="1" dirty="0" err="1">
                <a:solidFill>
                  <a:srgbClr val="800000"/>
                </a:solidFill>
                <a:latin typeface="Calibri" panose="020F0502020204030204" pitchFamily="34" charset="0"/>
              </a:rPr>
              <a:t>autumnale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en-US" sz="2400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Colchicaceae</a:t>
            </a:r>
            <a:r>
              <a:rPr lang="en-GB" altLang="en-US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 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(autumn crocus)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484" name="Picture 3">
            <a:extLst>
              <a:ext uri="{FF2B5EF4-FFF2-40B4-BE49-F238E27FC236}">
                <a16:creationId xmlns:a16="http://schemas.microsoft.com/office/drawing/2014/main" id="{8C3718C5-B5BC-436D-83CF-F29BE56A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485" name="Straight Connector 4">
            <a:extLst>
              <a:ext uri="{FF2B5EF4-FFF2-40B4-BE49-F238E27FC236}">
                <a16:creationId xmlns:a16="http://schemas.microsoft.com/office/drawing/2014/main" id="{1B0ACE21-1647-4BD7-8563-86504DE14F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486" name="AutoShape 2" descr="Výsledek obrázku pro petroselini radix">
            <a:extLst>
              <a:ext uri="{FF2B5EF4-FFF2-40B4-BE49-F238E27FC236}">
                <a16:creationId xmlns:a16="http://schemas.microsoft.com/office/drawing/2014/main" id="{755566BF-DCDE-4836-BFCB-27634CA9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8487" name="Obrázek 5">
            <a:extLst>
              <a:ext uri="{FF2B5EF4-FFF2-40B4-BE49-F238E27FC236}">
                <a16:creationId xmlns:a16="http://schemas.microsoft.com/office/drawing/2014/main" id="{32140158-463E-46CA-AAB8-B8A26202C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olchicum-aut">
            <a:extLst>
              <a:ext uri="{FF2B5EF4-FFF2-40B4-BE49-F238E27FC236}">
                <a16:creationId xmlns:a16="http://schemas.microsoft.com/office/drawing/2014/main" id="{75D5DCB6-4D72-4989-81AE-828E0377E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15625" r="5268" b="4983"/>
          <a:stretch/>
        </p:blipFill>
        <p:spPr bwMode="auto">
          <a:xfrm>
            <a:off x="1043608" y="2559549"/>
            <a:ext cx="2958058" cy="391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 descr="Obrázok, na ktorom je stôl&#10;&#10;Automaticky generovaný popis">
            <a:extLst>
              <a:ext uri="{FF2B5EF4-FFF2-40B4-BE49-F238E27FC236}">
                <a16:creationId xmlns:a16="http://schemas.microsoft.com/office/drawing/2014/main" id="{3A250166-C84E-4871-8BD3-20149C378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35" y="2132856"/>
            <a:ext cx="2808312" cy="45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838AE82-2702-4DDA-857A-6CF6C758C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4202113" cy="952500"/>
          </a:xfrm>
        </p:spPr>
        <p:txBody>
          <a:bodyPr/>
          <a:lstStyle/>
          <a:p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Filicis maris radix </a:t>
            </a:r>
            <a:br>
              <a:rPr lang="cs-CZ" altLang="en-US" b="1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en-US" b="1">
                <a:solidFill>
                  <a:srgbClr val="800000"/>
                </a:solidFill>
                <a:latin typeface="Calibri" panose="020F0502020204030204" pitchFamily="34" charset="0"/>
              </a:rPr>
              <a:t>(rhizoma) </a:t>
            </a:r>
            <a:endParaRPr lang="en-GB" altLang="cs-CZ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D7E0799-0D8E-4D0F-9F5A-60EA2A3EAE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22413"/>
            <a:ext cx="5987901" cy="538162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hadrocentric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vascular bundle</a:t>
            </a: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BDD424F8-6F82-428F-A885-675F4EDD6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085" name="Straight Connector 4">
            <a:extLst>
              <a:ext uri="{FF2B5EF4-FFF2-40B4-BE49-F238E27FC236}">
                <a16:creationId xmlns:a16="http://schemas.microsoft.com/office/drawing/2014/main" id="{3179CF2C-DCCA-4043-B5CD-104905AB2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AutoShape 2" descr="Výsledek obrázku pro petroselini radix">
            <a:extLst>
              <a:ext uri="{FF2B5EF4-FFF2-40B4-BE49-F238E27FC236}">
                <a16:creationId xmlns:a16="http://schemas.microsoft.com/office/drawing/2014/main" id="{ABE43AF2-7E87-459E-9F9F-F17BEE8635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46087" name="Picture 4" descr="filicis maris radix1">
            <a:extLst>
              <a:ext uri="{FF2B5EF4-FFF2-40B4-BE49-F238E27FC236}">
                <a16:creationId xmlns:a16="http://schemas.microsoft.com/office/drawing/2014/main" id="{A937351A-D709-45E5-9A68-BCACC970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22182" r="4561" b="41170"/>
          <a:stretch>
            <a:fillRect/>
          </a:stretch>
        </p:blipFill>
        <p:spPr bwMode="auto">
          <a:xfrm>
            <a:off x="911225" y="2635250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Obrázek 5">
            <a:extLst>
              <a:ext uri="{FF2B5EF4-FFF2-40B4-BE49-F238E27FC236}">
                <a16:creationId xmlns:a16="http://schemas.microsoft.com/office/drawing/2014/main" id="{E7A7BDF4-79F6-4192-AE03-B0996261F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57188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Line 7">
            <a:extLst>
              <a:ext uri="{FF2B5EF4-FFF2-40B4-BE49-F238E27FC236}">
                <a16:creationId xmlns:a16="http://schemas.microsoft.com/office/drawing/2014/main" id="{0570334B-0566-4A70-B74E-F68B7ED32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1100" y="2781300"/>
            <a:ext cx="1981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0" name="Line 7">
            <a:extLst>
              <a:ext uri="{FF2B5EF4-FFF2-40B4-BE49-F238E27FC236}">
                <a16:creationId xmlns:a16="http://schemas.microsoft.com/office/drawing/2014/main" id="{7FAB1599-401D-4626-B74C-0D0FD102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8625" y="3213100"/>
            <a:ext cx="27733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1" name="Line 7">
            <a:extLst>
              <a:ext uri="{FF2B5EF4-FFF2-40B4-BE49-F238E27FC236}">
                <a16:creationId xmlns:a16="http://schemas.microsoft.com/office/drawing/2014/main" id="{FBFBA4BE-2B25-427C-8A16-2C727B53E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797425"/>
            <a:ext cx="45799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2" name="Line 7">
            <a:extLst>
              <a:ext uri="{FF2B5EF4-FFF2-40B4-BE49-F238E27FC236}">
                <a16:creationId xmlns:a16="http://schemas.microsoft.com/office/drawing/2014/main" id="{A4E50711-DA33-4FE8-80AB-3B30D2520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0788" y="3789363"/>
            <a:ext cx="1981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A537D1C-CE7A-45A5-A108-C23722E6E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3" y="2486025"/>
            <a:ext cx="3005137" cy="3032125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  <a:defRPr/>
            </a:pPr>
            <a:r>
              <a:rPr lang="en-GB" altLang="en-US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endodermis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altLang="en-US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GB" altLang="en-US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hloem</a:t>
            </a:r>
            <a:endParaRPr lang="cs-CZ" altLang="en-US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en-GB" altLang="en-US" sz="16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en-GB" altLang="en-US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xylem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n-GB" altLang="en-US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cs-CZ" altLang="en-US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GB" altLang="en-US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nternal</a:t>
            </a:r>
            <a:r>
              <a:rPr lang="en-GB" altLang="en-US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glandular </a:t>
            </a:r>
            <a:r>
              <a:rPr lang="en-GB" altLang="en-US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trichome</a:t>
            </a:r>
            <a:endParaRPr lang="en-GB" altLang="en-US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A3438C9E-9D17-4147-98A7-C2A07C36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5650" y="260350"/>
            <a:ext cx="4346575" cy="952500"/>
          </a:xfrm>
        </p:spPr>
        <p:txBody>
          <a:bodyPr/>
          <a:lstStyle/>
          <a:p>
            <a:r>
              <a:rPr lang="en-GB" altLang="en-US" b="1" dirty="0" err="1">
                <a:solidFill>
                  <a:srgbClr val="800000"/>
                </a:solidFill>
                <a:latin typeface="Calibri" panose="020F0502020204030204" pitchFamily="34" charset="0"/>
              </a:rPr>
              <a:t>Colchici</a:t>
            </a:r>
            <a:r>
              <a:rPr lang="en-GB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 radix </a:t>
            </a:r>
            <a:endParaRPr lang="en-GB" altLang="cs-CZ" b="1" i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7E41517-393E-4B7A-BACF-C24403B433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2"/>
            <a:ext cx="4403725" cy="4714889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subsidiary full tubers of brown colour, without odour, sharp bitter taste 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highly toxic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alkaloids colchicine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demecolcine</a:t>
            </a:r>
            <a:endParaRPr lang="en-GB" altLang="cs-CZ" sz="2400" b="1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cytostatic, antimitotic,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antiuratic</a:t>
            </a: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8484" name="Picture 3">
            <a:extLst>
              <a:ext uri="{FF2B5EF4-FFF2-40B4-BE49-F238E27FC236}">
                <a16:creationId xmlns:a16="http://schemas.microsoft.com/office/drawing/2014/main" id="{8C3718C5-B5BC-436D-83CF-F29BE56A3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485" name="Straight Connector 4">
            <a:extLst>
              <a:ext uri="{FF2B5EF4-FFF2-40B4-BE49-F238E27FC236}">
                <a16:creationId xmlns:a16="http://schemas.microsoft.com/office/drawing/2014/main" id="{1B0ACE21-1647-4BD7-8563-86504DE14F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486" name="AutoShape 2" descr="Výsledek obrázku pro petroselini radix">
            <a:extLst>
              <a:ext uri="{FF2B5EF4-FFF2-40B4-BE49-F238E27FC236}">
                <a16:creationId xmlns:a16="http://schemas.microsoft.com/office/drawing/2014/main" id="{755566BF-DCDE-4836-BFCB-27634CA914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8487" name="Obrázek 5">
            <a:extLst>
              <a:ext uri="{FF2B5EF4-FFF2-40B4-BE49-F238E27FC236}">
                <a16:creationId xmlns:a16="http://schemas.microsoft.com/office/drawing/2014/main" id="{32140158-463E-46CA-AAB8-B8A26202C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763"/>
            <a:ext cx="95408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1010055">
            <a:extLst>
              <a:ext uri="{FF2B5EF4-FFF2-40B4-BE49-F238E27FC236}">
                <a16:creationId xmlns:a16="http://schemas.microsoft.com/office/drawing/2014/main" id="{EC749BDE-1CF4-4277-A8E2-AC21F38A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42" y="1558927"/>
            <a:ext cx="344593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3314D536-5EF8-4AAB-87D0-F7FCC60A0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42" y="4365104"/>
            <a:ext cx="1666362" cy="1521857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CB9D7D8E-22BE-4B89-A7A0-EDB4C5C289B2}"/>
              </a:ext>
            </a:extLst>
          </p:cNvPr>
          <p:cNvSpPr txBox="1"/>
          <p:nvPr/>
        </p:nvSpPr>
        <p:spPr>
          <a:xfrm>
            <a:off x="5351731" y="6205253"/>
            <a:ext cx="1008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colchicine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20D512-EDBE-4DE1-9C80-7269FF2F2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30707"/>
            <a:ext cx="1571625" cy="1390650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02BB195B-DD4A-4B1F-9332-8F0BAE444967}"/>
              </a:ext>
            </a:extLst>
          </p:cNvPr>
          <p:cNvSpPr txBox="1"/>
          <p:nvPr/>
        </p:nvSpPr>
        <p:spPr>
          <a:xfrm>
            <a:off x="7164288" y="6205253"/>
            <a:ext cx="1244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demecolcine</a:t>
            </a:r>
          </a:p>
        </p:txBody>
      </p:sp>
    </p:spTree>
    <p:extLst>
      <p:ext uri="{BB962C8B-B14F-4D97-AF65-F5344CB8AC3E}">
        <p14:creationId xmlns:p14="http://schemas.microsoft.com/office/powerpoint/2010/main" val="1587737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85AA89E-7926-4FCA-8D2F-1394FEE7E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Sarsaparillae radix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(sarsaparilla)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4472B5F-A267-4FC8-9F5B-E65A985D74E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8507413" cy="908050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i="1">
                <a:solidFill>
                  <a:srgbClr val="800000"/>
                </a:solidFill>
                <a:latin typeface="Calibri" panose="020F0502020204030204" pitchFamily="34" charset="0"/>
              </a:rPr>
              <a:t>Smilax sp.</a:t>
            </a:r>
            <a:r>
              <a:rPr lang="en-GB" altLang="en-US" sz="2400" b="1">
                <a:solidFill>
                  <a:srgbClr val="800000"/>
                </a:solidFill>
                <a:latin typeface="Calibri" panose="020F0502020204030204" pitchFamily="34" charset="0"/>
              </a:rPr>
              <a:t>, Smilacaceae</a:t>
            </a:r>
            <a:r>
              <a:rPr lang="cs-CZ" altLang="en-US" sz="240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catbrier, prickly-ivy</a:t>
            </a:r>
            <a:r>
              <a:rPr lang="en-GB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GB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132" name="Picture 3">
            <a:extLst>
              <a:ext uri="{FF2B5EF4-FFF2-40B4-BE49-F238E27FC236}">
                <a16:creationId xmlns:a16="http://schemas.microsoft.com/office/drawing/2014/main" id="{4ABB2D7E-6EA1-45F0-A4A5-09CD31200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33" name="Straight Connector 4">
            <a:extLst>
              <a:ext uri="{FF2B5EF4-FFF2-40B4-BE49-F238E27FC236}">
                <a16:creationId xmlns:a16="http://schemas.microsoft.com/office/drawing/2014/main" id="{9C449F0E-23AE-40AE-A223-3E575FD098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4" name="AutoShape 2" descr="Výsledek obrázku pro petroselini radix">
            <a:extLst>
              <a:ext uri="{FF2B5EF4-FFF2-40B4-BE49-F238E27FC236}">
                <a16:creationId xmlns:a16="http://schemas.microsoft.com/office/drawing/2014/main" id="{5728742F-A882-4F05-B253-F6E6648FBF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48135" name="Picture 6">
            <a:extLst>
              <a:ext uri="{FF2B5EF4-FFF2-40B4-BE49-F238E27FC236}">
                <a16:creationId xmlns:a16="http://schemas.microsoft.com/office/drawing/2014/main" id="{78666E46-91FE-4531-8E1C-E8C18A3C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59050"/>
            <a:ext cx="3144838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8136" name="Obrázek 1">
            <a:extLst>
              <a:ext uri="{FF2B5EF4-FFF2-40B4-BE49-F238E27FC236}">
                <a16:creationId xmlns:a16="http://schemas.microsoft.com/office/drawing/2014/main" id="{51A36E15-EC9D-4632-AF81-288C9E7AF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32063"/>
            <a:ext cx="2976562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53F91A5B-C1D4-4F1C-B898-FD1D33DFA9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22413"/>
            <a:ext cx="8740775" cy="236220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long, without branches, cylindrical, brown, without </a:t>
            </a:r>
            <a:r>
              <a:rPr lang="en-GB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odor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slimy taste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10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steroidal saponins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Usage: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metabolic, therapy of syphilis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E8393FFF-2DB3-495D-B687-D2E7B0DE3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180" name="Straight Connector 4">
            <a:extLst>
              <a:ext uri="{FF2B5EF4-FFF2-40B4-BE49-F238E27FC236}">
                <a16:creationId xmlns:a16="http://schemas.microsoft.com/office/drawing/2014/main" id="{22E18FFD-02B7-4AD3-979A-A1000CEBFE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1" name="AutoShape 2" descr="Výsledek obrázku pro petroselini radix">
            <a:extLst>
              <a:ext uri="{FF2B5EF4-FFF2-40B4-BE49-F238E27FC236}">
                <a16:creationId xmlns:a16="http://schemas.microsoft.com/office/drawing/2014/main" id="{86FECD1E-BF4D-4F97-A41B-9ED75D8693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1136B62-F2C8-4117-90C1-E5ECC8D44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195263"/>
            <a:ext cx="7161213" cy="9525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altLang="en-US" sz="4000" b="1" kern="0" dirty="0" err="1">
                <a:solidFill>
                  <a:srgbClr val="800000"/>
                </a:solidFill>
                <a:latin typeface="Calibri" panose="020F0502020204030204" pitchFamily="34" charset="0"/>
              </a:rPr>
              <a:t>Sarsaparillae</a:t>
            </a:r>
            <a:r>
              <a:rPr lang="en-GB" altLang="en-US" sz="4000" b="1" kern="0" dirty="0">
                <a:solidFill>
                  <a:srgbClr val="800000"/>
                </a:solidFill>
                <a:latin typeface="Calibri" panose="020F0502020204030204" pitchFamily="34" charset="0"/>
              </a:rPr>
              <a:t> radix</a:t>
            </a:r>
            <a:r>
              <a:rPr lang="cs-CZ" altLang="en-US" sz="4000" b="1" kern="0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 kern="0" dirty="0">
                <a:solidFill>
                  <a:srgbClr val="800000"/>
                </a:solidFill>
                <a:latin typeface="Calibri" panose="020F0502020204030204" pitchFamily="34" charset="0"/>
              </a:rPr>
              <a:t>(sarsaparilla)</a:t>
            </a:r>
            <a:endParaRPr lang="en-GB" altLang="cs-CZ" sz="4000" b="1" i="0" kern="0" dirty="0">
              <a:solidFill>
                <a:srgbClr val="8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183" name="Picture 4">
            <a:extLst>
              <a:ext uri="{FF2B5EF4-FFF2-40B4-BE49-F238E27FC236}">
                <a16:creationId xmlns:a16="http://schemas.microsoft.com/office/drawing/2014/main" id="{925FE79C-2E03-4E24-853E-637CE88D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11627" r="16049" b="6976"/>
          <a:stretch>
            <a:fillRect/>
          </a:stretch>
        </p:blipFill>
        <p:spPr bwMode="auto">
          <a:xfrm>
            <a:off x="755650" y="3667125"/>
            <a:ext cx="31686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0184" name="Picture 10">
            <a:extLst>
              <a:ext uri="{FF2B5EF4-FFF2-40B4-BE49-F238E27FC236}">
                <a16:creationId xmlns:a16="http://schemas.microsoft.com/office/drawing/2014/main" id="{7D4E62D6-BD66-48FC-8B5C-18B3E65B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84613"/>
            <a:ext cx="3294063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1587A90-2035-4F86-BBCF-D779DF1E7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195263"/>
            <a:ext cx="7161213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Sarsaparillae radix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(sarsaparilla)</a:t>
            </a:r>
            <a:endParaRPr lang="en-GB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41E7572-967F-4C8F-A866-3B6532E2FB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624013"/>
            <a:ext cx="4475163" cy="52339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rhizodermis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primary cortex with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ra</a:t>
            </a:r>
            <a:r>
              <a:rPr lang="cs-CZ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ides and starch  </a:t>
            </a: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endodermis</a:t>
            </a: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sieve-tubes</a:t>
            </a:r>
          </a:p>
          <a:p>
            <a:pPr>
              <a:buFont typeface="Monotype Sorts" pitchFamily="2" charset="2"/>
              <a:buNone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vessel</a:t>
            </a:r>
          </a:p>
          <a:p>
            <a:pPr>
              <a:buFont typeface="Monotype Sorts" pitchFamily="2" charset="2"/>
              <a:buNone/>
            </a:pPr>
            <a:endParaRPr lang="cs-CZ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Vascular bundle: </a:t>
            </a: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radial </a:t>
            </a:r>
            <a:r>
              <a:rPr lang="en-GB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polyarch</a:t>
            </a: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</a:pPr>
            <a:r>
              <a:rPr lang="en-GB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		starch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228" name="Picture 3">
            <a:extLst>
              <a:ext uri="{FF2B5EF4-FFF2-40B4-BE49-F238E27FC236}">
                <a16:creationId xmlns:a16="http://schemas.microsoft.com/office/drawing/2014/main" id="{DB143094-91FD-46C7-B6F9-3C4BCDAA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229" name="Straight Connector 4">
            <a:extLst>
              <a:ext uri="{FF2B5EF4-FFF2-40B4-BE49-F238E27FC236}">
                <a16:creationId xmlns:a16="http://schemas.microsoft.com/office/drawing/2014/main" id="{C7C10CB2-30AB-4AA8-9EE2-FA395D3F88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0" name="AutoShape 2" descr="Výsledek obrázku pro petroselini radix">
            <a:extLst>
              <a:ext uri="{FF2B5EF4-FFF2-40B4-BE49-F238E27FC236}">
                <a16:creationId xmlns:a16="http://schemas.microsoft.com/office/drawing/2014/main" id="{BC7850EA-D87B-4209-8A67-4A7B1B6B3F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pic>
        <p:nvPicPr>
          <p:cNvPr id="52231" name="Picture 6" descr="sarsaparilae radix3">
            <a:extLst>
              <a:ext uri="{FF2B5EF4-FFF2-40B4-BE49-F238E27FC236}">
                <a16:creationId xmlns:a16="http://schemas.microsoft.com/office/drawing/2014/main" id="{83CADC2E-2E28-4B3F-9883-4EFAEB65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r="47609"/>
          <a:stretch>
            <a:fillRect/>
          </a:stretch>
        </p:blipFill>
        <p:spPr bwMode="auto">
          <a:xfrm>
            <a:off x="5724525" y="1873250"/>
            <a:ext cx="2154238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Line 7">
            <a:extLst>
              <a:ext uri="{FF2B5EF4-FFF2-40B4-BE49-F238E27FC236}">
                <a16:creationId xmlns:a16="http://schemas.microsoft.com/office/drawing/2014/main" id="{9485EE0B-EC29-4ADA-8F1B-5E8E4A7872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6750" y="2571750"/>
            <a:ext cx="1893888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3" name="Line 7">
            <a:extLst>
              <a:ext uri="{FF2B5EF4-FFF2-40B4-BE49-F238E27FC236}">
                <a16:creationId xmlns:a16="http://schemas.microsoft.com/office/drawing/2014/main" id="{71BD208E-CB0A-4CF6-A798-38C81D4485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2205038"/>
            <a:ext cx="3352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4" name="Line 7">
            <a:extLst>
              <a:ext uri="{FF2B5EF4-FFF2-40B4-BE49-F238E27FC236}">
                <a16:creationId xmlns:a16="http://schemas.microsoft.com/office/drawing/2014/main" id="{E8088A4B-5EEE-4EEA-AEA8-32F3638D9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8263" y="2924175"/>
            <a:ext cx="3692525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5" name="Line 7">
            <a:extLst>
              <a:ext uri="{FF2B5EF4-FFF2-40B4-BE49-F238E27FC236}">
                <a16:creationId xmlns:a16="http://schemas.microsoft.com/office/drawing/2014/main" id="{49267C39-18BB-4B75-A96B-C1452F4029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3629025"/>
            <a:ext cx="41036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6" name="Line 7">
            <a:extLst>
              <a:ext uri="{FF2B5EF4-FFF2-40B4-BE49-F238E27FC236}">
                <a16:creationId xmlns:a16="http://schemas.microsoft.com/office/drawing/2014/main" id="{B9A3C499-1EBA-4DC7-8F2F-FF37B4825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4437063"/>
            <a:ext cx="41259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7" name="Line 7">
            <a:extLst>
              <a:ext uri="{FF2B5EF4-FFF2-40B4-BE49-F238E27FC236}">
                <a16:creationId xmlns:a16="http://schemas.microsoft.com/office/drawing/2014/main" id="{BB4A0871-6E33-411B-81C8-37C52074B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8175" y="6237288"/>
            <a:ext cx="4103688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23E26F92-163D-4398-8237-B73F222B1C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0538" y="268288"/>
            <a:ext cx="7092950" cy="952500"/>
          </a:xfrm>
        </p:spPr>
        <p:txBody>
          <a:bodyPr/>
          <a:lstStyle/>
          <a:p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Sarsaparillae radix</a:t>
            </a:r>
            <a:r>
              <a:rPr lang="cs-CZ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4000" b="1">
                <a:solidFill>
                  <a:srgbClr val="800000"/>
                </a:solidFill>
                <a:latin typeface="Calibri" panose="020F0502020204030204" pitchFamily="34" charset="0"/>
              </a:rPr>
              <a:t>(sarsaparilla)</a:t>
            </a:r>
            <a:endParaRPr lang="cs-CZ" altLang="cs-CZ" sz="4000" b="1" i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24DC62E-CD39-4C7E-9311-A7415A62ACA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8125" y="1587500"/>
            <a:ext cx="2173288" cy="45243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u="sng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icroscopy</a:t>
            </a:r>
            <a:r>
              <a:rPr lang="en-GB" altLang="cs-CZ" sz="2400" u="sng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cs-CZ" sz="2400" u="sng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9CCFF"/>
              </a:buClr>
              <a:buFont typeface="Monotype Sorts" pitchFamily="2" charset="2"/>
              <a:buNone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9CCFF"/>
              </a:buClr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9CCFF"/>
              </a:buClr>
              <a:buFont typeface="Monotype Sorts" pitchFamily="2" charset="2"/>
              <a:buNone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  <a:defRPr/>
            </a:pPr>
            <a:endParaRPr lang="cs-CZ" altLang="cs-CZ" sz="24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276" name="Picture 3">
            <a:extLst>
              <a:ext uri="{FF2B5EF4-FFF2-40B4-BE49-F238E27FC236}">
                <a16:creationId xmlns:a16="http://schemas.microsoft.com/office/drawing/2014/main" id="{276BFF99-BCC0-41BA-A09E-BB4EDDB30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277" name="Straight Connector 4">
            <a:extLst>
              <a:ext uri="{FF2B5EF4-FFF2-40B4-BE49-F238E27FC236}">
                <a16:creationId xmlns:a16="http://schemas.microsoft.com/office/drawing/2014/main" id="{86401CFD-44A4-48D6-B3AD-CDCE35DCC3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8" name="AutoShape 2" descr="Výsledek obrázku pro petroselini radix">
            <a:extLst>
              <a:ext uri="{FF2B5EF4-FFF2-40B4-BE49-F238E27FC236}">
                <a16:creationId xmlns:a16="http://schemas.microsoft.com/office/drawing/2014/main" id="{64BB67BE-01BB-4BA0-8F11-06AA30039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FFFFCC"/>
              </a:solidFill>
            </a:endParaRPr>
          </a:p>
        </p:txBody>
      </p:sp>
      <p:cxnSp>
        <p:nvCxnSpPr>
          <p:cNvPr id="54279" name="Přímá spojnice se šipkou 4">
            <a:extLst>
              <a:ext uri="{FF2B5EF4-FFF2-40B4-BE49-F238E27FC236}">
                <a16:creationId xmlns:a16="http://schemas.microsoft.com/office/drawing/2014/main" id="{BDA06966-1440-4972-87D6-E9AEFAFC13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00563" y="2708275"/>
            <a:ext cx="1727200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4280" name="Obrázek 1">
            <a:extLst>
              <a:ext uri="{FF2B5EF4-FFF2-40B4-BE49-F238E27FC236}">
                <a16:creationId xmlns:a16="http://schemas.microsoft.com/office/drawing/2014/main" id="{498E6096-FF6E-4F0C-9A24-EEF826C8F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2"/>
          <a:stretch>
            <a:fillRect/>
          </a:stretch>
        </p:blipFill>
        <p:spPr bwMode="auto">
          <a:xfrm>
            <a:off x="1227138" y="2205038"/>
            <a:ext cx="59372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ovéPole 9">
            <a:extLst>
              <a:ext uri="{FF2B5EF4-FFF2-40B4-BE49-F238E27FC236}">
                <a16:creationId xmlns:a16="http://schemas.microsoft.com/office/drawing/2014/main" id="{865BE49A-DE06-40AE-819E-61B09E60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3" y="5795963"/>
            <a:ext cx="1268412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endodermis</a:t>
            </a:r>
          </a:p>
        </p:txBody>
      </p:sp>
      <p:sp>
        <p:nvSpPr>
          <p:cNvPr id="54282" name="TextovéPole 10">
            <a:extLst>
              <a:ext uri="{FF2B5EF4-FFF2-40B4-BE49-F238E27FC236}">
                <a16:creationId xmlns:a16="http://schemas.microsoft.com/office/drawing/2014/main" id="{9BC2D8CB-3FF2-48E6-913B-A1FBACAA6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2708275"/>
            <a:ext cx="1535112" cy="338138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primary cortex </a:t>
            </a:r>
          </a:p>
        </p:txBody>
      </p:sp>
      <p:sp>
        <p:nvSpPr>
          <p:cNvPr id="54283" name="TextovéPole 11">
            <a:extLst>
              <a:ext uri="{FF2B5EF4-FFF2-40B4-BE49-F238E27FC236}">
                <a16:creationId xmlns:a16="http://schemas.microsoft.com/office/drawing/2014/main" id="{7FB3738A-4699-4412-A700-E8F2F79C2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4056063"/>
            <a:ext cx="1535113" cy="338137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primary floem</a:t>
            </a:r>
          </a:p>
        </p:txBody>
      </p:sp>
      <p:sp>
        <p:nvSpPr>
          <p:cNvPr id="54284" name="TextovéPole 12">
            <a:extLst>
              <a:ext uri="{FF2B5EF4-FFF2-40B4-BE49-F238E27FC236}">
                <a16:creationId xmlns:a16="http://schemas.microsoft.com/office/drawing/2014/main" id="{16BFE22F-7980-4F78-B045-19B49A88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3" y="5146675"/>
            <a:ext cx="1604962" cy="338138"/>
          </a:xfrm>
          <a:prstGeom prst="rect">
            <a:avLst/>
          </a:prstGeom>
          <a:solidFill>
            <a:srgbClr val="F8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8"/>
                </a:solidFill>
                <a:latin typeface="Calibri" panose="020F0502020204030204" pitchFamily="34" charset="0"/>
              </a:rPr>
              <a:t>primary xylem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prezentací\Vějíře.pot</Template>
  <TotalTime>4106</TotalTime>
  <Words>1999</Words>
  <Application>Microsoft Office PowerPoint</Application>
  <PresentationFormat>Předvádění na obrazovce (4:3)</PresentationFormat>
  <Paragraphs>456</Paragraphs>
  <Slides>50</Slides>
  <Notes>49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Výchozí návrh</vt:lpstr>
      <vt:lpstr>1_Vějíře</vt:lpstr>
      <vt:lpstr>2_Vějíře</vt:lpstr>
      <vt:lpstr>4_Vějíře</vt:lpstr>
      <vt:lpstr>3_Vějíře</vt:lpstr>
      <vt:lpstr>5_Vějíře</vt:lpstr>
      <vt:lpstr>Pharmacognosy  lab exercise 3</vt:lpstr>
      <vt:lpstr>Filicis maris radix  (rhizoma) </vt:lpstr>
      <vt:lpstr>Filicis maris radix  (rhizoma) </vt:lpstr>
      <vt:lpstr>Filicis maris radix  (rhizoma)</vt:lpstr>
      <vt:lpstr>Filicis maris radix  (rhizoma) </vt:lpstr>
      <vt:lpstr>Sarsaparillae radix (sarsaparilla)</vt:lpstr>
      <vt:lpstr>Prezentace aplikace PowerPoint</vt:lpstr>
      <vt:lpstr>Sarsaparillae radix (sarsaparilla)</vt:lpstr>
      <vt:lpstr>Sarsaparillae radix (sarsaparilla)</vt:lpstr>
      <vt:lpstr>Sarsaparillae radix (sarsaparilla)</vt:lpstr>
      <vt:lpstr>Veratri albi radix CzPh 2017</vt:lpstr>
      <vt:lpstr>Veratri albi radix CzPh 2017</vt:lpstr>
      <vt:lpstr>Veratri albi radix CzPh 2017</vt:lpstr>
      <vt:lpstr>Veratri albi radix CzPh 2017</vt:lpstr>
      <vt:lpstr>Calami aromatici radix</vt:lpstr>
      <vt:lpstr>Calami aromatici radix</vt:lpstr>
      <vt:lpstr>Calami aromatici radix</vt:lpstr>
      <vt:lpstr>Calami aromatici radix</vt:lpstr>
      <vt:lpstr>Lichen islandicus CzPh 2017 (iceland moss)</vt:lpstr>
      <vt:lpstr>Lichen islandicus CzPh 2017 (iceland moss)</vt:lpstr>
      <vt:lpstr>Lichen islandicus CzPh 2017 (iceland moss)</vt:lpstr>
      <vt:lpstr>Lichen islandicus CzPh 2017 (iceland moss)</vt:lpstr>
      <vt:lpstr>Secale cornutum (rye ergot)</vt:lpstr>
      <vt:lpstr>Secale cornutum (rye ergot)</vt:lpstr>
      <vt:lpstr>Secale cornutum (rye ergot)</vt:lpstr>
      <vt:lpstr>Secale cornutum (rye ergot)</vt:lpstr>
      <vt:lpstr>MACROSCOPY</vt:lpstr>
      <vt:lpstr>Camphora racemica  CzPh 2017 Camphora D  CzPh 2017</vt:lpstr>
      <vt:lpstr>Camphora racemica  CzPh 2017 Camphora D  CzPh 2017</vt:lpstr>
      <vt:lpstr>Carbo activatus CzPh 2017</vt:lpstr>
      <vt:lpstr>Chrysarobinum</vt:lpstr>
      <vt:lpstr>Balsams (oleoresins)</vt:lpstr>
      <vt:lpstr>Balsamum peruvianum   CzPh 2017, Balsam of Peru</vt:lpstr>
      <vt:lpstr>Balsamum peruvianum   CzPh 2017, Balsam of Peru</vt:lpstr>
      <vt:lpstr>Balsamum tolutanum  CzPh 2017, Tolu Balsam</vt:lpstr>
      <vt:lpstr>Balsamum canadense, Canada balsam</vt:lpstr>
      <vt:lpstr>Balsamum copaivae</vt:lpstr>
      <vt:lpstr>Pixes (tars)</vt:lpstr>
      <vt:lpstr>Lithantracis pix CzPh 2009</vt:lpstr>
      <vt:lpstr>Fagi pix CzPh 2009</vt:lpstr>
      <vt:lpstr>Betulae pix</vt:lpstr>
      <vt:lpstr>Gumms and mucilages</vt:lpstr>
      <vt:lpstr>Acaciae gummi  CzPh 2017</vt:lpstr>
      <vt:lpstr>Gummiresina myrrha CzPh 2017</vt:lpstr>
      <vt:lpstr>Tragacantha = Traganth CzPh 2009</vt:lpstr>
      <vt:lpstr>Tubers</vt:lpstr>
      <vt:lpstr>Aconiti radix (tuber)</vt:lpstr>
      <vt:lpstr>Aconiti radix (tuber)</vt:lpstr>
      <vt:lpstr>Colchici radix </vt:lpstr>
      <vt:lpstr>Colchici radix 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č. 1</dc:title>
  <dc:creator>pc</dc:creator>
  <cp:lastModifiedBy>F15208</cp:lastModifiedBy>
  <cp:revision>353</cp:revision>
  <dcterms:created xsi:type="dcterms:W3CDTF">2002-09-12T08:30:40Z</dcterms:created>
  <dcterms:modified xsi:type="dcterms:W3CDTF">2020-11-19T21:23:59Z</dcterms:modified>
</cp:coreProperties>
</file>