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1381" r:id="rId2"/>
    <p:sldId id="1012" r:id="rId3"/>
    <p:sldId id="1358" r:id="rId4"/>
    <p:sldId id="1349" r:id="rId5"/>
    <p:sldId id="335" r:id="rId6"/>
    <p:sldId id="329" r:id="rId7"/>
    <p:sldId id="1354" r:id="rId8"/>
    <p:sldId id="1350" r:id="rId9"/>
    <p:sldId id="363" r:id="rId10"/>
    <p:sldId id="1409" r:id="rId11"/>
    <p:sldId id="1386" r:id="rId12"/>
    <p:sldId id="1380" r:id="rId13"/>
    <p:sldId id="1357" r:id="rId14"/>
    <p:sldId id="1534" r:id="rId15"/>
    <p:sldId id="1527" r:id="rId16"/>
    <p:sldId id="1356" r:id="rId17"/>
    <p:sldId id="1397" r:id="rId18"/>
    <p:sldId id="1398" r:id="rId19"/>
    <p:sldId id="1399" r:id="rId20"/>
    <p:sldId id="1410" r:id="rId21"/>
    <p:sldId id="1551" r:id="rId22"/>
    <p:sldId id="1552" r:id="rId23"/>
    <p:sldId id="993" r:id="rId24"/>
    <p:sldId id="1528" r:id="rId25"/>
    <p:sldId id="1460" r:id="rId26"/>
    <p:sldId id="1379" r:id="rId27"/>
    <p:sldId id="1418" r:id="rId28"/>
    <p:sldId id="1419" r:id="rId29"/>
    <p:sldId id="341" r:id="rId30"/>
    <p:sldId id="1394" r:id="rId31"/>
    <p:sldId id="1007" r:id="rId32"/>
    <p:sldId id="1389" r:id="rId33"/>
    <p:sldId id="1531" r:id="rId34"/>
    <p:sldId id="1462" r:id="rId35"/>
    <p:sldId id="1539" r:id="rId36"/>
    <p:sldId id="1515" r:id="rId37"/>
    <p:sldId id="1395" r:id="rId38"/>
    <p:sldId id="1538" r:id="rId39"/>
    <p:sldId id="1396" r:id="rId40"/>
    <p:sldId id="1516" r:id="rId41"/>
    <p:sldId id="1540" r:id="rId42"/>
    <p:sldId id="1514" r:id="rId43"/>
    <p:sldId id="1519" r:id="rId44"/>
    <p:sldId id="1529" r:id="rId45"/>
    <p:sldId id="1532" r:id="rId46"/>
    <p:sldId id="1434" r:id="rId47"/>
    <p:sldId id="1455" r:id="rId48"/>
    <p:sldId id="1530" r:id="rId49"/>
    <p:sldId id="1520" r:id="rId50"/>
    <p:sldId id="1521" r:id="rId51"/>
    <p:sldId id="1393" r:id="rId52"/>
    <p:sldId id="1522" r:id="rId53"/>
    <p:sldId id="1523" r:id="rId54"/>
    <p:sldId id="1390" r:id="rId55"/>
    <p:sldId id="1391" r:id="rId56"/>
    <p:sldId id="371" r:id="rId57"/>
    <p:sldId id="1461" r:id="rId58"/>
    <p:sldId id="331" r:id="rId59"/>
    <p:sldId id="372" r:id="rId60"/>
    <p:sldId id="373" r:id="rId61"/>
    <p:sldId id="374" r:id="rId62"/>
    <p:sldId id="382" r:id="rId63"/>
    <p:sldId id="375" r:id="rId64"/>
    <p:sldId id="376" r:id="rId65"/>
    <p:sldId id="377" r:id="rId66"/>
    <p:sldId id="379" r:id="rId67"/>
    <p:sldId id="380" r:id="rId68"/>
    <p:sldId id="383" r:id="rId69"/>
    <p:sldId id="381" r:id="rId70"/>
    <p:sldId id="395" r:id="rId71"/>
    <p:sldId id="384" r:id="rId72"/>
    <p:sldId id="1405" r:id="rId73"/>
    <p:sldId id="1407" r:id="rId74"/>
    <p:sldId id="976" r:id="rId75"/>
    <p:sldId id="977" r:id="rId76"/>
    <p:sldId id="1406" r:id="rId77"/>
    <p:sldId id="386" r:id="rId78"/>
    <p:sldId id="399" r:id="rId79"/>
    <p:sldId id="1463" r:id="rId80"/>
    <p:sldId id="1431" r:id="rId81"/>
    <p:sldId id="1464" r:id="rId82"/>
    <p:sldId id="1433" r:id="rId83"/>
    <p:sldId id="1545" r:id="rId84"/>
    <p:sldId id="1548" r:id="rId85"/>
    <p:sldId id="1429" r:id="rId86"/>
    <p:sldId id="353" r:id="rId87"/>
    <p:sldId id="354" r:id="rId88"/>
    <p:sldId id="355" r:id="rId89"/>
    <p:sldId id="356" r:id="rId90"/>
    <p:sldId id="359" r:id="rId91"/>
    <p:sldId id="1556" r:id="rId92"/>
    <p:sldId id="1558" r:id="rId93"/>
    <p:sldId id="1466" r:id="rId94"/>
    <p:sldId id="978" r:id="rId95"/>
    <p:sldId id="1525" r:id="rId96"/>
    <p:sldId id="1526" r:id="rId97"/>
    <p:sldId id="1537" r:id="rId98"/>
    <p:sldId id="1541" r:id="rId99"/>
    <p:sldId id="1542" r:id="rId100"/>
    <p:sldId id="1543" r:id="rId101"/>
    <p:sldId id="1546" r:id="rId102"/>
    <p:sldId id="1547" r:id="rId103"/>
    <p:sldId id="1549" r:id="rId104"/>
    <p:sldId id="1550" r:id="rId105"/>
    <p:sldId id="1553" r:id="rId106"/>
    <p:sldId id="1554" r:id="rId107"/>
    <p:sldId id="1555" r:id="rId10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p:cViewPr varScale="1">
        <p:scale>
          <a:sx n="107" d="100"/>
          <a:sy n="107" d="100"/>
        </p:scale>
        <p:origin x="138" y="144"/>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64C45-2E80-445D-89C8-F5B87C40951D}" type="datetimeFigureOut">
              <a:rPr lang="cs-CZ" smtClean="0"/>
              <a:t>07.12.2023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C18E-D031-4698-B89E-C6CFD7D9A41A}" type="slidenum">
              <a:rPr lang="cs-CZ" smtClean="0"/>
              <a:t>‹#›</a:t>
            </a:fld>
            <a:endParaRPr lang="cs-CZ"/>
          </a:p>
        </p:txBody>
      </p:sp>
    </p:spTree>
    <p:extLst>
      <p:ext uri="{BB962C8B-B14F-4D97-AF65-F5344CB8AC3E}">
        <p14:creationId xmlns:p14="http://schemas.microsoft.com/office/powerpoint/2010/main" val="3359377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B6B62BF-3F75-DC29-B841-280CF9F556A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3DB5A-985B-4EB7-A70C-ECE29F383B38}" type="slidenum">
              <a:rPr lang="cs-CZ" altLang="cs-CZ"/>
              <a:pPr/>
              <a:t>75</a:t>
            </a:fld>
            <a:endParaRPr lang="cs-CZ" altLang="cs-CZ"/>
          </a:p>
        </p:txBody>
      </p:sp>
      <p:sp>
        <p:nvSpPr>
          <p:cNvPr id="87043" name="Rectangle 2">
            <a:extLst>
              <a:ext uri="{FF2B5EF4-FFF2-40B4-BE49-F238E27FC236}">
                <a16:creationId xmlns:a16="http://schemas.microsoft.com/office/drawing/2014/main" id="{B97CEE6C-6602-47F8-5E41-655420BF974E}"/>
              </a:ext>
            </a:extLst>
          </p:cNvPr>
          <p:cNvSpPr>
            <a:spLocks noGrp="1" noRot="1" noChangeAspect="1" noChangeArrowheads="1" noTextEdit="1"/>
          </p:cNvSpPr>
          <p:nvPr>
            <p:ph type="sldImg"/>
          </p:nvPr>
        </p:nvSpPr>
        <p:spPr>
          <a:xfrm>
            <a:off x="92075" y="744538"/>
            <a:ext cx="6615113" cy="3722687"/>
          </a:xfrm>
          <a:ln/>
        </p:spPr>
      </p:sp>
      <p:sp>
        <p:nvSpPr>
          <p:cNvPr id="87044" name="Rectangle 3">
            <a:extLst>
              <a:ext uri="{FF2B5EF4-FFF2-40B4-BE49-F238E27FC236}">
                <a16:creationId xmlns:a16="http://schemas.microsoft.com/office/drawing/2014/main" id="{FA1DA832-E9EA-A896-F2BC-0E4511B5E3E5}"/>
              </a:ext>
            </a:extLst>
          </p:cNvPr>
          <p:cNvSpPr>
            <a:spLocks noGrp="1" noChangeArrowheads="1"/>
          </p:cNvSpPr>
          <p:nvPr>
            <p:ph type="body" idx="1"/>
          </p:nvPr>
        </p:nvSpPr>
        <p:spPr>
          <a:xfrm>
            <a:off x="906463" y="4718050"/>
            <a:ext cx="4984750" cy="4464050"/>
          </a:xfrm>
          <a:noFill/>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5F58AA-CE40-A10E-32B8-2C6983F20FC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D94A176-FAB5-E6A7-B4B0-D8AF7D498D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816D094-C5E5-6BCF-C342-110FBA784E42}"/>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D0DB9C01-A2D7-A5DC-30AB-150F213D712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718B118-B5AA-7DAB-90D1-55010BB009FB}"/>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00955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1D9DA6-7EEE-9D27-186A-3820FCC99C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0313F37-CA83-349D-603E-4C2E75FAC09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B35829F-C2C1-0BF4-250C-CFDE9B2A680E}"/>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82060EB4-6C69-0EDA-FFA6-6E637AB71E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99BE65-91AA-D897-ED50-E1F75DB4EC3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721442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CBDFC31-3EC6-EDD3-99D6-D532BCB48AB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A29B013-C45F-F3B7-65FF-6E90954E202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F4B6B97-FFC7-A845-C2CB-219FAA7FD50D}"/>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D402EC84-BFB8-919A-6F47-D001F829064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22CF4B-4C35-D738-8FA2-09E17FFA00FC}"/>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378451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8964BE-ECD8-3FD9-D310-0A4738CD319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F8E22DC-19C4-E04F-7624-93853B9188B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4035582-D42B-30BE-BDDA-4766D8F23BAC}"/>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5D35EF5E-1883-AFE3-7412-F09AF29541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5807DEC-3DD2-B405-1311-C2A97F61BB75}"/>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752785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7CD543-F13B-8464-6B0D-4125043F096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0A6C6DA-3A17-17D2-0227-4BCD23DCE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A48BB69-1656-09EA-4ED7-0DD05F8BAFC2}"/>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D0D9DE08-0781-0BD8-F0C2-A25A2E8D60D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972330E-BD64-C9BE-F0D3-8819F07210D8}"/>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05654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F52BB-E445-FEB6-2D89-44D7B010ADF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F276CAD-EBB4-24F9-47E7-A6D898E132D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93461CE-58C6-503B-369C-CF2461D3899E}"/>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9F4A4AA-3E75-1B00-B140-87805C1F6829}"/>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6" name="Zástupný symbol pro zápatí 5">
            <a:extLst>
              <a:ext uri="{FF2B5EF4-FFF2-40B4-BE49-F238E27FC236}">
                <a16:creationId xmlns:a16="http://schemas.microsoft.com/office/drawing/2014/main" id="{8A28E39B-BE4B-01D3-A861-D31EDE40BB8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D0ED35B-521A-E71C-5EB6-7472D8A1A9E9}"/>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57837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97877C-022B-07B4-A089-86FB3691187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8236BF2-44E7-F7A2-5D54-70C783945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9D005F5-C4EE-48F3-96EE-60A243121B8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258CF30-F738-53F4-7B3B-EADFEE48F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3CD8CDA-CF43-B00B-91BE-77BD9306B33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2017644-6F41-1070-3A9F-A13C09A52A64}"/>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8" name="Zástupný symbol pro zápatí 7">
            <a:extLst>
              <a:ext uri="{FF2B5EF4-FFF2-40B4-BE49-F238E27FC236}">
                <a16:creationId xmlns:a16="http://schemas.microsoft.com/office/drawing/2014/main" id="{EB1D6488-2DB0-1906-7E7A-ED60A7D4553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6C14ECB-F422-EB0D-69C0-C55C24C14A63}"/>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01635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6DBC09-97AE-9948-E4F9-A2A8A532CF6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5CD9192-8B46-D675-FF09-1E3CE636F82F}"/>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4" name="Zástupný symbol pro zápatí 3">
            <a:extLst>
              <a:ext uri="{FF2B5EF4-FFF2-40B4-BE49-F238E27FC236}">
                <a16:creationId xmlns:a16="http://schemas.microsoft.com/office/drawing/2014/main" id="{668DC53D-A4C5-6E1F-ABB4-C995328F67A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1687697-01E9-0240-E4F3-862A4DDDBC1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82140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D7418BB-B155-6B96-F193-D4CE13DC6EF6}"/>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3" name="Zástupný symbol pro zápatí 2">
            <a:extLst>
              <a:ext uri="{FF2B5EF4-FFF2-40B4-BE49-F238E27FC236}">
                <a16:creationId xmlns:a16="http://schemas.microsoft.com/office/drawing/2014/main" id="{0951FF91-AFAD-3CBD-AAFF-648A38A57E8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63D8387-935F-2E75-483D-F8EF2C96F644}"/>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56519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57010-15F4-5E48-1572-ECF61167313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C235E3F-76D6-F6E3-E61F-6A0245F1E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CC8EBE8-C309-48D8-BFC4-46D0288C0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B513C7D-3131-47D5-E091-98F41A562DF1}"/>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6" name="Zástupný symbol pro zápatí 5">
            <a:extLst>
              <a:ext uri="{FF2B5EF4-FFF2-40B4-BE49-F238E27FC236}">
                <a16:creationId xmlns:a16="http://schemas.microsoft.com/office/drawing/2014/main" id="{F4798065-E03B-754E-5509-DF01649596A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8E7B022-36F9-AEE6-0EE8-4825127D646E}"/>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145265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B2F2AD-8F89-7770-EBEA-83E15B4BFB8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DF68B85-0B11-B795-FF7F-8ED03EAF5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56A60141-F744-52D7-E7D1-C9D9AC0C9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16BD1C0-95EE-4B79-B699-6D489A5BBEE0}"/>
              </a:ext>
            </a:extLst>
          </p:cNvPr>
          <p:cNvSpPr>
            <a:spLocks noGrp="1"/>
          </p:cNvSpPr>
          <p:nvPr>
            <p:ph type="dt" sz="half" idx="10"/>
          </p:nvPr>
        </p:nvSpPr>
        <p:spPr/>
        <p:txBody>
          <a:bodyPr/>
          <a:lstStyle/>
          <a:p>
            <a:fld id="{15A47F74-02BC-423D-82C9-8B5C79622ADE}" type="datetimeFigureOut">
              <a:rPr lang="cs-CZ" smtClean="0"/>
              <a:t>07.12.2023</a:t>
            </a:fld>
            <a:endParaRPr lang="cs-CZ"/>
          </a:p>
        </p:txBody>
      </p:sp>
      <p:sp>
        <p:nvSpPr>
          <p:cNvPr id="6" name="Zástupný symbol pro zápatí 5">
            <a:extLst>
              <a:ext uri="{FF2B5EF4-FFF2-40B4-BE49-F238E27FC236}">
                <a16:creationId xmlns:a16="http://schemas.microsoft.com/office/drawing/2014/main" id="{49431F7B-E3A8-44F2-E4CC-C669EF40BB7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614BE4B-33AF-4B21-2A50-35AD05D9AA62}"/>
              </a:ext>
            </a:extLst>
          </p:cNvPr>
          <p:cNvSpPr>
            <a:spLocks noGrp="1"/>
          </p:cNvSpPr>
          <p:nvPr>
            <p:ph type="sldNum" sz="quarter" idx="12"/>
          </p:nvPr>
        </p:nvSpPr>
        <p:spPr/>
        <p:txBody>
          <a:bodyPr/>
          <a:lstStyle/>
          <a:p>
            <a:fld id="{E4D0974F-E945-4E39-BAF9-466310BBD880}" type="slidenum">
              <a:rPr lang="cs-CZ" smtClean="0"/>
              <a:t>‹#›</a:t>
            </a:fld>
            <a:endParaRPr lang="cs-CZ"/>
          </a:p>
        </p:txBody>
      </p:sp>
    </p:spTree>
    <p:extLst>
      <p:ext uri="{BB962C8B-B14F-4D97-AF65-F5344CB8AC3E}">
        <p14:creationId xmlns:p14="http://schemas.microsoft.com/office/powerpoint/2010/main" val="236863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11902A5-FAF7-3B18-EED5-A9E717AFA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F943BD5-E239-6AD6-224E-D9C0350BF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3105935-6958-237A-5926-40DBFC49B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47F74-02BC-423D-82C9-8B5C79622ADE}" type="datetimeFigureOut">
              <a:rPr lang="cs-CZ" smtClean="0"/>
              <a:t>07.12.2023</a:t>
            </a:fld>
            <a:endParaRPr lang="cs-CZ"/>
          </a:p>
        </p:txBody>
      </p:sp>
      <p:sp>
        <p:nvSpPr>
          <p:cNvPr id="5" name="Zástupný symbol pro zápatí 4">
            <a:extLst>
              <a:ext uri="{FF2B5EF4-FFF2-40B4-BE49-F238E27FC236}">
                <a16:creationId xmlns:a16="http://schemas.microsoft.com/office/drawing/2014/main" id="{6B9A004C-945C-530A-B065-21339F208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7EEDFF0-D370-D559-FEB6-A57419E39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974F-E945-4E39-BAF9-466310BBD880}" type="slidenum">
              <a:rPr lang="cs-CZ" smtClean="0"/>
              <a:t>‹#›</a:t>
            </a:fld>
            <a:endParaRPr lang="cs-CZ"/>
          </a:p>
        </p:txBody>
      </p:sp>
    </p:spTree>
    <p:extLst>
      <p:ext uri="{BB962C8B-B14F-4D97-AF65-F5344CB8AC3E}">
        <p14:creationId xmlns:p14="http://schemas.microsoft.com/office/powerpoint/2010/main" val="1981614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10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26.wmf"/><Relationship Id="rId7" Type="http://schemas.openxmlformats.org/officeDocument/2006/relationships/image" Target="../media/image12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7.jpeg"/><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1.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8.wmf"/><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30.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5.jpe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8468"/>
          </a:xfrm>
        </p:spPr>
        <p:txBody>
          <a:bodyPr>
            <a:normAutofit fontScale="90000"/>
          </a:bodyPr>
          <a:lstStyle/>
          <a:p>
            <a:pPr algn="ctr"/>
            <a:r>
              <a:rPr lang="cs-CZ" sz="4000" b="1" dirty="0"/>
              <a:t>Biodiverzita mechů a lišejníků z lesů severního </a:t>
            </a:r>
            <a:r>
              <a:rPr lang="cs-CZ" sz="4000" b="1" dirty="0" err="1"/>
              <a:t>Saskatchevanu</a:t>
            </a:r>
            <a:r>
              <a:rPr lang="cs-CZ" sz="4000" b="1" dirty="0"/>
              <a:t> v Kanadě, plodů stromového patra pralesa </a:t>
            </a:r>
            <a:r>
              <a:rPr lang="cs-CZ" sz="4000" b="1" dirty="0" err="1"/>
              <a:t>Barro</a:t>
            </a:r>
            <a:r>
              <a:rPr lang="cs-CZ" sz="4000" b="1" dirty="0"/>
              <a:t> Colorado Island v Panamě a korálového útesu</a:t>
            </a:r>
          </a:p>
        </p:txBody>
      </p:sp>
      <p:pic>
        <p:nvPicPr>
          <p:cNvPr id="39938"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917" y="1749270"/>
            <a:ext cx="3616230" cy="4823148"/>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773" y="1749270"/>
            <a:ext cx="3466454" cy="48165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7/76/Blue_Linckia_Starfish.JPG/220px-Blue_Linckia_Starf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852" y="1749270"/>
            <a:ext cx="3616511" cy="481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9887"/>
            <a:ext cx="10515600" cy="774000"/>
          </a:xfrm>
        </p:spPr>
        <p:txBody>
          <a:bodyPr>
            <a:normAutofit/>
          </a:bodyPr>
          <a:lstStyle/>
          <a:p>
            <a:pPr algn="ctr"/>
            <a:r>
              <a:rPr lang="cs-CZ" sz="4000" b="1" dirty="0"/>
              <a:t>Různé pohledy na diverzitu !</a:t>
            </a:r>
          </a:p>
        </p:txBody>
      </p:sp>
      <p:pic>
        <p:nvPicPr>
          <p:cNvPr id="29698" name="Picture 2" descr="Matematická biologie učebnice: α, β, γ diverzi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723" y="1599689"/>
            <a:ext cx="7454685" cy="492877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8573932" y="3427532"/>
            <a:ext cx="3310927" cy="2485072"/>
          </a:xfrm>
          <a:prstGeom prst="rect">
            <a:avLst/>
          </a:prstGeom>
        </p:spPr>
      </p:pic>
      <p:pic>
        <p:nvPicPr>
          <p:cNvPr id="5" name="Obrázek 4"/>
          <p:cNvPicPr>
            <a:picLocks noChangeAspect="1"/>
          </p:cNvPicPr>
          <p:nvPr/>
        </p:nvPicPr>
        <p:blipFill>
          <a:blip r:embed="rId4"/>
          <a:stretch>
            <a:fillRect/>
          </a:stretch>
        </p:blipFill>
        <p:spPr>
          <a:xfrm>
            <a:off x="8573932" y="1274634"/>
            <a:ext cx="3189282" cy="1932151"/>
          </a:xfrm>
          <a:prstGeom prst="rect">
            <a:avLst/>
          </a:prstGeom>
        </p:spPr>
      </p:pic>
      <p:sp>
        <p:nvSpPr>
          <p:cNvPr id="6" name="Šipka doprava 5"/>
          <p:cNvSpPr/>
          <p:nvPr/>
        </p:nvSpPr>
        <p:spPr>
          <a:xfrm>
            <a:off x="7586413" y="1898541"/>
            <a:ext cx="606449" cy="383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7583835" y="4150970"/>
            <a:ext cx="606449" cy="383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8570587" y="1266475"/>
            <a:ext cx="3314272" cy="19403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8591254" y="3441411"/>
            <a:ext cx="3314272" cy="24014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456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4209" y="287635"/>
            <a:ext cx="11623729" cy="936733"/>
          </a:xfrm>
        </p:spPr>
        <p:txBody>
          <a:bodyPr>
            <a:normAutofit/>
          </a:bodyPr>
          <a:lstStyle/>
          <a:p>
            <a:r>
              <a:rPr lang="cs-CZ" sz="4000" b="1" dirty="0"/>
              <a:t>PROCENTO OFICIÁLNĚ CHRÁNĚNÝCH LESŮ V ROCE 2020.</a:t>
            </a:r>
          </a:p>
        </p:txBody>
      </p:sp>
      <p:pic>
        <p:nvPicPr>
          <p:cNvPr id="4403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9987" y="1291790"/>
            <a:ext cx="7679410" cy="529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783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8152"/>
            <a:ext cx="10515600" cy="774000"/>
          </a:xfrm>
        </p:spPr>
        <p:txBody>
          <a:bodyPr>
            <a:normAutofit/>
          </a:bodyPr>
          <a:lstStyle/>
          <a:p>
            <a:pPr algn="ctr"/>
            <a:r>
              <a:rPr lang="cs-CZ" sz="4000" b="1" dirty="0"/>
              <a:t>Proč je v tropech taková diverzita ?</a:t>
            </a:r>
          </a:p>
        </p:txBody>
      </p:sp>
      <p:pic>
        <p:nvPicPr>
          <p:cNvPr id="24584" name="Picture 8" descr="Why Is There So Much More Biodiversity in Tropical Ecosystems? | Earth.Or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514" y="989549"/>
            <a:ext cx="6062972" cy="5721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563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41506"/>
          </a:xfrm>
        </p:spPr>
        <p:txBody>
          <a:bodyPr>
            <a:normAutofit/>
          </a:bodyPr>
          <a:lstStyle/>
          <a:p>
            <a:pPr algn="ctr"/>
            <a:r>
              <a:rPr lang="cs-CZ" sz="4000" b="1" dirty="0"/>
              <a:t>Asociační analýza</a:t>
            </a:r>
          </a:p>
        </p:txBody>
      </p:sp>
      <p:pic>
        <p:nvPicPr>
          <p:cNvPr id="4" name="Zástupný symbol pro obsah 3"/>
          <p:cNvPicPr>
            <a:picLocks noGrp="1" noChangeAspect="1"/>
          </p:cNvPicPr>
          <p:nvPr>
            <p:ph idx="1"/>
          </p:nvPr>
        </p:nvPicPr>
        <p:blipFill>
          <a:blip r:embed="rId2"/>
          <a:stretch>
            <a:fillRect/>
          </a:stretch>
        </p:blipFill>
        <p:spPr>
          <a:xfrm>
            <a:off x="134950" y="2133943"/>
            <a:ext cx="5879351" cy="2360927"/>
          </a:xfrm>
          <a:prstGeom prst="rect">
            <a:avLst/>
          </a:prstGeom>
        </p:spPr>
      </p:pic>
      <p:pic>
        <p:nvPicPr>
          <p:cNvPr id="5" name="Obrázek 4"/>
          <p:cNvPicPr>
            <a:picLocks noChangeAspect="1"/>
          </p:cNvPicPr>
          <p:nvPr/>
        </p:nvPicPr>
        <p:blipFill>
          <a:blip r:embed="rId3"/>
          <a:stretch>
            <a:fillRect/>
          </a:stretch>
        </p:blipFill>
        <p:spPr>
          <a:xfrm>
            <a:off x="6248400" y="2133943"/>
            <a:ext cx="5943600" cy="3438525"/>
          </a:xfrm>
          <a:prstGeom prst="rect">
            <a:avLst/>
          </a:prstGeom>
        </p:spPr>
      </p:pic>
    </p:spTree>
    <p:extLst>
      <p:ext uri="{BB962C8B-B14F-4D97-AF65-F5344CB8AC3E}">
        <p14:creationId xmlns:p14="http://schemas.microsoft.com/office/powerpoint/2010/main" val="7689275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7410" name="Picture 2" descr="Drépanide mamo - Drepanis pacifica - Hawaii Mam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73107" y="365125"/>
            <a:ext cx="5232227" cy="327014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ᐈ Голуб-мандрівник (Ectopistes migratorius) | Discover.in.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54" y="175254"/>
            <a:ext cx="4734475" cy="315631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El dodo: evolución hacia la extinción - Una breve histo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107" y="3635267"/>
            <a:ext cx="5232227" cy="303766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hylacinus cynocephalus NHMV.jpg | Волк, Царств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556" y="3226975"/>
            <a:ext cx="4422183" cy="312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7522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7893"/>
            <a:ext cx="10515600" cy="619017"/>
          </a:xfrm>
        </p:spPr>
        <p:txBody>
          <a:bodyPr>
            <a:normAutofit fontScale="90000"/>
          </a:bodyPr>
          <a:lstStyle/>
          <a:p>
            <a:pPr algn="ctr"/>
            <a:r>
              <a:rPr lang="cs-CZ" sz="4000" b="1" dirty="0"/>
              <a:t>Kolik je nás (savců) na planetě (2013) ?</a:t>
            </a:r>
          </a:p>
        </p:txBody>
      </p:sp>
      <p:pic>
        <p:nvPicPr>
          <p:cNvPr id="13314" name="Picture 2" descr="Bioterra: Infográfico da semana- estado da arte dos mamíferos 2013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2639" y="836910"/>
            <a:ext cx="8023801" cy="583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243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22652"/>
          </a:xfrm>
        </p:spPr>
        <p:txBody>
          <a:bodyPr>
            <a:normAutofit/>
          </a:bodyPr>
          <a:lstStyle/>
          <a:p>
            <a:pPr algn="ctr"/>
            <a:r>
              <a:rPr lang="cs-CZ" sz="4000" b="1" dirty="0"/>
              <a:t>Koeficienty podobnosti</a:t>
            </a:r>
          </a:p>
        </p:txBody>
      </p:sp>
      <p:pic>
        <p:nvPicPr>
          <p:cNvPr id="4" name="Zástupný symbol pro obsah 3"/>
          <p:cNvPicPr>
            <a:picLocks noGrp="1" noChangeAspect="1"/>
          </p:cNvPicPr>
          <p:nvPr>
            <p:ph idx="1"/>
          </p:nvPr>
        </p:nvPicPr>
        <p:blipFill>
          <a:blip r:embed="rId2"/>
          <a:stretch>
            <a:fillRect/>
          </a:stretch>
        </p:blipFill>
        <p:spPr>
          <a:xfrm>
            <a:off x="2256281" y="1602818"/>
            <a:ext cx="8028362" cy="4722566"/>
          </a:xfrm>
          <a:prstGeom prst="rect">
            <a:avLst/>
          </a:prstGeom>
        </p:spPr>
      </p:pic>
    </p:spTree>
    <p:extLst>
      <p:ext uri="{BB962C8B-B14F-4D97-AF65-F5344CB8AC3E}">
        <p14:creationId xmlns:p14="http://schemas.microsoft.com/office/powerpoint/2010/main" val="18161291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98067"/>
          </a:xfrm>
        </p:spPr>
        <p:txBody>
          <a:bodyPr>
            <a:normAutofit/>
          </a:bodyPr>
          <a:lstStyle/>
          <a:p>
            <a:pPr algn="ctr"/>
            <a:r>
              <a:rPr lang="cs-CZ" sz="4000" b="1" dirty="0"/>
              <a:t>Binární koeficienty podobnosti</a:t>
            </a:r>
          </a:p>
        </p:txBody>
      </p:sp>
      <p:pic>
        <p:nvPicPr>
          <p:cNvPr id="4" name="Zástupný symbol pro obsah 3"/>
          <p:cNvPicPr>
            <a:picLocks noGrp="1" noChangeAspect="1"/>
          </p:cNvPicPr>
          <p:nvPr>
            <p:ph idx="1"/>
          </p:nvPr>
        </p:nvPicPr>
        <p:blipFill>
          <a:blip r:embed="rId2"/>
          <a:stretch>
            <a:fillRect/>
          </a:stretch>
        </p:blipFill>
        <p:spPr>
          <a:xfrm>
            <a:off x="2744804" y="1395167"/>
            <a:ext cx="7005318" cy="4996206"/>
          </a:xfrm>
          <a:prstGeom prst="rect">
            <a:avLst/>
          </a:prstGeom>
        </p:spPr>
      </p:pic>
    </p:spTree>
    <p:extLst>
      <p:ext uri="{BB962C8B-B14F-4D97-AF65-F5344CB8AC3E}">
        <p14:creationId xmlns:p14="http://schemas.microsoft.com/office/powerpoint/2010/main" val="364218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16920"/>
          </a:xfrm>
        </p:spPr>
        <p:txBody>
          <a:bodyPr>
            <a:normAutofit/>
          </a:bodyPr>
          <a:lstStyle/>
          <a:p>
            <a:pPr algn="ctr"/>
            <a:r>
              <a:rPr lang="cs-CZ" sz="4000" b="1" dirty="0"/>
              <a:t>Abundance a kumulativní počet druhů</a:t>
            </a:r>
          </a:p>
        </p:txBody>
      </p:sp>
      <p:pic>
        <p:nvPicPr>
          <p:cNvPr id="4" name="Zástupný symbol pro obsah 3"/>
          <p:cNvPicPr>
            <a:picLocks noGrp="1" noChangeAspect="1"/>
          </p:cNvPicPr>
          <p:nvPr>
            <p:ph idx="1"/>
          </p:nvPr>
        </p:nvPicPr>
        <p:blipFill>
          <a:blip r:embed="rId2"/>
          <a:stretch>
            <a:fillRect/>
          </a:stretch>
        </p:blipFill>
        <p:spPr>
          <a:xfrm>
            <a:off x="328514" y="2045870"/>
            <a:ext cx="6067425" cy="3533775"/>
          </a:xfrm>
          <a:prstGeom prst="rect">
            <a:avLst/>
          </a:prstGeom>
        </p:spPr>
      </p:pic>
      <p:pic>
        <p:nvPicPr>
          <p:cNvPr id="5" name="Obrázek 4"/>
          <p:cNvPicPr>
            <a:picLocks noChangeAspect="1"/>
          </p:cNvPicPr>
          <p:nvPr/>
        </p:nvPicPr>
        <p:blipFill>
          <a:blip r:embed="rId3"/>
          <a:stretch>
            <a:fillRect/>
          </a:stretch>
        </p:blipFill>
        <p:spPr>
          <a:xfrm>
            <a:off x="6353853" y="2130459"/>
            <a:ext cx="5838147" cy="3119760"/>
          </a:xfrm>
          <a:prstGeom prst="rect">
            <a:avLst/>
          </a:prstGeom>
        </p:spPr>
      </p:pic>
    </p:spTree>
    <p:extLst>
      <p:ext uri="{BB962C8B-B14F-4D97-AF65-F5344CB8AC3E}">
        <p14:creationId xmlns:p14="http://schemas.microsoft.com/office/powerpoint/2010/main" val="2638575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3004"/>
          </a:xfrm>
        </p:spPr>
        <p:txBody>
          <a:bodyPr>
            <a:normAutofit/>
          </a:bodyPr>
          <a:lstStyle/>
          <a:p>
            <a:pPr algn="ctr"/>
            <a:r>
              <a:rPr lang="cs-CZ" sz="4000" b="1" dirty="0"/>
              <a:t>Dnes 4 typy diverzity !</a:t>
            </a:r>
          </a:p>
        </p:txBody>
      </p:sp>
      <p:pic>
        <p:nvPicPr>
          <p:cNvPr id="5" name="Zástupný symbol pro obsah 4"/>
          <p:cNvPicPr>
            <a:picLocks noGrp="1" noChangeAspect="1"/>
          </p:cNvPicPr>
          <p:nvPr>
            <p:ph idx="1"/>
          </p:nvPr>
        </p:nvPicPr>
        <p:blipFill>
          <a:blip r:embed="rId2"/>
          <a:stretch>
            <a:fillRect/>
          </a:stretch>
        </p:blipFill>
        <p:spPr>
          <a:xfrm>
            <a:off x="340963" y="1433593"/>
            <a:ext cx="11318478" cy="5233664"/>
          </a:xfrm>
          <a:prstGeom prst="rect">
            <a:avLst/>
          </a:prstGeom>
        </p:spPr>
      </p:pic>
    </p:spTree>
    <p:extLst>
      <p:ext uri="{BB962C8B-B14F-4D97-AF65-F5344CB8AC3E}">
        <p14:creationId xmlns:p14="http://schemas.microsoft.com/office/powerpoint/2010/main" val="210753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18632"/>
            <a:ext cx="10515600" cy="595770"/>
          </a:xfrm>
        </p:spPr>
        <p:txBody>
          <a:bodyPr>
            <a:normAutofit fontScale="90000"/>
          </a:bodyPr>
          <a:lstStyle/>
          <a:p>
            <a:pPr algn="ctr"/>
            <a:r>
              <a:rPr lang="cs-CZ" sz="4000" b="1" dirty="0"/>
              <a:t>Jak definujeme pojem „Biodiverzita“ ?</a:t>
            </a:r>
          </a:p>
        </p:txBody>
      </p:sp>
      <p:sp>
        <p:nvSpPr>
          <p:cNvPr id="3" name="Zástupný symbol pro obsah 2"/>
          <p:cNvSpPr>
            <a:spLocks noGrp="1"/>
          </p:cNvSpPr>
          <p:nvPr>
            <p:ph idx="1"/>
          </p:nvPr>
        </p:nvSpPr>
        <p:spPr>
          <a:xfrm>
            <a:off x="838200" y="1290933"/>
            <a:ext cx="10515600" cy="4854144"/>
          </a:xfrm>
        </p:spPr>
        <p:txBody>
          <a:bodyPr>
            <a:normAutofit fontScale="92500" lnSpcReduction="10000"/>
          </a:bodyPr>
          <a:lstStyle/>
          <a:p>
            <a:pPr marL="0" indent="0">
              <a:buNone/>
            </a:pPr>
            <a:r>
              <a:rPr lang="cs-CZ" b="1" dirty="0"/>
              <a:t>Biodiverzita</a:t>
            </a:r>
            <a:r>
              <a:rPr lang="cs-CZ" dirty="0"/>
              <a:t> je obecně používaný termín, kterým nahrazujeme jasně definovaný a dříve ustanovený pojem </a:t>
            </a:r>
            <a:r>
              <a:rPr lang="cs-CZ" b="1" dirty="0"/>
              <a:t>species diversity </a:t>
            </a:r>
            <a:r>
              <a:rPr lang="cs-CZ" dirty="0"/>
              <a:t>a </a:t>
            </a:r>
            <a:r>
              <a:rPr lang="cs-CZ" b="1" dirty="0"/>
              <a:t>species </a:t>
            </a:r>
            <a:r>
              <a:rPr lang="cs-CZ" b="1" dirty="0" err="1"/>
              <a:t>richness</a:t>
            </a:r>
            <a:r>
              <a:rPr lang="cs-CZ" dirty="0"/>
              <a:t>. Biologové nejčastěji definují biodiverzitu jako </a:t>
            </a:r>
            <a:r>
              <a:rPr lang="cs-CZ" b="1" dirty="0"/>
              <a:t>souhrn všech genů, druhů a ekosystémů daného regionu</a:t>
            </a:r>
            <a:r>
              <a:rPr lang="cs-CZ" dirty="0"/>
              <a:t>. Výhodou této definice je to, že vyjadřuje sjednocený pohled na tradiční biologické variety dříve definovaných pojmů:</a:t>
            </a:r>
          </a:p>
          <a:p>
            <a:r>
              <a:rPr lang="en-US" b="1" dirty="0"/>
              <a:t>taxonomic</a:t>
            </a:r>
            <a:r>
              <a:rPr lang="cs-CZ" b="1" dirty="0" err="1"/>
              <a:t>ká</a:t>
            </a:r>
            <a:r>
              <a:rPr lang="en-US" b="1" dirty="0"/>
              <a:t> </a:t>
            </a:r>
            <a:r>
              <a:rPr lang="cs-CZ" b="1" dirty="0"/>
              <a:t>(druhová) </a:t>
            </a:r>
            <a:r>
              <a:rPr lang="en-US" b="1" dirty="0"/>
              <a:t>diver</a:t>
            </a:r>
            <a:r>
              <a:rPr lang="cs-CZ" b="1" dirty="0"/>
              <a:t>z</a:t>
            </a:r>
            <a:r>
              <a:rPr lang="en-US" b="1" dirty="0"/>
              <a:t>it</a:t>
            </a:r>
            <a:r>
              <a:rPr lang="cs-CZ" b="1" dirty="0"/>
              <a:t>a</a:t>
            </a:r>
            <a:r>
              <a:rPr lang="en-US" dirty="0"/>
              <a:t> (</a:t>
            </a:r>
            <a:r>
              <a:rPr lang="cs-CZ" dirty="0"/>
              <a:t>obvykle se stanovuje jako úroveň druhové diverzity</a:t>
            </a:r>
            <a:endParaRPr lang="en-US" dirty="0"/>
          </a:p>
          <a:p>
            <a:r>
              <a:rPr lang="cs-CZ" b="1" dirty="0" err="1"/>
              <a:t>ek</a:t>
            </a:r>
            <a:r>
              <a:rPr lang="en-US" b="1" dirty="0" err="1"/>
              <a:t>ologic</a:t>
            </a:r>
            <a:r>
              <a:rPr lang="cs-CZ" b="1" dirty="0" err="1"/>
              <a:t>ká</a:t>
            </a:r>
            <a:r>
              <a:rPr lang="cs-CZ" b="1" dirty="0"/>
              <a:t> </a:t>
            </a:r>
            <a:r>
              <a:rPr lang="en-US" b="1" dirty="0"/>
              <a:t>diver</a:t>
            </a:r>
            <a:r>
              <a:rPr lang="cs-CZ" b="1" dirty="0"/>
              <a:t>z</a:t>
            </a:r>
            <a:r>
              <a:rPr lang="en-US" b="1" dirty="0"/>
              <a:t>it</a:t>
            </a:r>
            <a:r>
              <a:rPr lang="cs-CZ" b="1" dirty="0"/>
              <a:t>a</a:t>
            </a:r>
            <a:r>
              <a:rPr lang="en-US" dirty="0"/>
              <a:t> (</a:t>
            </a:r>
            <a:r>
              <a:rPr lang="cs-CZ" dirty="0"/>
              <a:t>často se vyjadřuje jako diverzitu různých ekosystémů)</a:t>
            </a:r>
            <a:endParaRPr lang="en-US" dirty="0"/>
          </a:p>
          <a:p>
            <a:r>
              <a:rPr lang="en-US" b="1" dirty="0" err="1"/>
              <a:t>mor</a:t>
            </a:r>
            <a:r>
              <a:rPr lang="cs-CZ" b="1" dirty="0"/>
              <a:t>f</a:t>
            </a:r>
            <a:r>
              <a:rPr lang="en-US" b="1" dirty="0" err="1"/>
              <a:t>ologic</a:t>
            </a:r>
            <a:r>
              <a:rPr lang="cs-CZ" b="1" dirty="0" err="1"/>
              <a:t>ká</a:t>
            </a:r>
            <a:r>
              <a:rPr lang="en-US" b="1" dirty="0"/>
              <a:t> diver</a:t>
            </a:r>
            <a:r>
              <a:rPr lang="cs-CZ" b="1" dirty="0"/>
              <a:t>z</a:t>
            </a:r>
            <a:r>
              <a:rPr lang="en-US" b="1" dirty="0"/>
              <a:t>it</a:t>
            </a:r>
            <a:r>
              <a:rPr lang="cs-CZ" b="1" dirty="0"/>
              <a:t>a</a:t>
            </a:r>
            <a:r>
              <a:rPr lang="en-US" b="1" dirty="0"/>
              <a:t> </a:t>
            </a:r>
            <a:r>
              <a:rPr lang="en-US" dirty="0"/>
              <a:t>(</a:t>
            </a:r>
            <a:r>
              <a:rPr lang="cs-CZ" dirty="0"/>
              <a:t>která se odvozuje od genetické a molekulární diverzity</a:t>
            </a:r>
            <a:r>
              <a:rPr lang="en-US" dirty="0"/>
              <a:t>)</a:t>
            </a:r>
          </a:p>
          <a:p>
            <a:r>
              <a:rPr lang="cs-CZ" b="1" dirty="0"/>
              <a:t>f</a:t>
            </a:r>
            <a:r>
              <a:rPr lang="en-US" b="1" dirty="0"/>
              <a:t>un</a:t>
            </a:r>
            <a:r>
              <a:rPr lang="cs-CZ" b="1" dirty="0" err="1"/>
              <a:t>kční</a:t>
            </a:r>
            <a:r>
              <a:rPr lang="cs-CZ" b="1" dirty="0"/>
              <a:t> diverzita </a:t>
            </a:r>
            <a:r>
              <a:rPr lang="en-US" dirty="0"/>
              <a:t>(</a:t>
            </a:r>
            <a:r>
              <a:rPr lang="cs-CZ" dirty="0"/>
              <a:t>která se měří jako počet funkčně odlišných druhů ve společenstvu, např.</a:t>
            </a:r>
            <a:r>
              <a:rPr lang="en-US" dirty="0"/>
              <a:t> </a:t>
            </a:r>
            <a:r>
              <a:rPr lang="cs-CZ" dirty="0"/>
              <a:t>mající různé potravní strategie, různou motilita, interakce predátor vs. kořist, parazit atd. </a:t>
            </a:r>
            <a:endParaRPr lang="en-US" dirty="0"/>
          </a:p>
          <a:p>
            <a:endParaRPr lang="cs-CZ" dirty="0"/>
          </a:p>
        </p:txBody>
      </p:sp>
    </p:spTree>
    <p:extLst>
      <p:ext uri="{BB962C8B-B14F-4D97-AF65-F5344CB8AC3E}">
        <p14:creationId xmlns:p14="http://schemas.microsoft.com/office/powerpoint/2010/main" val="388669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1536"/>
            <a:ext cx="10515600" cy="1325563"/>
          </a:xfrm>
        </p:spPr>
        <p:txBody>
          <a:bodyPr>
            <a:normAutofit/>
          </a:bodyPr>
          <a:lstStyle/>
          <a:p>
            <a:pPr algn="ctr"/>
            <a:r>
              <a:rPr lang="cs-CZ" sz="4000" b="1" dirty="0"/>
              <a:t>Kolik je na lokalitě druhů ?</a:t>
            </a:r>
            <a:br>
              <a:rPr lang="cs-CZ" sz="4000" b="1" dirty="0"/>
            </a:br>
            <a:r>
              <a:rPr lang="cs-CZ" sz="4000" b="1" dirty="0"/>
              <a:t>Jak se tato lokalita liší od jiné ?</a:t>
            </a:r>
          </a:p>
        </p:txBody>
      </p:sp>
      <p:pic>
        <p:nvPicPr>
          <p:cNvPr id="2050" name="Picture 2" descr="Biodiversity | BioNinj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03336"/>
            <a:ext cx="10606969" cy="485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249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55723"/>
            <a:ext cx="10515600" cy="891152"/>
          </a:xfrm>
        </p:spPr>
        <p:txBody>
          <a:bodyPr>
            <a:normAutofit fontScale="90000"/>
          </a:bodyPr>
          <a:lstStyle/>
          <a:p>
            <a:pPr algn="ctr"/>
            <a:r>
              <a:rPr lang="cs-CZ" sz="4000" b="1" dirty="0"/>
              <a:t>Regionální spektrum druhů: vysoké </a:t>
            </a:r>
            <a:r>
              <a:rPr lang="cs-CZ" sz="4000" b="1" i="1" dirty="0"/>
              <a:t>versus </a:t>
            </a:r>
            <a:r>
              <a:rPr lang="cs-CZ" sz="4000" b="1" dirty="0"/>
              <a:t>nízké</a:t>
            </a:r>
            <a:br>
              <a:rPr lang="cs-CZ" sz="4000" b="1" dirty="0"/>
            </a:br>
            <a:r>
              <a:rPr lang="cs-CZ" sz="3600" b="1" dirty="0"/>
              <a:t>Příklad tzv. funkční biodiverzity</a:t>
            </a:r>
          </a:p>
        </p:txBody>
      </p:sp>
      <p:pic>
        <p:nvPicPr>
          <p:cNvPr id="5" name="Zástupný symbol pro obsah 4"/>
          <p:cNvPicPr>
            <a:picLocks noGrp="1" noChangeAspect="1"/>
          </p:cNvPicPr>
          <p:nvPr>
            <p:ph idx="1"/>
          </p:nvPr>
        </p:nvPicPr>
        <p:blipFill>
          <a:blip r:embed="rId2"/>
          <a:stretch>
            <a:fillRect/>
          </a:stretch>
        </p:blipFill>
        <p:spPr>
          <a:xfrm>
            <a:off x="2823730" y="1542080"/>
            <a:ext cx="6724516" cy="5122190"/>
          </a:xfrm>
          <a:prstGeom prst="rect">
            <a:avLst/>
          </a:prstGeom>
        </p:spPr>
      </p:pic>
    </p:spTree>
    <p:extLst>
      <p:ext uri="{BB962C8B-B14F-4D97-AF65-F5344CB8AC3E}">
        <p14:creationId xmlns:p14="http://schemas.microsoft.com/office/powerpoint/2010/main" val="2001049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544AB-9A82-E784-F140-D7704635A10F}"/>
              </a:ext>
            </a:extLst>
          </p:cNvPr>
          <p:cNvSpPr>
            <a:spLocks noGrp="1"/>
          </p:cNvSpPr>
          <p:nvPr>
            <p:ph type="title"/>
          </p:nvPr>
        </p:nvSpPr>
        <p:spPr>
          <a:xfrm>
            <a:off x="3891376" y="318629"/>
            <a:ext cx="4477719" cy="1029722"/>
          </a:xfrm>
        </p:spPr>
        <p:txBody>
          <a:bodyPr>
            <a:normAutofit/>
          </a:bodyPr>
          <a:lstStyle/>
          <a:p>
            <a:r>
              <a:rPr lang="cs-CZ" sz="4000" b="1" dirty="0"/>
              <a:t>Kategorie diverzity</a:t>
            </a:r>
          </a:p>
        </p:txBody>
      </p:sp>
      <p:pic>
        <p:nvPicPr>
          <p:cNvPr id="5" name="Zástupný obsah 4">
            <a:extLst>
              <a:ext uri="{FF2B5EF4-FFF2-40B4-BE49-F238E27FC236}">
                <a16:creationId xmlns:a16="http://schemas.microsoft.com/office/drawing/2014/main" id="{9F1AE737-0031-8CC7-2855-7974F90B5DF7}"/>
              </a:ext>
            </a:extLst>
          </p:cNvPr>
          <p:cNvPicPr>
            <a:picLocks noGrp="1" noChangeAspect="1"/>
          </p:cNvPicPr>
          <p:nvPr>
            <p:ph idx="1"/>
          </p:nvPr>
        </p:nvPicPr>
        <p:blipFill>
          <a:blip r:embed="rId2"/>
          <a:stretch>
            <a:fillRect/>
          </a:stretch>
        </p:blipFill>
        <p:spPr>
          <a:xfrm>
            <a:off x="1979723" y="1449092"/>
            <a:ext cx="8658622" cy="4347275"/>
          </a:xfrm>
        </p:spPr>
      </p:pic>
    </p:spTree>
    <p:extLst>
      <p:ext uri="{BB962C8B-B14F-4D97-AF65-F5344CB8AC3E}">
        <p14:creationId xmlns:p14="http://schemas.microsoft.com/office/powerpoint/2010/main" val="1976827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y Measure Biodivers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9124" y="1648081"/>
            <a:ext cx="8880530" cy="46881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liesové fototapety listnatý les rozměr 368 cm x 254 cm | tapety-folie.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372" y="982810"/>
            <a:ext cx="2749958" cy="19292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8670"/>
            <a:ext cx="10515600" cy="913485"/>
          </a:xfrm>
        </p:spPr>
        <p:txBody>
          <a:bodyPr>
            <a:normAutofit/>
          </a:bodyPr>
          <a:lstStyle/>
          <a:p>
            <a:pPr algn="ctr"/>
            <a:r>
              <a:rPr lang="cs-CZ" sz="4000" b="1" dirty="0"/>
              <a:t>Biodiverzita na třech různých lokalitách </a:t>
            </a:r>
          </a:p>
        </p:txBody>
      </p:sp>
      <p:sp>
        <p:nvSpPr>
          <p:cNvPr id="3" name="TextovéPole 2"/>
          <p:cNvSpPr txBox="1"/>
          <p:nvPr/>
        </p:nvSpPr>
        <p:spPr>
          <a:xfrm>
            <a:off x="3936569" y="984579"/>
            <a:ext cx="3677160" cy="646331"/>
          </a:xfrm>
          <a:prstGeom prst="rect">
            <a:avLst/>
          </a:prstGeom>
          <a:noFill/>
        </p:spPr>
        <p:txBody>
          <a:bodyPr wrap="none" rtlCol="0">
            <a:spAutoFit/>
          </a:bodyPr>
          <a:lstStyle/>
          <a:p>
            <a:r>
              <a:rPr lang="cs-CZ" dirty="0"/>
              <a:t>(Barevné symboly = jednotlivé druhy)</a:t>
            </a:r>
          </a:p>
          <a:p>
            <a:r>
              <a:rPr lang="cs-CZ" dirty="0"/>
              <a:t>            </a:t>
            </a:r>
            <a:r>
              <a:rPr lang="cs-CZ" b="1" dirty="0"/>
              <a:t>Celkem je zde 12 druhů !</a:t>
            </a:r>
          </a:p>
        </p:txBody>
      </p:sp>
      <p:pic>
        <p:nvPicPr>
          <p:cNvPr id="7" name="Picture 4" descr="Nálepka Pixerstick Jehličnatý les - PIXERS.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056" y="4657222"/>
            <a:ext cx="2988403" cy="20984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60.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53" y="982810"/>
            <a:ext cx="3341679" cy="1528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90410" y="5579391"/>
            <a:ext cx="922047" cy="369332"/>
          </a:xfrm>
          <a:prstGeom prst="rect">
            <a:avLst/>
          </a:prstGeom>
          <a:noFill/>
        </p:spPr>
        <p:txBody>
          <a:bodyPr wrap="none" rtlCol="0">
            <a:spAutoFit/>
          </a:bodyPr>
          <a:lstStyle/>
          <a:p>
            <a:r>
              <a:rPr lang="cs-CZ" b="1" dirty="0"/>
              <a:t>7 druhů</a:t>
            </a:r>
          </a:p>
        </p:txBody>
      </p:sp>
      <p:sp>
        <p:nvSpPr>
          <p:cNvPr id="10" name="TextovéPole 9"/>
          <p:cNvSpPr txBox="1"/>
          <p:nvPr/>
        </p:nvSpPr>
        <p:spPr>
          <a:xfrm>
            <a:off x="5119635" y="4724393"/>
            <a:ext cx="922047" cy="369332"/>
          </a:xfrm>
          <a:prstGeom prst="rect">
            <a:avLst/>
          </a:prstGeom>
          <a:noFill/>
        </p:spPr>
        <p:txBody>
          <a:bodyPr wrap="none" rtlCol="0">
            <a:spAutoFit/>
          </a:bodyPr>
          <a:lstStyle/>
          <a:p>
            <a:r>
              <a:rPr lang="cs-CZ" b="1" dirty="0">
                <a:solidFill>
                  <a:schemeClr val="bg1"/>
                </a:solidFill>
              </a:rPr>
              <a:t>5 druhů</a:t>
            </a:r>
          </a:p>
        </p:txBody>
      </p:sp>
      <p:sp>
        <p:nvSpPr>
          <p:cNvPr id="11" name="TextovéPole 10"/>
          <p:cNvSpPr txBox="1"/>
          <p:nvPr/>
        </p:nvSpPr>
        <p:spPr>
          <a:xfrm>
            <a:off x="10231497" y="4458352"/>
            <a:ext cx="922047" cy="369332"/>
          </a:xfrm>
          <a:prstGeom prst="rect">
            <a:avLst/>
          </a:prstGeom>
          <a:noFill/>
        </p:spPr>
        <p:txBody>
          <a:bodyPr wrap="none" rtlCol="0">
            <a:spAutoFit/>
          </a:bodyPr>
          <a:lstStyle/>
          <a:p>
            <a:r>
              <a:rPr lang="cs-CZ" b="1" dirty="0"/>
              <a:t>6 druhů</a:t>
            </a:r>
          </a:p>
        </p:txBody>
      </p:sp>
    </p:spTree>
    <p:extLst>
      <p:ext uri="{BB962C8B-B14F-4D97-AF65-F5344CB8AC3E}">
        <p14:creationId xmlns:p14="http://schemas.microsoft.com/office/powerpoint/2010/main" val="897218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7854" y="128260"/>
            <a:ext cx="6096000" cy="4308872"/>
          </a:xfrm>
          <a:prstGeom prst="rect">
            <a:avLst/>
          </a:prstGeom>
        </p:spPr>
        <p:txBody>
          <a:bodyPr>
            <a:spAutoFit/>
          </a:bodyPr>
          <a:lstStyle/>
          <a:p>
            <a:pPr marL="114300">
              <a:spcAft>
                <a:spcPts val="0"/>
              </a:spcAft>
            </a:pPr>
            <a:r>
              <a:rPr lang="cs-CZ" sz="2400" b="1" dirty="0">
                <a:solidFill>
                  <a:srgbClr val="FF0000"/>
                </a:solidFill>
                <a:effectLst/>
              </a:rPr>
              <a:t>Diverzita a druhová bohatost</a:t>
            </a: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Druhová bohatost</a:t>
            </a:r>
            <a:r>
              <a:rPr lang="cs-CZ" dirty="0">
                <a:ea typeface="Times New Roman" panose="02020603050405020304" pitchFamily="18" charset="0"/>
              </a:rPr>
              <a:t> je počet druhů ve společenstvu</a:t>
            </a:r>
            <a:endParaRPr lang="cs-CZ" sz="1000" dirty="0">
              <a:effectLst/>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r>
              <a:rPr lang="cs-CZ" b="1" dirty="0">
                <a:solidFill>
                  <a:srgbClr val="00B050"/>
                </a:solidFill>
                <a:ea typeface="Times New Roman" panose="02020603050405020304" pitchFamily="18" charset="0"/>
              </a:rPr>
              <a:t>Indexy druhové diverzity</a:t>
            </a:r>
            <a:r>
              <a:rPr lang="cs-CZ" dirty="0">
                <a:solidFill>
                  <a:srgbClr val="00B050"/>
                </a:solidFill>
                <a:ea typeface="Times New Roman" panose="02020603050405020304" pitchFamily="18" charset="0"/>
              </a:rPr>
              <a:t> </a:t>
            </a:r>
            <a:r>
              <a:rPr lang="cs-CZ" dirty="0">
                <a:ea typeface="Times New Roman" panose="02020603050405020304" pitchFamily="18" charset="0"/>
              </a:rPr>
              <a:t>(</a:t>
            </a:r>
            <a:r>
              <a:rPr lang="cs-CZ" b="1" dirty="0" err="1">
                <a:ea typeface="Times New Roman" panose="02020603050405020304" pitchFamily="18" charset="0"/>
              </a:rPr>
              <a:t>Shannonův</a:t>
            </a:r>
            <a:r>
              <a:rPr lang="cs-CZ" b="1" dirty="0">
                <a:ea typeface="Times New Roman" panose="02020603050405020304" pitchFamily="18" charset="0"/>
              </a:rPr>
              <a:t> index, </a:t>
            </a:r>
            <a:r>
              <a:rPr lang="cs-CZ" b="1" dirty="0" err="1">
                <a:ea typeface="Times New Roman" panose="02020603050405020304" pitchFamily="18" charset="0"/>
              </a:rPr>
              <a:t>Simpsonův</a:t>
            </a:r>
            <a:r>
              <a:rPr lang="cs-CZ" b="1" dirty="0">
                <a:ea typeface="Times New Roman" panose="02020603050405020304" pitchFamily="18" charset="0"/>
              </a:rPr>
              <a:t> index, vyrovnanost = </a:t>
            </a:r>
            <a:r>
              <a:rPr lang="cs-CZ" b="1" dirty="0" err="1">
                <a:ea typeface="Times New Roman" panose="02020603050405020304" pitchFamily="18" charset="0"/>
              </a:rPr>
              <a:t>evenness</a:t>
            </a:r>
            <a:r>
              <a:rPr lang="cs-CZ" dirty="0">
                <a:ea typeface="Times New Roman" panose="02020603050405020304" pitchFamily="18" charset="0"/>
              </a:rPr>
              <a:t>) berou v úvahu i vyrovnanost v rozložení jedinců mezi druhy společenstva.</a:t>
            </a:r>
            <a:endParaRPr lang="cs-CZ" sz="1000" dirty="0">
              <a:effectLst/>
              <a:ea typeface="Times New Roman" panose="02020603050405020304" pitchFamily="18" charset="0"/>
            </a:endParaRPr>
          </a:p>
          <a:p>
            <a:pPr>
              <a:spcAft>
                <a:spcPts val="0"/>
              </a:spcAft>
            </a:pPr>
            <a:endParaRPr lang="cs-CZ" b="1" dirty="0"/>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2400" b="1" u="sng" dirty="0">
                <a:solidFill>
                  <a:srgbClr val="00B050"/>
                </a:solidFill>
                <a:ea typeface="Times New Roman" panose="02020603050405020304" pitchFamily="18" charset="0"/>
              </a:rPr>
              <a:t>Alfa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diverzita (druhová bohatost) určitého konkrétního biotopu (místa) – např. počet druhů ve fytocenologickém snímku. Jedná se o druhovou bohatost na malém prostorovém měřítku.</a:t>
            </a:r>
            <a:endParaRPr lang="cs-CZ" sz="1000" dirty="0">
              <a:effectLst/>
              <a:ea typeface="Times New Roman" panose="02020603050405020304" pitchFamily="18" charset="0"/>
            </a:endParaRPr>
          </a:p>
        </p:txBody>
      </p:sp>
      <p:pic>
        <p:nvPicPr>
          <p:cNvPr id="11266" name="Picture 2" descr="MC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167536"/>
            <a:ext cx="4309095" cy="6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498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5830" y="141110"/>
            <a:ext cx="11854825" cy="1569660"/>
          </a:xfrm>
          <a:prstGeom prst="rect">
            <a:avLst/>
          </a:prstGeom>
        </p:spPr>
        <p:txBody>
          <a:bodyPr wrap="square">
            <a:spAutoFit/>
          </a:bodyPr>
          <a:lstStyle/>
          <a:p>
            <a:pPr>
              <a:spcAft>
                <a:spcPts val="0"/>
              </a:spcAft>
            </a:pPr>
            <a:r>
              <a:rPr lang="cs-CZ" dirty="0">
                <a:ea typeface="Times New Roman" panose="02020603050405020304" pitchFamily="18" charset="0"/>
              </a:rPr>
              <a:t>Pojem</a:t>
            </a:r>
            <a:r>
              <a:rPr lang="cs-CZ" b="1" dirty="0">
                <a:solidFill>
                  <a:srgbClr val="00B050"/>
                </a:solidFill>
                <a:ea typeface="Times New Roman" panose="02020603050405020304" pitchFamily="18" charset="0"/>
              </a:rPr>
              <a:t> </a:t>
            </a:r>
            <a:r>
              <a:rPr lang="cs-CZ" sz="2400" b="1" u="sng" dirty="0">
                <a:solidFill>
                  <a:srgbClr val="00B050"/>
                </a:solidFill>
                <a:ea typeface="Times New Roman" panose="02020603050405020304" pitchFamily="18" charset="0"/>
              </a:rPr>
              <a:t>beta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označuje diverzitu na větším prostorovém měřítku, buď </a:t>
            </a:r>
            <a:r>
              <a:rPr lang="cs-CZ" b="1" dirty="0">
                <a:solidFill>
                  <a:schemeClr val="accent6"/>
                </a:solidFill>
                <a:ea typeface="Times New Roman" panose="02020603050405020304" pitchFamily="18" charset="0"/>
              </a:rPr>
              <a:t>(a)</a:t>
            </a:r>
            <a:r>
              <a:rPr lang="cs-CZ" dirty="0">
                <a:ea typeface="Times New Roman" panose="02020603050405020304" pitchFamily="18" charset="0"/>
              </a:rPr>
              <a:t> změnu druhového složení mezi jednotlivými společenstvy (množství a vyhraněnost společenstev v určitém území), nebo </a:t>
            </a:r>
            <a:r>
              <a:rPr lang="cs-CZ" b="1" dirty="0">
                <a:solidFill>
                  <a:schemeClr val="accent6"/>
                </a:solidFill>
                <a:ea typeface="Times New Roman" panose="02020603050405020304" pitchFamily="18" charset="0"/>
              </a:rPr>
              <a:t>(b)</a:t>
            </a:r>
            <a:r>
              <a:rPr lang="cs-CZ" dirty="0">
                <a:ea typeface="Times New Roman" panose="02020603050405020304" pitchFamily="18" charset="0"/>
              </a:rPr>
              <a:t> počet druhů celkem zjištěných v určitém opakujícím se společenstvu na určitém území. Obecně se tedy jedná o druhovou bohatost na větším prostorovém měřítku.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12290" name="Picture 2" descr="110-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645606"/>
            <a:ext cx="2736304" cy="411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19336" y="6164734"/>
            <a:ext cx="12072664" cy="738664"/>
          </a:xfrm>
          <a:prstGeom prst="rect">
            <a:avLst/>
          </a:prstGeom>
        </p:spPr>
        <p:txBody>
          <a:bodyPr wrap="square">
            <a:spAutoFit/>
          </a:bodyPr>
          <a:lstStyle/>
          <a:p>
            <a:pPr>
              <a:spcAft>
                <a:spcPts val="0"/>
              </a:spcAft>
            </a:pPr>
            <a:r>
              <a:rPr lang="cs-CZ" sz="2400" b="1" u="sng" dirty="0">
                <a:solidFill>
                  <a:srgbClr val="00B050"/>
                </a:solidFill>
                <a:ea typeface="Times New Roman" panose="02020603050405020304" pitchFamily="18" charset="0"/>
              </a:rPr>
              <a:t>Gama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celkový počet druhů v určitém území, například ve střední Evropě (když jde o jeden typ prostředí, používá se často pojem </a:t>
            </a:r>
            <a:r>
              <a:rPr lang="cs-CZ" b="1" dirty="0">
                <a:ea typeface="Times New Roman" panose="02020603050405020304" pitchFamily="18" charset="0"/>
              </a:rPr>
              <a:t>zásobník druhů</a:t>
            </a:r>
            <a:r>
              <a:rPr lang="cs-CZ" dirty="0">
                <a:ea typeface="Times New Roman" panose="02020603050405020304" pitchFamily="18" charset="0"/>
              </a:rPr>
              <a:t>; </a:t>
            </a:r>
            <a:r>
              <a:rPr lang="cs-CZ" i="1" dirty="0">
                <a:ea typeface="Times New Roman" panose="02020603050405020304" pitchFamily="18" charset="0"/>
              </a:rPr>
              <a:t>species pool</a:t>
            </a:r>
            <a:r>
              <a:rPr lang="cs-CZ" dirty="0">
                <a:ea typeface="Times New Roman" panose="02020603050405020304" pitchFamily="18" charset="0"/>
              </a:rPr>
              <a:t>), kombinuje alfa a beta diverzitu.</a:t>
            </a:r>
            <a:endParaRPr lang="cs-CZ" sz="1000" dirty="0">
              <a:effectLst/>
              <a:ea typeface="Times New Roman" panose="02020603050405020304" pitchFamily="18" charset="0"/>
            </a:endParaRPr>
          </a:p>
        </p:txBody>
      </p:sp>
      <p:pic>
        <p:nvPicPr>
          <p:cNvPr id="4" name="Obrázek 3"/>
          <p:cNvPicPr>
            <a:picLocks noChangeAspect="1"/>
          </p:cNvPicPr>
          <p:nvPr/>
        </p:nvPicPr>
        <p:blipFill>
          <a:blip r:embed="rId3"/>
          <a:stretch>
            <a:fillRect/>
          </a:stretch>
        </p:blipFill>
        <p:spPr>
          <a:xfrm>
            <a:off x="7320136" y="1455863"/>
            <a:ext cx="3265799" cy="4306548"/>
          </a:xfrm>
          <a:prstGeom prst="rect">
            <a:avLst/>
          </a:prstGeom>
        </p:spPr>
      </p:pic>
      <p:sp>
        <p:nvSpPr>
          <p:cNvPr id="5" name="Obdélník 4"/>
          <p:cNvSpPr/>
          <p:nvPr/>
        </p:nvSpPr>
        <p:spPr>
          <a:xfrm>
            <a:off x="6672064" y="5825073"/>
            <a:ext cx="4819074" cy="276999"/>
          </a:xfrm>
          <a:prstGeom prst="rect">
            <a:avLst/>
          </a:prstGeom>
        </p:spPr>
        <p:txBody>
          <a:bodyPr wrap="square">
            <a:spAutoFit/>
          </a:bodyPr>
          <a:lstStyle/>
          <a:p>
            <a:r>
              <a:rPr lang="cs-CZ" sz="1200" dirty="0"/>
              <a:t>https://www.sciencedirect.com/science/article/pii/S2287884X17300742</a:t>
            </a:r>
          </a:p>
        </p:txBody>
      </p:sp>
      <p:sp>
        <p:nvSpPr>
          <p:cNvPr id="6" name="TextovéPole 5"/>
          <p:cNvSpPr txBox="1"/>
          <p:nvPr/>
        </p:nvSpPr>
        <p:spPr>
          <a:xfrm>
            <a:off x="1703512" y="1455863"/>
            <a:ext cx="360040" cy="461665"/>
          </a:xfrm>
          <a:prstGeom prst="rect">
            <a:avLst/>
          </a:prstGeom>
          <a:noFill/>
        </p:spPr>
        <p:txBody>
          <a:bodyPr wrap="square" rtlCol="0">
            <a:spAutoFit/>
          </a:bodyPr>
          <a:lstStyle/>
          <a:p>
            <a:r>
              <a:rPr lang="cs-CZ" sz="2400" b="1" dirty="0">
                <a:solidFill>
                  <a:schemeClr val="accent6"/>
                </a:solidFill>
              </a:rPr>
              <a:t>a</a:t>
            </a:r>
          </a:p>
        </p:txBody>
      </p:sp>
      <p:sp>
        <p:nvSpPr>
          <p:cNvPr id="9" name="TextovéPole 8"/>
          <p:cNvSpPr txBox="1"/>
          <p:nvPr/>
        </p:nvSpPr>
        <p:spPr>
          <a:xfrm>
            <a:off x="6960096" y="1412776"/>
            <a:ext cx="360040" cy="461665"/>
          </a:xfrm>
          <a:prstGeom prst="rect">
            <a:avLst/>
          </a:prstGeom>
          <a:noFill/>
        </p:spPr>
        <p:txBody>
          <a:bodyPr wrap="square" rtlCol="0">
            <a:spAutoFit/>
          </a:bodyPr>
          <a:lstStyle/>
          <a:p>
            <a:r>
              <a:rPr lang="cs-CZ" sz="2400" b="1" dirty="0">
                <a:solidFill>
                  <a:schemeClr val="accent6"/>
                </a:solidFill>
              </a:rPr>
              <a:t>b</a:t>
            </a:r>
          </a:p>
        </p:txBody>
      </p:sp>
    </p:spTree>
    <p:extLst>
      <p:ext uri="{BB962C8B-B14F-4D97-AF65-F5344CB8AC3E}">
        <p14:creationId xmlns:p14="http://schemas.microsoft.com/office/powerpoint/2010/main" val="447548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24" y="0"/>
            <a:ext cx="12072664" cy="3877985"/>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Počet druhů ve společenstvu závisí na:</a:t>
            </a:r>
            <a:endParaRPr lang="cs-CZ" sz="2400" dirty="0">
              <a:solidFill>
                <a:srgbClr val="FF0000"/>
              </a:solidFill>
              <a:effectLst/>
              <a:ea typeface="Times New Roman" panose="02020603050405020304" pitchFamily="18" charset="0"/>
            </a:endParaRPr>
          </a:p>
          <a:p>
            <a:pPr>
              <a:spcAft>
                <a:spcPts val="0"/>
              </a:spcAft>
            </a:pPr>
            <a:r>
              <a:rPr lang="cs-CZ" sz="2400" dirty="0">
                <a:solidFill>
                  <a:srgbClr val="FF0000"/>
                </a:solidFill>
                <a:ea typeface="Times New Roman" panose="02020603050405020304" pitchFamily="18" charset="0"/>
              </a:rPr>
              <a:t> </a:t>
            </a:r>
            <a:endParaRPr lang="cs-CZ" sz="2400" dirty="0">
              <a:solidFill>
                <a:srgbClr val="FF0000"/>
              </a:solidFill>
              <a:effectLst/>
              <a:ea typeface="Times New Roman" panose="02020603050405020304" pitchFamily="18" charset="0"/>
            </a:endParaRPr>
          </a:p>
          <a:p>
            <a:pPr marL="342900" indent="-342900">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velikosti zkoumané plochy </a:t>
            </a:r>
            <a:r>
              <a:rPr lang="cs-CZ" dirty="0">
                <a:ea typeface="Times New Roman" panose="02020603050405020304" pitchFamily="18" charset="0"/>
              </a:rPr>
              <a:t>(</a:t>
            </a:r>
            <a:r>
              <a:rPr lang="cs-CZ" i="1" dirty="0">
                <a:ea typeface="Times New Roman" panose="02020603050405020304" pitchFamily="18" charset="0"/>
              </a:rPr>
              <a:t>species-area </a:t>
            </a:r>
            <a:r>
              <a:rPr lang="cs-CZ" i="1" dirty="0" err="1">
                <a:ea typeface="Times New Roman" panose="02020603050405020304" pitchFamily="18" charset="0"/>
              </a:rPr>
              <a:t>curves</a:t>
            </a:r>
            <a:r>
              <a:rPr lang="cs-CZ" dirty="0">
                <a:ea typeface="Times New Roman" panose="02020603050405020304" pitchFamily="18" charset="0"/>
              </a:rPr>
              <a:t>) </a:t>
            </a:r>
            <a:endParaRPr lang="cs-CZ" sz="1000" dirty="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makroklimatu a evolučním stáří biotopu </a:t>
            </a:r>
            <a:r>
              <a:rPr lang="cs-CZ" dirty="0">
                <a:ea typeface="Times New Roman" panose="02020603050405020304" pitchFamily="18" charset="0"/>
              </a:rPr>
              <a:t>(extrémně vysoká diverzita v tropických deštných lesích, směrem k pólům se diverzita snižuje) – gradient zeměpisné šířky; souvisí i s produktivitou</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na historické četnosti biotopu v krajině a s tím související velikosti zásobníku druhů </a:t>
            </a:r>
            <a:r>
              <a:rPr lang="cs-CZ" dirty="0">
                <a:ea typeface="Times New Roman" panose="02020603050405020304" pitchFamily="18" charset="0"/>
              </a:rPr>
              <a:t>(</a:t>
            </a:r>
            <a:r>
              <a:rPr lang="cs-CZ" i="1" dirty="0">
                <a:ea typeface="Times New Roman" panose="02020603050405020304" pitchFamily="18" charset="0"/>
              </a:rPr>
              <a:t>species pool</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produktivitě stanoviště </a:t>
            </a:r>
            <a:r>
              <a:rPr lang="cs-CZ" dirty="0">
                <a:ea typeface="Times New Roman" panose="02020603050405020304" pitchFamily="18" charset="0"/>
              </a:rPr>
              <a:t>(viz příští přednáška) ve vztahu k typu živinové limitace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pH půdy (vody)</a:t>
            </a:r>
            <a:r>
              <a:rPr lang="cs-CZ" dirty="0">
                <a:ea typeface="Times New Roman" panose="02020603050405020304" pitchFamily="18" charset="0"/>
              </a:rPr>
              <a:t> – platí zejména na severní polokouli a souvisí s četností stanoviště během glaciálních cyklů</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heterogenitě společenstva </a:t>
            </a:r>
            <a:r>
              <a:rPr lang="cs-CZ" dirty="0">
                <a:ea typeface="Times New Roman" panose="02020603050405020304" pitchFamily="18" charset="0"/>
              </a:rPr>
              <a:t>(plošky s disturbancí, diverzita povrchu, vertikální struktura – živočichové): otázka škály</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err="1">
                <a:solidFill>
                  <a:srgbClr val="00B050"/>
                </a:solidFill>
                <a:ea typeface="Times New Roman" panose="02020603050405020304" pitchFamily="18" charset="0"/>
              </a:rPr>
              <a:t>sukcesním</a:t>
            </a:r>
            <a:r>
              <a:rPr lang="cs-CZ" b="1" dirty="0">
                <a:solidFill>
                  <a:srgbClr val="00B050"/>
                </a:solidFill>
                <a:ea typeface="Times New Roman" panose="02020603050405020304" pitchFamily="18" charset="0"/>
              </a:rPr>
              <a:t> stadiu a narušování </a:t>
            </a:r>
            <a:r>
              <a:rPr lang="cs-CZ" dirty="0">
                <a:ea typeface="Times New Roman" panose="02020603050405020304" pitchFamily="18" charset="0"/>
              </a:rPr>
              <a:t>(roste, v klimaxu pak klesá; </a:t>
            </a:r>
            <a:r>
              <a:rPr lang="cs-CZ" b="1" dirty="0">
                <a:ea typeface="Times New Roman" panose="02020603050405020304" pitchFamily="18" charset="0"/>
              </a:rPr>
              <a:t>hypotéza střední disturbance</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interakcích mezi druhy </a:t>
            </a:r>
            <a:r>
              <a:rPr lang="cs-CZ" dirty="0">
                <a:ea typeface="Times New Roman" panose="02020603050405020304" pitchFamily="18" charset="0"/>
              </a:rPr>
              <a:t>(</a:t>
            </a:r>
            <a:r>
              <a:rPr lang="cs-CZ" dirty="0" err="1">
                <a:ea typeface="Times New Roman" panose="02020603050405020304" pitchFamily="18" charset="0"/>
              </a:rPr>
              <a:t>kompetice</a:t>
            </a:r>
            <a:r>
              <a:rPr lang="cs-CZ" dirty="0">
                <a:ea typeface="Times New Roman" panose="02020603050405020304" pitchFamily="18" charset="0"/>
              </a:rPr>
              <a:t> versus facilitace)</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evolučních zvláštnostech </a:t>
            </a:r>
            <a:r>
              <a:rPr lang="cs-CZ" dirty="0">
                <a:ea typeface="Times New Roman" panose="02020603050405020304" pitchFamily="18" charset="0"/>
              </a:rPr>
              <a:t>(větší diverzifikace některých rodů, vývojová centra)</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migraci a extinkci / imigraci </a:t>
            </a:r>
            <a:r>
              <a:rPr lang="cs-CZ" dirty="0">
                <a:ea typeface="Times New Roman" panose="02020603050405020304" pitchFamily="18" charset="0"/>
              </a:rPr>
              <a:t>(teorie ostrovní biogeografie)</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8544272" y="3501008"/>
            <a:ext cx="3314700" cy="3000375"/>
          </a:xfrm>
          <a:prstGeom prst="rect">
            <a:avLst/>
          </a:prstGeom>
        </p:spPr>
      </p:pic>
      <p:sp>
        <p:nvSpPr>
          <p:cNvPr id="4" name="Obdélník 3"/>
          <p:cNvSpPr/>
          <p:nvPr/>
        </p:nvSpPr>
        <p:spPr>
          <a:xfrm>
            <a:off x="9112026" y="6501383"/>
            <a:ext cx="2711704" cy="307777"/>
          </a:xfrm>
          <a:prstGeom prst="rect">
            <a:avLst/>
          </a:prstGeom>
        </p:spPr>
        <p:txBody>
          <a:bodyPr wrap="none">
            <a:spAutoFit/>
          </a:bodyPr>
          <a:lstStyle/>
          <a:p>
            <a:r>
              <a:rPr lang="cs-CZ" sz="1400" dirty="0" err="1"/>
              <a:t>Peppler-Lisbach</a:t>
            </a:r>
            <a:r>
              <a:rPr lang="cs-CZ" sz="1400" dirty="0"/>
              <a:t> et </a:t>
            </a:r>
            <a:r>
              <a:rPr lang="cs-CZ" sz="1400" dirty="0" err="1"/>
              <a:t>Kleyer</a:t>
            </a:r>
            <a:r>
              <a:rPr lang="cs-CZ" sz="1400" dirty="0"/>
              <a:t> 2009 JVS</a:t>
            </a:r>
          </a:p>
        </p:txBody>
      </p:sp>
      <p:pic>
        <p:nvPicPr>
          <p:cNvPr id="10" name="Obrázek 9">
            <a:extLst>
              <a:ext uri="{FF2B5EF4-FFF2-40B4-BE49-F238E27FC236}">
                <a16:creationId xmlns:a16="http://schemas.microsoft.com/office/drawing/2014/main" id="{EF1A4A3F-B91A-47EF-9EA5-D0F8F5205A58}"/>
              </a:ext>
            </a:extLst>
          </p:cNvPr>
          <p:cNvPicPr>
            <a:picLocks noChangeAspect="1"/>
          </p:cNvPicPr>
          <p:nvPr/>
        </p:nvPicPr>
        <p:blipFill rotWithShape="1">
          <a:blip r:embed="rId3"/>
          <a:srcRect b="48758"/>
          <a:stretch/>
        </p:blipFill>
        <p:spPr>
          <a:xfrm>
            <a:off x="47328" y="4149080"/>
            <a:ext cx="3744416" cy="2609442"/>
          </a:xfrm>
          <a:prstGeom prst="rect">
            <a:avLst/>
          </a:prstGeom>
        </p:spPr>
      </p:pic>
      <p:pic>
        <p:nvPicPr>
          <p:cNvPr id="11" name="Obrázek 10">
            <a:extLst>
              <a:ext uri="{FF2B5EF4-FFF2-40B4-BE49-F238E27FC236}">
                <a16:creationId xmlns:a16="http://schemas.microsoft.com/office/drawing/2014/main" id="{BAC60B2E-EF56-4C98-8585-D3B82876C5FD}"/>
              </a:ext>
            </a:extLst>
          </p:cNvPr>
          <p:cNvPicPr>
            <a:picLocks noChangeAspect="1"/>
          </p:cNvPicPr>
          <p:nvPr/>
        </p:nvPicPr>
        <p:blipFill>
          <a:blip r:embed="rId4"/>
          <a:stretch>
            <a:fillRect/>
          </a:stretch>
        </p:blipFill>
        <p:spPr>
          <a:xfrm>
            <a:off x="4151784" y="4206883"/>
            <a:ext cx="4032448" cy="2229707"/>
          </a:xfrm>
          <a:prstGeom prst="rect">
            <a:avLst/>
          </a:prstGeom>
        </p:spPr>
      </p:pic>
    </p:spTree>
    <p:extLst>
      <p:ext uri="{BB962C8B-B14F-4D97-AF65-F5344CB8AC3E}">
        <p14:creationId xmlns:p14="http://schemas.microsoft.com/office/powerpoint/2010/main" val="14401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4000" dirty="0"/>
          </a:p>
          <a:p>
            <a:pPr marL="0" indent="0">
              <a:buNone/>
            </a:pPr>
            <a:r>
              <a:rPr lang="cs-CZ" sz="4000" dirty="0"/>
              <a:t>		Co je to biodiverzita a jak ji chápeme ?</a:t>
            </a:r>
          </a:p>
        </p:txBody>
      </p:sp>
    </p:spTree>
    <p:extLst>
      <p:ext uri="{BB962C8B-B14F-4D97-AF65-F5344CB8AC3E}">
        <p14:creationId xmlns:p14="http://schemas.microsoft.com/office/powerpoint/2010/main" val="3861211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a:xfrm>
            <a:off x="1825625" y="203974"/>
            <a:ext cx="8540750" cy="857660"/>
          </a:xfrm>
        </p:spPr>
        <p:txBody>
          <a:bodyPr>
            <a:normAutofit fontScale="90000"/>
          </a:bodyPr>
          <a:lstStyle/>
          <a:p>
            <a:pPr algn="ctr" eaLnBrk="1" hangingPunct="1"/>
            <a:r>
              <a:rPr lang="cs-CZ" altLang="cs-CZ" sz="4000" b="1" dirty="0"/>
              <a:t>Jak měřit podobnost společenstev v čase (sukcese) a prostoru (s rostoucí vzdáleností) ?</a:t>
            </a:r>
            <a:r>
              <a:rPr lang="en-US" altLang="cs-CZ" sz="4000" b="1" dirty="0"/>
              <a:t> </a:t>
            </a:r>
          </a:p>
        </p:txBody>
      </p:sp>
      <p:sp>
        <p:nvSpPr>
          <p:cNvPr id="133123" name="Rectangle 4"/>
          <p:cNvSpPr>
            <a:spLocks noChangeArrowheads="1"/>
          </p:cNvSpPr>
          <p:nvPr/>
        </p:nvSpPr>
        <p:spPr bwMode="auto">
          <a:xfrm>
            <a:off x="2135188" y="1125539"/>
            <a:ext cx="360362" cy="2873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4" name="Oval 5"/>
          <p:cNvSpPr>
            <a:spLocks noChangeArrowheads="1"/>
          </p:cNvSpPr>
          <p:nvPr/>
        </p:nvSpPr>
        <p:spPr bwMode="auto">
          <a:xfrm>
            <a:off x="2135188" y="2565401"/>
            <a:ext cx="360362"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5" name="Oval 6"/>
          <p:cNvSpPr>
            <a:spLocks noChangeArrowheads="1"/>
          </p:cNvSpPr>
          <p:nvPr/>
        </p:nvSpPr>
        <p:spPr bwMode="auto">
          <a:xfrm>
            <a:off x="2135188" y="2205039"/>
            <a:ext cx="360362"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6" name="Rectangle 7"/>
          <p:cNvSpPr>
            <a:spLocks noChangeArrowheads="1"/>
          </p:cNvSpPr>
          <p:nvPr/>
        </p:nvSpPr>
        <p:spPr bwMode="auto">
          <a:xfrm>
            <a:off x="2135188" y="1485900"/>
            <a:ext cx="360362" cy="287338"/>
          </a:xfrm>
          <a:prstGeom prst="rect">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7" name="Rectangle 8"/>
          <p:cNvSpPr>
            <a:spLocks noChangeArrowheads="1"/>
          </p:cNvSpPr>
          <p:nvPr/>
        </p:nvSpPr>
        <p:spPr bwMode="auto">
          <a:xfrm>
            <a:off x="3071813" y="1846264"/>
            <a:ext cx="360362" cy="287337"/>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8" name="Oval 9"/>
          <p:cNvSpPr>
            <a:spLocks noChangeArrowheads="1"/>
          </p:cNvSpPr>
          <p:nvPr/>
        </p:nvSpPr>
        <p:spPr bwMode="auto">
          <a:xfrm>
            <a:off x="3071813" y="2566989"/>
            <a:ext cx="360362"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29" name="Oval 10"/>
          <p:cNvSpPr>
            <a:spLocks noChangeArrowheads="1"/>
          </p:cNvSpPr>
          <p:nvPr/>
        </p:nvSpPr>
        <p:spPr bwMode="auto">
          <a:xfrm>
            <a:off x="3071813" y="2927351"/>
            <a:ext cx="360362"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0" name="Rectangle 11"/>
          <p:cNvSpPr>
            <a:spLocks noChangeArrowheads="1"/>
          </p:cNvSpPr>
          <p:nvPr/>
        </p:nvSpPr>
        <p:spPr bwMode="auto">
          <a:xfrm>
            <a:off x="3071813" y="1487489"/>
            <a:ext cx="360362" cy="287337"/>
          </a:xfrm>
          <a:prstGeom prst="rect">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1" name="Oval 12"/>
          <p:cNvSpPr>
            <a:spLocks noChangeArrowheads="1"/>
          </p:cNvSpPr>
          <p:nvPr/>
        </p:nvSpPr>
        <p:spPr bwMode="auto">
          <a:xfrm>
            <a:off x="3071813" y="2205039"/>
            <a:ext cx="360362"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2" name="Oval 14"/>
          <p:cNvSpPr>
            <a:spLocks noChangeArrowheads="1"/>
          </p:cNvSpPr>
          <p:nvPr/>
        </p:nvSpPr>
        <p:spPr bwMode="auto">
          <a:xfrm>
            <a:off x="7967663" y="4724401"/>
            <a:ext cx="360362" cy="288925"/>
          </a:xfrm>
          <a:prstGeom prst="ellipse">
            <a:avLst/>
          </a:prstGeom>
          <a:solidFill>
            <a:srgbClr val="80008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3" name="Rectangle 16"/>
          <p:cNvSpPr>
            <a:spLocks noChangeArrowheads="1"/>
          </p:cNvSpPr>
          <p:nvPr/>
        </p:nvSpPr>
        <p:spPr bwMode="auto">
          <a:xfrm>
            <a:off x="2135188" y="1844675"/>
            <a:ext cx="360362" cy="287338"/>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4" name="Line 23"/>
          <p:cNvSpPr>
            <a:spLocks noChangeShapeType="1"/>
          </p:cNvSpPr>
          <p:nvPr/>
        </p:nvSpPr>
        <p:spPr bwMode="auto">
          <a:xfrm>
            <a:off x="2063750" y="5157788"/>
            <a:ext cx="741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28" name="Rectangle 24"/>
          <p:cNvSpPr>
            <a:spLocks noChangeArrowheads="1"/>
          </p:cNvSpPr>
          <p:nvPr/>
        </p:nvSpPr>
        <p:spPr bwMode="auto">
          <a:xfrm>
            <a:off x="2424113" y="5516563"/>
            <a:ext cx="69088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effectLst>
                  <a:outerShdw blurRad="38100" dist="38100" dir="2700000" algn="tl">
                    <a:srgbClr val="000000"/>
                  </a:outerShdw>
                </a:effectLst>
                <a:latin typeface="Tahoma" panose="020B060403050404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defRPr/>
            </a:pPr>
            <a:r>
              <a:rPr lang="en-US" altLang="cs-CZ" sz="2400" dirty="0" err="1">
                <a:solidFill>
                  <a:srgbClr val="040404"/>
                </a:solidFill>
              </a:rPr>
              <a:t>Geogra</a:t>
            </a:r>
            <a:r>
              <a:rPr lang="cs-CZ" altLang="cs-CZ" sz="2400" dirty="0" err="1">
                <a:solidFill>
                  <a:srgbClr val="040404"/>
                </a:solidFill>
              </a:rPr>
              <a:t>fická</a:t>
            </a:r>
            <a:r>
              <a:rPr lang="cs-CZ" altLang="cs-CZ" sz="2400" dirty="0">
                <a:solidFill>
                  <a:srgbClr val="040404"/>
                </a:solidFill>
              </a:rPr>
              <a:t> vzdálenost</a:t>
            </a:r>
            <a:br>
              <a:rPr lang="en-US" altLang="cs-CZ" sz="2400" dirty="0">
                <a:solidFill>
                  <a:srgbClr val="040404"/>
                </a:solidFill>
              </a:rPr>
            </a:br>
            <a:r>
              <a:rPr lang="cs-CZ" altLang="cs-CZ" sz="2400" dirty="0" err="1">
                <a:solidFill>
                  <a:srgbClr val="040404"/>
                </a:solidFill>
              </a:rPr>
              <a:t>Kl</a:t>
            </a:r>
            <a:r>
              <a:rPr lang="en-US" altLang="cs-CZ" sz="2400" dirty="0" err="1">
                <a:solidFill>
                  <a:srgbClr val="040404"/>
                </a:solidFill>
              </a:rPr>
              <a:t>imatic</a:t>
            </a:r>
            <a:r>
              <a:rPr lang="cs-CZ" altLang="cs-CZ" sz="2400" dirty="0" err="1">
                <a:solidFill>
                  <a:srgbClr val="040404"/>
                </a:solidFill>
              </a:rPr>
              <a:t>ký</a:t>
            </a:r>
            <a:r>
              <a:rPr lang="en-US" altLang="cs-CZ" sz="2400" dirty="0">
                <a:solidFill>
                  <a:srgbClr val="040404"/>
                </a:solidFill>
              </a:rPr>
              <a:t> </a:t>
            </a:r>
            <a:r>
              <a:rPr lang="cs-CZ" altLang="cs-CZ" sz="2400" dirty="0">
                <a:solidFill>
                  <a:srgbClr val="040404"/>
                </a:solidFill>
              </a:rPr>
              <a:t>nebo</a:t>
            </a:r>
            <a:r>
              <a:rPr lang="en-US" altLang="cs-CZ" sz="2400" dirty="0">
                <a:solidFill>
                  <a:srgbClr val="040404"/>
                </a:solidFill>
              </a:rPr>
              <a:t> environment</a:t>
            </a:r>
            <a:r>
              <a:rPr lang="cs-CZ" altLang="cs-CZ" sz="2400" dirty="0" err="1">
                <a:solidFill>
                  <a:srgbClr val="040404"/>
                </a:solidFill>
              </a:rPr>
              <a:t>ální</a:t>
            </a:r>
            <a:r>
              <a:rPr lang="en-US" altLang="cs-CZ" sz="2400" dirty="0">
                <a:solidFill>
                  <a:srgbClr val="040404"/>
                </a:solidFill>
              </a:rPr>
              <a:t> gradient</a:t>
            </a:r>
            <a:br>
              <a:rPr lang="en-US" altLang="cs-CZ" sz="2400" dirty="0">
                <a:solidFill>
                  <a:srgbClr val="040404"/>
                </a:solidFill>
              </a:rPr>
            </a:br>
            <a:r>
              <a:rPr lang="cs-CZ" altLang="cs-CZ" sz="2400" dirty="0">
                <a:solidFill>
                  <a:srgbClr val="040404"/>
                </a:solidFill>
              </a:rPr>
              <a:t>Druhově </a:t>
            </a:r>
            <a:r>
              <a:rPr lang="en-US" altLang="cs-CZ" sz="2400" dirty="0">
                <a:solidFill>
                  <a:srgbClr val="040404"/>
                </a:solidFill>
              </a:rPr>
              <a:t>specific</a:t>
            </a:r>
            <a:r>
              <a:rPr lang="cs-CZ" altLang="cs-CZ" sz="2400" dirty="0" err="1">
                <a:solidFill>
                  <a:srgbClr val="040404"/>
                </a:solidFill>
              </a:rPr>
              <a:t>ká</a:t>
            </a:r>
            <a:r>
              <a:rPr lang="en-US" altLang="cs-CZ" sz="2400" dirty="0">
                <a:solidFill>
                  <a:srgbClr val="040404"/>
                </a:solidFill>
              </a:rPr>
              <a:t> </a:t>
            </a:r>
            <a:r>
              <a:rPr lang="en-US" altLang="cs-CZ" sz="2400" dirty="0" err="1">
                <a:solidFill>
                  <a:srgbClr val="040404"/>
                </a:solidFill>
              </a:rPr>
              <a:t>dispers</a:t>
            </a:r>
            <a:r>
              <a:rPr lang="cs-CZ" altLang="cs-CZ" sz="2400" dirty="0">
                <a:solidFill>
                  <a:srgbClr val="040404"/>
                </a:solidFill>
              </a:rPr>
              <a:t>e</a:t>
            </a:r>
            <a:endParaRPr lang="en-US" altLang="cs-CZ" sz="2400" dirty="0">
              <a:solidFill>
                <a:srgbClr val="040404"/>
              </a:solidFill>
            </a:endParaRPr>
          </a:p>
        </p:txBody>
      </p:sp>
      <p:sp>
        <p:nvSpPr>
          <p:cNvPr id="133136" name="Rectangle 33"/>
          <p:cNvSpPr>
            <a:spLocks noChangeArrowheads="1"/>
          </p:cNvSpPr>
          <p:nvPr/>
        </p:nvSpPr>
        <p:spPr bwMode="auto">
          <a:xfrm>
            <a:off x="3071813" y="1125539"/>
            <a:ext cx="360362" cy="2873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7" name="Rectangle 38"/>
          <p:cNvSpPr>
            <a:spLocks noChangeArrowheads="1"/>
          </p:cNvSpPr>
          <p:nvPr/>
        </p:nvSpPr>
        <p:spPr bwMode="auto">
          <a:xfrm>
            <a:off x="3935413" y="1846264"/>
            <a:ext cx="360362" cy="287337"/>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8" name="Oval 39"/>
          <p:cNvSpPr>
            <a:spLocks noChangeArrowheads="1"/>
          </p:cNvSpPr>
          <p:nvPr/>
        </p:nvSpPr>
        <p:spPr bwMode="auto">
          <a:xfrm>
            <a:off x="3935413" y="2566989"/>
            <a:ext cx="360362"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39" name="Oval 40"/>
          <p:cNvSpPr>
            <a:spLocks noChangeArrowheads="1"/>
          </p:cNvSpPr>
          <p:nvPr/>
        </p:nvSpPr>
        <p:spPr bwMode="auto">
          <a:xfrm>
            <a:off x="3935413" y="2927351"/>
            <a:ext cx="360362"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0" name="Rectangle 41"/>
          <p:cNvSpPr>
            <a:spLocks noChangeArrowheads="1"/>
          </p:cNvSpPr>
          <p:nvPr/>
        </p:nvSpPr>
        <p:spPr bwMode="auto">
          <a:xfrm>
            <a:off x="3935413" y="1487489"/>
            <a:ext cx="360362" cy="287337"/>
          </a:xfrm>
          <a:prstGeom prst="rect">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1" name="Oval 42"/>
          <p:cNvSpPr>
            <a:spLocks noChangeArrowheads="1"/>
          </p:cNvSpPr>
          <p:nvPr/>
        </p:nvSpPr>
        <p:spPr bwMode="auto">
          <a:xfrm>
            <a:off x="3935413" y="2205039"/>
            <a:ext cx="360362"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2" name="Rectangle 44"/>
          <p:cNvSpPr>
            <a:spLocks noChangeArrowheads="1"/>
          </p:cNvSpPr>
          <p:nvPr/>
        </p:nvSpPr>
        <p:spPr bwMode="auto">
          <a:xfrm>
            <a:off x="3935413" y="1125539"/>
            <a:ext cx="360362" cy="2873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3" name="AutoShape 45"/>
          <p:cNvSpPr>
            <a:spLocks noChangeArrowheads="1"/>
          </p:cNvSpPr>
          <p:nvPr/>
        </p:nvSpPr>
        <p:spPr bwMode="auto">
          <a:xfrm>
            <a:off x="3863976" y="3287713"/>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4" name="Rectangle 46"/>
          <p:cNvSpPr>
            <a:spLocks noChangeArrowheads="1"/>
          </p:cNvSpPr>
          <p:nvPr/>
        </p:nvSpPr>
        <p:spPr bwMode="auto">
          <a:xfrm>
            <a:off x="4794251" y="1844675"/>
            <a:ext cx="360363" cy="287338"/>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5" name="Oval 47"/>
          <p:cNvSpPr>
            <a:spLocks noChangeArrowheads="1"/>
          </p:cNvSpPr>
          <p:nvPr/>
        </p:nvSpPr>
        <p:spPr bwMode="auto">
          <a:xfrm>
            <a:off x="4794251" y="2565401"/>
            <a:ext cx="360363"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6" name="Oval 48"/>
          <p:cNvSpPr>
            <a:spLocks noChangeArrowheads="1"/>
          </p:cNvSpPr>
          <p:nvPr/>
        </p:nvSpPr>
        <p:spPr bwMode="auto">
          <a:xfrm>
            <a:off x="4794251" y="2925764"/>
            <a:ext cx="360363"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7" name="Rectangle 49"/>
          <p:cNvSpPr>
            <a:spLocks noChangeArrowheads="1"/>
          </p:cNvSpPr>
          <p:nvPr/>
        </p:nvSpPr>
        <p:spPr bwMode="auto">
          <a:xfrm>
            <a:off x="4794251" y="1485900"/>
            <a:ext cx="360363" cy="287338"/>
          </a:xfrm>
          <a:prstGeom prst="rect">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8" name="Oval 50"/>
          <p:cNvSpPr>
            <a:spLocks noChangeArrowheads="1"/>
          </p:cNvSpPr>
          <p:nvPr/>
        </p:nvSpPr>
        <p:spPr bwMode="auto">
          <a:xfrm>
            <a:off x="4794251" y="2203451"/>
            <a:ext cx="360363"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49" name="AutoShape 51"/>
          <p:cNvSpPr>
            <a:spLocks noChangeArrowheads="1"/>
          </p:cNvSpPr>
          <p:nvPr/>
        </p:nvSpPr>
        <p:spPr bwMode="auto">
          <a:xfrm>
            <a:off x="4722814" y="3286125"/>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0" name="AutoShape 52"/>
          <p:cNvSpPr>
            <a:spLocks noChangeArrowheads="1"/>
          </p:cNvSpPr>
          <p:nvPr/>
        </p:nvSpPr>
        <p:spPr bwMode="auto">
          <a:xfrm>
            <a:off x="4722814" y="3789363"/>
            <a:ext cx="504825" cy="431800"/>
          </a:xfrm>
          <a:prstGeom prst="star4">
            <a:avLst>
              <a:gd name="adj" fmla="val 12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1" name="Rectangle 53"/>
          <p:cNvSpPr>
            <a:spLocks noChangeArrowheads="1"/>
          </p:cNvSpPr>
          <p:nvPr/>
        </p:nvSpPr>
        <p:spPr bwMode="auto">
          <a:xfrm>
            <a:off x="5662613" y="1844675"/>
            <a:ext cx="360362" cy="287338"/>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2" name="Oval 54"/>
          <p:cNvSpPr>
            <a:spLocks noChangeArrowheads="1"/>
          </p:cNvSpPr>
          <p:nvPr/>
        </p:nvSpPr>
        <p:spPr bwMode="auto">
          <a:xfrm>
            <a:off x="5662613" y="2565401"/>
            <a:ext cx="360362"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3" name="Oval 55"/>
          <p:cNvSpPr>
            <a:spLocks noChangeArrowheads="1"/>
          </p:cNvSpPr>
          <p:nvPr/>
        </p:nvSpPr>
        <p:spPr bwMode="auto">
          <a:xfrm>
            <a:off x="5662613" y="2925764"/>
            <a:ext cx="360362"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4" name="Oval 56"/>
          <p:cNvSpPr>
            <a:spLocks noChangeArrowheads="1"/>
          </p:cNvSpPr>
          <p:nvPr/>
        </p:nvSpPr>
        <p:spPr bwMode="auto">
          <a:xfrm>
            <a:off x="5662613" y="2203451"/>
            <a:ext cx="360362"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5" name="AutoShape 57"/>
          <p:cNvSpPr>
            <a:spLocks noChangeArrowheads="1"/>
          </p:cNvSpPr>
          <p:nvPr/>
        </p:nvSpPr>
        <p:spPr bwMode="auto">
          <a:xfrm>
            <a:off x="5591176" y="3286125"/>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6" name="AutoShape 58"/>
          <p:cNvSpPr>
            <a:spLocks noChangeArrowheads="1"/>
          </p:cNvSpPr>
          <p:nvPr/>
        </p:nvSpPr>
        <p:spPr bwMode="auto">
          <a:xfrm>
            <a:off x="5591176" y="3789363"/>
            <a:ext cx="504825" cy="431800"/>
          </a:xfrm>
          <a:prstGeom prst="star4">
            <a:avLst>
              <a:gd name="adj" fmla="val 12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7" name="Oval 59"/>
          <p:cNvSpPr>
            <a:spLocks noChangeArrowheads="1"/>
          </p:cNvSpPr>
          <p:nvPr/>
        </p:nvSpPr>
        <p:spPr bwMode="auto">
          <a:xfrm>
            <a:off x="6527801" y="2566989"/>
            <a:ext cx="360363"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8" name="Oval 60"/>
          <p:cNvSpPr>
            <a:spLocks noChangeArrowheads="1"/>
          </p:cNvSpPr>
          <p:nvPr/>
        </p:nvSpPr>
        <p:spPr bwMode="auto">
          <a:xfrm>
            <a:off x="6527801" y="2927351"/>
            <a:ext cx="360363"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59" name="Oval 61"/>
          <p:cNvSpPr>
            <a:spLocks noChangeArrowheads="1"/>
          </p:cNvSpPr>
          <p:nvPr/>
        </p:nvSpPr>
        <p:spPr bwMode="auto">
          <a:xfrm>
            <a:off x="6527801" y="2205039"/>
            <a:ext cx="360363" cy="288925"/>
          </a:xfrm>
          <a:prstGeom prst="ellipse">
            <a:avLst/>
          </a:prstGeom>
          <a:solidFill>
            <a:srgbClr val="EE102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0" name="AutoShape 62"/>
          <p:cNvSpPr>
            <a:spLocks noChangeArrowheads="1"/>
          </p:cNvSpPr>
          <p:nvPr/>
        </p:nvSpPr>
        <p:spPr bwMode="auto">
          <a:xfrm>
            <a:off x="6456364" y="3287713"/>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1" name="AutoShape 63"/>
          <p:cNvSpPr>
            <a:spLocks noChangeArrowheads="1"/>
          </p:cNvSpPr>
          <p:nvPr/>
        </p:nvSpPr>
        <p:spPr bwMode="auto">
          <a:xfrm>
            <a:off x="6456364" y="3790950"/>
            <a:ext cx="504825" cy="431800"/>
          </a:xfrm>
          <a:prstGeom prst="star4">
            <a:avLst>
              <a:gd name="adj" fmla="val 12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2" name="Oval 64"/>
          <p:cNvSpPr>
            <a:spLocks noChangeArrowheads="1"/>
          </p:cNvSpPr>
          <p:nvPr/>
        </p:nvSpPr>
        <p:spPr bwMode="auto">
          <a:xfrm>
            <a:off x="7246938" y="2565401"/>
            <a:ext cx="360362" cy="28892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3" name="Oval 65"/>
          <p:cNvSpPr>
            <a:spLocks noChangeArrowheads="1"/>
          </p:cNvSpPr>
          <p:nvPr/>
        </p:nvSpPr>
        <p:spPr bwMode="auto">
          <a:xfrm>
            <a:off x="7246938" y="2925764"/>
            <a:ext cx="360362"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4" name="AutoShape 66"/>
          <p:cNvSpPr>
            <a:spLocks noChangeArrowheads="1"/>
          </p:cNvSpPr>
          <p:nvPr/>
        </p:nvSpPr>
        <p:spPr bwMode="auto">
          <a:xfrm>
            <a:off x="7175501" y="3286125"/>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5" name="AutoShape 67"/>
          <p:cNvSpPr>
            <a:spLocks noChangeArrowheads="1"/>
          </p:cNvSpPr>
          <p:nvPr/>
        </p:nvSpPr>
        <p:spPr bwMode="auto">
          <a:xfrm>
            <a:off x="7175501" y="3789363"/>
            <a:ext cx="504825" cy="431800"/>
          </a:xfrm>
          <a:prstGeom prst="star4">
            <a:avLst>
              <a:gd name="adj" fmla="val 12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6" name="Rectangle 68"/>
          <p:cNvSpPr>
            <a:spLocks noChangeArrowheads="1"/>
          </p:cNvSpPr>
          <p:nvPr/>
        </p:nvSpPr>
        <p:spPr bwMode="auto">
          <a:xfrm>
            <a:off x="7248526" y="4292600"/>
            <a:ext cx="360363" cy="287338"/>
          </a:xfrm>
          <a:prstGeom prst="rect">
            <a:avLst/>
          </a:prstGeom>
          <a:solidFill>
            <a:srgbClr val="80808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7" name="Oval 69"/>
          <p:cNvSpPr>
            <a:spLocks noChangeArrowheads="1"/>
          </p:cNvSpPr>
          <p:nvPr/>
        </p:nvSpPr>
        <p:spPr bwMode="auto">
          <a:xfrm>
            <a:off x="7967663" y="2924176"/>
            <a:ext cx="360362" cy="288925"/>
          </a:xfrm>
          <a:prstGeom prst="ellipse">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8" name="AutoShape 70"/>
          <p:cNvSpPr>
            <a:spLocks noChangeArrowheads="1"/>
          </p:cNvSpPr>
          <p:nvPr/>
        </p:nvSpPr>
        <p:spPr bwMode="auto">
          <a:xfrm>
            <a:off x="7896226" y="3284538"/>
            <a:ext cx="504825" cy="431800"/>
          </a:xfrm>
          <a:prstGeom prst="star4">
            <a:avLst>
              <a:gd name="adj" fmla="val 12500"/>
            </a:avLst>
          </a:prstGeom>
          <a:solidFill>
            <a:srgbClr val="EE102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69" name="AutoShape 71"/>
          <p:cNvSpPr>
            <a:spLocks noChangeArrowheads="1"/>
          </p:cNvSpPr>
          <p:nvPr/>
        </p:nvSpPr>
        <p:spPr bwMode="auto">
          <a:xfrm>
            <a:off x="7896226" y="3787775"/>
            <a:ext cx="504825" cy="431800"/>
          </a:xfrm>
          <a:prstGeom prst="star4">
            <a:avLst>
              <a:gd name="adj" fmla="val 12500"/>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
        <p:nvSpPr>
          <p:cNvPr id="133170" name="Rectangle 72"/>
          <p:cNvSpPr>
            <a:spLocks noChangeArrowheads="1"/>
          </p:cNvSpPr>
          <p:nvPr/>
        </p:nvSpPr>
        <p:spPr bwMode="auto">
          <a:xfrm>
            <a:off x="7969251" y="4291014"/>
            <a:ext cx="360363" cy="287337"/>
          </a:xfrm>
          <a:prstGeom prst="rect">
            <a:avLst/>
          </a:prstGeom>
          <a:solidFill>
            <a:srgbClr val="80808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ahoma" panose="020B0604030504040204" pitchFamily="34" charset="0"/>
            </a:endParaRPr>
          </a:p>
        </p:txBody>
      </p:sp>
    </p:spTree>
    <p:extLst>
      <p:ext uri="{BB962C8B-B14F-4D97-AF65-F5344CB8AC3E}">
        <p14:creationId xmlns:p14="http://schemas.microsoft.com/office/powerpoint/2010/main" val="281503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57024"/>
          </a:xfrm>
        </p:spPr>
        <p:txBody>
          <a:bodyPr>
            <a:normAutofit fontScale="90000"/>
          </a:bodyPr>
          <a:lstStyle/>
          <a:p>
            <a:pPr algn="ctr"/>
            <a:r>
              <a:rPr lang="cs-CZ" sz="4000" b="1" dirty="0"/>
              <a:t>Co je to Environmentální gradient  ?</a:t>
            </a:r>
          </a:p>
        </p:txBody>
      </p:sp>
      <p:sp>
        <p:nvSpPr>
          <p:cNvPr id="3" name="Zástupný symbol pro obsah 2"/>
          <p:cNvSpPr>
            <a:spLocks noGrp="1"/>
          </p:cNvSpPr>
          <p:nvPr>
            <p:ph idx="1"/>
          </p:nvPr>
        </p:nvSpPr>
        <p:spPr>
          <a:xfrm>
            <a:off x="288011" y="1236693"/>
            <a:ext cx="11304721" cy="5249348"/>
          </a:xfrm>
        </p:spPr>
        <p:txBody>
          <a:bodyPr>
            <a:normAutofit/>
          </a:bodyPr>
          <a:lstStyle/>
          <a:p>
            <a:r>
              <a:rPr lang="cs-CZ" sz="2200" dirty="0"/>
              <a:t>Environmentální gradient neboli klimatický </a:t>
            </a:r>
            <a:r>
              <a:rPr lang="cs-CZ" sz="2200" b="1" dirty="0"/>
              <a:t>gradient</a:t>
            </a:r>
            <a:r>
              <a:rPr lang="cs-CZ" sz="2200" dirty="0"/>
              <a:t> je změna </a:t>
            </a:r>
            <a:r>
              <a:rPr lang="cs-CZ" sz="2200" b="1" dirty="0"/>
              <a:t>abiotických</a:t>
            </a:r>
            <a:r>
              <a:rPr lang="cs-CZ" sz="2200" dirty="0"/>
              <a:t> (neživých) faktorů v průběhu prostoru (nebo času). Environmentální gradienty mohou souviset s faktory, jako je </a:t>
            </a:r>
            <a:r>
              <a:rPr lang="cs-CZ" sz="2200" b="1" dirty="0"/>
              <a:t>nadmořská výška</a:t>
            </a:r>
            <a:r>
              <a:rPr lang="cs-CZ" sz="2200" dirty="0"/>
              <a:t>, </a:t>
            </a:r>
            <a:r>
              <a:rPr lang="cs-CZ" sz="2200" b="1" dirty="0"/>
              <a:t>hloubka</a:t>
            </a:r>
            <a:r>
              <a:rPr lang="cs-CZ" sz="2200" dirty="0"/>
              <a:t>, </a:t>
            </a:r>
            <a:r>
              <a:rPr lang="cs-CZ" sz="2200" b="1" dirty="0"/>
              <a:t>teplota</a:t>
            </a:r>
            <a:r>
              <a:rPr lang="cs-CZ" sz="2200" dirty="0"/>
              <a:t>, </a:t>
            </a:r>
            <a:r>
              <a:rPr lang="cs-CZ" sz="2200" b="1" dirty="0"/>
              <a:t>vlhkost půdy</a:t>
            </a:r>
            <a:r>
              <a:rPr lang="cs-CZ" sz="2200" dirty="0"/>
              <a:t> a </a:t>
            </a:r>
            <a:r>
              <a:rPr lang="cs-CZ" sz="2200" b="1" dirty="0"/>
              <a:t>srážky</a:t>
            </a:r>
            <a:r>
              <a:rPr lang="cs-CZ" sz="2200" dirty="0"/>
              <a:t>. Často je s těmito gradienty úzce spojeno množství </a:t>
            </a:r>
            <a:r>
              <a:rPr lang="cs-CZ" sz="2200" b="1" dirty="0"/>
              <a:t>biotických</a:t>
            </a:r>
            <a:r>
              <a:rPr lang="cs-CZ" sz="2200" dirty="0"/>
              <a:t> (živých) faktorů; V důsledku změny gradientu prostředí mohou být ovlivněny faktory, jako je </a:t>
            </a:r>
            <a:r>
              <a:rPr lang="cs-CZ" sz="2200" b="1" dirty="0"/>
              <a:t>početnost druhů (SR)</a:t>
            </a:r>
            <a:r>
              <a:rPr lang="cs-CZ" sz="2200" dirty="0"/>
              <a:t>, </a:t>
            </a:r>
            <a:r>
              <a:rPr lang="cs-CZ" sz="2200" b="1" dirty="0"/>
              <a:t>populační hustota</a:t>
            </a:r>
            <a:r>
              <a:rPr lang="cs-CZ" sz="2200" dirty="0"/>
              <a:t>, </a:t>
            </a:r>
            <a:r>
              <a:rPr lang="cs-CZ" sz="2200" b="1" dirty="0"/>
              <a:t>morfologie</a:t>
            </a:r>
            <a:r>
              <a:rPr lang="cs-CZ" sz="2200" dirty="0"/>
              <a:t>, </a:t>
            </a:r>
            <a:r>
              <a:rPr lang="cs-CZ" sz="2200" b="1" dirty="0"/>
              <a:t>primární produktivita</a:t>
            </a:r>
            <a:r>
              <a:rPr lang="cs-CZ" sz="2200" dirty="0"/>
              <a:t>, </a:t>
            </a:r>
            <a:r>
              <a:rPr lang="cs-CZ" sz="2200" b="1" dirty="0"/>
              <a:t>predace</a:t>
            </a:r>
            <a:r>
              <a:rPr lang="cs-CZ" sz="2200" dirty="0"/>
              <a:t> a </a:t>
            </a:r>
            <a:r>
              <a:rPr lang="cs-CZ" sz="2200" b="1" dirty="0"/>
              <a:t>místní adaptace</a:t>
            </a:r>
            <a:r>
              <a:rPr lang="cs-CZ" sz="2200" dirty="0"/>
              <a:t>. </a:t>
            </a:r>
          </a:p>
        </p:txBody>
      </p:sp>
      <p:pic>
        <p:nvPicPr>
          <p:cNvPr id="5" name="Obrázek 4"/>
          <p:cNvPicPr>
            <a:picLocks noChangeAspect="1"/>
          </p:cNvPicPr>
          <p:nvPr/>
        </p:nvPicPr>
        <p:blipFill>
          <a:blip r:embed="rId2"/>
          <a:stretch>
            <a:fillRect/>
          </a:stretch>
        </p:blipFill>
        <p:spPr>
          <a:xfrm>
            <a:off x="487067" y="3634353"/>
            <a:ext cx="5719397" cy="2851688"/>
          </a:xfrm>
          <a:prstGeom prst="rect">
            <a:avLst/>
          </a:prstGeom>
        </p:spPr>
      </p:pic>
      <p:pic>
        <p:nvPicPr>
          <p:cNvPr id="13316" name="Picture 4" descr="Da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456" y="2991819"/>
            <a:ext cx="5241332" cy="349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87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16"/>
            <a:ext cx="10515600" cy="936733"/>
          </a:xfrm>
        </p:spPr>
        <p:txBody>
          <a:bodyPr>
            <a:normAutofit/>
          </a:bodyPr>
          <a:lstStyle/>
          <a:p>
            <a:pPr algn="ctr"/>
            <a:r>
              <a:rPr lang="cs-CZ" sz="4000" b="1" dirty="0"/>
              <a:t>Příklady: </a:t>
            </a:r>
            <a:r>
              <a:rPr lang="cs-CZ" sz="4000" b="1" dirty="0" err="1"/>
              <a:t>enviromenální</a:t>
            </a:r>
            <a:r>
              <a:rPr lang="cs-CZ" sz="4000" b="1" dirty="0"/>
              <a:t> gradient</a:t>
            </a:r>
          </a:p>
        </p:txBody>
      </p:sp>
      <p:pic>
        <p:nvPicPr>
          <p:cNvPr id="1229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6604" y="929200"/>
            <a:ext cx="4951708" cy="49517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94470" y="6044341"/>
            <a:ext cx="5754396" cy="646331"/>
          </a:xfrm>
          <a:prstGeom prst="rect">
            <a:avLst/>
          </a:prstGeom>
          <a:noFill/>
        </p:spPr>
        <p:txBody>
          <a:bodyPr wrap="none" rtlCol="0">
            <a:spAutoFit/>
          </a:bodyPr>
          <a:lstStyle/>
          <a:p>
            <a:r>
              <a:rPr lang="cs-CZ" dirty="0"/>
              <a:t>Kolísání průměrných ročních srážek v definovaném rozsahu </a:t>
            </a:r>
          </a:p>
          <a:p>
            <a:r>
              <a:rPr lang="cs-CZ" dirty="0"/>
              <a:t>(zde Afrika) může představovat </a:t>
            </a:r>
            <a:r>
              <a:rPr lang="cs-CZ" b="1" dirty="0"/>
              <a:t>environmentální gradient</a:t>
            </a:r>
            <a:r>
              <a:rPr lang="cs-CZ" dirty="0"/>
              <a:t>.</a:t>
            </a:r>
          </a:p>
        </p:txBody>
      </p:sp>
      <p:pic>
        <p:nvPicPr>
          <p:cNvPr id="12292"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929" y="948922"/>
            <a:ext cx="3149869" cy="4452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323314" y="5804119"/>
            <a:ext cx="5668539" cy="923330"/>
          </a:xfrm>
          <a:prstGeom prst="rect">
            <a:avLst/>
          </a:prstGeom>
          <a:noFill/>
        </p:spPr>
        <p:txBody>
          <a:bodyPr wrap="none" rtlCol="0">
            <a:spAutoFit/>
          </a:bodyPr>
          <a:lstStyle/>
          <a:p>
            <a:r>
              <a:rPr lang="cs-CZ" dirty="0"/>
              <a:t>Rozložení záření šířícího se ven z místa jaderné katastrofy </a:t>
            </a:r>
          </a:p>
          <a:p>
            <a:r>
              <a:rPr lang="cs-CZ" dirty="0"/>
              <a:t>v jaderné elektrárně </a:t>
            </a:r>
            <a:r>
              <a:rPr lang="cs-CZ" dirty="0" err="1"/>
              <a:t>Fukušima</a:t>
            </a:r>
            <a:r>
              <a:rPr lang="cs-CZ" dirty="0"/>
              <a:t> </a:t>
            </a:r>
            <a:r>
              <a:rPr lang="cs-CZ" dirty="0" err="1"/>
              <a:t>Daiichi</a:t>
            </a:r>
            <a:r>
              <a:rPr lang="cs-CZ" dirty="0"/>
              <a:t> vytvořilo uměle </a:t>
            </a:r>
          </a:p>
          <a:p>
            <a:r>
              <a:rPr lang="cs-CZ" dirty="0"/>
              <a:t>vytvořený </a:t>
            </a:r>
            <a:r>
              <a:rPr lang="cs-CZ" b="1" dirty="0"/>
              <a:t>gradient</a:t>
            </a:r>
            <a:r>
              <a:rPr lang="cs-CZ" dirty="0"/>
              <a:t> prostředí na japonském ostrově Honšú.</a:t>
            </a:r>
          </a:p>
        </p:txBody>
      </p:sp>
    </p:spTree>
    <p:extLst>
      <p:ext uri="{BB962C8B-B14F-4D97-AF65-F5344CB8AC3E}">
        <p14:creationId xmlns:p14="http://schemas.microsoft.com/office/powerpoint/2010/main" val="2857490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2396"/>
            <a:ext cx="10515600" cy="808388"/>
          </a:xfrm>
        </p:spPr>
        <p:txBody>
          <a:bodyPr>
            <a:normAutofit/>
          </a:bodyPr>
          <a:lstStyle/>
          <a:p>
            <a:pPr algn="ctr"/>
            <a:r>
              <a:rPr lang="cs-CZ" sz="4000" b="1" dirty="0"/>
              <a:t>Kolik je na lokalitě druhů – species </a:t>
            </a:r>
            <a:r>
              <a:rPr lang="cs-CZ" sz="4000" b="1" dirty="0" err="1"/>
              <a:t>richness</a:t>
            </a:r>
            <a:r>
              <a:rPr lang="cs-CZ" sz="4000" b="1" dirty="0"/>
              <a:t> ?</a:t>
            </a:r>
          </a:p>
        </p:txBody>
      </p:sp>
      <p:sp>
        <p:nvSpPr>
          <p:cNvPr id="6" name="Obdélník 5"/>
          <p:cNvSpPr/>
          <p:nvPr/>
        </p:nvSpPr>
        <p:spPr>
          <a:xfrm>
            <a:off x="317716" y="5322219"/>
            <a:ext cx="11383504" cy="1323439"/>
          </a:xfrm>
          <a:prstGeom prst="rect">
            <a:avLst/>
          </a:prstGeom>
        </p:spPr>
        <p:txBody>
          <a:bodyPr wrap="square">
            <a:spAutoFit/>
          </a:bodyPr>
          <a:lstStyle/>
          <a:p>
            <a:r>
              <a:rPr lang="cs-CZ" sz="1600" dirty="0">
                <a:solidFill>
                  <a:srgbClr val="3E4D5C"/>
                </a:solidFill>
                <a:latin typeface="Arial" panose="020B0604020202020204" pitchFamily="34" charset="0"/>
              </a:rPr>
              <a:t>Během ekologické sukcese na dané lokalitě se jako </a:t>
            </a:r>
            <a:r>
              <a:rPr lang="cs-CZ" sz="1600" b="1" dirty="0">
                <a:solidFill>
                  <a:srgbClr val="3E4D5C"/>
                </a:solidFill>
                <a:latin typeface="Arial" panose="020B0604020202020204" pitchFamily="34" charset="0"/>
              </a:rPr>
              <a:t>první usadí lišejníky, řasy, mechy</a:t>
            </a:r>
            <a:r>
              <a:rPr lang="cs-CZ" sz="1600" dirty="0">
                <a:solidFill>
                  <a:srgbClr val="3E4D5C"/>
                </a:solidFill>
                <a:latin typeface="Arial" panose="020B0604020202020204" pitchFamily="34" charset="0"/>
              </a:rPr>
              <a:t>. Tyto druhy jsou známé jako </a:t>
            </a:r>
            <a:r>
              <a:rPr lang="cs-CZ" sz="1600" b="1" dirty="0">
                <a:solidFill>
                  <a:srgbClr val="3E4D5C"/>
                </a:solidFill>
                <a:latin typeface="Arial" panose="020B0604020202020204" pitchFamily="34" charset="0"/>
              </a:rPr>
              <a:t>pionýrské</a:t>
            </a:r>
            <a:r>
              <a:rPr lang="cs-CZ" sz="1600" dirty="0">
                <a:solidFill>
                  <a:srgbClr val="3E4D5C"/>
                </a:solidFill>
                <a:latin typeface="Arial" panose="020B0604020202020204" pitchFamily="34" charset="0"/>
              </a:rPr>
              <a:t> </a:t>
            </a:r>
            <a:r>
              <a:rPr lang="cs-CZ" sz="1600" b="1" dirty="0">
                <a:solidFill>
                  <a:srgbClr val="3E4D5C"/>
                </a:solidFill>
                <a:latin typeface="Arial" panose="020B0604020202020204" pitchFamily="34" charset="0"/>
              </a:rPr>
              <a:t>druhy.</a:t>
            </a:r>
            <a:r>
              <a:rPr lang="cs-CZ" sz="1600" dirty="0">
                <a:solidFill>
                  <a:srgbClr val="3E4D5C"/>
                </a:solidFill>
                <a:latin typeface="Arial" panose="020B0604020202020204" pitchFamily="34" charset="0"/>
              </a:rPr>
              <a:t> Hrají poměrně důležitou roli při zvyšování úrodnosti půdy. Jak se půda stává úrodnou, </a:t>
            </a:r>
            <a:r>
              <a:rPr lang="cs-CZ" sz="1600" b="1" dirty="0">
                <a:solidFill>
                  <a:srgbClr val="3E4D5C"/>
                </a:solidFill>
                <a:latin typeface="Arial" panose="020B0604020202020204" pitchFamily="34" charset="0"/>
              </a:rPr>
              <a:t>proniká do ní více druhů</a:t>
            </a:r>
            <a:r>
              <a:rPr lang="cs-CZ" sz="1600" dirty="0">
                <a:solidFill>
                  <a:srgbClr val="3E4D5C"/>
                </a:solidFill>
                <a:latin typeface="Arial" panose="020B0604020202020204" pitchFamily="34" charset="0"/>
              </a:rPr>
              <a:t>. </a:t>
            </a:r>
            <a:r>
              <a:rPr lang="cs-CZ" sz="1600" b="1" dirty="0">
                <a:solidFill>
                  <a:srgbClr val="3E4D5C"/>
                </a:solidFill>
                <a:latin typeface="Arial" panose="020B0604020202020204" pitchFamily="34" charset="0"/>
              </a:rPr>
              <a:t>Druhová bohatost se tak v průběhu dalších etap neustále zvyšuje</a:t>
            </a:r>
            <a:r>
              <a:rPr lang="cs-CZ" sz="1600" dirty="0">
                <a:solidFill>
                  <a:srgbClr val="3E4D5C"/>
                </a:solidFill>
                <a:latin typeface="Arial" panose="020B0604020202020204" pitchFamily="34" charset="0"/>
              </a:rPr>
              <a:t>. Přechodná </a:t>
            </a:r>
            <a:r>
              <a:rPr lang="cs-CZ" sz="1600" dirty="0" err="1">
                <a:solidFill>
                  <a:srgbClr val="3E4D5C"/>
                </a:solidFill>
                <a:latin typeface="Arial" panose="020B0604020202020204" pitchFamily="34" charset="0"/>
              </a:rPr>
              <a:t>sukcesní</a:t>
            </a:r>
            <a:r>
              <a:rPr lang="cs-CZ" sz="1600" dirty="0">
                <a:solidFill>
                  <a:srgbClr val="3E4D5C"/>
                </a:solidFill>
                <a:latin typeface="Arial" panose="020B0604020202020204" pitchFamily="34" charset="0"/>
              </a:rPr>
              <a:t> stadia se nazývají přechodná nebo sériová stadia. </a:t>
            </a:r>
            <a:r>
              <a:rPr lang="cs-CZ" sz="1600" b="1" dirty="0">
                <a:solidFill>
                  <a:srgbClr val="3E4D5C"/>
                </a:solidFill>
                <a:latin typeface="Arial" panose="020B0604020202020204" pitchFamily="34" charset="0"/>
              </a:rPr>
              <a:t>Klimaxová společenstva</a:t>
            </a:r>
            <a:r>
              <a:rPr lang="cs-CZ" sz="1600" dirty="0">
                <a:solidFill>
                  <a:srgbClr val="3E4D5C"/>
                </a:solidFill>
                <a:latin typeface="Arial" panose="020B0604020202020204" pitchFamily="34" charset="0"/>
              </a:rPr>
              <a:t> druhů se nazývají </a:t>
            </a:r>
            <a:r>
              <a:rPr lang="cs-CZ" sz="1600" b="1" dirty="0">
                <a:solidFill>
                  <a:srgbClr val="3E4D5C"/>
                </a:solidFill>
                <a:latin typeface="Arial" panose="020B0604020202020204" pitchFamily="34" charset="0"/>
              </a:rPr>
              <a:t>lesy, které nakonec stabilizují celý ekosystém </a:t>
            </a:r>
            <a:r>
              <a:rPr lang="cs-CZ" sz="1600" dirty="0">
                <a:solidFill>
                  <a:srgbClr val="3E4D5C"/>
                </a:solidFill>
                <a:latin typeface="Arial" panose="020B0604020202020204" pitchFamily="34" charset="0"/>
              </a:rPr>
              <a:t>a mají maximální druhovou bohatost.</a:t>
            </a:r>
            <a:endParaRPr lang="cs-CZ" sz="1600" dirty="0"/>
          </a:p>
        </p:txBody>
      </p:sp>
      <p:pic>
        <p:nvPicPr>
          <p:cNvPr id="5" name="Zástupný symbol pro obsah 4"/>
          <p:cNvPicPr>
            <a:picLocks noGrp="1" noChangeAspect="1"/>
          </p:cNvPicPr>
          <p:nvPr>
            <p:ph idx="1"/>
          </p:nvPr>
        </p:nvPicPr>
        <p:blipFill>
          <a:blip r:embed="rId2"/>
          <a:stretch>
            <a:fillRect/>
          </a:stretch>
        </p:blipFill>
        <p:spPr>
          <a:xfrm>
            <a:off x="1797804" y="1057277"/>
            <a:ext cx="7643477" cy="4311436"/>
          </a:xfrm>
          <a:prstGeom prst="rect">
            <a:avLst/>
          </a:prstGeom>
        </p:spPr>
      </p:pic>
    </p:spTree>
    <p:extLst>
      <p:ext uri="{BB962C8B-B14F-4D97-AF65-F5344CB8AC3E}">
        <p14:creationId xmlns:p14="http://schemas.microsoft.com/office/powerpoint/2010/main" val="325502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2397"/>
            <a:ext cx="10515600" cy="774000"/>
          </a:xfrm>
        </p:spPr>
        <p:txBody>
          <a:bodyPr>
            <a:normAutofit/>
          </a:bodyPr>
          <a:lstStyle/>
          <a:p>
            <a:pPr algn="ctr"/>
            <a:r>
              <a:rPr lang="cs-CZ" sz="4000" b="1" dirty="0"/>
              <a:t>Biodiverzita </a:t>
            </a:r>
            <a:r>
              <a:rPr lang="cs-CZ" sz="4000" i="1" dirty="0"/>
              <a:t>versus</a:t>
            </a:r>
            <a:r>
              <a:rPr lang="cs-CZ" sz="4000" b="1" dirty="0"/>
              <a:t> Species </a:t>
            </a:r>
            <a:r>
              <a:rPr lang="cs-CZ" sz="4000" b="1" dirty="0" err="1"/>
              <a:t>richness</a:t>
            </a:r>
            <a:endParaRPr lang="cs-CZ" sz="4000" b="1" dirty="0"/>
          </a:p>
        </p:txBody>
      </p:sp>
      <p:sp>
        <p:nvSpPr>
          <p:cNvPr id="4" name="Pětiúhelník 3"/>
          <p:cNvSpPr/>
          <p:nvPr/>
        </p:nvSpPr>
        <p:spPr>
          <a:xfrm>
            <a:off x="2031572" y="1387340"/>
            <a:ext cx="1704815" cy="709358"/>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Definice</a:t>
            </a:r>
          </a:p>
        </p:txBody>
      </p:sp>
      <p:sp>
        <p:nvSpPr>
          <p:cNvPr id="6" name="Pětiúhelník 5"/>
          <p:cNvSpPr/>
          <p:nvPr/>
        </p:nvSpPr>
        <p:spPr>
          <a:xfrm>
            <a:off x="2039311" y="2481202"/>
            <a:ext cx="1704815" cy="709358"/>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Význam pojmu</a:t>
            </a:r>
          </a:p>
        </p:txBody>
      </p:sp>
      <p:sp>
        <p:nvSpPr>
          <p:cNvPr id="7" name="Pětiúhelník 6"/>
          <p:cNvSpPr/>
          <p:nvPr/>
        </p:nvSpPr>
        <p:spPr>
          <a:xfrm>
            <a:off x="2039314" y="3551506"/>
            <a:ext cx="1704815" cy="709358"/>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Daná oblast </a:t>
            </a:r>
          </a:p>
        </p:txBody>
      </p:sp>
      <p:sp>
        <p:nvSpPr>
          <p:cNvPr id="8" name="Pětiúhelník 7"/>
          <p:cNvSpPr/>
          <p:nvPr/>
        </p:nvSpPr>
        <p:spPr>
          <a:xfrm>
            <a:off x="1992816" y="4664058"/>
            <a:ext cx="1704815" cy="709358"/>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Využitelnost</a:t>
            </a:r>
          </a:p>
        </p:txBody>
      </p:sp>
      <p:sp>
        <p:nvSpPr>
          <p:cNvPr id="9" name="Pětiúhelník 8"/>
          <p:cNvSpPr/>
          <p:nvPr/>
        </p:nvSpPr>
        <p:spPr>
          <a:xfrm>
            <a:off x="2000568" y="5773105"/>
            <a:ext cx="1704815" cy="709358"/>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Význam</a:t>
            </a:r>
          </a:p>
        </p:txBody>
      </p:sp>
      <p:sp>
        <p:nvSpPr>
          <p:cNvPr id="5" name="Obdélník 4"/>
          <p:cNvSpPr/>
          <p:nvPr/>
        </p:nvSpPr>
        <p:spPr>
          <a:xfrm>
            <a:off x="4022082" y="1325106"/>
            <a:ext cx="2897911" cy="828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Biodiverzita se týká dané oblasti na Zemi</a:t>
            </a:r>
          </a:p>
        </p:txBody>
      </p:sp>
      <p:sp>
        <p:nvSpPr>
          <p:cNvPr id="11" name="Obdélník 10"/>
          <p:cNvSpPr/>
          <p:nvPr/>
        </p:nvSpPr>
        <p:spPr>
          <a:xfrm>
            <a:off x="4027246" y="2371723"/>
            <a:ext cx="2884251" cy="887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Pokrývá širší oblast než je species </a:t>
            </a:r>
            <a:r>
              <a:rPr lang="cs-CZ" sz="1400" dirty="0" err="1"/>
              <a:t>richness</a:t>
            </a:r>
            <a:endParaRPr lang="cs-CZ" sz="1400" dirty="0"/>
          </a:p>
        </p:txBody>
      </p:sp>
      <p:sp>
        <p:nvSpPr>
          <p:cNvPr id="12" name="Obdélník 11"/>
          <p:cNvSpPr/>
          <p:nvPr/>
        </p:nvSpPr>
        <p:spPr>
          <a:xfrm>
            <a:off x="4034244" y="3471634"/>
            <a:ext cx="2877253" cy="872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Týká se významu určitých druhů ve smyslu </a:t>
            </a:r>
            <a:r>
              <a:rPr lang="cs-CZ" sz="1400" dirty="0" err="1"/>
              <a:t>taxomonickém</a:t>
            </a:r>
            <a:r>
              <a:rPr lang="cs-CZ" sz="1400" dirty="0"/>
              <a:t>, ekologickém a ekonomickém</a:t>
            </a:r>
          </a:p>
        </p:txBody>
      </p:sp>
      <p:sp>
        <p:nvSpPr>
          <p:cNvPr id="13" name="Obdélník 12"/>
          <p:cNvSpPr/>
          <p:nvPr/>
        </p:nvSpPr>
        <p:spPr>
          <a:xfrm>
            <a:off x="4046259" y="4568477"/>
            <a:ext cx="2873734" cy="9024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Lze aplikovat na veškerou biologickou rozmanitost, počínaje úrovní genetickou, přes jednotlivé druhy, ekosystémy a celou planetu</a:t>
            </a:r>
          </a:p>
        </p:txBody>
      </p:sp>
      <p:sp>
        <p:nvSpPr>
          <p:cNvPr id="14" name="Obdélník 13"/>
          <p:cNvSpPr/>
          <p:nvPr/>
        </p:nvSpPr>
        <p:spPr>
          <a:xfrm>
            <a:off x="4042740" y="5669337"/>
            <a:ext cx="2877253" cy="94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Jedná se o to kdo, co, kdy, jak a kolik biologických forem je přítomno</a:t>
            </a:r>
          </a:p>
        </p:txBody>
      </p:sp>
      <p:sp>
        <p:nvSpPr>
          <p:cNvPr id="10" name="TextovéPole 9"/>
          <p:cNvSpPr txBox="1"/>
          <p:nvPr/>
        </p:nvSpPr>
        <p:spPr>
          <a:xfrm>
            <a:off x="4804474" y="956342"/>
            <a:ext cx="5943600" cy="369332"/>
          </a:xfrm>
          <a:prstGeom prst="rect">
            <a:avLst/>
          </a:prstGeom>
          <a:noFill/>
        </p:spPr>
        <p:txBody>
          <a:bodyPr wrap="square" rtlCol="0">
            <a:spAutoFit/>
          </a:bodyPr>
          <a:lstStyle/>
          <a:p>
            <a:r>
              <a:rPr lang="cs-CZ" dirty="0"/>
              <a:t>Biodiverzita                                      Species </a:t>
            </a:r>
            <a:r>
              <a:rPr lang="cs-CZ" dirty="0" err="1"/>
              <a:t>richness</a:t>
            </a:r>
            <a:endParaRPr lang="cs-CZ" dirty="0"/>
          </a:p>
        </p:txBody>
      </p:sp>
      <p:sp>
        <p:nvSpPr>
          <p:cNvPr id="17" name="Vývojový diagram: postup 16"/>
          <p:cNvSpPr/>
          <p:nvPr/>
        </p:nvSpPr>
        <p:spPr>
          <a:xfrm>
            <a:off x="7237717" y="1309630"/>
            <a:ext cx="3161664" cy="859668"/>
          </a:xfrm>
          <a:prstGeom prst="flowChart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solidFill>
                  <a:schemeClr val="tx1"/>
                </a:solidFill>
              </a:rPr>
              <a:t>Species </a:t>
            </a:r>
            <a:r>
              <a:rPr lang="cs-CZ" sz="1400" dirty="0" err="1">
                <a:solidFill>
                  <a:schemeClr val="tx1"/>
                </a:solidFill>
              </a:rPr>
              <a:t>richness</a:t>
            </a:r>
            <a:r>
              <a:rPr lang="cs-CZ" sz="1400" dirty="0">
                <a:solidFill>
                  <a:schemeClr val="tx1"/>
                </a:solidFill>
              </a:rPr>
              <a:t> se týká počtu různých druhů přítomných v různých ekologických společenstvech, </a:t>
            </a:r>
          </a:p>
          <a:p>
            <a:pPr algn="ctr"/>
            <a:r>
              <a:rPr lang="cs-CZ" sz="1400" dirty="0">
                <a:solidFill>
                  <a:schemeClr val="tx1"/>
                </a:solidFill>
              </a:rPr>
              <a:t>krajinách a regionech</a:t>
            </a:r>
          </a:p>
        </p:txBody>
      </p:sp>
      <p:sp>
        <p:nvSpPr>
          <p:cNvPr id="19" name="Vývojový diagram: postup 18"/>
          <p:cNvSpPr/>
          <p:nvPr/>
        </p:nvSpPr>
        <p:spPr>
          <a:xfrm>
            <a:off x="7266129" y="2360930"/>
            <a:ext cx="3161664" cy="914397"/>
          </a:xfrm>
          <a:prstGeom prst="flowChart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solidFill>
                  <a:schemeClr val="tx1"/>
                </a:solidFill>
              </a:rPr>
              <a:t>Pouze zaměřeno na počet druhů</a:t>
            </a:r>
          </a:p>
        </p:txBody>
      </p:sp>
      <p:sp>
        <p:nvSpPr>
          <p:cNvPr id="22" name="Vývojový diagram: postup 21"/>
          <p:cNvSpPr/>
          <p:nvPr/>
        </p:nvSpPr>
        <p:spPr>
          <a:xfrm>
            <a:off x="7307471" y="4541701"/>
            <a:ext cx="3161664" cy="963448"/>
          </a:xfrm>
          <a:prstGeom prst="flowChart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solidFill>
                  <a:schemeClr val="tx1"/>
                </a:solidFill>
              </a:rPr>
              <a:t>Týká se pouze počtu druhů</a:t>
            </a:r>
          </a:p>
        </p:txBody>
      </p:sp>
      <p:sp>
        <p:nvSpPr>
          <p:cNvPr id="23" name="Vývojový diagram: postup 22"/>
          <p:cNvSpPr/>
          <p:nvPr/>
        </p:nvSpPr>
        <p:spPr>
          <a:xfrm>
            <a:off x="7248047" y="5643994"/>
            <a:ext cx="3161664" cy="963448"/>
          </a:xfrm>
          <a:prstGeom prst="flowChart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solidFill>
                  <a:schemeClr val="tx1"/>
                </a:solidFill>
              </a:rPr>
              <a:t>Týká se pouze počtu druhů</a:t>
            </a:r>
          </a:p>
        </p:txBody>
      </p:sp>
      <p:sp>
        <p:nvSpPr>
          <p:cNvPr id="24" name="Vývojový diagram: postup 23"/>
          <p:cNvSpPr/>
          <p:nvPr/>
        </p:nvSpPr>
        <p:spPr>
          <a:xfrm>
            <a:off x="7291960" y="3463897"/>
            <a:ext cx="3161664" cy="963448"/>
          </a:xfrm>
          <a:prstGeom prst="flowChart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solidFill>
                  <a:schemeClr val="tx1"/>
                </a:solidFill>
              </a:rPr>
              <a:t>Týká se pouze počtu druhů</a:t>
            </a:r>
          </a:p>
        </p:txBody>
      </p:sp>
      <p:sp>
        <p:nvSpPr>
          <p:cNvPr id="18" name="Zástupný symbol pro obsah 17"/>
          <p:cNvSpPr>
            <a:spLocks noGrp="1"/>
          </p:cNvSpPr>
          <p:nvPr>
            <p:ph idx="1"/>
          </p:nvPr>
        </p:nvSpPr>
        <p:spPr/>
        <p:txBody>
          <a:bodyPr/>
          <a:lstStyle/>
          <a:p>
            <a:endParaRPr lang="cs-CZ"/>
          </a:p>
        </p:txBody>
      </p:sp>
    </p:spTree>
    <p:extLst>
      <p:ext uri="{BB962C8B-B14F-4D97-AF65-F5344CB8AC3E}">
        <p14:creationId xmlns:p14="http://schemas.microsoft.com/office/powerpoint/2010/main" val="190001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56639"/>
            <a:ext cx="10515600" cy="874739"/>
          </a:xfrm>
        </p:spPr>
        <p:txBody>
          <a:bodyPr>
            <a:normAutofit fontScale="90000"/>
          </a:bodyPr>
          <a:lstStyle/>
          <a:p>
            <a:pPr algn="ctr"/>
            <a:r>
              <a:rPr lang="cs-CZ" sz="4000" b="1" dirty="0"/>
              <a:t>Biodiverzita (species </a:t>
            </a:r>
            <a:r>
              <a:rPr lang="cs-CZ" sz="4000" b="1" dirty="0" err="1"/>
              <a:t>richness</a:t>
            </a:r>
            <a:r>
              <a:rPr lang="cs-CZ" sz="4000" b="1" dirty="0"/>
              <a:t>) ve třech tropických oblastech světa a třech regionech </a:t>
            </a:r>
            <a:r>
              <a:rPr lang="cs-CZ" sz="4000" b="1" dirty="0" err="1"/>
              <a:t>jižnmí</a:t>
            </a:r>
            <a:r>
              <a:rPr lang="cs-CZ" sz="4000" b="1" dirty="0"/>
              <a:t> Afriky</a:t>
            </a:r>
          </a:p>
        </p:txBody>
      </p:sp>
      <p:pic>
        <p:nvPicPr>
          <p:cNvPr id="4" name="Zástupný symbol pro obsah 3"/>
          <p:cNvPicPr>
            <a:picLocks noGrp="1" noChangeAspect="1"/>
          </p:cNvPicPr>
          <p:nvPr>
            <p:ph idx="1"/>
          </p:nvPr>
        </p:nvPicPr>
        <p:blipFill>
          <a:blip r:embed="rId2"/>
          <a:stretch>
            <a:fillRect/>
          </a:stretch>
        </p:blipFill>
        <p:spPr>
          <a:xfrm>
            <a:off x="1332856" y="1221882"/>
            <a:ext cx="9337728" cy="5497916"/>
          </a:xfrm>
          <a:prstGeom prst="rect">
            <a:avLst/>
          </a:prstGeom>
        </p:spPr>
      </p:pic>
    </p:spTree>
    <p:extLst>
      <p:ext uri="{BB962C8B-B14F-4D97-AF65-F5344CB8AC3E}">
        <p14:creationId xmlns:p14="http://schemas.microsoft.com/office/powerpoint/2010/main" val="3387848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41879"/>
            <a:ext cx="10515600" cy="662780"/>
          </a:xfrm>
        </p:spPr>
        <p:txBody>
          <a:bodyPr>
            <a:normAutofit fontScale="90000"/>
          </a:bodyPr>
          <a:lstStyle/>
          <a:p>
            <a:pPr algn="ctr"/>
            <a:r>
              <a:rPr lang="cs-CZ" sz="4000" b="1" dirty="0"/>
              <a:t>Vysoká  </a:t>
            </a:r>
            <a:r>
              <a:rPr lang="cs-CZ" sz="4000" i="1" dirty="0"/>
              <a:t>versus</a:t>
            </a:r>
            <a:r>
              <a:rPr lang="cs-CZ" sz="4000" b="1" i="1" dirty="0"/>
              <a:t> </a:t>
            </a:r>
            <a:r>
              <a:rPr lang="cs-CZ" sz="4000" b="1" dirty="0"/>
              <a:t>nízká biodiverzita ?</a:t>
            </a:r>
            <a:br>
              <a:rPr lang="cs-CZ" sz="4000" b="1" dirty="0"/>
            </a:br>
            <a:r>
              <a:rPr lang="cs-CZ" sz="4000" b="1" dirty="0"/>
              <a:t>Co to znamená ? Jak porovnat dvě lokality ?</a:t>
            </a:r>
          </a:p>
        </p:txBody>
      </p:sp>
      <p:pic>
        <p:nvPicPr>
          <p:cNvPr id="18436" name="Picture 4" descr="What is Biodiversity and Why Does It Matter For You? - Tualatin Soil and  Water Conservation Distri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8902" y="1263254"/>
            <a:ext cx="9740683" cy="521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217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3134"/>
            <a:ext cx="10515600" cy="665511"/>
          </a:xfrm>
        </p:spPr>
        <p:txBody>
          <a:bodyPr>
            <a:normAutofit/>
          </a:bodyPr>
          <a:lstStyle/>
          <a:p>
            <a:pPr algn="ctr"/>
            <a:r>
              <a:rPr lang="cs-CZ" sz="4000" b="1" dirty="0"/>
              <a:t>Koeficienty podobnosti</a:t>
            </a:r>
          </a:p>
        </p:txBody>
      </p:sp>
      <p:pic>
        <p:nvPicPr>
          <p:cNvPr id="4" name="Zástupný symbol pro obsah 3"/>
          <p:cNvPicPr>
            <a:picLocks noGrp="1" noChangeAspect="1"/>
          </p:cNvPicPr>
          <p:nvPr>
            <p:ph idx="1"/>
          </p:nvPr>
        </p:nvPicPr>
        <p:blipFill>
          <a:blip r:embed="rId2"/>
          <a:stretch>
            <a:fillRect/>
          </a:stretch>
        </p:blipFill>
        <p:spPr>
          <a:xfrm>
            <a:off x="317068" y="968645"/>
            <a:ext cx="5778932" cy="5676043"/>
          </a:xfrm>
          <a:prstGeom prst="rect">
            <a:avLst/>
          </a:prstGeom>
        </p:spPr>
      </p:pic>
      <p:pic>
        <p:nvPicPr>
          <p:cNvPr id="5" name="Obrázek 4"/>
          <p:cNvPicPr>
            <a:picLocks noChangeAspect="1"/>
          </p:cNvPicPr>
          <p:nvPr/>
        </p:nvPicPr>
        <p:blipFill>
          <a:blip r:embed="rId3"/>
          <a:stretch>
            <a:fillRect/>
          </a:stretch>
        </p:blipFill>
        <p:spPr>
          <a:xfrm>
            <a:off x="5708370" y="1331459"/>
            <a:ext cx="6483630" cy="4950413"/>
          </a:xfrm>
          <a:prstGeom prst="rect">
            <a:avLst/>
          </a:prstGeom>
        </p:spPr>
      </p:pic>
    </p:spTree>
    <p:extLst>
      <p:ext uri="{BB962C8B-B14F-4D97-AF65-F5344CB8AC3E}">
        <p14:creationId xmlns:p14="http://schemas.microsoft.com/office/powerpoint/2010/main" val="519788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7627" y="490194"/>
            <a:ext cx="10515600" cy="414779"/>
          </a:xfrm>
        </p:spPr>
        <p:txBody>
          <a:bodyPr>
            <a:normAutofit fontScale="90000"/>
          </a:bodyPr>
          <a:lstStyle/>
          <a:p>
            <a:pPr algn="ctr"/>
            <a:r>
              <a:rPr lang="cs-CZ" sz="4000" b="1" dirty="0"/>
              <a:t>Kvantitativní indexy podobnosti</a:t>
            </a:r>
          </a:p>
        </p:txBody>
      </p:sp>
      <p:pic>
        <p:nvPicPr>
          <p:cNvPr id="6" name="Zástupný symbol pro obsah 3"/>
          <p:cNvPicPr>
            <a:picLocks noChangeAspect="1"/>
          </p:cNvPicPr>
          <p:nvPr/>
        </p:nvPicPr>
        <p:blipFill>
          <a:blip r:embed="rId2"/>
          <a:stretch>
            <a:fillRect/>
          </a:stretch>
        </p:blipFill>
        <p:spPr>
          <a:xfrm>
            <a:off x="480386" y="2372520"/>
            <a:ext cx="8427761" cy="4364610"/>
          </a:xfrm>
          <a:prstGeom prst="rect">
            <a:avLst/>
          </a:prstGeom>
        </p:spPr>
      </p:pic>
      <p:pic>
        <p:nvPicPr>
          <p:cNvPr id="4" name="Zástupný symbol pro obsah 3"/>
          <p:cNvPicPr>
            <a:picLocks noGrp="1" noChangeAspect="1"/>
          </p:cNvPicPr>
          <p:nvPr>
            <p:ph idx="1"/>
          </p:nvPr>
        </p:nvPicPr>
        <p:blipFill>
          <a:blip r:embed="rId3"/>
          <a:stretch>
            <a:fillRect/>
          </a:stretch>
        </p:blipFill>
        <p:spPr>
          <a:xfrm>
            <a:off x="6272763" y="1459070"/>
            <a:ext cx="5090464" cy="2816945"/>
          </a:xfrm>
          <a:prstGeom prst="rect">
            <a:avLst/>
          </a:prstGeom>
        </p:spPr>
      </p:pic>
    </p:spTree>
    <p:extLst>
      <p:ext uri="{BB962C8B-B14F-4D97-AF65-F5344CB8AC3E}">
        <p14:creationId xmlns:p14="http://schemas.microsoft.com/office/powerpoint/2010/main" val="3916848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14590" y="2331175"/>
            <a:ext cx="8096573" cy="696509"/>
          </a:xfrm>
        </p:spPr>
        <p:txBody>
          <a:bodyPr>
            <a:normAutofit fontScale="90000"/>
          </a:bodyPr>
          <a:lstStyle/>
          <a:p>
            <a:pPr algn="ctr"/>
            <a:br>
              <a:rPr lang="cs-CZ" sz="4000" b="1" dirty="0"/>
            </a:br>
            <a:br>
              <a:rPr lang="cs-CZ" sz="4000" b="1" dirty="0"/>
            </a:br>
            <a:r>
              <a:rPr lang="cs-CZ" sz="4000" b="1" dirty="0"/>
              <a:t>Jak chápeme biologickou diverzitu ?</a:t>
            </a:r>
            <a:br>
              <a:rPr lang="cs-CZ" sz="4000" b="1" dirty="0"/>
            </a:br>
            <a:br>
              <a:rPr lang="cs-CZ" sz="4000" b="1" dirty="0"/>
            </a:br>
            <a:r>
              <a:rPr lang="cs-CZ" sz="4000" b="1" dirty="0"/>
              <a:t>Jak s ní v ekologii pracujeme ?</a:t>
            </a:r>
            <a:br>
              <a:rPr lang="cs-CZ" sz="4000" b="1" dirty="0"/>
            </a:br>
            <a:br>
              <a:rPr lang="cs-CZ" sz="4000" b="1" dirty="0"/>
            </a:br>
            <a:r>
              <a:rPr lang="cs-CZ" sz="4000" b="1" dirty="0"/>
              <a:t>Jak měříme biodiverzitu ?</a:t>
            </a:r>
            <a:br>
              <a:rPr lang="cs-CZ" sz="4000" b="1" dirty="0"/>
            </a:br>
            <a:br>
              <a:rPr lang="cs-CZ" sz="4000" b="1" dirty="0"/>
            </a:br>
            <a:r>
              <a:rPr lang="cs-CZ" sz="4000" b="1" dirty="0"/>
              <a:t>Jaký z toho máme užitek ?</a:t>
            </a:r>
            <a:br>
              <a:rPr lang="cs-CZ" sz="4000" b="1" dirty="0"/>
            </a:br>
            <a:endParaRPr lang="cs-CZ" sz="4000" b="1" dirty="0"/>
          </a:p>
        </p:txBody>
      </p:sp>
    </p:spTree>
    <p:extLst>
      <p:ext uri="{BB962C8B-B14F-4D97-AF65-F5344CB8AC3E}">
        <p14:creationId xmlns:p14="http://schemas.microsoft.com/office/powerpoint/2010/main" val="86518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56665"/>
          </a:xfrm>
        </p:spPr>
        <p:txBody>
          <a:bodyPr>
            <a:normAutofit/>
          </a:bodyPr>
          <a:lstStyle/>
          <a:p>
            <a:pPr algn="ctr"/>
            <a:r>
              <a:rPr lang="cs-CZ" sz="4000" b="1" dirty="0"/>
              <a:t>Biologická diverzita</a:t>
            </a:r>
          </a:p>
        </p:txBody>
      </p:sp>
      <p:pic>
        <p:nvPicPr>
          <p:cNvPr id="4" name="Zástupný symbol pro obsah 3"/>
          <p:cNvPicPr>
            <a:picLocks noGrp="1" noChangeAspect="1"/>
          </p:cNvPicPr>
          <p:nvPr>
            <p:ph idx="1"/>
          </p:nvPr>
        </p:nvPicPr>
        <p:blipFill>
          <a:blip r:embed="rId2"/>
          <a:stretch>
            <a:fillRect/>
          </a:stretch>
        </p:blipFill>
        <p:spPr>
          <a:xfrm>
            <a:off x="2400938" y="1527143"/>
            <a:ext cx="8517232" cy="3945764"/>
          </a:xfrm>
          <a:prstGeom prst="rect">
            <a:avLst/>
          </a:prstGeom>
        </p:spPr>
      </p:pic>
    </p:spTree>
    <p:extLst>
      <p:ext uri="{BB962C8B-B14F-4D97-AF65-F5344CB8AC3E}">
        <p14:creationId xmlns:p14="http://schemas.microsoft.com/office/powerpoint/2010/main" val="1231062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3471" y="101659"/>
            <a:ext cx="11592731" cy="1130459"/>
          </a:xfrm>
        </p:spPr>
        <p:txBody>
          <a:bodyPr>
            <a:noAutofit/>
          </a:bodyPr>
          <a:lstStyle/>
          <a:p>
            <a:pPr algn="ctr"/>
            <a:r>
              <a:rPr lang="cs-CZ" sz="3000" b="1" dirty="0"/>
              <a:t>Rozmístění žijících terestrických obratlovců</a:t>
            </a:r>
            <a:r>
              <a:rPr lang="en-US" sz="3000" b="1" dirty="0"/>
              <a:t> </a:t>
            </a:r>
            <a:r>
              <a:rPr lang="cs-CZ" sz="3000" b="1" dirty="0"/>
              <a:t>podle koncentrace diverzity – viz. </a:t>
            </a:r>
            <a:r>
              <a:rPr lang="cs-CZ" sz="3000" b="1" dirty="0">
                <a:solidFill>
                  <a:srgbClr val="FF0000"/>
                </a:solidFill>
              </a:rPr>
              <a:t>červená barva </a:t>
            </a:r>
            <a:r>
              <a:rPr lang="cs-CZ" sz="3000" b="1" dirty="0"/>
              <a:t>v rovníkových oblastech;</a:t>
            </a:r>
            <a:r>
              <a:rPr lang="en-US" sz="3000" b="1" dirty="0"/>
              <a:t> </a:t>
            </a:r>
            <a:r>
              <a:rPr lang="cs-CZ" sz="3000" b="1" dirty="0"/>
              <a:t>pokles směrem k pólům vyjadřuje spektrum končící </a:t>
            </a:r>
            <a:r>
              <a:rPr lang="cs-CZ" sz="3000" b="1" dirty="0">
                <a:solidFill>
                  <a:schemeClr val="accent1"/>
                </a:solidFill>
              </a:rPr>
              <a:t>modrou barvou </a:t>
            </a:r>
            <a:r>
              <a:rPr lang="cs-CZ" sz="3000" b="1" dirty="0"/>
              <a:t>označující polární oblasti.</a:t>
            </a:r>
          </a:p>
        </p:txBody>
      </p:sp>
      <p:pic>
        <p:nvPicPr>
          <p:cNvPr id="532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0705" y="1294111"/>
            <a:ext cx="11182027" cy="556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090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iodiversity Hotspots - THE TROPICAL CONSERVATION F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679" y="771815"/>
            <a:ext cx="11065790" cy="608618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01659"/>
            <a:ext cx="10515600" cy="897987"/>
          </a:xfrm>
        </p:spPr>
        <p:txBody>
          <a:bodyPr>
            <a:normAutofit/>
          </a:bodyPr>
          <a:lstStyle/>
          <a:p>
            <a:pPr algn="ctr"/>
            <a:r>
              <a:rPr lang="cs-CZ" sz="4000" b="1" dirty="0" err="1"/>
              <a:t>Hotspots</a:t>
            </a:r>
            <a:r>
              <a:rPr lang="cs-CZ" sz="4000" b="1" dirty="0"/>
              <a:t> biologické rozmanitosti</a:t>
            </a:r>
          </a:p>
        </p:txBody>
      </p:sp>
    </p:spTree>
    <p:extLst>
      <p:ext uri="{BB962C8B-B14F-4D97-AF65-F5344CB8AC3E}">
        <p14:creationId xmlns:p14="http://schemas.microsoft.com/office/powerpoint/2010/main" val="1436004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Roundtable: How can China and the world stem global biodiversity lo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6516" y="0"/>
            <a:ext cx="91526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310883"/>
            <a:ext cx="10515600" cy="611268"/>
          </a:xfrm>
        </p:spPr>
        <p:txBody>
          <a:bodyPr>
            <a:normAutofit fontScale="90000"/>
          </a:bodyPr>
          <a:lstStyle/>
          <a:p>
            <a:pPr algn="ctr"/>
            <a:r>
              <a:rPr lang="cs-CZ" sz="4000" b="1" dirty="0">
                <a:solidFill>
                  <a:schemeClr val="bg1"/>
                </a:solidFill>
              </a:rPr>
              <a:t>A jak se ničí biodiverzita ! </a:t>
            </a:r>
            <a:r>
              <a:rPr lang="cs-CZ" sz="4000" b="1" dirty="0"/>
              <a:t>?</a:t>
            </a:r>
          </a:p>
        </p:txBody>
      </p:sp>
    </p:spTree>
    <p:extLst>
      <p:ext uri="{BB962C8B-B14F-4D97-AF65-F5344CB8AC3E}">
        <p14:creationId xmlns:p14="http://schemas.microsoft.com/office/powerpoint/2010/main" val="173225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5644"/>
            <a:ext cx="10515600" cy="851492"/>
          </a:xfrm>
        </p:spPr>
        <p:txBody>
          <a:bodyPr>
            <a:normAutofit/>
          </a:bodyPr>
          <a:lstStyle/>
          <a:p>
            <a:pPr algn="ctr"/>
            <a:r>
              <a:rPr lang="cs-CZ" sz="4000" b="1" dirty="0"/>
              <a:t>Ztráty biodiverzity v historicky krátkém čase !</a:t>
            </a:r>
          </a:p>
        </p:txBody>
      </p:sp>
      <p:pic>
        <p:nvPicPr>
          <p:cNvPr id="4" name="Picture 2" descr="Why is Biodiversity lost and how to solve it? - Iberdrol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5303" y="929902"/>
            <a:ext cx="4873795" cy="557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477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6626" name="Picture 2" descr="Why You Should Pay Attention to the Biodiversity Cris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453" y="0"/>
            <a:ext cx="11672219" cy="680375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161020" y="170486"/>
            <a:ext cx="4584332" cy="1200329"/>
          </a:xfrm>
          <a:prstGeom prst="rect">
            <a:avLst/>
          </a:prstGeom>
          <a:noFill/>
        </p:spPr>
        <p:txBody>
          <a:bodyPr wrap="none" rtlCol="0">
            <a:spAutoFit/>
          </a:bodyPr>
          <a:lstStyle/>
          <a:p>
            <a:pPr algn="ctr"/>
            <a:r>
              <a:rPr lang="cs-CZ" sz="3600" dirty="0"/>
              <a:t>Mezi lety 1970 až 2016 </a:t>
            </a:r>
          </a:p>
          <a:p>
            <a:pPr algn="ctr"/>
            <a:r>
              <a:rPr lang="cs-CZ" sz="3600" dirty="0"/>
              <a:t>došlo k -68% LPI </a:t>
            </a:r>
          </a:p>
        </p:txBody>
      </p:sp>
    </p:spTree>
    <p:extLst>
      <p:ext uri="{BB962C8B-B14F-4D97-AF65-F5344CB8AC3E}">
        <p14:creationId xmlns:p14="http://schemas.microsoft.com/office/powerpoint/2010/main" val="1552716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2217" y="1070294"/>
            <a:ext cx="11608230" cy="1325563"/>
          </a:xfrm>
        </p:spPr>
        <p:txBody>
          <a:bodyPr>
            <a:noAutofit/>
          </a:bodyPr>
          <a:lstStyle/>
          <a:p>
            <a:r>
              <a:rPr lang="cs-CZ" sz="3400" b="1" dirty="0"/>
              <a:t>ZPRÁVA O ŽIVÉ PLANETĚ 2018 - 31. října 2018                                                      </a:t>
            </a:r>
            <a:r>
              <a:rPr lang="cs-CZ" sz="2800" dirty="0"/>
              <a:t>Podle zprávy </a:t>
            </a:r>
            <a:r>
              <a:rPr lang="cs-CZ" sz="2800" dirty="0" err="1"/>
              <a:t>Living</a:t>
            </a:r>
            <a:r>
              <a:rPr lang="cs-CZ" sz="2800" dirty="0"/>
              <a:t> Planet 2018, kterou vydal Světový fond na ochranu přírody (WWF)</a:t>
            </a:r>
            <a:br>
              <a:rPr lang="cs-CZ" sz="2800" dirty="0"/>
            </a:br>
            <a:r>
              <a:rPr lang="cs-CZ" sz="2000" b="1" dirty="0" err="1"/>
              <a:t>The</a:t>
            </a:r>
            <a:r>
              <a:rPr lang="cs-CZ" sz="2000" b="1" dirty="0"/>
              <a:t> </a:t>
            </a:r>
            <a:r>
              <a:rPr lang="cs-CZ" sz="2000" b="1" dirty="0" err="1"/>
              <a:t>Living</a:t>
            </a:r>
            <a:r>
              <a:rPr lang="cs-CZ" sz="2000" b="1" dirty="0"/>
              <a:t> Planet Report, vlajková loď WWF, publikace vydávaná každé dva roky. Zpráva </a:t>
            </a:r>
            <a:r>
              <a:rPr lang="cs-CZ" sz="2000" b="1" dirty="0" err="1"/>
              <a:t>Living</a:t>
            </a:r>
            <a:r>
              <a:rPr lang="cs-CZ" sz="2000" b="1" dirty="0"/>
              <a:t> Planet Report 2018 je dvanáctým vydáním této zprávy.</a:t>
            </a:r>
            <a:br>
              <a:rPr lang="cs-CZ" sz="2000" b="1" dirty="0"/>
            </a:br>
            <a:r>
              <a:rPr lang="cs-CZ" sz="2000" b="1" dirty="0"/>
              <a:t>Jedná se o komplexní studii trendů v globální biodiverzitě a zdraví planety.</a:t>
            </a:r>
            <a:br>
              <a:rPr lang="cs-CZ" sz="2000" b="1" dirty="0"/>
            </a:br>
            <a:br>
              <a:rPr lang="cs-CZ" sz="2800" dirty="0"/>
            </a:br>
            <a:endParaRPr lang="cs-CZ" sz="2800" dirty="0"/>
          </a:p>
        </p:txBody>
      </p:sp>
      <p:sp>
        <p:nvSpPr>
          <p:cNvPr id="4" name="Zástupný symbol pro obsah 3"/>
          <p:cNvSpPr>
            <a:spLocks noGrp="1"/>
          </p:cNvSpPr>
          <p:nvPr>
            <p:ph idx="1"/>
          </p:nvPr>
        </p:nvSpPr>
        <p:spPr>
          <a:xfrm>
            <a:off x="302217" y="2495227"/>
            <a:ext cx="11608230" cy="4502256"/>
          </a:xfrm>
        </p:spPr>
        <p:txBody>
          <a:bodyPr>
            <a:normAutofit fontScale="55000" lnSpcReduction="20000"/>
          </a:bodyPr>
          <a:lstStyle/>
          <a:p>
            <a:r>
              <a:rPr lang="cs-CZ" b="1" dirty="0"/>
              <a:t>Shrnutí zprávy:</a:t>
            </a:r>
            <a:endParaRPr lang="cs-CZ" dirty="0"/>
          </a:p>
          <a:p>
            <a:r>
              <a:rPr lang="cs-CZ" dirty="0"/>
              <a:t>Prožíváme </a:t>
            </a:r>
            <a:r>
              <a:rPr lang="cs-CZ" b="1" dirty="0"/>
              <a:t>Velkou akceleraci</a:t>
            </a:r>
            <a:r>
              <a:rPr lang="cs-CZ" dirty="0"/>
              <a:t> – jedinečnou událost ve 4,5 miliardy let dlouhé historii naší planety – s explodující lidskou populací a ekonomickým růstem, který vede k bezprecedentním planetárním změnám prostřednictvím </a:t>
            </a:r>
            <a:r>
              <a:rPr lang="cs-CZ" b="1" dirty="0"/>
              <a:t>zvýšené poptávky po energii, půdě a vodě</a:t>
            </a:r>
            <a:r>
              <a:rPr lang="cs-CZ" dirty="0"/>
              <a:t>.</a:t>
            </a:r>
          </a:p>
          <a:p>
            <a:r>
              <a:rPr lang="cs-CZ" b="1" dirty="0"/>
              <a:t>Hlavními příčinami úbytku biologické rozmanitosti zůstávají</a:t>
            </a:r>
            <a:r>
              <a:rPr lang="cs-CZ" dirty="0"/>
              <a:t> nadměrné využívání a zemědělství. Ze všech druhů rostlin, obojživelníků, plazů, ptáků a savců, které vyhynuly od roku 1500 n. l., bylo 75 % poškozeno nadměrným využíváním nebo zemědělskou činností nebo obojím.</a:t>
            </a:r>
          </a:p>
          <a:p>
            <a:r>
              <a:rPr lang="cs-CZ" b="1" dirty="0"/>
              <a:t>Nadměrná těžba a stále se rozšiřující zemědělství</a:t>
            </a:r>
            <a:r>
              <a:rPr lang="cs-CZ" dirty="0"/>
              <a:t> jsou poháněny spirálovitě rostoucí lidskou spotřebou. Za posledních 50 let se naše ekologická stopa – jedno z měřítek naší spotřeby přírodních zdrojů – zvýšila přibližně o 190 %.</a:t>
            </a:r>
          </a:p>
          <a:p>
            <a:r>
              <a:rPr lang="cs-CZ" dirty="0"/>
              <a:t>Změna ve využívání půdy v důsledku </a:t>
            </a:r>
            <a:r>
              <a:rPr lang="cs-CZ" b="1" dirty="0"/>
              <a:t>intenzifikace zemědělství a expanze měst </a:t>
            </a:r>
            <a:r>
              <a:rPr lang="cs-CZ" dirty="0"/>
              <a:t>je jednou z mnoha klíčových příčin </a:t>
            </a:r>
            <a:r>
              <a:rPr lang="cs-CZ" b="1" dirty="0"/>
              <a:t>úbytku opylovačů. </a:t>
            </a:r>
            <a:r>
              <a:rPr lang="cs-CZ" dirty="0"/>
              <a:t>Naše produkce potravin je na těchto opylovačích silně závislá.</a:t>
            </a:r>
          </a:p>
          <a:p>
            <a:r>
              <a:rPr lang="cs-CZ" b="1" dirty="0"/>
              <a:t>Index živé planety (LPI), který poskytuje Londýnská zoologická společnost (ZSL),</a:t>
            </a:r>
            <a:r>
              <a:rPr lang="cs-CZ" dirty="0"/>
              <a:t> ukazuje celkový pokles velikosti populace obratlovců o 60 % mezi lety 1970 a 2014  – jinými slovy průměrný pokles o více než polovinu za méně než 50 let.</a:t>
            </a:r>
          </a:p>
          <a:p>
            <a:r>
              <a:rPr lang="cs-CZ" b="1" dirty="0"/>
              <a:t>Existuje naléhavá potřeba nové globální dohody</a:t>
            </a:r>
            <a:r>
              <a:rPr lang="cs-CZ" dirty="0"/>
              <a:t> pro přírodu a lidi s jasnými, ambiciózními cíli, úkoly a metrikami, aby se zvrátil ničivý trend ztráty biologické rozmanitosti, který v současné době ovlivňuje jedinou planetu, kterou všichni nazýváme domovem.</a:t>
            </a:r>
          </a:p>
          <a:p>
            <a:r>
              <a:rPr lang="cs-CZ" dirty="0"/>
              <a:t>Indie spolu s Pákistánem, Čínou, několika zeměmi v Africe a Evropě a většinou Severní Ameriky patří k zemím, jejichž </a:t>
            </a:r>
            <a:r>
              <a:rPr lang="cs-CZ" b="1" dirty="0"/>
              <a:t>biologická rozmanitost půdy čelí nejvyšší úrovni rizika.</a:t>
            </a:r>
            <a:endParaRPr lang="cs-CZ" dirty="0"/>
          </a:p>
          <a:p>
            <a:r>
              <a:rPr lang="cs-CZ" dirty="0"/>
              <a:t>Populace ryb, ptáků, savců, obojživelníků a plazů se od roku 60 do roku 1970 zmenšila v průměru o 14 % a sladkovodní druhy se ve stejném období snížily o 83 %.</a:t>
            </a:r>
          </a:p>
          <a:p>
            <a:r>
              <a:rPr lang="cs-CZ" dirty="0"/>
              <a:t>Od roku 1960 se celosvětová ekologická stopa zvýšila o více než 190 %. Odhaduje se, že v celosvětovém měřítku se rozsah mokřadů od roku 1970 snížil o 87 %.</a:t>
            </a:r>
          </a:p>
          <a:p>
            <a:endParaRPr lang="cs-CZ" dirty="0"/>
          </a:p>
        </p:txBody>
      </p:sp>
    </p:spTree>
    <p:extLst>
      <p:ext uri="{BB962C8B-B14F-4D97-AF65-F5344CB8AC3E}">
        <p14:creationId xmlns:p14="http://schemas.microsoft.com/office/powerpoint/2010/main" val="1464190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4338" name="Picture 2" descr="On the Decline: A Look at Earth's Biodiversity Loss, By Reg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4725"/>
            <a:ext cx="12216020" cy="63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74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0451" y="163647"/>
            <a:ext cx="10515600" cy="1325563"/>
          </a:xfrm>
        </p:spPr>
        <p:txBody>
          <a:bodyPr>
            <a:normAutofit/>
          </a:bodyPr>
          <a:lstStyle/>
          <a:p>
            <a:pPr algn="ctr"/>
            <a:r>
              <a:rPr lang="cs-CZ" sz="4000" b="1" dirty="0"/>
              <a:t>Pokles abundance populací 5 230 druhů na planetě Země od roku 1970.</a:t>
            </a:r>
          </a:p>
        </p:txBody>
      </p:sp>
      <p:pic>
        <p:nvPicPr>
          <p:cNvPr id="4096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3606" y="1418094"/>
            <a:ext cx="9436745" cy="530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25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37472"/>
          </a:xfrm>
        </p:spPr>
        <p:txBody>
          <a:bodyPr>
            <a:normAutofit fontScale="90000"/>
          </a:bodyPr>
          <a:lstStyle/>
          <a:p>
            <a:pPr algn="ctr"/>
            <a:r>
              <a:rPr lang="cs-CZ" sz="4000" b="1" dirty="0"/>
              <a:t>Znázornění tzv. rizikového indexu (risk index) indikujícího úbytek biodiverzity na Zemi</a:t>
            </a:r>
          </a:p>
        </p:txBody>
      </p:sp>
      <p:pic>
        <p:nvPicPr>
          <p:cNvPr id="14338" name="Picture 2" descr="According to the Living Planet report 2018 released by the World Wide Fund  for Nature (WWF), India's soil biodiversity is in grave dang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6197" y="1538907"/>
            <a:ext cx="733960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44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7973" y="365126"/>
            <a:ext cx="11468746" cy="1161458"/>
          </a:xfrm>
        </p:spPr>
        <p:txBody>
          <a:bodyPr>
            <a:noAutofit/>
          </a:bodyPr>
          <a:lstStyle/>
          <a:p>
            <a:pPr algn="ctr"/>
            <a:r>
              <a:rPr lang="cs-CZ" sz="3400" b="1" dirty="0"/>
              <a:t>Souhrn biodiverzity ve vztahu ke kategoriím změn prostředí jako procento člověkem působené (</a:t>
            </a:r>
            <a:r>
              <a:rPr lang="cs-CZ" sz="3400" b="1" dirty="0">
                <a:solidFill>
                  <a:srgbClr val="FF0000"/>
                </a:solidFill>
              </a:rPr>
              <a:t>červená</a:t>
            </a:r>
            <a:r>
              <a:rPr lang="cs-CZ" sz="3400" b="1" dirty="0"/>
              <a:t>) k původnímu stavu  základu (</a:t>
            </a:r>
            <a:r>
              <a:rPr lang="cs-CZ" sz="3400" b="1" dirty="0">
                <a:solidFill>
                  <a:srgbClr val="0070C0"/>
                </a:solidFill>
              </a:rPr>
              <a:t>modrá</a:t>
            </a:r>
            <a:r>
              <a:rPr lang="cs-CZ" sz="3400" b="1" dirty="0"/>
              <a:t>) </a:t>
            </a:r>
          </a:p>
        </p:txBody>
      </p:sp>
      <p:pic>
        <p:nvPicPr>
          <p:cNvPr id="5427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8435" y="1757946"/>
            <a:ext cx="5975890" cy="493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9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22" name="Picture 2" descr="Biodiverzita: proč je důležitá a jak ji podpoř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2201213" cy="692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32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4648"/>
            <a:ext cx="10515600" cy="801404"/>
          </a:xfrm>
        </p:spPr>
        <p:txBody>
          <a:bodyPr>
            <a:normAutofit/>
          </a:bodyPr>
          <a:lstStyle/>
          <a:p>
            <a:pPr algn="ctr"/>
            <a:r>
              <a:rPr lang="cs-CZ" sz="4000" b="1" dirty="0"/>
              <a:t>Příčiny poklesu biodiverzity</a:t>
            </a:r>
          </a:p>
        </p:txBody>
      </p:sp>
      <p:pic>
        <p:nvPicPr>
          <p:cNvPr id="9218" name="Picture 2" descr="What Is Biodiversity? - WorldAtl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5381" y="1143282"/>
            <a:ext cx="5500004" cy="551302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440619" y="3479369"/>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sucho</a:t>
            </a:r>
          </a:p>
        </p:txBody>
      </p:sp>
      <p:sp>
        <p:nvSpPr>
          <p:cNvPr id="5" name="Obdélník 4"/>
          <p:cNvSpPr/>
          <p:nvPr/>
        </p:nvSpPr>
        <p:spPr>
          <a:xfrm>
            <a:off x="4282692" y="3476788"/>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kácení</a:t>
            </a:r>
          </a:p>
        </p:txBody>
      </p:sp>
      <p:sp>
        <p:nvSpPr>
          <p:cNvPr id="6" name="Obdélník 5"/>
          <p:cNvSpPr/>
          <p:nvPr/>
        </p:nvSpPr>
        <p:spPr>
          <a:xfrm>
            <a:off x="5228088" y="3466457"/>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orba</a:t>
            </a:r>
          </a:p>
        </p:txBody>
      </p:sp>
      <p:sp>
        <p:nvSpPr>
          <p:cNvPr id="7" name="Obdélník 6"/>
          <p:cNvSpPr/>
          <p:nvPr/>
        </p:nvSpPr>
        <p:spPr>
          <a:xfrm>
            <a:off x="6178649" y="3456128"/>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pastva</a:t>
            </a:r>
          </a:p>
        </p:txBody>
      </p:sp>
      <p:sp>
        <p:nvSpPr>
          <p:cNvPr id="8" name="Obdélník 7"/>
          <p:cNvSpPr/>
          <p:nvPr/>
        </p:nvSpPr>
        <p:spPr>
          <a:xfrm>
            <a:off x="6987141" y="3466457"/>
            <a:ext cx="1118470" cy="408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rozvoj měst</a:t>
            </a:r>
          </a:p>
        </p:txBody>
      </p:sp>
      <p:sp>
        <p:nvSpPr>
          <p:cNvPr id="9" name="Obdélník 8"/>
          <p:cNvSpPr/>
          <p:nvPr/>
        </p:nvSpPr>
        <p:spPr>
          <a:xfrm>
            <a:off x="7855062" y="3458708"/>
            <a:ext cx="1152721"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znečištění</a:t>
            </a:r>
          </a:p>
        </p:txBody>
      </p:sp>
      <p:sp>
        <p:nvSpPr>
          <p:cNvPr id="10" name="Obdélník 9"/>
          <p:cNvSpPr/>
          <p:nvPr/>
        </p:nvSpPr>
        <p:spPr>
          <a:xfrm>
            <a:off x="3430269" y="4838054"/>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pytláctví</a:t>
            </a:r>
          </a:p>
        </p:txBody>
      </p:sp>
      <p:sp>
        <p:nvSpPr>
          <p:cNvPr id="11" name="Obdélník 10"/>
          <p:cNvSpPr/>
          <p:nvPr/>
        </p:nvSpPr>
        <p:spPr>
          <a:xfrm>
            <a:off x="5328825" y="3466457"/>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orba</a:t>
            </a:r>
          </a:p>
        </p:txBody>
      </p:sp>
      <p:sp>
        <p:nvSpPr>
          <p:cNvPr id="12" name="Obdélník 11"/>
          <p:cNvSpPr/>
          <p:nvPr/>
        </p:nvSpPr>
        <p:spPr>
          <a:xfrm>
            <a:off x="5349490" y="3704096"/>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b="1" dirty="0">
              <a:solidFill>
                <a:schemeClr val="tx1"/>
              </a:solidFill>
            </a:endParaRPr>
          </a:p>
        </p:txBody>
      </p:sp>
      <p:sp>
        <p:nvSpPr>
          <p:cNvPr id="13" name="Obdélník 12"/>
          <p:cNvSpPr/>
          <p:nvPr/>
        </p:nvSpPr>
        <p:spPr>
          <a:xfrm>
            <a:off x="4373086" y="4827725"/>
            <a:ext cx="960895" cy="46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stavba</a:t>
            </a:r>
          </a:p>
          <a:p>
            <a:pPr algn="ctr"/>
            <a:r>
              <a:rPr lang="cs-CZ" sz="1600" b="1" dirty="0">
                <a:solidFill>
                  <a:schemeClr val="tx1"/>
                </a:solidFill>
              </a:rPr>
              <a:t>přehrad</a:t>
            </a:r>
          </a:p>
        </p:txBody>
      </p:sp>
      <p:sp>
        <p:nvSpPr>
          <p:cNvPr id="14" name="Obdélník 13"/>
          <p:cNvSpPr/>
          <p:nvPr/>
        </p:nvSpPr>
        <p:spPr>
          <a:xfrm>
            <a:off x="5256503" y="4843223"/>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lov</a:t>
            </a:r>
          </a:p>
        </p:txBody>
      </p:sp>
      <p:sp>
        <p:nvSpPr>
          <p:cNvPr id="15" name="Obdélník 14"/>
          <p:cNvSpPr/>
          <p:nvPr/>
        </p:nvSpPr>
        <p:spPr>
          <a:xfrm>
            <a:off x="6132152" y="4843223"/>
            <a:ext cx="960895" cy="209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rybolov</a:t>
            </a:r>
          </a:p>
        </p:txBody>
      </p:sp>
      <p:sp>
        <p:nvSpPr>
          <p:cNvPr id="16" name="Obdélník 15"/>
          <p:cNvSpPr/>
          <p:nvPr/>
        </p:nvSpPr>
        <p:spPr>
          <a:xfrm>
            <a:off x="7031058" y="4788975"/>
            <a:ext cx="960895" cy="57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lov pro kůže</a:t>
            </a:r>
          </a:p>
        </p:txBody>
      </p:sp>
      <p:sp>
        <p:nvSpPr>
          <p:cNvPr id="17" name="Obdélník 16"/>
          <p:cNvSpPr/>
          <p:nvPr/>
        </p:nvSpPr>
        <p:spPr>
          <a:xfrm>
            <a:off x="7880895" y="4881971"/>
            <a:ext cx="1332850" cy="480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obchod s akvarijními rybami</a:t>
            </a:r>
          </a:p>
        </p:txBody>
      </p:sp>
      <p:sp>
        <p:nvSpPr>
          <p:cNvPr id="18" name="Obdélník 17"/>
          <p:cNvSpPr/>
          <p:nvPr/>
        </p:nvSpPr>
        <p:spPr>
          <a:xfrm>
            <a:off x="4342084" y="6222579"/>
            <a:ext cx="960895" cy="25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změna klimatu</a:t>
            </a:r>
          </a:p>
        </p:txBody>
      </p:sp>
      <p:sp>
        <p:nvSpPr>
          <p:cNvPr id="19" name="Obdélník 18"/>
          <p:cNvSpPr/>
          <p:nvPr/>
        </p:nvSpPr>
        <p:spPr>
          <a:xfrm>
            <a:off x="5336574" y="6230324"/>
            <a:ext cx="880824" cy="1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auto</a:t>
            </a:r>
          </a:p>
          <a:p>
            <a:pPr algn="ctr"/>
            <a:r>
              <a:rPr lang="cs-CZ" sz="1600" b="1" dirty="0">
                <a:solidFill>
                  <a:schemeClr val="tx1"/>
                </a:solidFill>
              </a:rPr>
              <a:t>nehody</a:t>
            </a:r>
          </a:p>
        </p:txBody>
      </p:sp>
      <p:sp>
        <p:nvSpPr>
          <p:cNvPr id="20" name="Obdélník 19"/>
          <p:cNvSpPr/>
          <p:nvPr/>
        </p:nvSpPr>
        <p:spPr>
          <a:xfrm>
            <a:off x="7062065" y="6222572"/>
            <a:ext cx="1004830" cy="178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obchod </a:t>
            </a:r>
          </a:p>
          <a:p>
            <a:pPr algn="ctr"/>
            <a:r>
              <a:rPr lang="cs-CZ" sz="1600" b="1" dirty="0">
                <a:solidFill>
                  <a:schemeClr val="tx1"/>
                </a:solidFill>
              </a:rPr>
              <a:t>s ptáky</a:t>
            </a:r>
          </a:p>
        </p:txBody>
      </p:sp>
      <p:sp>
        <p:nvSpPr>
          <p:cNvPr id="21" name="Obdélník 20"/>
          <p:cNvSpPr/>
          <p:nvPr/>
        </p:nvSpPr>
        <p:spPr>
          <a:xfrm>
            <a:off x="6152820" y="6235492"/>
            <a:ext cx="1004830" cy="178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b="1" dirty="0">
                <a:solidFill>
                  <a:schemeClr val="tx1"/>
                </a:solidFill>
              </a:rPr>
              <a:t>obchod se zvířaty</a:t>
            </a:r>
          </a:p>
        </p:txBody>
      </p:sp>
    </p:spTree>
    <p:extLst>
      <p:ext uri="{BB962C8B-B14F-4D97-AF65-F5344CB8AC3E}">
        <p14:creationId xmlns:p14="http://schemas.microsoft.com/office/powerpoint/2010/main" val="500750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2396"/>
            <a:ext cx="10515600" cy="789499"/>
          </a:xfrm>
        </p:spPr>
        <p:txBody>
          <a:bodyPr>
            <a:normAutofit/>
          </a:bodyPr>
          <a:lstStyle/>
          <a:p>
            <a:pPr algn="ctr"/>
            <a:r>
              <a:rPr lang="cs-CZ" sz="4000" b="1" dirty="0"/>
              <a:t>Pět hlavních příčin devastujících biodiverzitu !</a:t>
            </a:r>
          </a:p>
        </p:txBody>
      </p:sp>
      <p:pic>
        <p:nvPicPr>
          <p:cNvPr id="16386" name="Picture 2" descr="Restoring Biodiversity: How U.S. States are Protecting Life on Earth |  National Caucus of Environmental Legislato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3919" y="1028109"/>
            <a:ext cx="10188367" cy="5371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743919" y="6106337"/>
            <a:ext cx="9914317" cy="769441"/>
          </a:xfrm>
          <a:prstGeom prst="rect">
            <a:avLst/>
          </a:prstGeom>
          <a:solidFill>
            <a:schemeClr val="bg1"/>
          </a:solidFill>
          <a:ln w="19050">
            <a:solidFill>
              <a:schemeClr val="tx1"/>
            </a:solidFill>
          </a:ln>
        </p:spPr>
        <p:txBody>
          <a:bodyPr wrap="none" rtlCol="0">
            <a:spAutoFit/>
          </a:bodyPr>
          <a:lstStyle/>
          <a:p>
            <a:r>
              <a:rPr lang="cs-CZ" sz="2200" b="1" dirty="0"/>
              <a:t>      Destrukce             Znečištění              Změna                      Invazní               Exploatace</a:t>
            </a:r>
          </a:p>
          <a:p>
            <a:r>
              <a:rPr lang="cs-CZ" sz="2200" b="1" dirty="0"/>
              <a:t>       habitatů                prostředí              klimatu                      druhy                   přírody</a:t>
            </a:r>
          </a:p>
        </p:txBody>
      </p:sp>
    </p:spTree>
    <p:extLst>
      <p:ext uri="{BB962C8B-B14F-4D97-AF65-F5344CB8AC3E}">
        <p14:creationId xmlns:p14="http://schemas.microsoft.com/office/powerpoint/2010/main" val="188389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4388"/>
            <a:ext cx="10515600" cy="626767"/>
          </a:xfrm>
        </p:spPr>
        <p:txBody>
          <a:bodyPr>
            <a:normAutofit fontScale="90000"/>
          </a:bodyPr>
          <a:lstStyle/>
          <a:p>
            <a:pPr algn="ctr"/>
            <a:br>
              <a:rPr lang="cs-CZ" b="1" dirty="0"/>
            </a:br>
            <a:r>
              <a:rPr lang="cs-CZ" b="1" dirty="0"/>
              <a:t>Tři modely poklesu biodiverzity !</a:t>
            </a:r>
            <a:br>
              <a:rPr lang="en-US" b="1" dirty="0"/>
            </a:br>
            <a:endParaRPr lang="cs-CZ" b="1" dirty="0"/>
          </a:p>
        </p:txBody>
      </p:sp>
      <p:pic>
        <p:nvPicPr>
          <p:cNvPr id="6146" name="Picture 2" descr="biodiversity curv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1707" y="1232116"/>
            <a:ext cx="8383619" cy="527469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151671" y="2694120"/>
            <a:ext cx="848822" cy="338554"/>
          </a:xfrm>
          <a:prstGeom prst="rect">
            <a:avLst/>
          </a:prstGeom>
          <a:solidFill>
            <a:schemeClr val="bg1"/>
          </a:solidFill>
          <a:ln w="12700">
            <a:solidFill>
              <a:schemeClr val="tx1"/>
            </a:solidFill>
          </a:ln>
        </p:spPr>
        <p:txBody>
          <a:bodyPr wrap="none" rtlCol="0">
            <a:spAutoFit/>
          </a:bodyPr>
          <a:lstStyle/>
          <a:p>
            <a:r>
              <a:rPr lang="cs-CZ" sz="1600" b="1" dirty="0"/>
              <a:t>Historie</a:t>
            </a:r>
          </a:p>
        </p:txBody>
      </p:sp>
      <p:sp>
        <p:nvSpPr>
          <p:cNvPr id="6" name="TextovéPole 5"/>
          <p:cNvSpPr txBox="1"/>
          <p:nvPr/>
        </p:nvSpPr>
        <p:spPr>
          <a:xfrm>
            <a:off x="1681538" y="5063040"/>
            <a:ext cx="2820720" cy="400110"/>
          </a:xfrm>
          <a:prstGeom prst="rect">
            <a:avLst/>
          </a:prstGeom>
          <a:solidFill>
            <a:schemeClr val="bg1"/>
          </a:solidFill>
          <a:ln w="9525">
            <a:solidFill>
              <a:schemeClr val="tx1"/>
            </a:solidFill>
          </a:ln>
        </p:spPr>
        <p:txBody>
          <a:bodyPr wrap="square" rtlCol="0">
            <a:spAutoFit/>
          </a:bodyPr>
          <a:lstStyle/>
          <a:p>
            <a:r>
              <a:rPr lang="cs-CZ" sz="2000" b="1" dirty="0">
                <a:solidFill>
                  <a:schemeClr val="accent2">
                    <a:lumMod val="60000"/>
                    <a:lumOff val="40000"/>
                  </a:schemeClr>
                </a:solidFill>
              </a:rPr>
              <a:t>  </a:t>
            </a:r>
            <a:r>
              <a:rPr lang="cs-CZ" sz="1600" b="1" dirty="0">
                <a:solidFill>
                  <a:srgbClr val="FFC000"/>
                </a:solidFill>
              </a:rPr>
              <a:t>Rostoucí ochranářská aktivita </a:t>
            </a:r>
          </a:p>
        </p:txBody>
      </p:sp>
      <p:sp>
        <p:nvSpPr>
          <p:cNvPr id="7" name="TextovéPole 6"/>
          <p:cNvSpPr txBox="1"/>
          <p:nvPr/>
        </p:nvSpPr>
        <p:spPr>
          <a:xfrm>
            <a:off x="1689309" y="5641379"/>
            <a:ext cx="2162011" cy="338554"/>
          </a:xfrm>
          <a:prstGeom prst="rect">
            <a:avLst/>
          </a:prstGeom>
          <a:solidFill>
            <a:schemeClr val="bg1"/>
          </a:solidFill>
          <a:ln w="12700">
            <a:solidFill>
              <a:srgbClr val="959595"/>
            </a:solidFill>
          </a:ln>
        </p:spPr>
        <p:txBody>
          <a:bodyPr wrap="square" rtlCol="0">
            <a:spAutoFit/>
          </a:bodyPr>
          <a:lstStyle/>
          <a:p>
            <a:r>
              <a:rPr lang="cs-CZ" sz="1600" b="1" dirty="0"/>
              <a:t>Jen čistý business  </a:t>
            </a:r>
          </a:p>
        </p:txBody>
      </p:sp>
      <p:sp>
        <p:nvSpPr>
          <p:cNvPr id="9" name="TextovéPole 8"/>
          <p:cNvSpPr txBox="1"/>
          <p:nvPr/>
        </p:nvSpPr>
        <p:spPr>
          <a:xfrm>
            <a:off x="1681537" y="4114798"/>
            <a:ext cx="2820720" cy="830997"/>
          </a:xfrm>
          <a:prstGeom prst="rect">
            <a:avLst/>
          </a:prstGeom>
          <a:solidFill>
            <a:schemeClr val="bg1"/>
          </a:solidFill>
          <a:ln w="9525">
            <a:solidFill>
              <a:schemeClr val="tx1"/>
            </a:solidFill>
          </a:ln>
        </p:spPr>
        <p:txBody>
          <a:bodyPr wrap="square" rtlCol="0">
            <a:spAutoFit/>
          </a:bodyPr>
          <a:lstStyle/>
          <a:p>
            <a:r>
              <a:rPr lang="cs-CZ" sz="1600" b="1" dirty="0">
                <a:solidFill>
                  <a:srgbClr val="FFC000"/>
                </a:solidFill>
              </a:rPr>
              <a:t>Rostoucí ochranářská aktivita</a:t>
            </a:r>
          </a:p>
          <a:p>
            <a:r>
              <a:rPr lang="cs-CZ" sz="1600" b="1" dirty="0">
                <a:solidFill>
                  <a:srgbClr val="FFC000"/>
                </a:solidFill>
              </a:rPr>
              <a:t>+ udržitelná produkce</a:t>
            </a:r>
          </a:p>
          <a:p>
            <a:r>
              <a:rPr lang="cs-CZ" sz="1600" b="1" dirty="0">
                <a:solidFill>
                  <a:srgbClr val="FFC000"/>
                </a:solidFill>
              </a:rPr>
              <a:t>+udržitelná spotřeba</a:t>
            </a:r>
          </a:p>
        </p:txBody>
      </p:sp>
    </p:spTree>
    <p:extLst>
      <p:ext uri="{BB962C8B-B14F-4D97-AF65-F5344CB8AC3E}">
        <p14:creationId xmlns:p14="http://schemas.microsoft.com/office/powerpoint/2010/main" val="1048165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488" y="132655"/>
            <a:ext cx="11739966" cy="1325563"/>
          </a:xfrm>
        </p:spPr>
        <p:txBody>
          <a:bodyPr>
            <a:normAutofit fontScale="90000"/>
          </a:bodyPr>
          <a:lstStyle/>
          <a:p>
            <a:pPr algn="ctr"/>
            <a:r>
              <a:rPr lang="cs-CZ" b="1" dirty="0"/>
              <a:t>Ústup</a:t>
            </a:r>
            <a:r>
              <a:rPr lang="en-US" b="1" dirty="0"/>
              <a:t> </a:t>
            </a:r>
            <a:r>
              <a:rPr lang="cs-CZ" b="1" dirty="0"/>
              <a:t>ledovce </a:t>
            </a:r>
            <a:r>
              <a:rPr lang="en-US" b="1" dirty="0" err="1"/>
              <a:t>Aletsch</a:t>
            </a:r>
            <a:r>
              <a:rPr lang="en-US" b="1" dirty="0"/>
              <a:t> </a:t>
            </a:r>
            <a:r>
              <a:rPr lang="cs-CZ" b="1" dirty="0"/>
              <a:t>ve švýcarských Alpách</a:t>
            </a:r>
            <a:r>
              <a:rPr lang="en-US" b="1" dirty="0"/>
              <a:t>(</a:t>
            </a:r>
            <a:r>
              <a:rPr lang="en-US" b="1" dirty="0" err="1"/>
              <a:t>situa</a:t>
            </a:r>
            <a:r>
              <a:rPr lang="cs-CZ" b="1" dirty="0" err="1"/>
              <a:t>ce</a:t>
            </a:r>
            <a:r>
              <a:rPr lang="cs-CZ" b="1" dirty="0"/>
              <a:t> v roce</a:t>
            </a:r>
            <a:r>
              <a:rPr lang="en-US" b="1" dirty="0"/>
              <a:t> 1979, 1991 a 2002), </a:t>
            </a:r>
            <a:r>
              <a:rPr lang="cs-CZ" b="1" dirty="0"/>
              <a:t>působené globálním oteplením</a:t>
            </a:r>
          </a:p>
        </p:txBody>
      </p:sp>
      <p:pic>
        <p:nvPicPr>
          <p:cNvPr id="4301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0118" y="1577651"/>
            <a:ext cx="10356705" cy="508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095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1223" y="334129"/>
            <a:ext cx="11197526" cy="859241"/>
          </a:xfrm>
        </p:spPr>
        <p:txBody>
          <a:bodyPr>
            <a:noAutofit/>
          </a:bodyPr>
          <a:lstStyle/>
          <a:p>
            <a:pPr algn="ctr"/>
            <a:r>
              <a:rPr lang="cs-CZ" sz="4000" b="1" dirty="0"/>
              <a:t>Oblasti na Zemi nejvíce ohrožené klimatickou změnou</a:t>
            </a:r>
          </a:p>
        </p:txBody>
      </p:sp>
      <p:sp>
        <p:nvSpPr>
          <p:cNvPr id="3" name="Zástupný symbol pro obsah 2"/>
          <p:cNvSpPr>
            <a:spLocks noGrp="1"/>
          </p:cNvSpPr>
          <p:nvPr>
            <p:ph idx="1"/>
          </p:nvPr>
        </p:nvSpPr>
        <p:spPr>
          <a:xfrm>
            <a:off x="271222" y="1825625"/>
            <a:ext cx="11693469" cy="4351338"/>
          </a:xfrm>
        </p:spPr>
        <p:txBody>
          <a:bodyPr/>
          <a:lstStyle/>
          <a:p>
            <a:pPr marL="0" indent="0">
              <a:buNone/>
            </a:pPr>
            <a:r>
              <a:rPr lang="cs-CZ" dirty="0"/>
              <a:t>        	         Afrika (sucho) 		  	    Polární oblasti  (odlednění)                                                                                   					                            </a:t>
            </a:r>
          </a:p>
        </p:txBody>
      </p:sp>
      <p:pic>
        <p:nvPicPr>
          <p:cNvPr id="7172" name="Picture 4" descr="I v Česku vědci naměřili rekordní koncentraci CO2 | Téma | Lidov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453" y="2851432"/>
            <a:ext cx="5888225" cy="363461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ěsta se přizpůsobují změnám klimatu. Chtějí se vyrovnat s extrémními  výkyvy počasí — ČT24 — Česká telev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69" y="2851432"/>
            <a:ext cx="5805244" cy="363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98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8207992" y="1939596"/>
            <a:ext cx="3743221" cy="2334216"/>
          </a:xfrm>
          <a:prstGeom prst="rect">
            <a:avLst/>
          </a:prstGeom>
        </p:spPr>
      </p:pic>
      <p:pic>
        <p:nvPicPr>
          <p:cNvPr id="4" name="Zástupný symbol pro obsah 3"/>
          <p:cNvPicPr>
            <a:picLocks noGrp="1" noChangeAspect="1"/>
          </p:cNvPicPr>
          <p:nvPr>
            <p:ph idx="1"/>
          </p:nvPr>
        </p:nvPicPr>
        <p:blipFill>
          <a:blip r:embed="rId3"/>
          <a:stretch>
            <a:fillRect/>
          </a:stretch>
        </p:blipFill>
        <p:spPr>
          <a:xfrm>
            <a:off x="-1" y="0"/>
            <a:ext cx="6277361" cy="4463512"/>
          </a:xfrm>
          <a:prstGeom prst="rect">
            <a:avLst/>
          </a:prstGeom>
        </p:spPr>
      </p:pic>
      <p:pic>
        <p:nvPicPr>
          <p:cNvPr id="6" name="Obrázek 5"/>
          <p:cNvPicPr>
            <a:picLocks noChangeAspect="1"/>
          </p:cNvPicPr>
          <p:nvPr/>
        </p:nvPicPr>
        <p:blipFill>
          <a:blip r:embed="rId4"/>
          <a:stretch>
            <a:fillRect/>
          </a:stretch>
        </p:blipFill>
        <p:spPr>
          <a:xfrm>
            <a:off x="8207992" y="4463512"/>
            <a:ext cx="3626255" cy="2336996"/>
          </a:xfrm>
          <a:prstGeom prst="rect">
            <a:avLst/>
          </a:prstGeom>
        </p:spPr>
      </p:pic>
      <p:pic>
        <p:nvPicPr>
          <p:cNvPr id="7" name="Obrázek 6"/>
          <p:cNvPicPr>
            <a:picLocks noChangeAspect="1"/>
          </p:cNvPicPr>
          <p:nvPr/>
        </p:nvPicPr>
        <p:blipFill>
          <a:blip r:embed="rId5"/>
          <a:stretch>
            <a:fillRect/>
          </a:stretch>
        </p:blipFill>
        <p:spPr>
          <a:xfrm>
            <a:off x="9347293" y="3718"/>
            <a:ext cx="2844707" cy="1685597"/>
          </a:xfrm>
          <a:prstGeom prst="rect">
            <a:avLst/>
          </a:prstGeom>
        </p:spPr>
      </p:pic>
      <p:pic>
        <p:nvPicPr>
          <p:cNvPr id="9" name="Obrázek 8"/>
          <p:cNvPicPr>
            <a:picLocks noChangeAspect="1"/>
          </p:cNvPicPr>
          <p:nvPr/>
        </p:nvPicPr>
        <p:blipFill>
          <a:blip r:embed="rId6"/>
          <a:stretch>
            <a:fillRect/>
          </a:stretch>
        </p:blipFill>
        <p:spPr>
          <a:xfrm>
            <a:off x="0" y="4141320"/>
            <a:ext cx="4324027" cy="2716679"/>
          </a:xfrm>
          <a:prstGeom prst="rect">
            <a:avLst/>
          </a:prstGeom>
        </p:spPr>
      </p:pic>
      <p:sp>
        <p:nvSpPr>
          <p:cNvPr id="10" name="TextovéPole 9"/>
          <p:cNvSpPr txBox="1"/>
          <p:nvPr/>
        </p:nvSpPr>
        <p:spPr>
          <a:xfrm>
            <a:off x="6354295" y="1976930"/>
            <a:ext cx="1890791" cy="707886"/>
          </a:xfrm>
          <a:prstGeom prst="rect">
            <a:avLst/>
          </a:prstGeom>
          <a:noFill/>
        </p:spPr>
        <p:txBody>
          <a:bodyPr wrap="square" rtlCol="0">
            <a:spAutoFit/>
          </a:bodyPr>
          <a:lstStyle/>
          <a:p>
            <a:pPr algn="ctr"/>
            <a:r>
              <a:rPr lang="cs-CZ" sz="4000" dirty="0"/>
              <a:t>SAHEL</a:t>
            </a:r>
          </a:p>
        </p:txBody>
      </p:sp>
      <p:pic>
        <p:nvPicPr>
          <p:cNvPr id="8" name="Obrázek 7"/>
          <p:cNvPicPr>
            <a:picLocks noChangeAspect="1"/>
          </p:cNvPicPr>
          <p:nvPr/>
        </p:nvPicPr>
        <p:blipFill>
          <a:blip r:embed="rId7"/>
          <a:stretch>
            <a:fillRect/>
          </a:stretch>
        </p:blipFill>
        <p:spPr>
          <a:xfrm>
            <a:off x="3955131" y="4141319"/>
            <a:ext cx="3980001" cy="2716679"/>
          </a:xfrm>
          <a:prstGeom prst="rect">
            <a:avLst/>
          </a:prstGeom>
        </p:spPr>
      </p:pic>
      <p:pic>
        <p:nvPicPr>
          <p:cNvPr id="12" name="Picture 2" descr="Hladomor v Africe ohrožuje miliony dětí a dospělých | ADR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77359" y="0"/>
            <a:ext cx="3085432" cy="168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2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7463" y="341878"/>
            <a:ext cx="10515600" cy="758499"/>
          </a:xfrm>
        </p:spPr>
        <p:txBody>
          <a:bodyPr>
            <a:normAutofit/>
          </a:bodyPr>
          <a:lstStyle/>
          <a:p>
            <a:pPr algn="ctr"/>
            <a:r>
              <a:rPr lang="cs-CZ" sz="4000" b="1" dirty="0"/>
              <a:t>Druhová bohatost v tropech – ztráty 52% (od 1970)</a:t>
            </a:r>
          </a:p>
        </p:txBody>
      </p:sp>
      <p:pic>
        <p:nvPicPr>
          <p:cNvPr id="18434" name="Picture 2" descr="Tropical ecosystems host more than three quarters of the planet's plant and  animal species - Portal Embra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3167" y="1619573"/>
            <a:ext cx="4669812" cy="492374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The value of a species – The Fisheries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515302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81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461" y="241142"/>
            <a:ext cx="11205275" cy="495030"/>
          </a:xfrm>
        </p:spPr>
        <p:txBody>
          <a:bodyPr>
            <a:normAutofit fontScale="90000"/>
          </a:bodyPr>
          <a:lstStyle/>
          <a:p>
            <a:pPr algn="ctr"/>
            <a:r>
              <a:rPr lang="cs-CZ" sz="4000" b="1" dirty="0"/>
              <a:t>Oteplování a úbytek biodiverzity jsou dvě strany téže mince !</a:t>
            </a:r>
          </a:p>
        </p:txBody>
      </p:sp>
      <p:pic>
        <p:nvPicPr>
          <p:cNvPr id="8194" name="Picture 2" descr="Biodiversity - our strongest natural defense against climate change |  United Nati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059" y="821911"/>
            <a:ext cx="10336078" cy="581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6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rktidu za patnáct let nebude pokrývat led, tvrdí vědci. Zájem o oblast  dlouhodobě projevuje Čína | Svět | Lidovky.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9149" y="235870"/>
            <a:ext cx="5183006" cy="326137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limate change: Most polar bears could struggle to survive in the Arctic by  2100 | C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813" y="3215900"/>
            <a:ext cx="5642472" cy="33754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Čeští vědci už deset let užívají polární stanici v Antarktidě | Radio  Prague Internat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404" y="228121"/>
            <a:ext cx="5035333" cy="34022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unt from space finds emperor penguins living 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155" y="3215899"/>
            <a:ext cx="5035333" cy="337863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48154"/>
            <a:ext cx="10515600" cy="479529"/>
          </a:xfrm>
          <a:solidFill>
            <a:schemeClr val="bg1"/>
          </a:solidFill>
          <a:ln>
            <a:solidFill>
              <a:schemeClr val="bg1"/>
            </a:solidFill>
          </a:ln>
        </p:spPr>
        <p:txBody>
          <a:bodyPr>
            <a:normAutofit fontScale="90000"/>
          </a:bodyPr>
          <a:lstStyle/>
          <a:p>
            <a:pPr algn="ctr"/>
            <a:r>
              <a:rPr lang="cs-CZ" sz="4000" b="1" dirty="0"/>
              <a:t>Posledních 15 let ledu v polárních oblastech ?</a:t>
            </a:r>
          </a:p>
        </p:txBody>
      </p:sp>
    </p:spTree>
    <p:extLst>
      <p:ext uri="{BB962C8B-B14F-4D97-AF65-F5344CB8AC3E}">
        <p14:creationId xmlns:p14="http://schemas.microsoft.com/office/powerpoint/2010/main" val="2120134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782" y="109406"/>
            <a:ext cx="11294512" cy="665510"/>
          </a:xfrm>
        </p:spPr>
        <p:txBody>
          <a:bodyPr>
            <a:normAutofit fontScale="90000"/>
          </a:bodyPr>
          <a:lstStyle/>
          <a:p>
            <a:pPr algn="ctr"/>
            <a:r>
              <a:rPr lang="cs-CZ" sz="4000" b="1" dirty="0"/>
              <a:t>Lední medvědi vyhynou před rokem 2100 díky klimatické krizi</a:t>
            </a:r>
          </a:p>
        </p:txBody>
      </p:sp>
      <p:pic>
        <p:nvPicPr>
          <p:cNvPr id="4098" name="Picture 2" descr="Biodiversity loss and climate change must be addressed together | CNRS N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78733" y="844659"/>
            <a:ext cx="6813267" cy="32701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orld missed a critical deadline to safeguard biodiversity, UN report  s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299" y="4114800"/>
            <a:ext cx="411670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imate change: Polar bears could be lost by 2100 - BBC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487679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lobal Warming Is Driving Polar Bears Toward Extinction, Researchers Say -  The New York Ti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4660"/>
            <a:ext cx="5813582" cy="32701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rktída | Dromedár.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1241" y="4287439"/>
            <a:ext cx="2376832" cy="237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492F6E-B4B3-6BC6-E4BF-5FCA022EF2B2}"/>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37B24150-7394-E5FA-AC7D-D449B2F13E94}"/>
              </a:ext>
            </a:extLst>
          </p:cNvPr>
          <p:cNvPicPr>
            <a:picLocks noGrp="1" noChangeAspect="1"/>
          </p:cNvPicPr>
          <p:nvPr>
            <p:ph idx="1"/>
          </p:nvPr>
        </p:nvPicPr>
        <p:blipFill>
          <a:blip r:embed="rId2"/>
          <a:stretch>
            <a:fillRect/>
          </a:stretch>
        </p:blipFill>
        <p:spPr>
          <a:xfrm>
            <a:off x="430751" y="326380"/>
            <a:ext cx="11185651" cy="6128665"/>
          </a:xfrm>
        </p:spPr>
      </p:pic>
      <p:sp>
        <p:nvSpPr>
          <p:cNvPr id="3" name="Obdélník 2"/>
          <p:cNvSpPr/>
          <p:nvPr/>
        </p:nvSpPr>
        <p:spPr>
          <a:xfrm>
            <a:off x="1937287" y="534692"/>
            <a:ext cx="7973879"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41321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59241"/>
          </a:xfrm>
        </p:spPr>
        <p:txBody>
          <a:bodyPr>
            <a:normAutofit/>
          </a:bodyPr>
          <a:lstStyle/>
          <a:p>
            <a:pPr algn="ctr"/>
            <a:r>
              <a:rPr lang="cs-CZ" sz="4000" b="1" dirty="0"/>
              <a:t>Význam biodiverzity</a:t>
            </a:r>
          </a:p>
        </p:txBody>
      </p:sp>
      <p:pic>
        <p:nvPicPr>
          <p:cNvPr id="55298" name="Picture 2" descr="Why Is Biodiversity Critical To Life On Earth? - WorldAtl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097" y="1224366"/>
            <a:ext cx="10563761" cy="546315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84883" y="2619209"/>
            <a:ext cx="2279342" cy="707886"/>
          </a:xfrm>
          <a:prstGeom prst="rect">
            <a:avLst/>
          </a:prstGeom>
          <a:solidFill>
            <a:schemeClr val="bg1"/>
          </a:solidFill>
          <a:ln>
            <a:solidFill>
              <a:schemeClr val="bg1"/>
            </a:solidFill>
          </a:ln>
        </p:spPr>
        <p:txBody>
          <a:bodyPr wrap="none" rtlCol="0">
            <a:spAutoFit/>
          </a:bodyPr>
          <a:lstStyle/>
          <a:p>
            <a:pPr marL="342900" indent="-342900">
              <a:buFont typeface="Arial" panose="020B0604020202020204" pitchFamily="34" charset="0"/>
              <a:buChar char="•"/>
            </a:pPr>
            <a:r>
              <a:rPr lang="cs-CZ" sz="2000" b="1" dirty="0"/>
              <a:t>Tvorba a </a:t>
            </a:r>
          </a:p>
          <a:p>
            <a:r>
              <a:rPr lang="cs-CZ" sz="2000" b="1" dirty="0"/>
              <a:t>      formování půdy </a:t>
            </a:r>
          </a:p>
        </p:txBody>
      </p:sp>
      <p:sp>
        <p:nvSpPr>
          <p:cNvPr id="5" name="TextovéPole 4"/>
          <p:cNvSpPr txBox="1"/>
          <p:nvPr/>
        </p:nvSpPr>
        <p:spPr>
          <a:xfrm>
            <a:off x="663846" y="3461285"/>
            <a:ext cx="2625345"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Potravní zdroje </a:t>
            </a:r>
          </a:p>
          <a:p>
            <a:r>
              <a:rPr lang="cs-CZ" sz="2000" b="1" dirty="0"/>
              <a:t>      pro lidstvo </a:t>
            </a:r>
          </a:p>
        </p:txBody>
      </p:sp>
      <p:sp>
        <p:nvSpPr>
          <p:cNvPr id="6" name="TextovéPole 5"/>
          <p:cNvSpPr txBox="1"/>
          <p:nvPr/>
        </p:nvSpPr>
        <p:spPr>
          <a:xfrm>
            <a:off x="645761" y="4295612"/>
            <a:ext cx="2625345"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Zdraví a pohoda všeho živého </a:t>
            </a:r>
          </a:p>
        </p:txBody>
      </p:sp>
      <p:sp>
        <p:nvSpPr>
          <p:cNvPr id="7" name="TextovéPole 6"/>
          <p:cNvSpPr txBox="1"/>
          <p:nvPr/>
        </p:nvSpPr>
        <p:spPr>
          <a:xfrm>
            <a:off x="955728" y="5070533"/>
            <a:ext cx="2625345"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Ochrana přírodních zdrojů </a:t>
            </a:r>
          </a:p>
        </p:txBody>
      </p:sp>
      <p:sp>
        <p:nvSpPr>
          <p:cNvPr id="8" name="TextovéPole 7"/>
          <p:cNvSpPr txBox="1"/>
          <p:nvPr/>
        </p:nvSpPr>
        <p:spPr>
          <a:xfrm>
            <a:off x="8487953" y="3466462"/>
            <a:ext cx="2625345"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Udržování potravních řetězců</a:t>
            </a:r>
          </a:p>
        </p:txBody>
      </p:sp>
      <p:sp>
        <p:nvSpPr>
          <p:cNvPr id="9" name="TextovéPole 8"/>
          <p:cNvSpPr txBox="1"/>
          <p:nvPr/>
        </p:nvSpPr>
        <p:spPr>
          <a:xfrm>
            <a:off x="8330346" y="2650204"/>
            <a:ext cx="3051592"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Rychlá obnova po přírodních katastrofách </a:t>
            </a:r>
          </a:p>
        </p:txBody>
      </p:sp>
      <p:sp>
        <p:nvSpPr>
          <p:cNvPr id="10" name="TextovéPole 9"/>
          <p:cNvSpPr txBox="1"/>
          <p:nvPr/>
        </p:nvSpPr>
        <p:spPr>
          <a:xfrm>
            <a:off x="8493122" y="4231043"/>
            <a:ext cx="2828393"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Udržování genetické rozmanitosti</a:t>
            </a:r>
          </a:p>
        </p:txBody>
      </p:sp>
      <p:sp>
        <p:nvSpPr>
          <p:cNvPr id="11" name="TextovéPole 10"/>
          <p:cNvSpPr txBox="1"/>
          <p:nvPr/>
        </p:nvSpPr>
        <p:spPr>
          <a:xfrm>
            <a:off x="8211576" y="4949134"/>
            <a:ext cx="2828393" cy="707886"/>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Udržování rovnováhy ekosystému</a:t>
            </a:r>
          </a:p>
        </p:txBody>
      </p:sp>
      <p:sp>
        <p:nvSpPr>
          <p:cNvPr id="12" name="TextovéPole 11"/>
          <p:cNvSpPr txBox="1"/>
          <p:nvPr/>
        </p:nvSpPr>
        <p:spPr>
          <a:xfrm>
            <a:off x="3841025" y="6165737"/>
            <a:ext cx="4370551" cy="400110"/>
          </a:xfrm>
          <a:prstGeom prst="rect">
            <a:avLst/>
          </a:prstGeom>
          <a:solidFill>
            <a:schemeClr val="bg1"/>
          </a:solidFill>
          <a:ln>
            <a:solidFill>
              <a:schemeClr val="bg1"/>
            </a:solidFill>
          </a:ln>
        </p:spPr>
        <p:txBody>
          <a:bodyPr wrap="square" rtlCol="0">
            <a:spAutoFit/>
          </a:bodyPr>
          <a:lstStyle/>
          <a:p>
            <a:pPr marL="342900" indent="-342900">
              <a:buFont typeface="Arial" panose="020B0604020202020204" pitchFamily="34" charset="0"/>
              <a:buChar char="•"/>
            </a:pPr>
            <a:r>
              <a:rPr lang="cs-CZ" sz="2000" b="1" dirty="0"/>
              <a:t>Celková udržitelnost a růst     </a:t>
            </a:r>
          </a:p>
        </p:txBody>
      </p:sp>
    </p:spTree>
    <p:extLst>
      <p:ext uri="{BB962C8B-B14F-4D97-AF65-F5344CB8AC3E}">
        <p14:creationId xmlns:p14="http://schemas.microsoft.com/office/powerpoint/2010/main" val="237211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4647"/>
            <a:ext cx="10515600" cy="735255"/>
          </a:xfrm>
        </p:spPr>
        <p:txBody>
          <a:bodyPr>
            <a:normAutofit/>
          </a:bodyPr>
          <a:lstStyle/>
          <a:p>
            <a:pPr algn="ctr"/>
            <a:r>
              <a:rPr lang="cs-CZ" sz="4000" b="1" dirty="0"/>
              <a:t>Důležitost ochrany biodiverzity</a:t>
            </a:r>
          </a:p>
        </p:txBody>
      </p:sp>
      <p:pic>
        <p:nvPicPr>
          <p:cNvPr id="10242" name="Picture 2" descr="EnviroAtlas Benefit Category: Biodiversity Conservation | US E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1029" y="1022888"/>
            <a:ext cx="4608544" cy="510231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984143" y="1534338"/>
            <a:ext cx="2124559" cy="9144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PŘÍRODNÍ ZDROJE</a:t>
            </a:r>
          </a:p>
        </p:txBody>
      </p:sp>
      <p:sp>
        <p:nvSpPr>
          <p:cNvPr id="7" name="Obdélník 6"/>
          <p:cNvSpPr/>
          <p:nvPr/>
        </p:nvSpPr>
        <p:spPr>
          <a:xfrm>
            <a:off x="5111860" y="5668006"/>
            <a:ext cx="2124559" cy="9144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PŘÍČINY ZMĚNY</a:t>
            </a:r>
          </a:p>
        </p:txBody>
      </p:sp>
      <p:sp>
        <p:nvSpPr>
          <p:cNvPr id="8" name="Obdélník 7"/>
          <p:cNvSpPr/>
          <p:nvPr/>
        </p:nvSpPr>
        <p:spPr>
          <a:xfrm>
            <a:off x="9007139" y="1498180"/>
            <a:ext cx="212455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BENEFITY</a:t>
            </a:r>
          </a:p>
        </p:txBody>
      </p:sp>
      <p:sp>
        <p:nvSpPr>
          <p:cNvPr id="5" name="Obdélník 4"/>
          <p:cNvSpPr/>
          <p:nvPr/>
        </p:nvSpPr>
        <p:spPr>
          <a:xfrm>
            <a:off x="984142" y="2448738"/>
            <a:ext cx="2124559" cy="23247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s-CZ" dirty="0">
                <a:solidFill>
                  <a:schemeClr val="tx1"/>
                </a:solidFill>
              </a:rPr>
              <a:t>Různé habitaty</a:t>
            </a:r>
          </a:p>
          <a:p>
            <a:pPr marL="285750" indent="-285750">
              <a:buFont typeface="Arial" panose="020B0604020202020204" pitchFamily="34" charset="0"/>
              <a:buChar char="•"/>
            </a:pPr>
            <a:r>
              <a:rPr lang="cs-CZ" dirty="0">
                <a:solidFill>
                  <a:schemeClr val="tx1"/>
                </a:solidFill>
              </a:rPr>
              <a:t>Vzácné ekosystémy</a:t>
            </a:r>
          </a:p>
          <a:p>
            <a:pPr marL="285750" indent="-285750">
              <a:buFont typeface="Arial" panose="020B0604020202020204" pitchFamily="34" charset="0"/>
              <a:buChar char="•"/>
            </a:pPr>
            <a:r>
              <a:rPr lang="cs-CZ" dirty="0">
                <a:solidFill>
                  <a:schemeClr val="tx1"/>
                </a:solidFill>
              </a:rPr>
              <a:t>Vzájemná propojenost</a:t>
            </a:r>
          </a:p>
          <a:p>
            <a:pPr marL="285750" indent="-285750">
              <a:buFont typeface="Arial" panose="020B0604020202020204" pitchFamily="34" charset="0"/>
              <a:buChar char="•"/>
            </a:pPr>
            <a:r>
              <a:rPr lang="cs-CZ" dirty="0">
                <a:solidFill>
                  <a:schemeClr val="tx1"/>
                </a:solidFill>
              </a:rPr>
              <a:t>Národní parky a rezervace</a:t>
            </a:r>
          </a:p>
        </p:txBody>
      </p:sp>
      <p:sp>
        <p:nvSpPr>
          <p:cNvPr id="10" name="Obdélník 9"/>
          <p:cNvSpPr/>
          <p:nvPr/>
        </p:nvSpPr>
        <p:spPr>
          <a:xfrm>
            <a:off x="9017473" y="2422911"/>
            <a:ext cx="2124559" cy="23247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s-CZ" dirty="0">
                <a:solidFill>
                  <a:schemeClr val="tx1"/>
                </a:solidFill>
              </a:rPr>
              <a:t>Rekreace, kultura, estetika</a:t>
            </a:r>
          </a:p>
          <a:p>
            <a:pPr marL="285750" indent="-285750">
              <a:buFont typeface="Arial" panose="020B0604020202020204" pitchFamily="34" charset="0"/>
              <a:buChar char="•"/>
            </a:pPr>
            <a:r>
              <a:rPr lang="cs-CZ" dirty="0">
                <a:solidFill>
                  <a:schemeClr val="tx1"/>
                </a:solidFill>
              </a:rPr>
              <a:t>Zdraví populace člověka</a:t>
            </a:r>
          </a:p>
          <a:p>
            <a:pPr marL="285750" indent="-285750">
              <a:buFont typeface="Arial" panose="020B0604020202020204" pitchFamily="34" charset="0"/>
              <a:buChar char="•"/>
            </a:pPr>
            <a:r>
              <a:rPr lang="cs-CZ" dirty="0">
                <a:solidFill>
                  <a:schemeClr val="tx1"/>
                </a:solidFill>
              </a:rPr>
              <a:t>Genetická rozmanitost </a:t>
            </a:r>
          </a:p>
        </p:txBody>
      </p:sp>
      <p:sp>
        <p:nvSpPr>
          <p:cNvPr id="11" name="Obdélník 10"/>
          <p:cNvSpPr/>
          <p:nvPr/>
        </p:nvSpPr>
        <p:spPr>
          <a:xfrm>
            <a:off x="2973089" y="5672380"/>
            <a:ext cx="2124559" cy="919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s-CZ" dirty="0">
                <a:solidFill>
                  <a:schemeClr val="tx1"/>
                </a:solidFill>
              </a:rPr>
              <a:t>Špatný krajinný management </a:t>
            </a:r>
          </a:p>
          <a:p>
            <a:pPr marL="285750" indent="-285750">
              <a:buFont typeface="Arial" panose="020B0604020202020204" pitchFamily="34" charset="0"/>
              <a:buChar char="•"/>
            </a:pPr>
            <a:r>
              <a:rPr lang="cs-CZ" dirty="0">
                <a:solidFill>
                  <a:schemeClr val="tx1"/>
                </a:solidFill>
              </a:rPr>
              <a:t>Invazní druhy</a:t>
            </a:r>
          </a:p>
        </p:txBody>
      </p:sp>
      <p:sp>
        <p:nvSpPr>
          <p:cNvPr id="12" name="Obdélník 11"/>
          <p:cNvSpPr/>
          <p:nvPr/>
        </p:nvSpPr>
        <p:spPr>
          <a:xfrm>
            <a:off x="7249544" y="5660257"/>
            <a:ext cx="2700368" cy="9221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s-CZ" dirty="0">
                <a:solidFill>
                  <a:schemeClr val="tx1"/>
                </a:solidFill>
              </a:rPr>
              <a:t>Znečištění prostředí</a:t>
            </a:r>
          </a:p>
          <a:p>
            <a:pPr marL="285750" indent="-285750">
              <a:buFont typeface="Arial" panose="020B0604020202020204" pitchFamily="34" charset="0"/>
              <a:buChar char="•"/>
            </a:pPr>
            <a:r>
              <a:rPr lang="cs-CZ" dirty="0">
                <a:solidFill>
                  <a:schemeClr val="tx1"/>
                </a:solidFill>
              </a:rPr>
              <a:t>Nadměrná rekreace a využívání</a:t>
            </a:r>
          </a:p>
        </p:txBody>
      </p:sp>
      <p:sp>
        <p:nvSpPr>
          <p:cNvPr id="6" name="Obdélník 5"/>
          <p:cNvSpPr/>
          <p:nvPr/>
        </p:nvSpPr>
        <p:spPr>
          <a:xfrm>
            <a:off x="3549113" y="5308172"/>
            <a:ext cx="1046136" cy="340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04410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95770"/>
          </a:xfrm>
        </p:spPr>
        <p:txBody>
          <a:bodyPr>
            <a:normAutofit fontScale="90000"/>
          </a:bodyPr>
          <a:lstStyle/>
          <a:p>
            <a:pPr algn="ctr"/>
            <a:r>
              <a:rPr lang="cs-CZ" sz="4000" b="1" dirty="0"/>
              <a:t>Benefity biodiverzity</a:t>
            </a:r>
          </a:p>
        </p:txBody>
      </p:sp>
      <p:sp>
        <p:nvSpPr>
          <p:cNvPr id="4" name="TextovéPole 3"/>
          <p:cNvSpPr txBox="1"/>
          <p:nvPr/>
        </p:nvSpPr>
        <p:spPr>
          <a:xfrm>
            <a:off x="2374837" y="1442699"/>
            <a:ext cx="7444282" cy="4739759"/>
          </a:xfrm>
          <a:prstGeom prst="rect">
            <a:avLst/>
          </a:prstGeom>
          <a:noFill/>
        </p:spPr>
        <p:txBody>
          <a:bodyPr wrap="none" rtlCol="0">
            <a:spAutoFit/>
          </a:bodyPr>
          <a:lstStyle/>
          <a:p>
            <a:pPr algn="ctr"/>
            <a:r>
              <a:rPr lang="cs-CZ" sz="2400" b="1" dirty="0"/>
              <a:t>Ochrana biodiverzity zachovává tzv. služby ekosystému </a:t>
            </a:r>
          </a:p>
          <a:p>
            <a:pPr algn="ctr"/>
            <a:r>
              <a:rPr lang="cs-CZ" sz="2400" b="1" dirty="0"/>
              <a:t>a přímo poskytuje hodnoty pro náš život:</a:t>
            </a:r>
          </a:p>
          <a:p>
            <a:endParaRPr lang="cs-CZ" b="1" dirty="0"/>
          </a:p>
          <a:p>
            <a:pPr marL="1714500" lvl="3" indent="-342900">
              <a:buFont typeface="Arial" panose="020B0604020202020204" pitchFamily="34" charset="0"/>
              <a:buChar char="•"/>
            </a:pPr>
            <a:r>
              <a:rPr lang="cs-CZ" sz="2000" b="1" dirty="0"/>
              <a:t>Potrava, palivo </a:t>
            </a:r>
          </a:p>
          <a:p>
            <a:pPr marL="1714500" lvl="3" indent="-342900">
              <a:buFont typeface="Arial" panose="020B0604020202020204" pitchFamily="34" charset="0"/>
              <a:buChar char="•"/>
            </a:pPr>
            <a:r>
              <a:rPr lang="cs-CZ" sz="2000" b="1" dirty="0"/>
              <a:t>Úkryty a stavební materiály</a:t>
            </a:r>
          </a:p>
          <a:p>
            <a:pPr marL="1714500" lvl="3" indent="-342900">
              <a:buFont typeface="Arial" panose="020B0604020202020204" pitchFamily="34" charset="0"/>
              <a:buChar char="•"/>
            </a:pPr>
            <a:r>
              <a:rPr lang="cs-CZ" sz="2000" b="1" dirty="0"/>
              <a:t>Čištění vzduchu a vody</a:t>
            </a:r>
          </a:p>
          <a:p>
            <a:pPr marL="1714500" lvl="3" indent="-342900">
              <a:buFont typeface="Arial" panose="020B0604020202020204" pitchFamily="34" charset="0"/>
              <a:buChar char="•"/>
            </a:pPr>
            <a:r>
              <a:rPr lang="cs-CZ" sz="2000" b="1" dirty="0"/>
              <a:t>Rozklad odpadů</a:t>
            </a:r>
          </a:p>
          <a:p>
            <a:pPr marL="1714500" lvl="3" indent="-342900">
              <a:buFont typeface="Arial" panose="020B0604020202020204" pitchFamily="34" charset="0"/>
              <a:buChar char="•"/>
            </a:pPr>
            <a:r>
              <a:rPr lang="cs-CZ" sz="2000" b="1" dirty="0"/>
              <a:t>Stabilizace a zmírňování vlivu klimatu </a:t>
            </a:r>
          </a:p>
          <a:p>
            <a:pPr marL="1714500" lvl="3" indent="-342900">
              <a:buFont typeface="Arial" panose="020B0604020202020204" pitchFamily="34" charset="0"/>
              <a:buChar char="•"/>
            </a:pPr>
            <a:r>
              <a:rPr lang="cs-CZ" sz="2000" b="1" dirty="0"/>
              <a:t>Koloběh živin</a:t>
            </a:r>
          </a:p>
          <a:p>
            <a:pPr marL="1714500" lvl="3" indent="-342900">
              <a:buFont typeface="Arial" panose="020B0604020202020204" pitchFamily="34" charset="0"/>
              <a:buChar char="•"/>
            </a:pPr>
            <a:r>
              <a:rPr lang="cs-CZ" sz="2000" b="1" dirty="0"/>
              <a:t>Plodnost půdy</a:t>
            </a:r>
          </a:p>
          <a:p>
            <a:pPr marL="1714500" lvl="3" indent="-342900">
              <a:buFont typeface="Arial" panose="020B0604020202020204" pitchFamily="34" charset="0"/>
              <a:buChar char="•"/>
            </a:pPr>
            <a:r>
              <a:rPr lang="cs-CZ" sz="2000" b="1" dirty="0"/>
              <a:t>Opylování</a:t>
            </a:r>
          </a:p>
          <a:p>
            <a:pPr marL="1714500" lvl="3" indent="-342900">
              <a:buFont typeface="Arial" panose="020B0604020202020204" pitchFamily="34" charset="0"/>
              <a:buChar char="•"/>
            </a:pPr>
            <a:r>
              <a:rPr lang="cs-CZ" sz="2000" b="1" dirty="0"/>
              <a:t>Kontrola škůdců</a:t>
            </a:r>
          </a:p>
          <a:p>
            <a:pPr marL="1714500" lvl="3" indent="-342900">
              <a:buFont typeface="Arial" panose="020B0604020202020204" pitchFamily="34" charset="0"/>
              <a:buChar char="•"/>
            </a:pPr>
            <a:r>
              <a:rPr lang="cs-CZ" sz="2000" b="1" dirty="0"/>
              <a:t>Genetické zdroje</a:t>
            </a:r>
          </a:p>
          <a:p>
            <a:pPr marL="285750" indent="-285750">
              <a:buFont typeface="Arial" panose="020B0604020202020204" pitchFamily="34" charset="0"/>
              <a:buChar char="•"/>
            </a:pPr>
            <a:endParaRPr lang="cs-CZ" dirty="0">
              <a:solidFill>
                <a:srgbClr val="FF0000"/>
              </a:solidFill>
            </a:endParaRPr>
          </a:p>
          <a:p>
            <a:endParaRPr lang="cs-CZ" dirty="0"/>
          </a:p>
        </p:txBody>
      </p:sp>
    </p:spTree>
    <p:extLst>
      <p:ext uri="{BB962C8B-B14F-4D97-AF65-F5344CB8AC3E}">
        <p14:creationId xmlns:p14="http://schemas.microsoft.com/office/powerpoint/2010/main" val="1531864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26380"/>
            <a:ext cx="10515600" cy="549275"/>
          </a:xfrm>
        </p:spPr>
        <p:txBody>
          <a:bodyPr>
            <a:normAutofit fontScale="90000"/>
          </a:bodyPr>
          <a:lstStyle/>
          <a:p>
            <a:pPr algn="ctr"/>
            <a:r>
              <a:rPr lang="cs-CZ" sz="4000" b="1" dirty="0"/>
              <a:t>Jak biodiverzita ovlivňuje lidstvo ?</a:t>
            </a:r>
          </a:p>
        </p:txBody>
      </p:sp>
      <p:pic>
        <p:nvPicPr>
          <p:cNvPr id="2050" name="Picture 2" descr="How Could the Loss of Biodiversity Affect Humans? | Earth.Or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5933" y="1020175"/>
            <a:ext cx="6145078" cy="5837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356101" y="1255364"/>
            <a:ext cx="1634102" cy="1477328"/>
          </a:xfrm>
          <a:prstGeom prst="rect">
            <a:avLst/>
          </a:prstGeom>
          <a:noFill/>
          <a:ln w="38100">
            <a:solidFill>
              <a:schemeClr val="tx1"/>
            </a:solidFill>
          </a:ln>
        </p:spPr>
        <p:txBody>
          <a:bodyPr wrap="none" rtlCol="0">
            <a:spAutoFit/>
          </a:bodyPr>
          <a:lstStyle/>
          <a:p>
            <a:r>
              <a:rPr lang="cs-CZ" b="1" cap="all" dirty="0"/>
              <a:t>Podporující: </a:t>
            </a:r>
          </a:p>
          <a:p>
            <a:pPr marL="285750" indent="-285750">
              <a:buFont typeface="Arial" panose="020B0604020202020204" pitchFamily="34" charset="0"/>
              <a:buChar char="•"/>
            </a:pPr>
            <a:r>
              <a:rPr lang="cs-CZ" dirty="0"/>
              <a:t>Fotosyntéza</a:t>
            </a:r>
          </a:p>
          <a:p>
            <a:pPr marL="285750" indent="-285750">
              <a:buFont typeface="Arial" panose="020B0604020202020204" pitchFamily="34" charset="0"/>
              <a:buChar char="•"/>
            </a:pPr>
            <a:r>
              <a:rPr lang="cs-CZ" dirty="0"/>
              <a:t>Habitat</a:t>
            </a:r>
          </a:p>
          <a:p>
            <a:pPr marL="285750" indent="-285750">
              <a:buFont typeface="Arial" panose="020B0604020202020204" pitchFamily="34" charset="0"/>
              <a:buChar char="•"/>
            </a:pPr>
            <a:r>
              <a:rPr lang="cs-CZ" dirty="0"/>
              <a:t>Biodiverzita</a:t>
            </a:r>
          </a:p>
          <a:p>
            <a:pPr marL="285750" indent="-285750">
              <a:buFont typeface="Arial" panose="020B0604020202020204" pitchFamily="34" charset="0"/>
              <a:buChar char="•"/>
            </a:pPr>
            <a:r>
              <a:rPr lang="cs-CZ" dirty="0"/>
              <a:t>Tvorba půdy</a:t>
            </a:r>
          </a:p>
        </p:txBody>
      </p:sp>
      <p:sp>
        <p:nvSpPr>
          <p:cNvPr id="5" name="TextovéPole 4"/>
          <p:cNvSpPr txBox="1"/>
          <p:nvPr/>
        </p:nvSpPr>
        <p:spPr>
          <a:xfrm>
            <a:off x="1601488" y="4584911"/>
            <a:ext cx="1528945" cy="1477328"/>
          </a:xfrm>
          <a:prstGeom prst="rect">
            <a:avLst/>
          </a:prstGeom>
          <a:noFill/>
          <a:ln w="38100">
            <a:solidFill>
              <a:schemeClr val="tx2">
                <a:lumMod val="60000"/>
                <a:lumOff val="40000"/>
              </a:schemeClr>
            </a:solidFill>
          </a:ln>
        </p:spPr>
        <p:txBody>
          <a:bodyPr wrap="none" rtlCol="0">
            <a:spAutoFit/>
          </a:bodyPr>
          <a:lstStyle/>
          <a:p>
            <a:r>
              <a:rPr lang="cs-CZ" b="1" cap="all" dirty="0"/>
              <a:t>Kulturní: </a:t>
            </a:r>
          </a:p>
          <a:p>
            <a:pPr marL="285750" indent="-285750">
              <a:buFont typeface="Arial" panose="020B0604020202020204" pitchFamily="34" charset="0"/>
              <a:buChar char="•"/>
            </a:pPr>
            <a:r>
              <a:rPr lang="cs-CZ" dirty="0"/>
              <a:t>Estetika</a:t>
            </a:r>
          </a:p>
          <a:p>
            <a:pPr marL="285750" indent="-285750">
              <a:buFont typeface="Arial" panose="020B0604020202020204" pitchFamily="34" charset="0"/>
              <a:buChar char="•"/>
            </a:pPr>
            <a:r>
              <a:rPr lang="cs-CZ" dirty="0"/>
              <a:t>Spiritualita</a:t>
            </a:r>
          </a:p>
          <a:p>
            <a:pPr marL="285750" indent="-285750">
              <a:buFont typeface="Arial" panose="020B0604020202020204" pitchFamily="34" charset="0"/>
              <a:buChar char="•"/>
            </a:pPr>
            <a:r>
              <a:rPr lang="cs-CZ" dirty="0"/>
              <a:t>Rekreace</a:t>
            </a:r>
          </a:p>
          <a:p>
            <a:pPr marL="285750" indent="-285750">
              <a:buFont typeface="Arial" panose="020B0604020202020204" pitchFamily="34" charset="0"/>
              <a:buChar char="•"/>
            </a:pPr>
            <a:r>
              <a:rPr lang="cs-CZ" dirty="0"/>
              <a:t>Vzdělání</a:t>
            </a:r>
          </a:p>
        </p:txBody>
      </p:sp>
      <p:sp>
        <p:nvSpPr>
          <p:cNvPr id="6" name="TextovéPole 5"/>
          <p:cNvSpPr txBox="1"/>
          <p:nvPr/>
        </p:nvSpPr>
        <p:spPr>
          <a:xfrm>
            <a:off x="8810822" y="1201122"/>
            <a:ext cx="1634102" cy="1477328"/>
          </a:xfrm>
          <a:prstGeom prst="rect">
            <a:avLst/>
          </a:prstGeom>
          <a:noFill/>
          <a:ln w="38100">
            <a:solidFill>
              <a:schemeClr val="tx2">
                <a:lumMod val="20000"/>
                <a:lumOff val="80000"/>
              </a:schemeClr>
            </a:solidFill>
          </a:ln>
        </p:spPr>
        <p:txBody>
          <a:bodyPr wrap="none" rtlCol="0">
            <a:spAutoFit/>
          </a:bodyPr>
          <a:lstStyle/>
          <a:p>
            <a:r>
              <a:rPr lang="cs-CZ" b="1" cap="all" dirty="0"/>
              <a:t>Podporující </a:t>
            </a:r>
          </a:p>
          <a:p>
            <a:pPr marL="285750" indent="-285750">
              <a:buFont typeface="Arial" panose="020B0604020202020204" pitchFamily="34" charset="0"/>
              <a:buChar char="•"/>
            </a:pPr>
            <a:r>
              <a:rPr lang="cs-CZ" dirty="0"/>
              <a:t>Fotosyntéza</a:t>
            </a:r>
          </a:p>
          <a:p>
            <a:pPr marL="285750" indent="-285750">
              <a:buFont typeface="Arial" panose="020B0604020202020204" pitchFamily="34" charset="0"/>
              <a:buChar char="•"/>
            </a:pPr>
            <a:r>
              <a:rPr lang="cs-CZ" dirty="0"/>
              <a:t>Habitat</a:t>
            </a:r>
          </a:p>
          <a:p>
            <a:pPr marL="285750" indent="-285750">
              <a:buFont typeface="Arial" panose="020B0604020202020204" pitchFamily="34" charset="0"/>
              <a:buChar char="•"/>
            </a:pPr>
            <a:r>
              <a:rPr lang="cs-CZ" dirty="0"/>
              <a:t>Biodiverzita</a:t>
            </a:r>
          </a:p>
          <a:p>
            <a:pPr marL="285750" indent="-285750">
              <a:buFont typeface="Arial" panose="020B0604020202020204" pitchFamily="34" charset="0"/>
              <a:buChar char="•"/>
            </a:pPr>
            <a:r>
              <a:rPr lang="cs-CZ" dirty="0"/>
              <a:t>Tvorba půdy</a:t>
            </a:r>
          </a:p>
        </p:txBody>
      </p:sp>
      <p:sp>
        <p:nvSpPr>
          <p:cNvPr id="7" name="TextovéPole 6"/>
          <p:cNvSpPr txBox="1"/>
          <p:nvPr/>
        </p:nvSpPr>
        <p:spPr>
          <a:xfrm>
            <a:off x="8694580" y="4556500"/>
            <a:ext cx="2429576" cy="1477328"/>
          </a:xfrm>
          <a:prstGeom prst="rect">
            <a:avLst/>
          </a:prstGeom>
          <a:noFill/>
          <a:ln w="38100">
            <a:solidFill>
              <a:schemeClr val="bg1">
                <a:lumMod val="65000"/>
              </a:schemeClr>
            </a:solidFill>
          </a:ln>
        </p:spPr>
        <p:txBody>
          <a:bodyPr wrap="none" rtlCol="0">
            <a:spAutoFit/>
          </a:bodyPr>
          <a:lstStyle/>
          <a:p>
            <a:r>
              <a:rPr lang="cs-CZ" b="1" cap="all" dirty="0"/>
              <a:t>Regulující </a:t>
            </a:r>
          </a:p>
          <a:p>
            <a:pPr marL="285750" indent="-285750">
              <a:buFont typeface="Arial" panose="020B0604020202020204" pitchFamily="34" charset="0"/>
              <a:buChar char="•"/>
            </a:pPr>
            <a:r>
              <a:rPr lang="cs-CZ" dirty="0"/>
              <a:t>Kontrola povodní</a:t>
            </a:r>
          </a:p>
          <a:p>
            <a:pPr marL="285750" indent="-285750">
              <a:buFont typeface="Arial" panose="020B0604020202020204" pitchFamily="34" charset="0"/>
              <a:buChar char="•"/>
            </a:pPr>
            <a:r>
              <a:rPr lang="cs-CZ" dirty="0"/>
              <a:t>Vliv klimatu</a:t>
            </a:r>
          </a:p>
          <a:p>
            <a:pPr marL="285750" indent="-285750">
              <a:buFont typeface="Arial" panose="020B0604020202020204" pitchFamily="34" charset="0"/>
              <a:buChar char="•"/>
            </a:pPr>
            <a:r>
              <a:rPr lang="cs-CZ" dirty="0"/>
              <a:t>Čištění vody vzduchu</a:t>
            </a:r>
          </a:p>
          <a:p>
            <a:pPr marL="285750" indent="-285750">
              <a:buFont typeface="Arial" panose="020B0604020202020204" pitchFamily="34" charset="0"/>
              <a:buChar char="•"/>
            </a:pPr>
            <a:r>
              <a:rPr lang="cs-CZ" dirty="0"/>
              <a:t>Opylování</a:t>
            </a:r>
          </a:p>
        </p:txBody>
      </p:sp>
    </p:spTree>
    <p:extLst>
      <p:ext uri="{BB962C8B-B14F-4D97-AF65-F5344CB8AC3E}">
        <p14:creationId xmlns:p14="http://schemas.microsoft.com/office/powerpoint/2010/main" val="2240558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easuring Biodiversity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044" y="-260615"/>
            <a:ext cx="8366339" cy="627475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604433" y="481361"/>
            <a:ext cx="9748435" cy="634516"/>
          </a:xfrm>
          <a:solidFill>
            <a:schemeClr val="bg1"/>
          </a:solidFill>
          <a:ln>
            <a:solidFill>
              <a:schemeClr val="bg1"/>
            </a:solidFill>
          </a:ln>
        </p:spPr>
        <p:txBody>
          <a:bodyPr>
            <a:normAutofit fontScale="90000"/>
          </a:bodyPr>
          <a:lstStyle/>
          <a:p>
            <a:pPr algn="ctr"/>
            <a:r>
              <a:rPr lang="cs-CZ" sz="4000" b="1" dirty="0"/>
              <a:t>Stanovení biodiversity</a:t>
            </a:r>
          </a:p>
        </p:txBody>
      </p:sp>
      <p:sp>
        <p:nvSpPr>
          <p:cNvPr id="4" name="AutoShape 4" descr="What Are The Types Of Biodiversity, And Why It Matter To 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Rectangle 6"/>
          <p:cNvSpPr>
            <a:spLocks noGrp="1" noChangeArrowheads="1"/>
          </p:cNvSpPr>
          <p:nvPr>
            <p:ph idx="1"/>
          </p:nvPr>
        </p:nvSpPr>
        <p:spPr bwMode="auto">
          <a:xfrm>
            <a:off x="1140415" y="4267836"/>
            <a:ext cx="10579819" cy="159018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Biodiverzita má dvě složky: </a:t>
            </a:r>
            <a:r>
              <a:rPr kumimoji="0" lang="cs-CZ" altLang="cs-CZ" sz="2100" b="1" i="0" u="none" strike="noStrike" cap="none" normalizeH="0" baseline="0" dirty="0">
                <a:ln>
                  <a:noFill/>
                </a:ln>
                <a:solidFill>
                  <a:srgbClr val="202124"/>
                </a:solidFill>
                <a:effectLst/>
                <a:latin typeface="inherit"/>
              </a:rPr>
              <a:t>druhovou bohatost – species </a:t>
            </a:r>
            <a:r>
              <a:rPr kumimoji="0" lang="cs-CZ" altLang="cs-CZ" sz="2100" b="1" i="0" u="none" strike="noStrike" cap="none" normalizeH="0" baseline="0" dirty="0" err="1">
                <a:ln>
                  <a:noFill/>
                </a:ln>
                <a:solidFill>
                  <a:srgbClr val="202124"/>
                </a:solidFill>
                <a:effectLst/>
                <a:latin typeface="inherit"/>
              </a:rPr>
              <a:t>richness</a:t>
            </a:r>
            <a:r>
              <a:rPr kumimoji="0" lang="cs-CZ" altLang="cs-CZ" sz="2100" b="0" i="0" u="none" strike="noStrike" cap="none" normalizeH="0" baseline="0" dirty="0">
                <a:ln>
                  <a:noFill/>
                </a:ln>
                <a:solidFill>
                  <a:srgbClr val="202124"/>
                </a:solidFill>
                <a:effectLst/>
                <a:latin typeface="inherit"/>
              </a:rPr>
              <a:t>, tj. počet druhů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ve společenství, a rovnoměrnost (</a:t>
            </a:r>
            <a:r>
              <a:rPr kumimoji="0" lang="cs-CZ" altLang="cs-CZ" sz="2100" b="1" i="0" u="none" strike="noStrike" cap="none" normalizeH="0" baseline="0" dirty="0" err="1">
                <a:ln>
                  <a:noFill/>
                </a:ln>
                <a:solidFill>
                  <a:srgbClr val="202124"/>
                </a:solidFill>
                <a:effectLst/>
                <a:latin typeface="inherit"/>
              </a:rPr>
              <a:t>Eveness</a:t>
            </a:r>
            <a:r>
              <a:rPr kumimoji="0" lang="cs-CZ" altLang="cs-CZ" sz="2100" b="1" i="0" u="none" strike="noStrike" cap="none" normalizeH="0" baseline="0" dirty="0">
                <a:ln>
                  <a:noFill/>
                </a:ln>
                <a:solidFill>
                  <a:srgbClr val="202124"/>
                </a:solidFill>
                <a:effectLst/>
                <a:latin typeface="inherit"/>
              </a:rPr>
              <a:t> - neboli tvar distribuce abundance druhů,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SAD</a:t>
            </a:r>
            <a:r>
              <a:rPr kumimoji="0" lang="cs-CZ" altLang="cs-CZ" sz="2100" b="0" i="0" u="none" strike="noStrike" cap="none" normalizeH="0" baseline="0" dirty="0">
                <a:ln>
                  <a:noFill/>
                </a:ln>
                <a:solidFill>
                  <a:srgbClr val="202124"/>
                </a:solidFill>
                <a:effectLst/>
                <a:latin typeface="inherit"/>
              </a:rPr>
              <a:t>), tj. skutečnost, že některé druhy ve společenství jsou běžné (reprezentované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mnoha jedinci nebo vysokou biomasou). a další jsou vzácné (málo jedinců nebo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nízká biomasa).</a:t>
            </a:r>
            <a:r>
              <a:rPr kumimoji="0" lang="cs-CZ" altLang="cs-CZ" sz="800" b="0" i="0" u="none" strike="noStrike" cap="none" normalizeH="0" baseline="0" dirty="0">
                <a:ln>
                  <a:noFill/>
                </a:ln>
                <a:solidFill>
                  <a:schemeClr val="tx1"/>
                </a:solidFill>
                <a:effectLst/>
              </a:rPr>
              <a:t> </a:t>
            </a:r>
            <a:r>
              <a:rPr kumimoji="0" lang="cs-CZ" altLang="cs-CZ" sz="2100" b="0" i="0" u="none" strike="noStrike" cap="none" normalizeH="0" baseline="0" dirty="0">
                <a:ln>
                  <a:noFill/>
                </a:ln>
                <a:solidFill>
                  <a:schemeClr val="tx1"/>
                </a:solidFill>
                <a:effectLst/>
              </a:rPr>
              <a:t>Biodiverzita proto má tzv. </a:t>
            </a:r>
            <a:r>
              <a:rPr kumimoji="0" lang="cs-CZ" altLang="cs-CZ" sz="2100" b="1" i="0" u="none" strike="noStrike" cap="none" normalizeH="0" baseline="0" dirty="0">
                <a:ln>
                  <a:noFill/>
                </a:ln>
                <a:solidFill>
                  <a:schemeClr val="tx1"/>
                </a:solidFill>
                <a:effectLst/>
              </a:rPr>
              <a:t>dualistický charakter.</a:t>
            </a:r>
            <a:endParaRPr kumimoji="0" lang="cs-CZ" altLang="cs-CZ" sz="21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16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95384"/>
            <a:ext cx="10515600" cy="563125"/>
          </a:xfrm>
        </p:spPr>
        <p:txBody>
          <a:bodyPr>
            <a:normAutofit fontScale="90000"/>
          </a:bodyPr>
          <a:lstStyle/>
          <a:p>
            <a:pPr algn="ctr"/>
            <a:r>
              <a:rPr lang="cs-CZ" sz="4000" b="1" dirty="0"/>
              <a:t>Jak chápat biodiverzitu ?</a:t>
            </a:r>
          </a:p>
        </p:txBody>
      </p:sp>
      <p:sp>
        <p:nvSpPr>
          <p:cNvPr id="6" name="Rectangle 5"/>
          <p:cNvSpPr>
            <a:spLocks noGrp="1" noChangeArrowheads="1"/>
          </p:cNvSpPr>
          <p:nvPr>
            <p:ph idx="1"/>
          </p:nvPr>
        </p:nvSpPr>
        <p:spPr bwMode="auto">
          <a:xfrm>
            <a:off x="433954" y="858509"/>
            <a:ext cx="11049790" cy="38523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Abychom pochopili, proč jsou rozdíly v abundanci mezi druhy důležité pro biodiverzitu –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rozmanitost, pojďme se projít dvěma lesy (příklad: upraveno z </a:t>
            </a:r>
            <a:r>
              <a:rPr kumimoji="0" lang="cs-CZ" altLang="cs-CZ" sz="2100" b="0" i="0" u="none" strike="noStrike" cap="none" normalizeH="0" baseline="0" dirty="0" err="1">
                <a:ln>
                  <a:noFill/>
                </a:ln>
                <a:solidFill>
                  <a:srgbClr val="202124"/>
                </a:solidFill>
                <a:effectLst/>
                <a:latin typeface="inherit"/>
              </a:rPr>
              <a:t>Gotelli</a:t>
            </a:r>
            <a:r>
              <a:rPr kumimoji="0" lang="cs-CZ" altLang="cs-CZ" sz="2100" b="0" i="0" u="none" strike="noStrike" cap="none" normalizeH="0" baseline="0" dirty="0">
                <a:ln>
                  <a:noFill/>
                </a:ln>
                <a:solidFill>
                  <a:srgbClr val="202124"/>
                </a:solidFill>
                <a:effectLst/>
                <a:latin typeface="inherit"/>
              </a:rPr>
              <a:t> &amp; </a:t>
            </a:r>
            <a:r>
              <a:rPr kumimoji="0" lang="cs-CZ" altLang="cs-CZ" sz="2100" b="0" i="0" u="none" strike="noStrike" cap="none" normalizeH="0" baseline="0" dirty="0" err="1">
                <a:ln>
                  <a:noFill/>
                </a:ln>
                <a:solidFill>
                  <a:srgbClr val="202124"/>
                </a:solidFill>
                <a:effectLst/>
                <a:latin typeface="inherit"/>
              </a:rPr>
              <a:t>Chao</a:t>
            </a:r>
            <a:r>
              <a:rPr kumimoji="0" lang="cs-CZ" altLang="cs-CZ" sz="2100" b="0" i="0" u="none" strike="noStrike" cap="none" normalizeH="0" baseline="0" dirty="0">
                <a:ln>
                  <a:noFill/>
                </a:ln>
                <a:solidFill>
                  <a:srgbClr val="202124"/>
                </a:solidFill>
                <a:effectLst/>
                <a:latin typeface="inherit"/>
              </a:rPr>
              <a:t> 2013).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Obě společenstva mají stejnou druhovou bohatost 20 různých dřevin</a:t>
            </a:r>
            <a:r>
              <a:rPr kumimoji="0" lang="cs-CZ" altLang="cs-CZ" sz="2100" b="0" i="0" u="none" strike="noStrike" cap="none" normalizeH="0" baseline="0" dirty="0">
                <a:ln>
                  <a:noFill/>
                </a:ln>
                <a:solidFill>
                  <a:srgbClr val="202124"/>
                </a:solidFill>
                <a:effectLst/>
                <a:latin typeface="inherit"/>
              </a:rPr>
              <a:t>. Všimněte si,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že zde bohatost odkazuje na </a:t>
            </a:r>
            <a:r>
              <a:rPr kumimoji="0" lang="cs-CZ" altLang="cs-CZ" sz="2100" b="1" i="0" u="none" strike="noStrike" cap="none" normalizeH="0" baseline="0" dirty="0">
                <a:ln>
                  <a:noFill/>
                </a:ln>
                <a:solidFill>
                  <a:srgbClr val="202124"/>
                </a:solidFill>
                <a:effectLst/>
                <a:latin typeface="inherit"/>
              </a:rPr>
              <a:t>počet druhů v celé komunitě </a:t>
            </a:r>
            <a:r>
              <a:rPr kumimoji="0" lang="cs-CZ" altLang="cs-CZ" sz="2100" b="0" i="0" u="none" strike="noStrike" cap="none" normalizeH="0" baseline="0" dirty="0">
                <a:ln>
                  <a:noFill/>
                </a:ln>
                <a:solidFill>
                  <a:srgbClr val="202124"/>
                </a:solidFill>
                <a:effectLst/>
                <a:latin typeface="inherit"/>
              </a:rPr>
              <a:t>a my </a:t>
            </a:r>
            <a:r>
              <a:rPr kumimoji="0" lang="cs-CZ" altLang="cs-CZ" sz="2100" b="1" i="0" u="none" strike="noStrike" cap="none" normalizeH="0" baseline="0" dirty="0">
                <a:ln>
                  <a:noFill/>
                </a:ln>
                <a:solidFill>
                  <a:srgbClr val="202124"/>
                </a:solidFill>
                <a:effectLst/>
                <a:latin typeface="inherit"/>
              </a:rPr>
              <a:t>zkoumáme komunitu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vzorkováním omezeného počtu jedinců</a:t>
            </a:r>
            <a:r>
              <a:rPr kumimoji="0" lang="cs-CZ" altLang="cs-CZ" sz="2100" b="0" i="0" u="none" strike="noStrike" cap="none" normalizeH="0" baseline="0" dirty="0">
                <a:ln>
                  <a:noFill/>
                </a:ln>
                <a:solidFill>
                  <a:srgbClr val="202124"/>
                </a:solidFill>
                <a:effectLst/>
                <a:latin typeface="inherit"/>
              </a:rPr>
              <a:t> (je nepravděpodobné, že bychom byli schopni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prozkoumat celou komunitu, tedy všechny jedince v ní) . </a:t>
            </a:r>
            <a:r>
              <a:rPr kumimoji="0" lang="cs-CZ" altLang="cs-CZ" sz="2100" b="1" i="0" u="none" strike="noStrike" cap="none" normalizeH="0" baseline="0" dirty="0">
                <a:ln>
                  <a:noFill/>
                </a:ln>
                <a:solidFill>
                  <a:srgbClr val="202124"/>
                </a:solidFill>
                <a:effectLst/>
                <a:latin typeface="inherit"/>
              </a:rPr>
              <a:t>První les (společenstvo A) </a:t>
            </a:r>
            <a:r>
              <a:rPr kumimoji="0" lang="cs-CZ" altLang="cs-CZ" sz="2100" b="0" i="0" u="none" strike="noStrike" cap="none" normalizeH="0" baseline="0" dirty="0">
                <a:ln>
                  <a:noFill/>
                </a:ln>
                <a:solidFill>
                  <a:srgbClr val="202124"/>
                </a:solidFill>
                <a:effectLst/>
                <a:latin typeface="inherit"/>
              </a:rPr>
              <a:t>je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dokonale </a:t>
            </a:r>
            <a:r>
              <a:rPr kumimoji="0" lang="cs-CZ" altLang="cs-CZ" sz="2100" b="1" i="0" u="none" strike="noStrike" cap="none" normalizeH="0" baseline="0" dirty="0">
                <a:ln>
                  <a:noFill/>
                </a:ln>
                <a:solidFill>
                  <a:srgbClr val="202124"/>
                </a:solidFill>
                <a:effectLst/>
                <a:latin typeface="inherit"/>
              </a:rPr>
              <a:t>vyrovnané (</a:t>
            </a:r>
            <a:r>
              <a:rPr kumimoji="0" lang="cs-CZ" altLang="cs-CZ" sz="2100" b="1" i="0" u="none" strike="noStrike" cap="none" normalizeH="0" baseline="0" dirty="0" err="1">
                <a:ln>
                  <a:noFill/>
                </a:ln>
                <a:solidFill>
                  <a:srgbClr val="202124"/>
                </a:solidFill>
                <a:effectLst/>
                <a:latin typeface="inherit"/>
              </a:rPr>
              <a:t>eveness</a:t>
            </a:r>
            <a:r>
              <a:rPr kumimoji="0" lang="cs-CZ" altLang="cs-CZ" sz="2100" b="1" i="0" u="none" strike="noStrike" cap="none" normalizeH="0" baseline="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to znamená, že </a:t>
            </a:r>
            <a:r>
              <a:rPr kumimoji="0" lang="cs-CZ" altLang="cs-CZ" sz="2100" b="1" i="0" u="none" strike="noStrike" cap="none" normalizeH="0" baseline="0" dirty="0">
                <a:ln>
                  <a:noFill/>
                </a:ln>
                <a:solidFill>
                  <a:srgbClr val="202124"/>
                </a:solidFill>
                <a:effectLst/>
                <a:latin typeface="inherit"/>
              </a:rPr>
              <a:t>každý druh je zastoupen stejným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počtem jedinců</a:t>
            </a: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Druhý les (společenství B) je velmi nerovnoměrný</a:t>
            </a:r>
            <a:r>
              <a:rPr kumimoji="0" lang="cs-CZ" altLang="cs-CZ" sz="2100" b="0" i="0" u="none" strike="noStrike" cap="none" normalizeH="0" baseline="0" dirty="0">
                <a:ln>
                  <a:noFill/>
                </a:ln>
                <a:solidFill>
                  <a:srgbClr val="202124"/>
                </a:solidFill>
                <a:effectLst/>
                <a:latin typeface="inherit"/>
              </a:rPr>
              <a:t>, tj. </a:t>
            </a:r>
            <a:r>
              <a:rPr kumimoji="0" lang="cs-CZ" altLang="cs-CZ" sz="2100" b="1" i="0" u="none" strike="noStrike" cap="none" normalizeH="0" baseline="0" dirty="0">
                <a:ln>
                  <a:noFill/>
                </a:ln>
                <a:solidFill>
                  <a:srgbClr val="202124"/>
                </a:solidFill>
                <a:effectLst/>
                <a:latin typeface="inherit"/>
              </a:rPr>
              <a:t>jeden nebo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několik druhů je dominantních, ostatní jsou vzácné (v tomto případě první druh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představuje 81 % všech jedinců </a:t>
            </a:r>
            <a:r>
              <a:rPr kumimoji="0" lang="cs-CZ" altLang="cs-CZ" sz="2100" b="0" i="0" u="none" strike="noStrike" cap="none" normalizeH="0" baseline="0" dirty="0">
                <a:ln>
                  <a:noFill/>
                </a:ln>
                <a:solidFill>
                  <a:srgbClr val="202124"/>
                </a:solidFill>
                <a:effectLst/>
                <a:latin typeface="inherit"/>
              </a:rPr>
              <a:t>ve společenství a </a:t>
            </a:r>
            <a:r>
              <a:rPr kumimoji="0" lang="cs-CZ" altLang="cs-CZ" sz="2100" b="1" i="0" u="none" strike="noStrike" cap="none" normalizeH="0" baseline="0" dirty="0">
                <a:ln>
                  <a:noFill/>
                </a:ln>
                <a:solidFill>
                  <a:srgbClr val="202124"/>
                </a:solidFill>
                <a:effectLst/>
                <a:latin typeface="inherit"/>
              </a:rPr>
              <a:t>každý z 19 dalších druhů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představuje 1 % každý). Každým lesem absolvujeme dvě procházky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a při každé procházce zkontrolujeme 20 stromů.</a:t>
            </a:r>
            <a:r>
              <a:rPr kumimoji="0" lang="cs-CZ" altLang="cs-CZ" sz="800" b="1" i="0" u="none" strike="noStrike" cap="none" normalizeH="0" baseline="0" dirty="0">
                <a:ln>
                  <a:noFill/>
                </a:ln>
                <a:solidFill>
                  <a:schemeClr val="tx1"/>
                </a:solidFill>
                <a:effectLst/>
              </a:rPr>
              <a:t> </a:t>
            </a:r>
            <a:endParaRPr kumimoji="0" lang="cs-CZ" altLang="cs-CZ" sz="1800" b="1" i="0" u="none" strike="noStrike" cap="none" normalizeH="0" baseline="0" dirty="0">
              <a:ln>
                <a:noFill/>
              </a:ln>
              <a:solidFill>
                <a:schemeClr val="tx1"/>
              </a:solidFill>
              <a:effectLst/>
              <a:latin typeface="Arial" panose="020B0604020202020204" pitchFamily="34" charset="0"/>
            </a:endParaRPr>
          </a:p>
        </p:txBody>
      </p:sp>
      <p:pic>
        <p:nvPicPr>
          <p:cNvPr id="7" name="Obrázek 6"/>
          <p:cNvPicPr>
            <a:picLocks noChangeAspect="1"/>
          </p:cNvPicPr>
          <p:nvPr/>
        </p:nvPicPr>
        <p:blipFill>
          <a:blip r:embed="rId2"/>
          <a:stretch>
            <a:fillRect/>
          </a:stretch>
        </p:blipFill>
        <p:spPr>
          <a:xfrm>
            <a:off x="364212" y="4881763"/>
            <a:ext cx="5781012" cy="1643024"/>
          </a:xfrm>
          <a:prstGeom prst="rect">
            <a:avLst/>
          </a:prstGeom>
        </p:spPr>
      </p:pic>
      <p:pic>
        <p:nvPicPr>
          <p:cNvPr id="8" name="Obrázek 7"/>
          <p:cNvPicPr>
            <a:picLocks noChangeAspect="1"/>
          </p:cNvPicPr>
          <p:nvPr/>
        </p:nvPicPr>
        <p:blipFill>
          <a:blip r:embed="rId3"/>
          <a:stretch>
            <a:fillRect/>
          </a:stretch>
        </p:blipFill>
        <p:spPr>
          <a:xfrm>
            <a:off x="6207071" y="4881763"/>
            <a:ext cx="5589478" cy="1526786"/>
          </a:xfrm>
          <a:prstGeom prst="rect">
            <a:avLst/>
          </a:prstGeom>
        </p:spPr>
      </p:pic>
    </p:spTree>
    <p:extLst>
      <p:ext uri="{BB962C8B-B14F-4D97-AF65-F5344CB8AC3E}">
        <p14:creationId xmlns:p14="http://schemas.microsoft.com/office/powerpoint/2010/main" val="3266438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4777" y="261429"/>
            <a:ext cx="11302738" cy="634118"/>
          </a:xfrm>
        </p:spPr>
        <p:txBody>
          <a:bodyPr>
            <a:noAutofit/>
          </a:bodyPr>
          <a:lstStyle/>
          <a:p>
            <a:r>
              <a:rPr lang="cs-CZ" sz="4000" b="1" dirty="0"/>
              <a:t>Biodiverzita v datech - dualistická koncepce </a:t>
            </a:r>
            <a:r>
              <a:rPr lang="cs-CZ" sz="4000" b="1" dirty="0" err="1"/>
              <a:t>biodiverzizy</a:t>
            </a:r>
            <a:endParaRPr lang="cs-CZ" sz="4000" b="1" dirty="0"/>
          </a:p>
        </p:txBody>
      </p:sp>
      <p:pic>
        <p:nvPicPr>
          <p:cNvPr id="4" name="Zástupný symbol pro obsah 3"/>
          <p:cNvPicPr>
            <a:picLocks noGrp="1" noChangeAspect="1"/>
          </p:cNvPicPr>
          <p:nvPr>
            <p:ph idx="1"/>
          </p:nvPr>
        </p:nvPicPr>
        <p:blipFill>
          <a:blip r:embed="rId2"/>
          <a:stretch>
            <a:fillRect/>
          </a:stretch>
        </p:blipFill>
        <p:spPr>
          <a:xfrm>
            <a:off x="1234912" y="1065324"/>
            <a:ext cx="3921551" cy="5593147"/>
          </a:xfrm>
          <a:prstGeom prst="rect">
            <a:avLst/>
          </a:prstGeom>
        </p:spPr>
      </p:pic>
      <p:pic>
        <p:nvPicPr>
          <p:cNvPr id="5" name="Obrázek 4"/>
          <p:cNvPicPr>
            <a:picLocks noChangeAspect="1"/>
          </p:cNvPicPr>
          <p:nvPr/>
        </p:nvPicPr>
        <p:blipFill>
          <a:blip r:embed="rId3"/>
          <a:stretch>
            <a:fillRect/>
          </a:stretch>
        </p:blipFill>
        <p:spPr>
          <a:xfrm>
            <a:off x="7163658" y="1206629"/>
            <a:ext cx="3570109" cy="5260141"/>
          </a:xfrm>
          <a:prstGeom prst="rect">
            <a:avLst/>
          </a:prstGeom>
        </p:spPr>
      </p:pic>
    </p:spTree>
    <p:extLst>
      <p:ext uri="{BB962C8B-B14F-4D97-AF65-F5344CB8AC3E}">
        <p14:creationId xmlns:p14="http://schemas.microsoft.com/office/powerpoint/2010/main" val="2111754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3729" y="202397"/>
            <a:ext cx="11786461" cy="1184706"/>
          </a:xfrm>
        </p:spPr>
        <p:txBody>
          <a:bodyPr>
            <a:noAutofit/>
          </a:bodyPr>
          <a:lstStyle/>
          <a:p>
            <a:pPr algn="ctr"/>
            <a:r>
              <a:rPr lang="cs-CZ" sz="3200" b="1" dirty="0"/>
              <a:t>Příklad tří společenstev o stejné (SR=12) ale různé </a:t>
            </a:r>
            <a:r>
              <a:rPr lang="cs-CZ" sz="3200" b="1" dirty="0" err="1"/>
              <a:t>eveness</a:t>
            </a:r>
            <a:r>
              <a:rPr lang="cs-CZ" sz="3200" b="1" dirty="0"/>
              <a:t>, A – dokonale vyrovnané, B- slabě nevyrovnané a C – vysoce nevyrovnané </a:t>
            </a:r>
          </a:p>
        </p:txBody>
      </p:sp>
      <p:pic>
        <p:nvPicPr>
          <p:cNvPr id="4" name="Zástupný symbol pro obsah 3"/>
          <p:cNvPicPr>
            <a:picLocks noGrp="1" noChangeAspect="1"/>
          </p:cNvPicPr>
          <p:nvPr>
            <p:ph idx="1"/>
          </p:nvPr>
        </p:nvPicPr>
        <p:blipFill>
          <a:blip r:embed="rId2"/>
          <a:stretch>
            <a:fillRect/>
          </a:stretch>
        </p:blipFill>
        <p:spPr>
          <a:xfrm>
            <a:off x="1332854" y="1299460"/>
            <a:ext cx="9087966" cy="5558540"/>
          </a:xfrm>
          <a:prstGeom prst="rect">
            <a:avLst/>
          </a:prstGeom>
        </p:spPr>
      </p:pic>
    </p:spTree>
    <p:extLst>
      <p:ext uri="{BB962C8B-B14F-4D97-AF65-F5344CB8AC3E}">
        <p14:creationId xmlns:p14="http://schemas.microsoft.com/office/powerpoint/2010/main" val="3872790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54F781-9B7C-6068-40AF-FA9C44B2CA06}"/>
              </a:ext>
            </a:extLst>
          </p:cNvPr>
          <p:cNvSpPr>
            <a:spLocks noGrp="1"/>
          </p:cNvSpPr>
          <p:nvPr>
            <p:ph type="title"/>
          </p:nvPr>
        </p:nvSpPr>
        <p:spPr>
          <a:xfrm>
            <a:off x="3038967" y="396122"/>
            <a:ext cx="6353014" cy="975478"/>
          </a:xfrm>
        </p:spPr>
        <p:txBody>
          <a:bodyPr>
            <a:normAutofit/>
          </a:bodyPr>
          <a:lstStyle/>
          <a:p>
            <a:r>
              <a:rPr lang="cs-CZ" sz="4000" b="1" dirty="0"/>
              <a:t>Analýza diverzity – </a:t>
            </a:r>
            <a:r>
              <a:rPr lang="el-GR" sz="4000" b="1" dirty="0"/>
              <a:t>α</a:t>
            </a:r>
            <a:r>
              <a:rPr lang="cs-CZ" sz="4000" b="1" dirty="0"/>
              <a:t> </a:t>
            </a:r>
            <a:r>
              <a:rPr lang="cs-CZ" sz="4000" b="1" dirty="0" err="1"/>
              <a:t>diverziza</a:t>
            </a:r>
            <a:endParaRPr lang="cs-CZ" sz="4000" b="1" dirty="0"/>
          </a:p>
        </p:txBody>
      </p:sp>
      <p:pic>
        <p:nvPicPr>
          <p:cNvPr id="5" name="Zástupný obsah 4">
            <a:extLst>
              <a:ext uri="{FF2B5EF4-FFF2-40B4-BE49-F238E27FC236}">
                <a16:creationId xmlns:a16="http://schemas.microsoft.com/office/drawing/2014/main" id="{5693FA1C-4FEC-0E58-E803-86CC3F7165F1}"/>
              </a:ext>
            </a:extLst>
          </p:cNvPr>
          <p:cNvPicPr>
            <a:picLocks noGrp="1" noChangeAspect="1"/>
          </p:cNvPicPr>
          <p:nvPr>
            <p:ph idx="1"/>
          </p:nvPr>
        </p:nvPicPr>
        <p:blipFill>
          <a:blip r:embed="rId2"/>
          <a:stretch>
            <a:fillRect/>
          </a:stretch>
        </p:blipFill>
        <p:spPr>
          <a:xfrm>
            <a:off x="1919657" y="1689317"/>
            <a:ext cx="8591634" cy="4664988"/>
          </a:xfrm>
        </p:spPr>
      </p:pic>
    </p:spTree>
    <p:extLst>
      <p:ext uri="{BB962C8B-B14F-4D97-AF65-F5344CB8AC3E}">
        <p14:creationId xmlns:p14="http://schemas.microsoft.com/office/powerpoint/2010/main" val="3038812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0DFE49-CB2C-1AAB-E995-5967123DF5DE}"/>
              </a:ext>
            </a:extLst>
          </p:cNvPr>
          <p:cNvSpPr>
            <a:spLocks noGrp="1"/>
          </p:cNvSpPr>
          <p:nvPr>
            <p:ph type="title"/>
          </p:nvPr>
        </p:nvSpPr>
        <p:spPr>
          <a:xfrm>
            <a:off x="867733" y="410582"/>
            <a:ext cx="10491565" cy="967729"/>
          </a:xfrm>
        </p:spPr>
        <p:txBody>
          <a:bodyPr>
            <a:normAutofit fontScale="90000"/>
          </a:bodyPr>
          <a:lstStyle/>
          <a:p>
            <a:r>
              <a:rPr lang="cs-CZ" b="1" dirty="0"/>
              <a:t>Jak měříme rozmanitost - diverzitu společenstva </a:t>
            </a:r>
            <a:r>
              <a:rPr lang="cs-CZ" sz="4000" b="1" dirty="0"/>
              <a:t>?</a:t>
            </a:r>
          </a:p>
        </p:txBody>
      </p:sp>
      <p:pic>
        <p:nvPicPr>
          <p:cNvPr id="5" name="Zástupný obsah 4">
            <a:extLst>
              <a:ext uri="{FF2B5EF4-FFF2-40B4-BE49-F238E27FC236}">
                <a16:creationId xmlns:a16="http://schemas.microsoft.com/office/drawing/2014/main" id="{5A9580CC-C52B-2688-EA62-8DB64A66093E}"/>
              </a:ext>
            </a:extLst>
          </p:cNvPr>
          <p:cNvPicPr>
            <a:picLocks noGrp="1" noChangeAspect="1"/>
          </p:cNvPicPr>
          <p:nvPr>
            <p:ph idx="1"/>
          </p:nvPr>
        </p:nvPicPr>
        <p:blipFill>
          <a:blip r:embed="rId2"/>
          <a:stretch>
            <a:fillRect/>
          </a:stretch>
        </p:blipFill>
        <p:spPr>
          <a:xfrm>
            <a:off x="1442769" y="1712562"/>
            <a:ext cx="9903500" cy="3657599"/>
          </a:xfrm>
        </p:spPr>
      </p:pic>
    </p:spTree>
    <p:extLst>
      <p:ext uri="{BB962C8B-B14F-4D97-AF65-F5344CB8AC3E}">
        <p14:creationId xmlns:p14="http://schemas.microsoft.com/office/powerpoint/2010/main" val="196838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A5340-25BE-8BC6-E3D2-262FA9B15BB6}"/>
              </a:ext>
            </a:extLst>
          </p:cNvPr>
          <p:cNvSpPr>
            <a:spLocks noGrp="1"/>
          </p:cNvSpPr>
          <p:nvPr>
            <p:ph type="title"/>
          </p:nvPr>
        </p:nvSpPr>
        <p:spPr>
          <a:xfrm>
            <a:off x="3155205" y="365125"/>
            <a:ext cx="4834180" cy="804997"/>
          </a:xfrm>
        </p:spPr>
        <p:txBody>
          <a:bodyPr>
            <a:normAutofit/>
          </a:bodyPr>
          <a:lstStyle/>
          <a:p>
            <a:r>
              <a:rPr lang="cs-CZ" sz="4000" b="1" dirty="0"/>
              <a:t>Různé úrovně diverzity</a:t>
            </a:r>
          </a:p>
        </p:txBody>
      </p:sp>
      <p:pic>
        <p:nvPicPr>
          <p:cNvPr id="5" name="Zástupný obsah 4">
            <a:extLst>
              <a:ext uri="{FF2B5EF4-FFF2-40B4-BE49-F238E27FC236}">
                <a16:creationId xmlns:a16="http://schemas.microsoft.com/office/drawing/2014/main" id="{DB5A252E-26D2-AE5C-7B15-15D8316BB4D6}"/>
              </a:ext>
            </a:extLst>
          </p:cNvPr>
          <p:cNvPicPr>
            <a:picLocks noGrp="1" noChangeAspect="1"/>
          </p:cNvPicPr>
          <p:nvPr>
            <p:ph idx="1"/>
          </p:nvPr>
        </p:nvPicPr>
        <p:blipFill>
          <a:blip r:embed="rId2"/>
          <a:stretch>
            <a:fillRect/>
          </a:stretch>
        </p:blipFill>
        <p:spPr>
          <a:xfrm>
            <a:off x="1602682" y="1728062"/>
            <a:ext cx="8657028" cy="3320504"/>
          </a:xfrm>
        </p:spPr>
      </p:pic>
    </p:spTree>
    <p:extLst>
      <p:ext uri="{BB962C8B-B14F-4D97-AF65-F5344CB8AC3E}">
        <p14:creationId xmlns:p14="http://schemas.microsoft.com/office/powerpoint/2010/main" val="3220464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3110845" y="365125"/>
            <a:ext cx="7024332" cy="6242515"/>
          </a:xfrm>
          <a:prstGeom prst="rect">
            <a:avLst/>
          </a:prstGeom>
        </p:spPr>
      </p:pic>
      <p:sp>
        <p:nvSpPr>
          <p:cNvPr id="3" name="TextovéPole 2"/>
          <p:cNvSpPr txBox="1"/>
          <p:nvPr/>
        </p:nvSpPr>
        <p:spPr>
          <a:xfrm>
            <a:off x="3246886" y="364209"/>
            <a:ext cx="6121842" cy="584775"/>
          </a:xfrm>
          <a:prstGeom prst="rect">
            <a:avLst/>
          </a:prstGeom>
          <a:solidFill>
            <a:schemeClr val="bg1"/>
          </a:solidFill>
          <a:ln>
            <a:solidFill>
              <a:schemeClr val="bg1"/>
            </a:solidFill>
          </a:ln>
        </p:spPr>
        <p:txBody>
          <a:bodyPr wrap="square" rtlCol="0">
            <a:spAutoFit/>
          </a:bodyPr>
          <a:lstStyle/>
          <a:p>
            <a:r>
              <a:rPr lang="cs-CZ" sz="2600" b="1" dirty="0"/>
              <a:t>1</a:t>
            </a:r>
            <a:r>
              <a:rPr lang="cs-CZ" sz="3200" b="1" dirty="0"/>
              <a:t>. Indexy založené na počtu druhů</a:t>
            </a:r>
          </a:p>
        </p:txBody>
      </p:sp>
    </p:spTree>
    <p:extLst>
      <p:ext uri="{BB962C8B-B14F-4D97-AF65-F5344CB8AC3E}">
        <p14:creationId xmlns:p14="http://schemas.microsoft.com/office/powerpoint/2010/main" val="581407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479589" y="527900"/>
            <a:ext cx="11411070" cy="5354425"/>
          </a:xfrm>
          <a:prstGeom prst="rect">
            <a:avLst/>
          </a:prstGeom>
        </p:spPr>
      </p:pic>
      <p:sp>
        <p:nvSpPr>
          <p:cNvPr id="5" name="TextovéPole 4"/>
          <p:cNvSpPr txBox="1"/>
          <p:nvPr/>
        </p:nvSpPr>
        <p:spPr>
          <a:xfrm>
            <a:off x="681906" y="767163"/>
            <a:ext cx="8880548" cy="584775"/>
          </a:xfrm>
          <a:prstGeom prst="rect">
            <a:avLst/>
          </a:prstGeom>
          <a:solidFill>
            <a:schemeClr val="bg1"/>
          </a:solidFill>
          <a:ln>
            <a:solidFill>
              <a:schemeClr val="bg1"/>
            </a:solidFill>
          </a:ln>
        </p:spPr>
        <p:txBody>
          <a:bodyPr wrap="square" rtlCol="0">
            <a:spAutoFit/>
          </a:bodyPr>
          <a:lstStyle/>
          <a:p>
            <a:r>
              <a:rPr lang="cs-CZ" sz="3200" b="1" dirty="0"/>
              <a:t>2. Indexy založené na poměru početnosti druhů</a:t>
            </a:r>
          </a:p>
        </p:txBody>
      </p:sp>
    </p:spTree>
    <p:extLst>
      <p:ext uri="{BB962C8B-B14F-4D97-AF65-F5344CB8AC3E}">
        <p14:creationId xmlns:p14="http://schemas.microsoft.com/office/powerpoint/2010/main" val="1279743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71045"/>
          </a:xfrm>
        </p:spPr>
        <p:txBody>
          <a:bodyPr>
            <a:normAutofit/>
          </a:bodyPr>
          <a:lstStyle/>
          <a:p>
            <a:pPr algn="ctr"/>
            <a:r>
              <a:rPr lang="cs-CZ" sz="3200" b="1" dirty="0"/>
              <a:t>Indexy pro náhodné vzorkování</a:t>
            </a:r>
          </a:p>
        </p:txBody>
      </p:sp>
      <p:pic>
        <p:nvPicPr>
          <p:cNvPr id="4" name="Zástupný symbol pro obsah 3"/>
          <p:cNvPicPr>
            <a:picLocks noGrp="1" noChangeAspect="1"/>
          </p:cNvPicPr>
          <p:nvPr>
            <p:ph idx="1"/>
          </p:nvPr>
        </p:nvPicPr>
        <p:blipFill>
          <a:blip r:embed="rId2"/>
          <a:stretch>
            <a:fillRect/>
          </a:stretch>
        </p:blipFill>
        <p:spPr>
          <a:xfrm>
            <a:off x="537328" y="1336170"/>
            <a:ext cx="5467546" cy="3462779"/>
          </a:xfrm>
          <a:prstGeom prst="rect">
            <a:avLst/>
          </a:prstGeom>
        </p:spPr>
      </p:pic>
      <p:pic>
        <p:nvPicPr>
          <p:cNvPr id="5" name="Obrázek 4"/>
          <p:cNvPicPr>
            <a:picLocks noChangeAspect="1"/>
          </p:cNvPicPr>
          <p:nvPr/>
        </p:nvPicPr>
        <p:blipFill>
          <a:blip r:embed="rId3"/>
          <a:stretch>
            <a:fillRect/>
          </a:stretch>
        </p:blipFill>
        <p:spPr>
          <a:xfrm>
            <a:off x="7616857" y="1806298"/>
            <a:ext cx="3969667" cy="2338067"/>
          </a:xfrm>
          <a:prstGeom prst="rect">
            <a:avLst/>
          </a:prstGeom>
        </p:spPr>
      </p:pic>
      <p:pic>
        <p:nvPicPr>
          <p:cNvPr id="6" name="Obrázek 5"/>
          <p:cNvPicPr>
            <a:picLocks noChangeAspect="1"/>
          </p:cNvPicPr>
          <p:nvPr/>
        </p:nvPicPr>
        <p:blipFill>
          <a:blip r:embed="rId4"/>
          <a:stretch>
            <a:fillRect/>
          </a:stretch>
        </p:blipFill>
        <p:spPr>
          <a:xfrm>
            <a:off x="6070862" y="4906403"/>
            <a:ext cx="5604112" cy="1876606"/>
          </a:xfrm>
          <a:prstGeom prst="rect">
            <a:avLst/>
          </a:prstGeom>
        </p:spPr>
      </p:pic>
    </p:spTree>
    <p:extLst>
      <p:ext uri="{BB962C8B-B14F-4D97-AF65-F5344CB8AC3E}">
        <p14:creationId xmlns:p14="http://schemas.microsoft.com/office/powerpoint/2010/main" val="1078742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5518"/>
          </a:xfrm>
        </p:spPr>
        <p:txBody>
          <a:bodyPr>
            <a:normAutofit/>
          </a:bodyPr>
          <a:lstStyle/>
          <a:p>
            <a:pPr algn="ctr"/>
            <a:r>
              <a:rPr lang="cs-CZ" sz="3200" b="1" dirty="0"/>
              <a:t>Indexy pro nenáhodné vzorkování</a:t>
            </a:r>
          </a:p>
        </p:txBody>
      </p:sp>
      <p:pic>
        <p:nvPicPr>
          <p:cNvPr id="4" name="Zástupný symbol pro obsah 3"/>
          <p:cNvPicPr>
            <a:picLocks noGrp="1" noChangeAspect="1"/>
          </p:cNvPicPr>
          <p:nvPr>
            <p:ph idx="1"/>
          </p:nvPr>
        </p:nvPicPr>
        <p:blipFill>
          <a:blip r:embed="rId2"/>
          <a:stretch>
            <a:fillRect/>
          </a:stretch>
        </p:blipFill>
        <p:spPr>
          <a:xfrm>
            <a:off x="3634966" y="1554596"/>
            <a:ext cx="6292192" cy="5015886"/>
          </a:xfrm>
          <a:prstGeom prst="rect">
            <a:avLst/>
          </a:prstGeom>
        </p:spPr>
      </p:pic>
    </p:spTree>
    <p:extLst>
      <p:ext uri="{BB962C8B-B14F-4D97-AF65-F5344CB8AC3E}">
        <p14:creationId xmlns:p14="http://schemas.microsoft.com/office/powerpoint/2010/main" val="2698707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70581" y="480767"/>
            <a:ext cx="4991100" cy="914400"/>
          </a:xfrm>
          <a:prstGeom prst="rect">
            <a:avLst/>
          </a:prstGeom>
        </p:spPr>
      </p:pic>
      <p:pic>
        <p:nvPicPr>
          <p:cNvPr id="5" name="Zástupný symbol pro obsah 4"/>
          <p:cNvPicPr>
            <a:picLocks noGrp="1" noChangeAspect="1"/>
          </p:cNvPicPr>
          <p:nvPr>
            <p:ph idx="1"/>
          </p:nvPr>
        </p:nvPicPr>
        <p:blipFill>
          <a:blip r:embed="rId3"/>
          <a:stretch>
            <a:fillRect/>
          </a:stretch>
        </p:blipFill>
        <p:spPr>
          <a:xfrm>
            <a:off x="425335" y="2059372"/>
            <a:ext cx="5572125" cy="3657600"/>
          </a:xfrm>
          <a:prstGeom prst="rect">
            <a:avLst/>
          </a:prstGeom>
        </p:spPr>
      </p:pic>
      <p:pic>
        <p:nvPicPr>
          <p:cNvPr id="6" name="Obrázek 5"/>
          <p:cNvPicPr>
            <a:picLocks noChangeAspect="1"/>
          </p:cNvPicPr>
          <p:nvPr/>
        </p:nvPicPr>
        <p:blipFill>
          <a:blip r:embed="rId4"/>
          <a:stretch>
            <a:fillRect/>
          </a:stretch>
        </p:blipFill>
        <p:spPr>
          <a:xfrm>
            <a:off x="6461681" y="2059372"/>
            <a:ext cx="5465066" cy="3125476"/>
          </a:xfrm>
          <a:prstGeom prst="rect">
            <a:avLst/>
          </a:prstGeom>
        </p:spPr>
      </p:pic>
      <p:sp>
        <p:nvSpPr>
          <p:cNvPr id="3" name="TextovéPole 2"/>
          <p:cNvSpPr txBox="1"/>
          <p:nvPr/>
        </p:nvSpPr>
        <p:spPr>
          <a:xfrm>
            <a:off x="1294102" y="491691"/>
            <a:ext cx="7547387" cy="984885"/>
          </a:xfrm>
          <a:prstGeom prst="rect">
            <a:avLst/>
          </a:prstGeom>
          <a:solidFill>
            <a:schemeClr val="bg1"/>
          </a:solidFill>
        </p:spPr>
        <p:txBody>
          <a:bodyPr wrap="none" rtlCol="0">
            <a:spAutoFit/>
          </a:bodyPr>
          <a:lstStyle/>
          <a:p>
            <a:r>
              <a:rPr lang="cs-CZ" sz="3200" b="1" dirty="0"/>
              <a:t>Indexy dominance </a:t>
            </a:r>
          </a:p>
          <a:p>
            <a:r>
              <a:rPr lang="cs-CZ" sz="2600" dirty="0"/>
              <a:t>Nejdůležitější ukazatel: početnost nejběžnějšího druhu</a:t>
            </a:r>
          </a:p>
        </p:txBody>
      </p:sp>
    </p:spTree>
    <p:extLst>
      <p:ext uri="{BB962C8B-B14F-4D97-AF65-F5344CB8AC3E}">
        <p14:creationId xmlns:p14="http://schemas.microsoft.com/office/powerpoint/2010/main" val="794639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6439384" y="2311025"/>
            <a:ext cx="5752616" cy="4351338"/>
          </a:xfrm>
          <a:prstGeom prst="rect">
            <a:avLst/>
          </a:prstGeom>
        </p:spPr>
      </p:pic>
      <p:pic>
        <p:nvPicPr>
          <p:cNvPr id="5" name="Obrázek 4"/>
          <p:cNvPicPr>
            <a:picLocks noChangeAspect="1"/>
          </p:cNvPicPr>
          <p:nvPr/>
        </p:nvPicPr>
        <p:blipFill>
          <a:blip r:embed="rId3"/>
          <a:stretch>
            <a:fillRect/>
          </a:stretch>
        </p:blipFill>
        <p:spPr>
          <a:xfrm>
            <a:off x="6439384" y="4296773"/>
            <a:ext cx="5114925" cy="2505075"/>
          </a:xfrm>
          <a:prstGeom prst="rect">
            <a:avLst/>
          </a:prstGeom>
        </p:spPr>
      </p:pic>
      <p:sp>
        <p:nvSpPr>
          <p:cNvPr id="6" name="TextovéPole 5"/>
          <p:cNvSpPr txBox="1"/>
          <p:nvPr/>
        </p:nvSpPr>
        <p:spPr>
          <a:xfrm>
            <a:off x="803309" y="160148"/>
            <a:ext cx="3474223" cy="584775"/>
          </a:xfrm>
          <a:prstGeom prst="rect">
            <a:avLst/>
          </a:prstGeom>
          <a:solidFill>
            <a:schemeClr val="bg1"/>
          </a:solidFill>
          <a:ln>
            <a:solidFill>
              <a:schemeClr val="bg1"/>
            </a:solidFill>
          </a:ln>
        </p:spPr>
        <p:txBody>
          <a:bodyPr wrap="square" rtlCol="0">
            <a:spAutoFit/>
          </a:bodyPr>
          <a:lstStyle/>
          <a:p>
            <a:r>
              <a:rPr lang="cs-CZ" sz="3200" b="1" dirty="0"/>
              <a:t>3. Q statistika</a:t>
            </a:r>
          </a:p>
        </p:txBody>
      </p:sp>
      <p:sp>
        <p:nvSpPr>
          <p:cNvPr id="3" name="TextovéPole 2"/>
          <p:cNvSpPr txBox="1"/>
          <p:nvPr/>
        </p:nvSpPr>
        <p:spPr>
          <a:xfrm>
            <a:off x="720672" y="829161"/>
            <a:ext cx="10755823" cy="1815882"/>
          </a:xfrm>
          <a:prstGeom prst="rect">
            <a:avLst/>
          </a:prstGeom>
          <a:noFill/>
        </p:spPr>
        <p:txBody>
          <a:bodyPr wrap="square" rtlCol="0">
            <a:spAutoFit/>
          </a:bodyPr>
          <a:lstStyle/>
          <a:p>
            <a:r>
              <a:rPr lang="cs-CZ" sz="1600" dirty="0"/>
              <a:t>Q statistika je index diverzity založený na </a:t>
            </a:r>
            <a:r>
              <a:rPr lang="cs-CZ" sz="1600" b="1" dirty="0"/>
              <a:t>měření sklonu křivky abundancí kumulativního počtu druhů </a:t>
            </a:r>
            <a:r>
              <a:rPr lang="cs-CZ" sz="1600" dirty="0"/>
              <a:t>(viz obr.) Může být ovlivněna </a:t>
            </a:r>
            <a:r>
              <a:rPr lang="cs-CZ" sz="1600" b="1" dirty="0"/>
              <a:t>malou velikostí vzorku</a:t>
            </a:r>
            <a:r>
              <a:rPr lang="cs-CZ" sz="1600" dirty="0"/>
              <a:t>, ale pokud je ve vzorku obsaženo </a:t>
            </a:r>
            <a:r>
              <a:rPr lang="cs-CZ" sz="1600" b="1" dirty="0"/>
              <a:t>více než 50% druhů, je toto ovlivnění jen malé</a:t>
            </a:r>
            <a:r>
              <a:rPr lang="cs-CZ" sz="1600" dirty="0"/>
              <a:t>. V původní podobě je Q statistika měření </a:t>
            </a:r>
            <a:r>
              <a:rPr lang="cs-CZ" sz="1600" dirty="0" err="1"/>
              <a:t>mezikvartilového</a:t>
            </a:r>
            <a:r>
              <a:rPr lang="cs-CZ" sz="1600" dirty="0"/>
              <a:t> úseku křivky početnosti kumulativního počtu druhů, které poskytuje měření diverzity společenstva, při kterém </a:t>
            </a:r>
            <a:r>
              <a:rPr lang="cs-CZ" sz="1600" b="1" dirty="0"/>
              <a:t>nejsou uvažovány ani velmi četné ani velmi vzácné druhy</a:t>
            </a:r>
            <a:r>
              <a:rPr lang="cs-CZ" sz="1600" dirty="0"/>
              <a:t>. V novější formě je v podstatě </a:t>
            </a:r>
            <a:r>
              <a:rPr lang="cs-CZ" sz="1600" b="1" dirty="0"/>
              <a:t>využito simulace všech možných </a:t>
            </a:r>
            <a:r>
              <a:rPr lang="cs-CZ" sz="1600" b="1" dirty="0" err="1"/>
              <a:t>podspolečenstev</a:t>
            </a:r>
            <a:r>
              <a:rPr lang="cs-CZ" sz="1600" b="1" dirty="0"/>
              <a:t> daného společenstva </a:t>
            </a:r>
            <a:r>
              <a:rPr lang="cs-CZ" sz="1600" dirty="0"/>
              <a:t>k vytvoření rozložení možných Q pro dané společenstvo. Výsledkem tedy není jediná hodnota, ale rozložení hodnot, které lze jednoduše statisticky srovnávat mezi různými společenstvy.</a:t>
            </a:r>
          </a:p>
        </p:txBody>
      </p:sp>
      <p:pic>
        <p:nvPicPr>
          <p:cNvPr id="8" name="Picture 2" descr="https://portal.matematickabiologie.cz/res/image/Biodiverzita/obr4_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75" y="2657958"/>
            <a:ext cx="5204718" cy="3913322"/>
          </a:xfrm>
          <a:prstGeom prst="rect">
            <a:avLst/>
          </a:prstGeom>
          <a:noFill/>
          <a:extLst>
            <a:ext uri="{909E8E84-426E-40DD-AFC4-6F175D3DCCD1}">
              <a14:hiddenFill xmlns:a14="http://schemas.microsoft.com/office/drawing/2010/main">
                <a:solidFill>
                  <a:srgbClr val="FFFFFF"/>
                </a:solidFill>
              </a14:hiddenFill>
            </a:ext>
          </a:extLst>
        </p:spPr>
      </p:pic>
      <p:sp>
        <p:nvSpPr>
          <p:cNvPr id="2" name="Obousměrná vodorovná šipka 1"/>
          <p:cNvSpPr/>
          <p:nvPr/>
        </p:nvSpPr>
        <p:spPr>
          <a:xfrm>
            <a:off x="2464232" y="5587141"/>
            <a:ext cx="2471978" cy="21697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2991171" y="5238424"/>
            <a:ext cx="1257075" cy="369332"/>
          </a:xfrm>
          <a:prstGeom prst="rect">
            <a:avLst/>
          </a:prstGeom>
          <a:noFill/>
        </p:spPr>
        <p:txBody>
          <a:bodyPr wrap="none" rtlCol="0">
            <a:spAutoFit/>
          </a:bodyPr>
          <a:lstStyle/>
          <a:p>
            <a:r>
              <a:rPr lang="cs-CZ" b="1" dirty="0">
                <a:solidFill>
                  <a:srgbClr val="FF0000"/>
                </a:solidFill>
              </a:rPr>
              <a:t>50 % druhů</a:t>
            </a:r>
          </a:p>
        </p:txBody>
      </p:sp>
    </p:spTree>
    <p:extLst>
      <p:ext uri="{BB962C8B-B14F-4D97-AF65-F5344CB8AC3E}">
        <p14:creationId xmlns:p14="http://schemas.microsoft.com/office/powerpoint/2010/main" val="3203312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64054"/>
          </a:xfrm>
        </p:spPr>
        <p:txBody>
          <a:bodyPr>
            <a:normAutofit/>
          </a:bodyPr>
          <a:lstStyle/>
          <a:p>
            <a:pPr algn="ctr"/>
            <a:r>
              <a:rPr lang="cs-CZ" sz="3200" b="1" dirty="0"/>
              <a:t>Q statistika</a:t>
            </a:r>
          </a:p>
        </p:txBody>
      </p:sp>
      <p:pic>
        <p:nvPicPr>
          <p:cNvPr id="4" name="Zástupný symbol pro obsah 3"/>
          <p:cNvPicPr>
            <a:picLocks noGrp="1" noChangeAspect="1"/>
          </p:cNvPicPr>
          <p:nvPr>
            <p:ph idx="1"/>
          </p:nvPr>
        </p:nvPicPr>
        <p:blipFill>
          <a:blip r:embed="rId2"/>
          <a:stretch>
            <a:fillRect/>
          </a:stretch>
        </p:blipFill>
        <p:spPr>
          <a:xfrm>
            <a:off x="1276516" y="1543502"/>
            <a:ext cx="3067050" cy="4191000"/>
          </a:xfrm>
          <a:prstGeom prst="rect">
            <a:avLst/>
          </a:prstGeom>
        </p:spPr>
      </p:pic>
      <p:pic>
        <p:nvPicPr>
          <p:cNvPr id="5" name="Obrázek 4"/>
          <p:cNvPicPr>
            <a:picLocks noChangeAspect="1"/>
          </p:cNvPicPr>
          <p:nvPr/>
        </p:nvPicPr>
        <p:blipFill>
          <a:blip r:embed="rId3"/>
          <a:stretch>
            <a:fillRect/>
          </a:stretch>
        </p:blipFill>
        <p:spPr>
          <a:xfrm>
            <a:off x="5043495" y="1782918"/>
            <a:ext cx="6086475" cy="3867150"/>
          </a:xfrm>
          <a:prstGeom prst="rect">
            <a:avLst/>
          </a:prstGeom>
        </p:spPr>
      </p:pic>
    </p:spTree>
    <p:extLst>
      <p:ext uri="{BB962C8B-B14F-4D97-AF65-F5344CB8AC3E}">
        <p14:creationId xmlns:p14="http://schemas.microsoft.com/office/powerpoint/2010/main" val="4215885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58322"/>
          </a:xfrm>
        </p:spPr>
        <p:txBody>
          <a:bodyPr>
            <a:normAutofit/>
          </a:bodyPr>
          <a:lstStyle/>
          <a:p>
            <a:pPr algn="ctr"/>
            <a:r>
              <a:rPr lang="cs-CZ" sz="4000" b="1" dirty="0"/>
              <a:t>Deterministické a stochastické modely</a:t>
            </a:r>
          </a:p>
        </p:txBody>
      </p:sp>
      <p:pic>
        <p:nvPicPr>
          <p:cNvPr id="4" name="Zástupný symbol pro obsah 3"/>
          <p:cNvPicPr>
            <a:picLocks noGrp="1" noChangeAspect="1"/>
          </p:cNvPicPr>
          <p:nvPr>
            <p:ph idx="1"/>
          </p:nvPr>
        </p:nvPicPr>
        <p:blipFill>
          <a:blip r:embed="rId2"/>
          <a:stretch>
            <a:fillRect/>
          </a:stretch>
        </p:blipFill>
        <p:spPr>
          <a:xfrm>
            <a:off x="186031" y="2097857"/>
            <a:ext cx="6276975" cy="3086100"/>
          </a:xfrm>
          <a:prstGeom prst="rect">
            <a:avLst/>
          </a:prstGeom>
        </p:spPr>
      </p:pic>
      <p:pic>
        <p:nvPicPr>
          <p:cNvPr id="5" name="Obrázek 4"/>
          <p:cNvPicPr>
            <a:picLocks noChangeAspect="1"/>
          </p:cNvPicPr>
          <p:nvPr/>
        </p:nvPicPr>
        <p:blipFill>
          <a:blip r:embed="rId3"/>
          <a:stretch>
            <a:fillRect/>
          </a:stretch>
        </p:blipFill>
        <p:spPr>
          <a:xfrm>
            <a:off x="6246327" y="2196445"/>
            <a:ext cx="5804271" cy="2888924"/>
          </a:xfrm>
          <a:prstGeom prst="rect">
            <a:avLst/>
          </a:prstGeom>
        </p:spPr>
      </p:pic>
    </p:spTree>
    <p:extLst>
      <p:ext uri="{BB962C8B-B14F-4D97-AF65-F5344CB8AC3E}">
        <p14:creationId xmlns:p14="http://schemas.microsoft.com/office/powerpoint/2010/main" val="2576354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a:stretch>
            <a:fillRect/>
          </a:stretch>
        </p:blipFill>
        <p:spPr>
          <a:xfrm>
            <a:off x="329674" y="365125"/>
            <a:ext cx="11388789" cy="6033155"/>
          </a:xfrm>
          <a:prstGeom prst="rect">
            <a:avLst/>
          </a:prstGeom>
        </p:spPr>
      </p:pic>
    </p:spTree>
    <p:extLst>
      <p:ext uri="{BB962C8B-B14F-4D97-AF65-F5344CB8AC3E}">
        <p14:creationId xmlns:p14="http://schemas.microsoft.com/office/powerpoint/2010/main" val="849104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8536" y="365126"/>
            <a:ext cx="12003464" cy="841506"/>
          </a:xfrm>
        </p:spPr>
        <p:txBody>
          <a:bodyPr>
            <a:normAutofit/>
          </a:bodyPr>
          <a:lstStyle/>
          <a:p>
            <a:r>
              <a:rPr lang="cs-CZ" sz="4000" b="1" dirty="0"/>
              <a:t>Rank abundance plot - řazení druhů podle četnosti</a:t>
            </a:r>
          </a:p>
        </p:txBody>
      </p:sp>
      <p:pic>
        <p:nvPicPr>
          <p:cNvPr id="4" name="Zástupný symbol pro obsah 3"/>
          <p:cNvPicPr>
            <a:picLocks noGrp="1" noChangeAspect="1"/>
          </p:cNvPicPr>
          <p:nvPr>
            <p:ph idx="1"/>
          </p:nvPr>
        </p:nvPicPr>
        <p:blipFill>
          <a:blip r:embed="rId2"/>
          <a:stretch>
            <a:fillRect/>
          </a:stretch>
        </p:blipFill>
        <p:spPr>
          <a:xfrm>
            <a:off x="508262" y="1555423"/>
            <a:ext cx="4783272" cy="4468206"/>
          </a:xfrm>
          <a:prstGeom prst="rect">
            <a:avLst/>
          </a:prstGeom>
        </p:spPr>
      </p:pic>
      <p:pic>
        <p:nvPicPr>
          <p:cNvPr id="5" name="Obrázek 4"/>
          <p:cNvPicPr>
            <a:picLocks noChangeAspect="1"/>
          </p:cNvPicPr>
          <p:nvPr/>
        </p:nvPicPr>
        <p:blipFill>
          <a:blip r:embed="rId3"/>
          <a:stretch>
            <a:fillRect/>
          </a:stretch>
        </p:blipFill>
        <p:spPr>
          <a:xfrm>
            <a:off x="5663398" y="1461155"/>
            <a:ext cx="6143030" cy="5156462"/>
          </a:xfrm>
          <a:prstGeom prst="rect">
            <a:avLst/>
          </a:prstGeom>
        </p:spPr>
      </p:pic>
    </p:spTree>
    <p:extLst>
      <p:ext uri="{BB962C8B-B14F-4D97-AF65-F5344CB8AC3E}">
        <p14:creationId xmlns:p14="http://schemas.microsoft.com/office/powerpoint/2010/main" val="3644324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50014"/>
          </a:xfrm>
        </p:spPr>
        <p:txBody>
          <a:bodyPr>
            <a:normAutofit/>
          </a:bodyPr>
          <a:lstStyle/>
          <a:p>
            <a:pPr algn="ctr"/>
            <a:r>
              <a:rPr lang="cs-CZ" sz="4000" b="1" dirty="0"/>
              <a:t>Původně 3 typy diverzity</a:t>
            </a:r>
          </a:p>
        </p:txBody>
      </p:sp>
      <p:pic>
        <p:nvPicPr>
          <p:cNvPr id="6" name="Picture 2" descr="What Is Biodiversity? - Definition, Types And Importa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550" y="1743560"/>
            <a:ext cx="10379655" cy="433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7661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35774"/>
          </a:xfrm>
        </p:spPr>
        <p:txBody>
          <a:bodyPr>
            <a:normAutofit/>
          </a:bodyPr>
          <a:lstStyle/>
          <a:p>
            <a:pPr algn="ctr"/>
            <a:r>
              <a:rPr lang="cs-CZ" sz="4000" b="1" dirty="0"/>
              <a:t>Matematické modely</a:t>
            </a:r>
          </a:p>
        </p:txBody>
      </p:sp>
      <p:pic>
        <p:nvPicPr>
          <p:cNvPr id="4" name="Zástupný symbol pro obsah 3"/>
          <p:cNvPicPr>
            <a:picLocks noGrp="1" noChangeAspect="1"/>
          </p:cNvPicPr>
          <p:nvPr>
            <p:ph idx="1"/>
          </p:nvPr>
        </p:nvPicPr>
        <p:blipFill>
          <a:blip r:embed="rId2"/>
          <a:stretch>
            <a:fillRect/>
          </a:stretch>
        </p:blipFill>
        <p:spPr>
          <a:xfrm>
            <a:off x="119159" y="1916791"/>
            <a:ext cx="6448425" cy="2057400"/>
          </a:xfrm>
          <a:prstGeom prst="rect">
            <a:avLst/>
          </a:prstGeom>
        </p:spPr>
      </p:pic>
      <p:pic>
        <p:nvPicPr>
          <p:cNvPr id="5" name="Obrázek 4"/>
          <p:cNvPicPr>
            <a:picLocks noChangeAspect="1"/>
          </p:cNvPicPr>
          <p:nvPr/>
        </p:nvPicPr>
        <p:blipFill>
          <a:blip r:embed="rId3"/>
          <a:stretch>
            <a:fillRect/>
          </a:stretch>
        </p:blipFill>
        <p:spPr>
          <a:xfrm>
            <a:off x="6096000" y="1865263"/>
            <a:ext cx="5618047" cy="4217857"/>
          </a:xfrm>
          <a:prstGeom prst="rect">
            <a:avLst/>
          </a:prstGeom>
        </p:spPr>
      </p:pic>
    </p:spTree>
    <p:extLst>
      <p:ext uri="{BB962C8B-B14F-4D97-AF65-F5344CB8AC3E}">
        <p14:creationId xmlns:p14="http://schemas.microsoft.com/office/powerpoint/2010/main" val="2355718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5836"/>
          </a:xfrm>
        </p:spPr>
        <p:txBody>
          <a:bodyPr>
            <a:normAutofit fontScale="90000"/>
          </a:bodyPr>
          <a:lstStyle/>
          <a:p>
            <a:pPr algn="ctr"/>
            <a:r>
              <a:rPr lang="cs-CZ" sz="4000" b="1" dirty="0"/>
              <a:t>Modely orientované na niku</a:t>
            </a:r>
          </a:p>
        </p:txBody>
      </p:sp>
      <p:pic>
        <p:nvPicPr>
          <p:cNvPr id="4" name="Zástupný symbol pro obsah 3"/>
          <p:cNvPicPr>
            <a:picLocks noGrp="1" noChangeAspect="1"/>
          </p:cNvPicPr>
          <p:nvPr>
            <p:ph idx="1"/>
          </p:nvPr>
        </p:nvPicPr>
        <p:blipFill>
          <a:blip r:embed="rId2"/>
          <a:stretch>
            <a:fillRect/>
          </a:stretch>
        </p:blipFill>
        <p:spPr>
          <a:xfrm>
            <a:off x="3261675" y="1177591"/>
            <a:ext cx="5938885" cy="5849174"/>
          </a:xfrm>
          <a:prstGeom prst="rect">
            <a:avLst/>
          </a:prstGeom>
        </p:spPr>
      </p:pic>
    </p:spTree>
    <p:extLst>
      <p:ext uri="{BB962C8B-B14F-4D97-AF65-F5344CB8AC3E}">
        <p14:creationId xmlns:p14="http://schemas.microsoft.com/office/powerpoint/2010/main" val="1005191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yroDb: gyrodactylid monogeneans on the web: Trends in Parasit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937" y="906355"/>
            <a:ext cx="3460063" cy="282088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80740" y="101655"/>
            <a:ext cx="10873060" cy="843743"/>
          </a:xfrm>
        </p:spPr>
        <p:txBody>
          <a:bodyPr>
            <a:normAutofit fontScale="90000"/>
          </a:bodyPr>
          <a:lstStyle/>
          <a:p>
            <a:pPr algn="ctr"/>
            <a:r>
              <a:rPr lang="cs-CZ" sz="4000" b="1" dirty="0"/>
              <a:t>Příklad: Paraziti jako </a:t>
            </a:r>
            <a:r>
              <a:rPr lang="cs-CZ" sz="4000" b="1" dirty="0" err="1"/>
              <a:t>indikátoři</a:t>
            </a:r>
            <a:r>
              <a:rPr lang="cs-CZ" sz="4000" b="1" dirty="0"/>
              <a:t> znečištění vodního prostředí</a:t>
            </a:r>
          </a:p>
        </p:txBody>
      </p:sp>
      <p:sp>
        <p:nvSpPr>
          <p:cNvPr id="4" name="TextovéPole 3"/>
          <p:cNvSpPr txBox="1"/>
          <p:nvPr/>
        </p:nvSpPr>
        <p:spPr>
          <a:xfrm>
            <a:off x="1084881" y="945398"/>
            <a:ext cx="4475841" cy="369332"/>
          </a:xfrm>
          <a:prstGeom prst="rect">
            <a:avLst/>
          </a:prstGeom>
          <a:noFill/>
        </p:spPr>
        <p:txBody>
          <a:bodyPr wrap="none" rtlCol="0">
            <a:spAutoFit/>
          </a:bodyPr>
          <a:lstStyle/>
          <a:p>
            <a:r>
              <a:rPr lang="cs-CZ" b="1" dirty="0" err="1"/>
              <a:t>Monogenea</a:t>
            </a:r>
            <a:r>
              <a:rPr lang="cs-CZ" b="1" dirty="0"/>
              <a:t> – ektoparaziti sladkovodních ryb</a:t>
            </a:r>
          </a:p>
        </p:txBody>
      </p:sp>
      <p:pic>
        <p:nvPicPr>
          <p:cNvPr id="5122" name="Picture 2" descr="4 Representative drawings of monogeneans reported on the skin and gills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740" y="1569903"/>
            <a:ext cx="3439608" cy="486189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6327901" y="813662"/>
            <a:ext cx="2507185" cy="2898184"/>
          </a:xfrm>
          <a:prstGeom prst="rect">
            <a:avLst/>
          </a:prstGeom>
        </p:spPr>
      </p:pic>
      <p:pic>
        <p:nvPicPr>
          <p:cNvPr id="6" name="Obrázek 5"/>
          <p:cNvPicPr>
            <a:picLocks noChangeAspect="1"/>
          </p:cNvPicPr>
          <p:nvPr/>
        </p:nvPicPr>
        <p:blipFill>
          <a:blip r:embed="rId5"/>
          <a:stretch>
            <a:fillRect/>
          </a:stretch>
        </p:blipFill>
        <p:spPr>
          <a:xfrm>
            <a:off x="4025462" y="2425486"/>
            <a:ext cx="2879033" cy="4138046"/>
          </a:xfrm>
          <a:prstGeom prst="rect">
            <a:avLst/>
          </a:prstGeom>
        </p:spPr>
      </p:pic>
      <p:pic>
        <p:nvPicPr>
          <p:cNvPr id="9" name="Picture 114">
            <a:extLst>
              <a:ext uri="{FF2B5EF4-FFF2-40B4-BE49-F238E27FC236}">
                <a16:creationId xmlns:a16="http://schemas.microsoft.com/office/drawing/2014/main" id="{4D07D9A4-6090-18AB-166B-3BBE43584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924" y="4816958"/>
            <a:ext cx="1470137" cy="141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brázek 10"/>
          <p:cNvPicPr>
            <a:picLocks noChangeAspect="1"/>
          </p:cNvPicPr>
          <p:nvPr/>
        </p:nvPicPr>
        <p:blipFill>
          <a:blip r:embed="rId7"/>
          <a:stretch>
            <a:fillRect/>
          </a:stretch>
        </p:blipFill>
        <p:spPr>
          <a:xfrm>
            <a:off x="9069763" y="3618855"/>
            <a:ext cx="2778692" cy="2850554"/>
          </a:xfrm>
          <a:prstGeom prst="rect">
            <a:avLst/>
          </a:prstGeom>
        </p:spPr>
      </p:pic>
    </p:spTree>
    <p:extLst>
      <p:ext uri="{BB962C8B-B14F-4D97-AF65-F5344CB8AC3E}">
        <p14:creationId xmlns:p14="http://schemas.microsoft.com/office/powerpoint/2010/main" val="2540449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Рыбалка в Карелии на базе отдыха Сорола | Зимняя и летняя рыбалка в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004" y="4129693"/>
            <a:ext cx="2626962" cy="116241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Štika obecn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249" y="1678774"/>
            <a:ext cx="2902116" cy="1327359"/>
          </a:xfrm>
          <a:prstGeom prst="rect">
            <a:avLst/>
          </a:prstGeom>
          <a:noFill/>
          <a:extLst>
            <a:ext uri="{909E8E84-426E-40DD-AFC4-6F175D3DCCD1}">
              <a14:hiddenFill xmlns:a14="http://schemas.microsoft.com/office/drawing/2010/main">
                <a:solidFill>
                  <a:srgbClr val="FFFFFF"/>
                </a:solidFill>
              </a14:hiddenFill>
            </a:ext>
          </a:extLst>
        </p:spPr>
      </p:pic>
      <p:sp>
        <p:nvSpPr>
          <p:cNvPr id="125954" name="Nadpis 1"/>
          <p:cNvSpPr>
            <a:spLocks noGrp="1"/>
          </p:cNvSpPr>
          <p:nvPr>
            <p:ph type="title"/>
          </p:nvPr>
        </p:nvSpPr>
        <p:spPr>
          <a:xfrm>
            <a:off x="1981200" y="119172"/>
            <a:ext cx="8229600" cy="678992"/>
          </a:xfrm>
        </p:spPr>
        <p:txBody>
          <a:bodyPr/>
          <a:lstStyle/>
          <a:p>
            <a:r>
              <a:rPr lang="cs-CZ" altLang="cs-CZ" sz="3200" b="1" dirty="0"/>
              <a:t>Determinanty struktury společenstev cizopasníků </a:t>
            </a:r>
          </a:p>
        </p:txBody>
      </p:sp>
      <p:pic>
        <p:nvPicPr>
          <p:cNvPr id="1259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592" y="702196"/>
            <a:ext cx="5604412" cy="597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Leuciscus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8169109" y="2701122"/>
            <a:ext cx="1701691" cy="7741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Česká republika – fakta a zajímavost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048" y="818006"/>
            <a:ext cx="3265810" cy="21881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ejn velký (Abramis brama) - Atlas ryb - Chytej.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0401" y="3407442"/>
            <a:ext cx="1759990" cy="8843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lotice obecná - Atlas ryb - Český rybářský svaz - MO Bechyně"/>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771681" y="2604824"/>
            <a:ext cx="1430996" cy="8026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Jak utopit vánočního kapra poradí v Děčíně - TOPZINE.c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43574" y="3529326"/>
            <a:ext cx="1828107" cy="8245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Lín obecný - Atlas ryb | Najdirevír.cz"/>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1050984" y="3301947"/>
            <a:ext cx="903381" cy="454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612999" y="1659088"/>
            <a:ext cx="1531199" cy="369332"/>
          </a:xfrm>
          <a:prstGeom prst="rect">
            <a:avLst/>
          </a:prstGeom>
          <a:noFill/>
        </p:spPr>
        <p:txBody>
          <a:bodyPr wrap="square" rtlCol="0">
            <a:spAutoFit/>
          </a:bodyPr>
          <a:lstStyle/>
          <a:p>
            <a:r>
              <a:rPr lang="cs-CZ" b="1" dirty="0"/>
              <a:t>Společenstvo </a:t>
            </a:r>
          </a:p>
        </p:txBody>
      </p:sp>
      <p:sp>
        <p:nvSpPr>
          <p:cNvPr id="23" name="TextovéPole 22"/>
          <p:cNvSpPr txBox="1"/>
          <p:nvPr/>
        </p:nvSpPr>
        <p:spPr>
          <a:xfrm>
            <a:off x="1549585" y="4352605"/>
            <a:ext cx="1084263" cy="369332"/>
          </a:xfrm>
          <a:prstGeom prst="rect">
            <a:avLst/>
          </a:prstGeom>
          <a:noFill/>
        </p:spPr>
        <p:txBody>
          <a:bodyPr wrap="square" rtlCol="0">
            <a:spAutoFit/>
          </a:bodyPr>
          <a:lstStyle/>
          <a:p>
            <a:r>
              <a:rPr lang="cs-CZ" b="1" dirty="0"/>
              <a:t>Populace </a:t>
            </a:r>
          </a:p>
        </p:txBody>
      </p:sp>
      <p:pic>
        <p:nvPicPr>
          <p:cNvPr id="20" name="Picture 2" descr="Leuciscus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195395" y="5476081"/>
            <a:ext cx="2366406" cy="1076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euciscus - Wikipedia"/>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flipH="1">
            <a:off x="2322950" y="4852789"/>
            <a:ext cx="1536652" cy="6990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euciscus - Wikipedia"/>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flipH="1">
            <a:off x="2716883" y="5862847"/>
            <a:ext cx="1212299" cy="5515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euciscus - Wikipedia"/>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9894" y="4663647"/>
            <a:ext cx="1634846" cy="7741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euciscus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630199" y="5414853"/>
            <a:ext cx="2054281" cy="93455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85997" y="6432576"/>
            <a:ext cx="1147684" cy="338554"/>
          </a:xfrm>
          <a:prstGeom prst="rect">
            <a:avLst/>
          </a:prstGeom>
          <a:noFill/>
        </p:spPr>
        <p:txBody>
          <a:bodyPr wrap="square" rtlCol="0">
            <a:spAutoFit/>
          </a:bodyPr>
          <a:lstStyle/>
          <a:p>
            <a:r>
              <a:rPr lang="cs-CZ" sz="1600" b="1" dirty="0"/>
              <a:t>Jelec tloušť</a:t>
            </a:r>
          </a:p>
        </p:txBody>
      </p:sp>
      <p:sp>
        <p:nvSpPr>
          <p:cNvPr id="28" name="TextovéPole 27"/>
          <p:cNvSpPr txBox="1"/>
          <p:nvPr/>
        </p:nvSpPr>
        <p:spPr>
          <a:xfrm>
            <a:off x="10668037" y="6422247"/>
            <a:ext cx="1147684" cy="338554"/>
          </a:xfrm>
          <a:prstGeom prst="rect">
            <a:avLst/>
          </a:prstGeom>
          <a:noFill/>
        </p:spPr>
        <p:txBody>
          <a:bodyPr wrap="square" rtlCol="0">
            <a:spAutoFit/>
          </a:bodyPr>
          <a:lstStyle/>
          <a:p>
            <a:r>
              <a:rPr lang="cs-CZ" sz="1600" b="1" dirty="0"/>
              <a:t>Jelec tloušť</a:t>
            </a:r>
          </a:p>
        </p:txBody>
      </p:sp>
      <p:sp>
        <p:nvSpPr>
          <p:cNvPr id="24" name="TextovéPole 23"/>
          <p:cNvSpPr txBox="1"/>
          <p:nvPr/>
        </p:nvSpPr>
        <p:spPr>
          <a:xfrm>
            <a:off x="8533279" y="5414853"/>
            <a:ext cx="997041" cy="369332"/>
          </a:xfrm>
          <a:prstGeom prst="rect">
            <a:avLst/>
          </a:prstGeom>
          <a:noFill/>
        </p:spPr>
        <p:txBody>
          <a:bodyPr wrap="square" rtlCol="0">
            <a:spAutoFit/>
          </a:bodyPr>
          <a:lstStyle/>
          <a:p>
            <a:r>
              <a:rPr lang="cs-CZ" b="1" dirty="0"/>
              <a:t>Jedinec</a:t>
            </a:r>
          </a:p>
        </p:txBody>
      </p:sp>
      <p:pic>
        <p:nvPicPr>
          <p:cNvPr id="29" name="Picture 27">
            <a:extLst>
              <a:ext uri="{FF2B5EF4-FFF2-40B4-BE49-F238E27FC236}">
                <a16:creationId xmlns:a16="http://schemas.microsoft.com/office/drawing/2014/main" id="{B505E69C-0631-4FD2-90CF-A8338AA7C8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050" y="6051551"/>
            <a:ext cx="685800"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354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a:extLst>
              <a:ext uri="{FF2B5EF4-FFF2-40B4-BE49-F238E27FC236}">
                <a16:creationId xmlns:a16="http://schemas.microsoft.com/office/drawing/2014/main" id="{E1A9A7E9-4FD6-F569-CAE8-5ACE5E20D205}"/>
              </a:ext>
            </a:extLst>
          </p:cNvPr>
          <p:cNvGrpSpPr>
            <a:grpSpLocks/>
          </p:cNvGrpSpPr>
          <p:nvPr/>
        </p:nvGrpSpPr>
        <p:grpSpPr bwMode="auto">
          <a:xfrm>
            <a:off x="4000501" y="1392238"/>
            <a:ext cx="2735263" cy="341312"/>
            <a:chOff x="1755" y="288"/>
            <a:chExt cx="1938" cy="252"/>
          </a:xfrm>
        </p:grpSpPr>
        <p:sp>
          <p:nvSpPr>
            <p:cNvPr id="85105" name="Rectangle 3">
              <a:extLst>
                <a:ext uri="{FF2B5EF4-FFF2-40B4-BE49-F238E27FC236}">
                  <a16:creationId xmlns:a16="http://schemas.microsoft.com/office/drawing/2014/main" id="{48509D53-AFB2-7C9B-3C02-D7A38D59CBAC}"/>
                </a:ext>
              </a:extLst>
            </p:cNvPr>
            <p:cNvSpPr>
              <a:spLocks noChangeArrowheads="1"/>
            </p:cNvSpPr>
            <p:nvPr/>
          </p:nvSpPr>
          <p:spPr bwMode="auto">
            <a:xfrm>
              <a:off x="1773" y="306"/>
              <a:ext cx="192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6" name="Rectangle 4">
              <a:extLst>
                <a:ext uri="{FF2B5EF4-FFF2-40B4-BE49-F238E27FC236}">
                  <a16:creationId xmlns:a16="http://schemas.microsoft.com/office/drawing/2014/main" id="{AF3640AA-8B1F-5C98-D0C0-29C358DEFCD7}"/>
                </a:ext>
              </a:extLst>
            </p:cNvPr>
            <p:cNvSpPr>
              <a:spLocks noChangeArrowheads="1"/>
            </p:cNvSpPr>
            <p:nvPr/>
          </p:nvSpPr>
          <p:spPr bwMode="auto">
            <a:xfrm>
              <a:off x="1755" y="288"/>
              <a:ext cx="1926" cy="240"/>
            </a:xfrm>
            <a:prstGeom prst="rect">
              <a:avLst/>
            </a:prstGeom>
            <a:solidFill>
              <a:srgbClr val="FFFFFF"/>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5" name="Rectangle 5">
            <a:extLst>
              <a:ext uri="{FF2B5EF4-FFF2-40B4-BE49-F238E27FC236}">
                <a16:creationId xmlns:a16="http://schemas.microsoft.com/office/drawing/2014/main" id="{8E76E39F-DCAE-DB20-08B2-11394C573BCE}"/>
              </a:ext>
            </a:extLst>
          </p:cNvPr>
          <p:cNvSpPr>
            <a:spLocks noChangeArrowheads="1"/>
          </p:cNvSpPr>
          <p:nvPr/>
        </p:nvSpPr>
        <p:spPr bwMode="auto">
          <a:xfrm>
            <a:off x="4068764" y="1400175"/>
            <a:ext cx="309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dirty="0">
                <a:solidFill>
                  <a:srgbClr val="000000"/>
                </a:solidFill>
                <a:latin typeface="Arial Black" panose="020B0A04020102020204" pitchFamily="34" charset="0"/>
              </a:rPr>
              <a:t>Component community</a:t>
            </a:r>
            <a:r>
              <a:rPr lang="en-GB" altLang="cs-CZ" dirty="0">
                <a:solidFill>
                  <a:srgbClr val="000000"/>
                </a:solidFill>
                <a:latin typeface="Arial Black" panose="020B0A04020102020204" pitchFamily="34" charset="0"/>
              </a:rPr>
              <a:t> </a:t>
            </a:r>
            <a:endParaRPr lang="en-GB" altLang="cs-CZ" sz="2400" dirty="0">
              <a:latin typeface="Times New Roman" panose="02020603050405020304" pitchFamily="18" charset="0"/>
            </a:endParaRPr>
          </a:p>
        </p:txBody>
      </p:sp>
      <p:grpSp>
        <p:nvGrpSpPr>
          <p:cNvPr id="84996" name="Group 6">
            <a:extLst>
              <a:ext uri="{FF2B5EF4-FFF2-40B4-BE49-F238E27FC236}">
                <a16:creationId xmlns:a16="http://schemas.microsoft.com/office/drawing/2014/main" id="{6AF2EE16-859A-4F9E-D140-7EFFCB67BE4C}"/>
              </a:ext>
            </a:extLst>
          </p:cNvPr>
          <p:cNvGrpSpPr>
            <a:grpSpLocks/>
          </p:cNvGrpSpPr>
          <p:nvPr/>
        </p:nvGrpSpPr>
        <p:grpSpPr bwMode="auto">
          <a:xfrm>
            <a:off x="4238625" y="2368550"/>
            <a:ext cx="2141538" cy="317500"/>
            <a:chOff x="1923" y="1008"/>
            <a:chExt cx="1518" cy="234"/>
          </a:xfrm>
        </p:grpSpPr>
        <p:sp>
          <p:nvSpPr>
            <p:cNvPr id="85103" name="Rectangle 7">
              <a:extLst>
                <a:ext uri="{FF2B5EF4-FFF2-40B4-BE49-F238E27FC236}">
                  <a16:creationId xmlns:a16="http://schemas.microsoft.com/office/drawing/2014/main" id="{7DA78611-2331-87A2-D0C1-A24AB016B4D5}"/>
                </a:ext>
              </a:extLst>
            </p:cNvPr>
            <p:cNvSpPr>
              <a:spLocks noChangeArrowheads="1"/>
            </p:cNvSpPr>
            <p:nvPr/>
          </p:nvSpPr>
          <p:spPr bwMode="auto">
            <a:xfrm>
              <a:off x="1941" y="1026"/>
              <a:ext cx="1500"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4" name="Rectangle 8">
              <a:extLst>
                <a:ext uri="{FF2B5EF4-FFF2-40B4-BE49-F238E27FC236}">
                  <a16:creationId xmlns:a16="http://schemas.microsoft.com/office/drawing/2014/main" id="{79588D3A-0D05-6EFD-AA31-8FEA8BDE25F8}"/>
                </a:ext>
              </a:extLst>
            </p:cNvPr>
            <p:cNvSpPr>
              <a:spLocks noChangeArrowheads="1"/>
            </p:cNvSpPr>
            <p:nvPr/>
          </p:nvSpPr>
          <p:spPr bwMode="auto">
            <a:xfrm>
              <a:off x="1923" y="1008"/>
              <a:ext cx="1506" cy="222"/>
            </a:xfrm>
            <a:prstGeom prst="rect">
              <a:avLst/>
            </a:prstGeom>
            <a:solidFill>
              <a:srgbClr val="FFFFFF"/>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7" name="Rectangle 9">
            <a:extLst>
              <a:ext uri="{FF2B5EF4-FFF2-40B4-BE49-F238E27FC236}">
                <a16:creationId xmlns:a16="http://schemas.microsoft.com/office/drawing/2014/main" id="{FB8AAC1A-A0AF-974D-7AE4-E019FD7FE6F2}"/>
              </a:ext>
            </a:extLst>
          </p:cNvPr>
          <p:cNvSpPr>
            <a:spLocks noChangeArrowheads="1"/>
          </p:cNvSpPr>
          <p:nvPr/>
        </p:nvSpPr>
        <p:spPr bwMode="auto">
          <a:xfrm>
            <a:off x="4678363" y="2392363"/>
            <a:ext cx="1372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Ectoparasites</a:t>
            </a:r>
            <a:endParaRPr lang="en-GB" altLang="cs-CZ" sz="2400">
              <a:latin typeface="Times New Roman" panose="02020603050405020304" pitchFamily="18" charset="0"/>
            </a:endParaRPr>
          </a:p>
        </p:txBody>
      </p:sp>
      <p:grpSp>
        <p:nvGrpSpPr>
          <p:cNvPr id="84998" name="Group 10">
            <a:extLst>
              <a:ext uri="{FF2B5EF4-FFF2-40B4-BE49-F238E27FC236}">
                <a16:creationId xmlns:a16="http://schemas.microsoft.com/office/drawing/2014/main" id="{8CD42766-0543-75C6-1860-C1FCBD697FAF}"/>
              </a:ext>
            </a:extLst>
          </p:cNvPr>
          <p:cNvGrpSpPr>
            <a:grpSpLocks/>
          </p:cNvGrpSpPr>
          <p:nvPr/>
        </p:nvGrpSpPr>
        <p:grpSpPr bwMode="auto">
          <a:xfrm>
            <a:off x="6303964" y="2027238"/>
            <a:ext cx="1906587" cy="315912"/>
            <a:chOff x="3387" y="756"/>
            <a:chExt cx="1350" cy="234"/>
          </a:xfrm>
        </p:grpSpPr>
        <p:sp>
          <p:nvSpPr>
            <p:cNvPr id="85101" name="Rectangle 11">
              <a:extLst>
                <a:ext uri="{FF2B5EF4-FFF2-40B4-BE49-F238E27FC236}">
                  <a16:creationId xmlns:a16="http://schemas.microsoft.com/office/drawing/2014/main" id="{1033939E-FAD1-0F45-650B-E9E3812AE6FB}"/>
                </a:ext>
              </a:extLst>
            </p:cNvPr>
            <p:cNvSpPr>
              <a:spLocks noChangeArrowheads="1"/>
            </p:cNvSpPr>
            <p:nvPr/>
          </p:nvSpPr>
          <p:spPr bwMode="auto">
            <a:xfrm>
              <a:off x="3405" y="774"/>
              <a:ext cx="1332" cy="2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2" name="Rectangle 12">
              <a:extLst>
                <a:ext uri="{FF2B5EF4-FFF2-40B4-BE49-F238E27FC236}">
                  <a16:creationId xmlns:a16="http://schemas.microsoft.com/office/drawing/2014/main" id="{65D52554-8DC4-AAA3-D3E8-91956773DC8B}"/>
                </a:ext>
              </a:extLst>
            </p:cNvPr>
            <p:cNvSpPr>
              <a:spLocks noChangeArrowheads="1"/>
            </p:cNvSpPr>
            <p:nvPr/>
          </p:nvSpPr>
          <p:spPr bwMode="auto">
            <a:xfrm>
              <a:off x="3387" y="756"/>
              <a:ext cx="1338" cy="22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4999" name="Rectangle 13">
            <a:extLst>
              <a:ext uri="{FF2B5EF4-FFF2-40B4-BE49-F238E27FC236}">
                <a16:creationId xmlns:a16="http://schemas.microsoft.com/office/drawing/2014/main" id="{899F222F-3507-D240-78C0-3C695BBA7D3E}"/>
              </a:ext>
            </a:extLst>
          </p:cNvPr>
          <p:cNvSpPr>
            <a:spLocks noChangeArrowheads="1"/>
          </p:cNvSpPr>
          <p:nvPr/>
        </p:nvSpPr>
        <p:spPr bwMode="auto">
          <a:xfrm>
            <a:off x="6608763" y="2051050"/>
            <a:ext cx="14121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Endoparasites</a:t>
            </a:r>
            <a:endParaRPr lang="en-GB" altLang="cs-CZ" sz="2400">
              <a:latin typeface="Times New Roman" panose="02020603050405020304" pitchFamily="18" charset="0"/>
            </a:endParaRPr>
          </a:p>
        </p:txBody>
      </p:sp>
      <p:grpSp>
        <p:nvGrpSpPr>
          <p:cNvPr id="85000" name="Group 14">
            <a:extLst>
              <a:ext uri="{FF2B5EF4-FFF2-40B4-BE49-F238E27FC236}">
                <a16:creationId xmlns:a16="http://schemas.microsoft.com/office/drawing/2014/main" id="{0D582CEF-B299-ED77-FA97-23EC316EB6EA}"/>
              </a:ext>
            </a:extLst>
          </p:cNvPr>
          <p:cNvGrpSpPr>
            <a:grpSpLocks/>
          </p:cNvGrpSpPr>
          <p:nvPr/>
        </p:nvGrpSpPr>
        <p:grpSpPr bwMode="auto">
          <a:xfrm>
            <a:off x="5254625" y="1774825"/>
            <a:ext cx="109538" cy="503238"/>
            <a:chOff x="2643" y="570"/>
            <a:chExt cx="78" cy="372"/>
          </a:xfrm>
        </p:grpSpPr>
        <p:sp>
          <p:nvSpPr>
            <p:cNvPr id="85099" name="Rectangle 15">
              <a:extLst>
                <a:ext uri="{FF2B5EF4-FFF2-40B4-BE49-F238E27FC236}">
                  <a16:creationId xmlns:a16="http://schemas.microsoft.com/office/drawing/2014/main" id="{A42A2206-79D8-8886-824A-AA9668D0D317}"/>
                </a:ext>
              </a:extLst>
            </p:cNvPr>
            <p:cNvSpPr>
              <a:spLocks noChangeArrowheads="1"/>
            </p:cNvSpPr>
            <p:nvPr/>
          </p:nvSpPr>
          <p:spPr bwMode="auto">
            <a:xfrm>
              <a:off x="2679" y="570"/>
              <a:ext cx="12" cy="372"/>
            </a:xfrm>
            <a:prstGeom prst="rect">
              <a:avLst/>
            </a:prstGeom>
            <a:solidFill>
              <a:srgbClr val="FF3300"/>
            </a:solidFill>
            <a:ln w="9525">
              <a:solidFill>
                <a:srgbClr val="FF33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100" name="Freeform 16">
              <a:extLst>
                <a:ext uri="{FF2B5EF4-FFF2-40B4-BE49-F238E27FC236}">
                  <a16:creationId xmlns:a16="http://schemas.microsoft.com/office/drawing/2014/main" id="{B46EAC29-49E7-F63B-CB90-2F640EA54C33}"/>
                </a:ext>
              </a:extLst>
            </p:cNvPr>
            <p:cNvSpPr>
              <a:spLocks/>
            </p:cNvSpPr>
            <p:nvPr/>
          </p:nvSpPr>
          <p:spPr bwMode="auto">
            <a:xfrm>
              <a:off x="2643" y="870"/>
              <a:ext cx="78" cy="72"/>
            </a:xfrm>
            <a:custGeom>
              <a:avLst/>
              <a:gdLst>
                <a:gd name="T0" fmla="*/ 0 w 78"/>
                <a:gd name="T1" fmla="*/ 0 h 72"/>
                <a:gd name="T2" fmla="*/ 42 w 78"/>
                <a:gd name="T3" fmla="*/ 72 h 72"/>
                <a:gd name="T4" fmla="*/ 78 w 78"/>
                <a:gd name="T5" fmla="*/ 0 h 72"/>
                <a:gd name="T6" fmla="*/ 0 60000 65536"/>
                <a:gd name="T7" fmla="*/ 0 60000 65536"/>
                <a:gd name="T8" fmla="*/ 0 60000 65536"/>
              </a:gdLst>
              <a:ahLst/>
              <a:cxnLst>
                <a:cxn ang="T6">
                  <a:pos x="T0" y="T1"/>
                </a:cxn>
                <a:cxn ang="T7">
                  <a:pos x="T2" y="T3"/>
                </a:cxn>
                <a:cxn ang="T8">
                  <a:pos x="T4" y="T5"/>
                </a:cxn>
              </a:cxnLst>
              <a:rect l="0" t="0" r="r" b="b"/>
              <a:pathLst>
                <a:path w="78" h="72">
                  <a:moveTo>
                    <a:pt x="0" y="0"/>
                  </a:moveTo>
                  <a:lnTo>
                    <a:pt x="42" y="72"/>
                  </a:lnTo>
                  <a:lnTo>
                    <a:pt x="78" y="0"/>
                  </a:lnTo>
                </a:path>
              </a:pathLst>
            </a:custGeom>
            <a:solidFill>
              <a:srgbClr val="FF3300"/>
            </a:solidFill>
            <a:ln w="19050">
              <a:solidFill>
                <a:srgbClr val="FF3300"/>
              </a:solidFill>
              <a:prstDash val="solid"/>
              <a:round/>
              <a:headEnd/>
              <a:tailEnd/>
            </a:ln>
          </p:spPr>
          <p:txBody>
            <a:bodyPr/>
            <a:lstStyle/>
            <a:p>
              <a:endParaRPr lang="cs-CZ"/>
            </a:p>
          </p:txBody>
        </p:sp>
      </p:grpSp>
      <p:grpSp>
        <p:nvGrpSpPr>
          <p:cNvPr id="85001" name="Group 17">
            <a:extLst>
              <a:ext uri="{FF2B5EF4-FFF2-40B4-BE49-F238E27FC236}">
                <a16:creationId xmlns:a16="http://schemas.microsoft.com/office/drawing/2014/main" id="{6808CAFA-F4A4-CA21-C636-5DDFCBD109A8}"/>
              </a:ext>
            </a:extLst>
          </p:cNvPr>
          <p:cNvGrpSpPr>
            <a:grpSpLocks/>
          </p:cNvGrpSpPr>
          <p:nvPr/>
        </p:nvGrpSpPr>
        <p:grpSpPr bwMode="auto">
          <a:xfrm>
            <a:off x="5321301" y="1758951"/>
            <a:ext cx="923925" cy="341313"/>
            <a:chOff x="2691" y="558"/>
            <a:chExt cx="654" cy="252"/>
          </a:xfrm>
        </p:grpSpPr>
        <p:sp>
          <p:nvSpPr>
            <p:cNvPr id="85089" name="Freeform 18">
              <a:extLst>
                <a:ext uri="{FF2B5EF4-FFF2-40B4-BE49-F238E27FC236}">
                  <a16:creationId xmlns:a16="http://schemas.microsoft.com/office/drawing/2014/main" id="{BE5E184F-0276-E2EF-C4FC-CC7A6692D085}"/>
                </a:ext>
              </a:extLst>
            </p:cNvPr>
            <p:cNvSpPr>
              <a:spLocks/>
            </p:cNvSpPr>
            <p:nvPr/>
          </p:nvSpPr>
          <p:spPr bwMode="auto">
            <a:xfrm>
              <a:off x="2691" y="558"/>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0" name="Freeform 19">
              <a:extLst>
                <a:ext uri="{FF2B5EF4-FFF2-40B4-BE49-F238E27FC236}">
                  <a16:creationId xmlns:a16="http://schemas.microsoft.com/office/drawing/2014/main" id="{D8E3959C-0608-443C-0886-32633C871E0A}"/>
                </a:ext>
              </a:extLst>
            </p:cNvPr>
            <p:cNvSpPr>
              <a:spLocks/>
            </p:cNvSpPr>
            <p:nvPr/>
          </p:nvSpPr>
          <p:spPr bwMode="auto">
            <a:xfrm>
              <a:off x="2769" y="588"/>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1" name="Freeform 20">
              <a:extLst>
                <a:ext uri="{FF2B5EF4-FFF2-40B4-BE49-F238E27FC236}">
                  <a16:creationId xmlns:a16="http://schemas.microsoft.com/office/drawing/2014/main" id="{E36E39DA-1266-337B-88FD-F367EBE129D7}"/>
                </a:ext>
              </a:extLst>
            </p:cNvPr>
            <p:cNvSpPr>
              <a:spLocks/>
            </p:cNvSpPr>
            <p:nvPr/>
          </p:nvSpPr>
          <p:spPr bwMode="auto">
            <a:xfrm>
              <a:off x="2847" y="618"/>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2" name="Freeform 21">
              <a:extLst>
                <a:ext uri="{FF2B5EF4-FFF2-40B4-BE49-F238E27FC236}">
                  <a16:creationId xmlns:a16="http://schemas.microsoft.com/office/drawing/2014/main" id="{5CCE7370-3D6F-8B13-EA26-2604443C73C8}"/>
                </a:ext>
              </a:extLst>
            </p:cNvPr>
            <p:cNvSpPr>
              <a:spLocks/>
            </p:cNvSpPr>
            <p:nvPr/>
          </p:nvSpPr>
          <p:spPr bwMode="auto">
            <a:xfrm>
              <a:off x="2925" y="642"/>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3" name="Freeform 22">
              <a:extLst>
                <a:ext uri="{FF2B5EF4-FFF2-40B4-BE49-F238E27FC236}">
                  <a16:creationId xmlns:a16="http://schemas.microsoft.com/office/drawing/2014/main" id="{E9D06166-6EF7-2797-B01F-CB7F0278C1E7}"/>
                </a:ext>
              </a:extLst>
            </p:cNvPr>
            <p:cNvSpPr>
              <a:spLocks/>
            </p:cNvSpPr>
            <p:nvPr/>
          </p:nvSpPr>
          <p:spPr bwMode="auto">
            <a:xfrm>
              <a:off x="3003" y="672"/>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4" name="Freeform 23">
              <a:extLst>
                <a:ext uri="{FF2B5EF4-FFF2-40B4-BE49-F238E27FC236}">
                  <a16:creationId xmlns:a16="http://schemas.microsoft.com/office/drawing/2014/main" id="{DBE5C1BB-E4DE-F77E-F34A-0F4C8E96A039}"/>
                </a:ext>
              </a:extLst>
            </p:cNvPr>
            <p:cNvSpPr>
              <a:spLocks/>
            </p:cNvSpPr>
            <p:nvPr/>
          </p:nvSpPr>
          <p:spPr bwMode="auto">
            <a:xfrm>
              <a:off x="3081" y="702"/>
              <a:ext cx="54" cy="24"/>
            </a:xfrm>
            <a:custGeom>
              <a:avLst/>
              <a:gdLst>
                <a:gd name="T0" fmla="*/ 6 w 54"/>
                <a:gd name="T1" fmla="*/ 0 h 24"/>
                <a:gd name="T2" fmla="*/ 0 w 54"/>
                <a:gd name="T3" fmla="*/ 12 h 24"/>
                <a:gd name="T4" fmla="*/ 48 w 54"/>
                <a:gd name="T5" fmla="*/ 24 h 24"/>
                <a:gd name="T6" fmla="*/ 54 w 54"/>
                <a:gd name="T7" fmla="*/ 12 h 24"/>
                <a:gd name="T8" fmla="*/ 6 w 54"/>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4">
                  <a:moveTo>
                    <a:pt x="6" y="0"/>
                  </a:moveTo>
                  <a:lnTo>
                    <a:pt x="0" y="12"/>
                  </a:lnTo>
                  <a:lnTo>
                    <a:pt x="48" y="24"/>
                  </a:lnTo>
                  <a:lnTo>
                    <a:pt x="54"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5" name="Freeform 24">
              <a:extLst>
                <a:ext uri="{FF2B5EF4-FFF2-40B4-BE49-F238E27FC236}">
                  <a16:creationId xmlns:a16="http://schemas.microsoft.com/office/drawing/2014/main" id="{3D5630C5-3A11-D42C-8B74-13751C854E42}"/>
                </a:ext>
              </a:extLst>
            </p:cNvPr>
            <p:cNvSpPr>
              <a:spLocks/>
            </p:cNvSpPr>
            <p:nvPr/>
          </p:nvSpPr>
          <p:spPr bwMode="auto">
            <a:xfrm>
              <a:off x="3165" y="732"/>
              <a:ext cx="48" cy="24"/>
            </a:xfrm>
            <a:custGeom>
              <a:avLst/>
              <a:gdLst>
                <a:gd name="T0" fmla="*/ 6 w 48"/>
                <a:gd name="T1" fmla="*/ 0 h 24"/>
                <a:gd name="T2" fmla="*/ 0 w 48"/>
                <a:gd name="T3" fmla="*/ 12 h 24"/>
                <a:gd name="T4" fmla="*/ 42 w 48"/>
                <a:gd name="T5" fmla="*/ 24 h 24"/>
                <a:gd name="T6" fmla="*/ 48 w 48"/>
                <a:gd name="T7" fmla="*/ 12 h 24"/>
                <a:gd name="T8" fmla="*/ 6 w 4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
                  <a:moveTo>
                    <a:pt x="6" y="0"/>
                  </a:moveTo>
                  <a:lnTo>
                    <a:pt x="0" y="12"/>
                  </a:lnTo>
                  <a:lnTo>
                    <a:pt x="42" y="24"/>
                  </a:lnTo>
                  <a:lnTo>
                    <a:pt x="48" y="12"/>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6" name="Freeform 25">
              <a:extLst>
                <a:ext uri="{FF2B5EF4-FFF2-40B4-BE49-F238E27FC236}">
                  <a16:creationId xmlns:a16="http://schemas.microsoft.com/office/drawing/2014/main" id="{BDB7AED3-2A21-905A-62A0-25AA1F9F3155}"/>
                </a:ext>
              </a:extLst>
            </p:cNvPr>
            <p:cNvSpPr>
              <a:spLocks/>
            </p:cNvSpPr>
            <p:nvPr/>
          </p:nvSpPr>
          <p:spPr bwMode="auto">
            <a:xfrm>
              <a:off x="3243" y="756"/>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7" name="Freeform 26">
              <a:extLst>
                <a:ext uri="{FF2B5EF4-FFF2-40B4-BE49-F238E27FC236}">
                  <a16:creationId xmlns:a16="http://schemas.microsoft.com/office/drawing/2014/main" id="{C7DAE5AD-7EC2-01BE-9314-9F2ECC09759C}"/>
                </a:ext>
              </a:extLst>
            </p:cNvPr>
            <p:cNvSpPr>
              <a:spLocks/>
            </p:cNvSpPr>
            <p:nvPr/>
          </p:nvSpPr>
          <p:spPr bwMode="auto">
            <a:xfrm>
              <a:off x="3321" y="786"/>
              <a:ext cx="24" cy="18"/>
            </a:xfrm>
            <a:custGeom>
              <a:avLst/>
              <a:gdLst>
                <a:gd name="T0" fmla="*/ 6 w 24"/>
                <a:gd name="T1" fmla="*/ 0 h 18"/>
                <a:gd name="T2" fmla="*/ 0 w 24"/>
                <a:gd name="T3" fmla="*/ 12 h 18"/>
                <a:gd name="T4" fmla="*/ 18 w 24"/>
                <a:gd name="T5" fmla="*/ 18 h 18"/>
                <a:gd name="T6" fmla="*/ 24 w 24"/>
                <a:gd name="T7" fmla="*/ 6 h 18"/>
                <a:gd name="T8" fmla="*/ 6 w 24"/>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6" y="0"/>
                  </a:moveTo>
                  <a:lnTo>
                    <a:pt x="0" y="12"/>
                  </a:lnTo>
                  <a:lnTo>
                    <a:pt x="18" y="18"/>
                  </a:lnTo>
                  <a:lnTo>
                    <a:pt x="24" y="6"/>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98" name="Freeform 27">
              <a:extLst>
                <a:ext uri="{FF2B5EF4-FFF2-40B4-BE49-F238E27FC236}">
                  <a16:creationId xmlns:a16="http://schemas.microsoft.com/office/drawing/2014/main" id="{8E1A8935-A7DD-24D7-4887-9710DFDABD22}"/>
                </a:ext>
              </a:extLst>
            </p:cNvPr>
            <p:cNvSpPr>
              <a:spLocks/>
            </p:cNvSpPr>
            <p:nvPr/>
          </p:nvSpPr>
          <p:spPr bwMode="auto">
            <a:xfrm>
              <a:off x="3255" y="738"/>
              <a:ext cx="84" cy="72"/>
            </a:xfrm>
            <a:custGeom>
              <a:avLst/>
              <a:gdLst>
                <a:gd name="T0" fmla="*/ 0 w 84"/>
                <a:gd name="T1" fmla="*/ 72 h 72"/>
                <a:gd name="T2" fmla="*/ 84 w 84"/>
                <a:gd name="T3" fmla="*/ 60 h 72"/>
                <a:gd name="T4" fmla="*/ 30 w 84"/>
                <a:gd name="T5" fmla="*/ 0 h 72"/>
                <a:gd name="T6" fmla="*/ 0 60000 65536"/>
                <a:gd name="T7" fmla="*/ 0 60000 65536"/>
                <a:gd name="T8" fmla="*/ 0 60000 65536"/>
              </a:gdLst>
              <a:ahLst/>
              <a:cxnLst>
                <a:cxn ang="T6">
                  <a:pos x="T0" y="T1"/>
                </a:cxn>
                <a:cxn ang="T7">
                  <a:pos x="T2" y="T3"/>
                </a:cxn>
                <a:cxn ang="T8">
                  <a:pos x="T4" y="T5"/>
                </a:cxn>
              </a:cxnLst>
              <a:rect l="0" t="0" r="r" b="b"/>
              <a:pathLst>
                <a:path w="84" h="72">
                  <a:moveTo>
                    <a:pt x="0" y="72"/>
                  </a:moveTo>
                  <a:lnTo>
                    <a:pt x="84" y="60"/>
                  </a:lnTo>
                  <a:lnTo>
                    <a:pt x="30" y="0"/>
                  </a:lnTo>
                </a:path>
              </a:pathLst>
            </a:custGeom>
            <a:solidFill>
              <a:srgbClr val="FF3300"/>
            </a:solidFill>
            <a:ln w="12700" cmpd="sng">
              <a:solidFill>
                <a:srgbClr val="FF3300"/>
              </a:solidFill>
              <a:prstDash val="solid"/>
              <a:round/>
              <a:headEnd/>
              <a:tailEnd/>
            </a:ln>
          </p:spPr>
          <p:txBody>
            <a:bodyPr/>
            <a:lstStyle/>
            <a:p>
              <a:endParaRPr lang="cs-CZ"/>
            </a:p>
          </p:txBody>
        </p:sp>
      </p:grpSp>
      <p:grpSp>
        <p:nvGrpSpPr>
          <p:cNvPr id="85002" name="Group 28">
            <a:extLst>
              <a:ext uri="{FF2B5EF4-FFF2-40B4-BE49-F238E27FC236}">
                <a16:creationId xmlns:a16="http://schemas.microsoft.com/office/drawing/2014/main" id="{9AC34757-5438-CCD1-E9FF-B16DF6303DA5}"/>
              </a:ext>
            </a:extLst>
          </p:cNvPr>
          <p:cNvGrpSpPr>
            <a:grpSpLocks/>
          </p:cNvGrpSpPr>
          <p:nvPr/>
        </p:nvGrpSpPr>
        <p:grpSpPr bwMode="auto">
          <a:xfrm>
            <a:off x="4271964" y="3457575"/>
            <a:ext cx="2143125" cy="342900"/>
            <a:chOff x="1947" y="1812"/>
            <a:chExt cx="1518" cy="252"/>
          </a:xfrm>
        </p:grpSpPr>
        <p:sp>
          <p:nvSpPr>
            <p:cNvPr id="85087" name="Rectangle 29">
              <a:extLst>
                <a:ext uri="{FF2B5EF4-FFF2-40B4-BE49-F238E27FC236}">
                  <a16:creationId xmlns:a16="http://schemas.microsoft.com/office/drawing/2014/main" id="{0906A8C5-816F-BF02-94A9-38600E151D6C}"/>
                </a:ext>
              </a:extLst>
            </p:cNvPr>
            <p:cNvSpPr>
              <a:spLocks noChangeArrowheads="1"/>
            </p:cNvSpPr>
            <p:nvPr/>
          </p:nvSpPr>
          <p:spPr bwMode="auto">
            <a:xfrm>
              <a:off x="1965" y="1830"/>
              <a:ext cx="1500" cy="2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8" name="Rectangle 30">
              <a:extLst>
                <a:ext uri="{FF2B5EF4-FFF2-40B4-BE49-F238E27FC236}">
                  <a16:creationId xmlns:a16="http://schemas.microsoft.com/office/drawing/2014/main" id="{CC9C1D78-0BA1-3160-22E6-EB9A36491DBB}"/>
                </a:ext>
              </a:extLst>
            </p:cNvPr>
            <p:cNvSpPr>
              <a:spLocks noChangeArrowheads="1"/>
            </p:cNvSpPr>
            <p:nvPr/>
          </p:nvSpPr>
          <p:spPr bwMode="auto">
            <a:xfrm>
              <a:off x="1947" y="1812"/>
              <a:ext cx="1506" cy="240"/>
            </a:xfrm>
            <a:prstGeom prst="rect">
              <a:avLst/>
            </a:prstGeom>
            <a:solidFill>
              <a:srgbClr val="FF9933"/>
            </a:solidFill>
            <a:ln w="19050">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03" name="Rectangle 31">
            <a:extLst>
              <a:ext uri="{FF2B5EF4-FFF2-40B4-BE49-F238E27FC236}">
                <a16:creationId xmlns:a16="http://schemas.microsoft.com/office/drawing/2014/main" id="{7EC560E3-6363-39C7-9403-B7EAF32F71E4}"/>
              </a:ext>
            </a:extLst>
          </p:cNvPr>
          <p:cNvSpPr>
            <a:spLocks noChangeArrowheads="1"/>
          </p:cNvSpPr>
          <p:nvPr/>
        </p:nvSpPr>
        <p:spPr bwMode="auto">
          <a:xfrm>
            <a:off x="4314825" y="3467101"/>
            <a:ext cx="203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M O N O G E N E A</a:t>
            </a:r>
            <a:endParaRPr lang="en-GB" altLang="cs-CZ" sz="2000">
              <a:latin typeface="Times New Roman" panose="02020603050405020304" pitchFamily="18" charset="0"/>
            </a:endParaRPr>
          </a:p>
        </p:txBody>
      </p:sp>
      <p:sp>
        <p:nvSpPr>
          <p:cNvPr id="85004" name="Rectangle 32">
            <a:extLst>
              <a:ext uri="{FF2B5EF4-FFF2-40B4-BE49-F238E27FC236}">
                <a16:creationId xmlns:a16="http://schemas.microsoft.com/office/drawing/2014/main" id="{CE05C21D-3C5D-2031-4A87-67BF8E5F0857}"/>
              </a:ext>
            </a:extLst>
          </p:cNvPr>
          <p:cNvSpPr>
            <a:spLocks noChangeArrowheads="1"/>
          </p:cNvSpPr>
          <p:nvPr/>
        </p:nvSpPr>
        <p:spPr bwMode="auto">
          <a:xfrm>
            <a:off x="4314825" y="3702050"/>
            <a:ext cx="2032000" cy="79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nvGrpSpPr>
          <p:cNvPr id="85005" name="Group 33">
            <a:extLst>
              <a:ext uri="{FF2B5EF4-FFF2-40B4-BE49-F238E27FC236}">
                <a16:creationId xmlns:a16="http://schemas.microsoft.com/office/drawing/2014/main" id="{9C812BB3-CC78-82DD-52A8-71A89C80D3BB}"/>
              </a:ext>
            </a:extLst>
          </p:cNvPr>
          <p:cNvGrpSpPr>
            <a:grpSpLocks/>
          </p:cNvGrpSpPr>
          <p:nvPr/>
        </p:nvGrpSpPr>
        <p:grpSpPr bwMode="auto">
          <a:xfrm>
            <a:off x="6524625" y="3092451"/>
            <a:ext cx="1906588" cy="309563"/>
            <a:chOff x="3543" y="1542"/>
            <a:chExt cx="1350" cy="228"/>
          </a:xfrm>
        </p:grpSpPr>
        <p:sp>
          <p:nvSpPr>
            <p:cNvPr id="85085" name="Rectangle 34">
              <a:extLst>
                <a:ext uri="{FF2B5EF4-FFF2-40B4-BE49-F238E27FC236}">
                  <a16:creationId xmlns:a16="http://schemas.microsoft.com/office/drawing/2014/main" id="{F74F14B4-9E0D-6D0A-9523-8B99710FEBD6}"/>
                </a:ext>
              </a:extLst>
            </p:cNvPr>
            <p:cNvSpPr>
              <a:spLocks noChangeArrowheads="1"/>
            </p:cNvSpPr>
            <p:nvPr/>
          </p:nvSpPr>
          <p:spPr bwMode="auto">
            <a:xfrm>
              <a:off x="3561" y="1560"/>
              <a:ext cx="1332" cy="2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6" name="Rectangle 35">
              <a:extLst>
                <a:ext uri="{FF2B5EF4-FFF2-40B4-BE49-F238E27FC236}">
                  <a16:creationId xmlns:a16="http://schemas.microsoft.com/office/drawing/2014/main" id="{8A882CDB-FA36-21CC-E4DC-B7CE954CD1F0}"/>
                </a:ext>
              </a:extLst>
            </p:cNvPr>
            <p:cNvSpPr>
              <a:spLocks noChangeArrowheads="1"/>
            </p:cNvSpPr>
            <p:nvPr/>
          </p:nvSpPr>
          <p:spPr bwMode="auto">
            <a:xfrm>
              <a:off x="3543" y="1542"/>
              <a:ext cx="1338" cy="216"/>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06" name="Rectangle 36">
            <a:extLst>
              <a:ext uri="{FF2B5EF4-FFF2-40B4-BE49-F238E27FC236}">
                <a16:creationId xmlns:a16="http://schemas.microsoft.com/office/drawing/2014/main" id="{7D7B0DF7-F9DF-5D58-BF34-29B3B41CEEC7}"/>
              </a:ext>
            </a:extLst>
          </p:cNvPr>
          <p:cNvSpPr>
            <a:spLocks noChangeArrowheads="1"/>
          </p:cNvSpPr>
          <p:nvPr/>
        </p:nvSpPr>
        <p:spPr bwMode="auto">
          <a:xfrm>
            <a:off x="6846888" y="3117850"/>
            <a:ext cx="13673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Other species</a:t>
            </a:r>
            <a:endParaRPr lang="en-GB" altLang="cs-CZ" sz="2400">
              <a:latin typeface="Times New Roman" panose="02020603050405020304" pitchFamily="18" charset="0"/>
            </a:endParaRPr>
          </a:p>
        </p:txBody>
      </p:sp>
      <p:grpSp>
        <p:nvGrpSpPr>
          <p:cNvPr id="85007" name="Group 37">
            <a:extLst>
              <a:ext uri="{FF2B5EF4-FFF2-40B4-BE49-F238E27FC236}">
                <a16:creationId xmlns:a16="http://schemas.microsoft.com/office/drawing/2014/main" id="{EC47893A-C606-33CC-41E3-EEAB02771D09}"/>
              </a:ext>
            </a:extLst>
          </p:cNvPr>
          <p:cNvGrpSpPr>
            <a:grpSpLocks/>
          </p:cNvGrpSpPr>
          <p:nvPr/>
        </p:nvGrpSpPr>
        <p:grpSpPr bwMode="auto">
          <a:xfrm>
            <a:off x="5245101" y="2678113"/>
            <a:ext cx="111125" cy="690562"/>
            <a:chOff x="2637" y="1236"/>
            <a:chExt cx="78" cy="510"/>
          </a:xfrm>
        </p:grpSpPr>
        <p:sp>
          <p:nvSpPr>
            <p:cNvPr id="85083" name="Rectangle 38">
              <a:extLst>
                <a:ext uri="{FF2B5EF4-FFF2-40B4-BE49-F238E27FC236}">
                  <a16:creationId xmlns:a16="http://schemas.microsoft.com/office/drawing/2014/main" id="{FC98D7E6-7B80-BD84-AF17-5BB4C9514BE4}"/>
                </a:ext>
              </a:extLst>
            </p:cNvPr>
            <p:cNvSpPr>
              <a:spLocks noChangeArrowheads="1"/>
            </p:cNvSpPr>
            <p:nvPr/>
          </p:nvSpPr>
          <p:spPr bwMode="auto">
            <a:xfrm>
              <a:off x="2673" y="1236"/>
              <a:ext cx="12" cy="510"/>
            </a:xfrm>
            <a:prstGeom prst="rect">
              <a:avLst/>
            </a:prstGeom>
            <a:solidFill>
              <a:srgbClr val="FF3300"/>
            </a:solidFill>
            <a:ln w="38100">
              <a:solidFill>
                <a:srgbClr val="FF33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84" name="Freeform 39">
              <a:extLst>
                <a:ext uri="{FF2B5EF4-FFF2-40B4-BE49-F238E27FC236}">
                  <a16:creationId xmlns:a16="http://schemas.microsoft.com/office/drawing/2014/main" id="{5EFF693D-2525-E645-E884-9ACFE30E0F3C}"/>
                </a:ext>
              </a:extLst>
            </p:cNvPr>
            <p:cNvSpPr>
              <a:spLocks/>
            </p:cNvSpPr>
            <p:nvPr/>
          </p:nvSpPr>
          <p:spPr bwMode="auto">
            <a:xfrm>
              <a:off x="2637" y="1674"/>
              <a:ext cx="78" cy="72"/>
            </a:xfrm>
            <a:custGeom>
              <a:avLst/>
              <a:gdLst>
                <a:gd name="T0" fmla="*/ 0 w 78"/>
                <a:gd name="T1" fmla="*/ 0 h 72"/>
                <a:gd name="T2" fmla="*/ 42 w 78"/>
                <a:gd name="T3" fmla="*/ 72 h 72"/>
                <a:gd name="T4" fmla="*/ 78 w 78"/>
                <a:gd name="T5" fmla="*/ 0 h 72"/>
                <a:gd name="T6" fmla="*/ 0 60000 65536"/>
                <a:gd name="T7" fmla="*/ 0 60000 65536"/>
                <a:gd name="T8" fmla="*/ 0 60000 65536"/>
              </a:gdLst>
              <a:ahLst/>
              <a:cxnLst>
                <a:cxn ang="T6">
                  <a:pos x="T0" y="T1"/>
                </a:cxn>
                <a:cxn ang="T7">
                  <a:pos x="T2" y="T3"/>
                </a:cxn>
                <a:cxn ang="T8">
                  <a:pos x="T4" y="T5"/>
                </a:cxn>
              </a:cxnLst>
              <a:rect l="0" t="0" r="r" b="b"/>
              <a:pathLst>
                <a:path w="78" h="72">
                  <a:moveTo>
                    <a:pt x="0" y="0"/>
                  </a:moveTo>
                  <a:lnTo>
                    <a:pt x="42" y="72"/>
                  </a:lnTo>
                  <a:lnTo>
                    <a:pt x="78" y="0"/>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08" name="Group 40">
            <a:extLst>
              <a:ext uri="{FF2B5EF4-FFF2-40B4-BE49-F238E27FC236}">
                <a16:creationId xmlns:a16="http://schemas.microsoft.com/office/drawing/2014/main" id="{FD79BE43-F72F-1C6D-832E-C768FB44D708}"/>
              </a:ext>
            </a:extLst>
          </p:cNvPr>
          <p:cNvGrpSpPr>
            <a:grpSpLocks/>
          </p:cNvGrpSpPr>
          <p:nvPr/>
        </p:nvGrpSpPr>
        <p:grpSpPr bwMode="auto">
          <a:xfrm>
            <a:off x="5305425" y="2668588"/>
            <a:ext cx="1176338" cy="455612"/>
            <a:chOff x="2679" y="1230"/>
            <a:chExt cx="834" cy="336"/>
          </a:xfrm>
        </p:grpSpPr>
        <p:sp>
          <p:nvSpPr>
            <p:cNvPr id="85071" name="Freeform 41">
              <a:extLst>
                <a:ext uri="{FF2B5EF4-FFF2-40B4-BE49-F238E27FC236}">
                  <a16:creationId xmlns:a16="http://schemas.microsoft.com/office/drawing/2014/main" id="{597A4EDC-2571-C365-6C21-462D9C869DF6}"/>
                </a:ext>
              </a:extLst>
            </p:cNvPr>
            <p:cNvSpPr>
              <a:spLocks/>
            </p:cNvSpPr>
            <p:nvPr/>
          </p:nvSpPr>
          <p:spPr bwMode="auto">
            <a:xfrm>
              <a:off x="2679" y="123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2" name="Freeform 42">
              <a:extLst>
                <a:ext uri="{FF2B5EF4-FFF2-40B4-BE49-F238E27FC236}">
                  <a16:creationId xmlns:a16="http://schemas.microsoft.com/office/drawing/2014/main" id="{71DDFA9C-ED20-A64F-119D-0B354BF8386B}"/>
                </a:ext>
              </a:extLst>
            </p:cNvPr>
            <p:cNvSpPr>
              <a:spLocks/>
            </p:cNvSpPr>
            <p:nvPr/>
          </p:nvSpPr>
          <p:spPr bwMode="auto">
            <a:xfrm>
              <a:off x="2757" y="126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3" name="Freeform 43">
              <a:extLst>
                <a:ext uri="{FF2B5EF4-FFF2-40B4-BE49-F238E27FC236}">
                  <a16:creationId xmlns:a16="http://schemas.microsoft.com/office/drawing/2014/main" id="{B29A3848-62B6-A8A9-9D9E-EF295D0653F3}"/>
                </a:ext>
              </a:extLst>
            </p:cNvPr>
            <p:cNvSpPr>
              <a:spLocks/>
            </p:cNvSpPr>
            <p:nvPr/>
          </p:nvSpPr>
          <p:spPr bwMode="auto">
            <a:xfrm>
              <a:off x="2835" y="129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4" name="Freeform 44">
              <a:extLst>
                <a:ext uri="{FF2B5EF4-FFF2-40B4-BE49-F238E27FC236}">
                  <a16:creationId xmlns:a16="http://schemas.microsoft.com/office/drawing/2014/main" id="{264F8583-1811-B6D7-5783-993588E04F88}"/>
                </a:ext>
              </a:extLst>
            </p:cNvPr>
            <p:cNvSpPr>
              <a:spLocks/>
            </p:cNvSpPr>
            <p:nvPr/>
          </p:nvSpPr>
          <p:spPr bwMode="auto">
            <a:xfrm>
              <a:off x="2913" y="132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5" name="Freeform 45">
              <a:extLst>
                <a:ext uri="{FF2B5EF4-FFF2-40B4-BE49-F238E27FC236}">
                  <a16:creationId xmlns:a16="http://schemas.microsoft.com/office/drawing/2014/main" id="{C21FB935-C0FD-16EA-E5DF-B638320A381D}"/>
                </a:ext>
              </a:extLst>
            </p:cNvPr>
            <p:cNvSpPr>
              <a:spLocks/>
            </p:cNvSpPr>
            <p:nvPr/>
          </p:nvSpPr>
          <p:spPr bwMode="auto">
            <a:xfrm>
              <a:off x="2991" y="135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6" name="Freeform 46">
              <a:extLst>
                <a:ext uri="{FF2B5EF4-FFF2-40B4-BE49-F238E27FC236}">
                  <a16:creationId xmlns:a16="http://schemas.microsoft.com/office/drawing/2014/main" id="{975DE8FA-971B-9B91-F8F0-03EB45299D0A}"/>
                </a:ext>
              </a:extLst>
            </p:cNvPr>
            <p:cNvSpPr>
              <a:spLocks/>
            </p:cNvSpPr>
            <p:nvPr/>
          </p:nvSpPr>
          <p:spPr bwMode="auto">
            <a:xfrm>
              <a:off x="3069" y="138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7" name="Freeform 47">
              <a:extLst>
                <a:ext uri="{FF2B5EF4-FFF2-40B4-BE49-F238E27FC236}">
                  <a16:creationId xmlns:a16="http://schemas.microsoft.com/office/drawing/2014/main" id="{56D6D5C5-7CA2-B1D4-33ED-9912CA50D9D7}"/>
                </a:ext>
              </a:extLst>
            </p:cNvPr>
            <p:cNvSpPr>
              <a:spLocks/>
            </p:cNvSpPr>
            <p:nvPr/>
          </p:nvSpPr>
          <p:spPr bwMode="auto">
            <a:xfrm>
              <a:off x="3147" y="141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8" name="Freeform 48">
              <a:extLst>
                <a:ext uri="{FF2B5EF4-FFF2-40B4-BE49-F238E27FC236}">
                  <a16:creationId xmlns:a16="http://schemas.microsoft.com/office/drawing/2014/main" id="{4D02836D-5A15-DAF0-E685-8F73536643B4}"/>
                </a:ext>
              </a:extLst>
            </p:cNvPr>
            <p:cNvSpPr>
              <a:spLocks/>
            </p:cNvSpPr>
            <p:nvPr/>
          </p:nvSpPr>
          <p:spPr bwMode="auto">
            <a:xfrm>
              <a:off x="3225" y="1440"/>
              <a:ext cx="48" cy="30"/>
            </a:xfrm>
            <a:custGeom>
              <a:avLst/>
              <a:gdLst>
                <a:gd name="T0" fmla="*/ 6 w 48"/>
                <a:gd name="T1" fmla="*/ 0 h 30"/>
                <a:gd name="T2" fmla="*/ 0 w 48"/>
                <a:gd name="T3" fmla="*/ 12 h 30"/>
                <a:gd name="T4" fmla="*/ 42 w 48"/>
                <a:gd name="T5" fmla="*/ 30 h 30"/>
                <a:gd name="T6" fmla="*/ 48 w 48"/>
                <a:gd name="T7" fmla="*/ 18 h 30"/>
                <a:gd name="T8" fmla="*/ 6 w 48"/>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0">
                  <a:moveTo>
                    <a:pt x="6" y="0"/>
                  </a:moveTo>
                  <a:lnTo>
                    <a:pt x="0" y="12"/>
                  </a:lnTo>
                  <a:lnTo>
                    <a:pt x="42" y="30"/>
                  </a:lnTo>
                  <a:lnTo>
                    <a:pt x="48"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79" name="Freeform 49">
              <a:extLst>
                <a:ext uri="{FF2B5EF4-FFF2-40B4-BE49-F238E27FC236}">
                  <a16:creationId xmlns:a16="http://schemas.microsoft.com/office/drawing/2014/main" id="{B360AA67-8A03-CAEF-730B-C0B9C456B7C3}"/>
                </a:ext>
              </a:extLst>
            </p:cNvPr>
            <p:cNvSpPr>
              <a:spLocks/>
            </p:cNvSpPr>
            <p:nvPr/>
          </p:nvSpPr>
          <p:spPr bwMode="auto">
            <a:xfrm>
              <a:off x="3303" y="147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0" name="Freeform 50">
              <a:extLst>
                <a:ext uri="{FF2B5EF4-FFF2-40B4-BE49-F238E27FC236}">
                  <a16:creationId xmlns:a16="http://schemas.microsoft.com/office/drawing/2014/main" id="{85A838F8-3A97-AB48-9D66-A09F24EB3FA9}"/>
                </a:ext>
              </a:extLst>
            </p:cNvPr>
            <p:cNvSpPr>
              <a:spLocks/>
            </p:cNvSpPr>
            <p:nvPr/>
          </p:nvSpPr>
          <p:spPr bwMode="auto">
            <a:xfrm>
              <a:off x="3381" y="150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1" name="Freeform 51">
              <a:extLst>
                <a:ext uri="{FF2B5EF4-FFF2-40B4-BE49-F238E27FC236}">
                  <a16:creationId xmlns:a16="http://schemas.microsoft.com/office/drawing/2014/main" id="{ADDD7B3F-6591-4637-450E-44EA027CE222}"/>
                </a:ext>
              </a:extLst>
            </p:cNvPr>
            <p:cNvSpPr>
              <a:spLocks/>
            </p:cNvSpPr>
            <p:nvPr/>
          </p:nvSpPr>
          <p:spPr bwMode="auto">
            <a:xfrm>
              <a:off x="3459" y="1530"/>
              <a:ext cx="54" cy="30"/>
            </a:xfrm>
            <a:custGeom>
              <a:avLst/>
              <a:gdLst>
                <a:gd name="T0" fmla="*/ 6 w 54"/>
                <a:gd name="T1" fmla="*/ 0 h 30"/>
                <a:gd name="T2" fmla="*/ 0 w 54"/>
                <a:gd name="T3" fmla="*/ 12 h 30"/>
                <a:gd name="T4" fmla="*/ 48 w 54"/>
                <a:gd name="T5" fmla="*/ 30 h 30"/>
                <a:gd name="T6" fmla="*/ 54 w 54"/>
                <a:gd name="T7" fmla="*/ 18 h 30"/>
                <a:gd name="T8" fmla="*/ 6 w 54"/>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0">
                  <a:moveTo>
                    <a:pt x="6" y="0"/>
                  </a:moveTo>
                  <a:lnTo>
                    <a:pt x="0" y="12"/>
                  </a:lnTo>
                  <a:lnTo>
                    <a:pt x="48" y="30"/>
                  </a:lnTo>
                  <a:lnTo>
                    <a:pt x="54" y="18"/>
                  </a:lnTo>
                  <a:lnTo>
                    <a:pt x="6" y="0"/>
                  </a:lnTo>
                  <a:close/>
                </a:path>
              </a:pathLst>
            </a:custGeom>
            <a:solidFill>
              <a:srgbClr val="FF3300"/>
            </a:solidFill>
            <a:ln w="12700" cmpd="sng">
              <a:solidFill>
                <a:srgbClr val="FF3300"/>
              </a:solidFill>
              <a:round/>
              <a:headEnd/>
              <a:tailEnd/>
            </a:ln>
          </p:spPr>
          <p:txBody>
            <a:bodyPr/>
            <a:lstStyle/>
            <a:p>
              <a:endParaRPr lang="cs-CZ"/>
            </a:p>
          </p:txBody>
        </p:sp>
        <p:sp>
          <p:nvSpPr>
            <p:cNvPr id="85082" name="Freeform 52">
              <a:extLst>
                <a:ext uri="{FF2B5EF4-FFF2-40B4-BE49-F238E27FC236}">
                  <a16:creationId xmlns:a16="http://schemas.microsoft.com/office/drawing/2014/main" id="{3DB9697C-CEF5-2A06-BFAA-CCB32FA5F1CD}"/>
                </a:ext>
              </a:extLst>
            </p:cNvPr>
            <p:cNvSpPr>
              <a:spLocks/>
            </p:cNvSpPr>
            <p:nvPr/>
          </p:nvSpPr>
          <p:spPr bwMode="auto">
            <a:xfrm>
              <a:off x="3423" y="1494"/>
              <a:ext cx="84" cy="72"/>
            </a:xfrm>
            <a:custGeom>
              <a:avLst/>
              <a:gdLst>
                <a:gd name="T0" fmla="*/ 0 w 84"/>
                <a:gd name="T1" fmla="*/ 72 h 72"/>
                <a:gd name="T2" fmla="*/ 84 w 84"/>
                <a:gd name="T3" fmla="*/ 60 h 72"/>
                <a:gd name="T4" fmla="*/ 30 w 84"/>
                <a:gd name="T5" fmla="*/ 0 h 72"/>
                <a:gd name="T6" fmla="*/ 0 60000 65536"/>
                <a:gd name="T7" fmla="*/ 0 60000 65536"/>
                <a:gd name="T8" fmla="*/ 0 60000 65536"/>
              </a:gdLst>
              <a:ahLst/>
              <a:cxnLst>
                <a:cxn ang="T6">
                  <a:pos x="T0" y="T1"/>
                </a:cxn>
                <a:cxn ang="T7">
                  <a:pos x="T2" y="T3"/>
                </a:cxn>
                <a:cxn ang="T8">
                  <a:pos x="T4" y="T5"/>
                </a:cxn>
              </a:cxnLst>
              <a:rect l="0" t="0" r="r" b="b"/>
              <a:pathLst>
                <a:path w="84" h="72">
                  <a:moveTo>
                    <a:pt x="0" y="72"/>
                  </a:moveTo>
                  <a:lnTo>
                    <a:pt x="84" y="60"/>
                  </a:lnTo>
                  <a:lnTo>
                    <a:pt x="30" y="0"/>
                  </a:lnTo>
                </a:path>
              </a:pathLst>
            </a:custGeom>
            <a:solidFill>
              <a:srgbClr val="FF3300"/>
            </a:solidFill>
            <a:ln w="12700" cmpd="sng">
              <a:solidFill>
                <a:srgbClr val="FF3300"/>
              </a:solidFill>
              <a:prstDash val="solid"/>
              <a:round/>
              <a:headEnd/>
              <a:tailEnd/>
            </a:ln>
          </p:spPr>
          <p:txBody>
            <a:bodyPr/>
            <a:lstStyle/>
            <a:p>
              <a:endParaRPr lang="cs-CZ"/>
            </a:p>
          </p:txBody>
        </p:sp>
      </p:grpSp>
      <p:grpSp>
        <p:nvGrpSpPr>
          <p:cNvPr id="85009" name="Group 53">
            <a:extLst>
              <a:ext uri="{FF2B5EF4-FFF2-40B4-BE49-F238E27FC236}">
                <a16:creationId xmlns:a16="http://schemas.microsoft.com/office/drawing/2014/main" id="{C6556DFE-76E0-9401-02A5-4F1ED5F9DC58}"/>
              </a:ext>
            </a:extLst>
          </p:cNvPr>
          <p:cNvGrpSpPr>
            <a:grpSpLocks/>
          </p:cNvGrpSpPr>
          <p:nvPr/>
        </p:nvGrpSpPr>
        <p:grpSpPr bwMode="auto">
          <a:xfrm>
            <a:off x="4660901" y="3840164"/>
            <a:ext cx="601663" cy="1196975"/>
            <a:chOff x="2223" y="2094"/>
            <a:chExt cx="426" cy="882"/>
          </a:xfrm>
        </p:grpSpPr>
        <p:sp>
          <p:nvSpPr>
            <p:cNvPr id="85069" name="Freeform 54">
              <a:extLst>
                <a:ext uri="{FF2B5EF4-FFF2-40B4-BE49-F238E27FC236}">
                  <a16:creationId xmlns:a16="http://schemas.microsoft.com/office/drawing/2014/main" id="{925D3F8C-C89F-2DC4-0FD0-E49455F22931}"/>
                </a:ext>
              </a:extLst>
            </p:cNvPr>
            <p:cNvSpPr>
              <a:spLocks/>
            </p:cNvSpPr>
            <p:nvPr/>
          </p:nvSpPr>
          <p:spPr bwMode="auto">
            <a:xfrm>
              <a:off x="2229" y="2094"/>
              <a:ext cx="420" cy="882"/>
            </a:xfrm>
            <a:custGeom>
              <a:avLst/>
              <a:gdLst>
                <a:gd name="T0" fmla="*/ 420 w 420"/>
                <a:gd name="T1" fmla="*/ 6 h 882"/>
                <a:gd name="T2" fmla="*/ 414 w 420"/>
                <a:gd name="T3" fmla="*/ 0 h 882"/>
                <a:gd name="T4" fmla="*/ 0 w 420"/>
                <a:gd name="T5" fmla="*/ 876 h 882"/>
                <a:gd name="T6" fmla="*/ 6 w 420"/>
                <a:gd name="T7" fmla="*/ 882 h 882"/>
                <a:gd name="T8" fmla="*/ 420 w 420"/>
                <a:gd name="T9" fmla="*/ 6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0" h="882">
                  <a:moveTo>
                    <a:pt x="420" y="6"/>
                  </a:moveTo>
                  <a:lnTo>
                    <a:pt x="414" y="0"/>
                  </a:lnTo>
                  <a:lnTo>
                    <a:pt x="0" y="876"/>
                  </a:lnTo>
                  <a:lnTo>
                    <a:pt x="6" y="882"/>
                  </a:lnTo>
                  <a:lnTo>
                    <a:pt x="420" y="6"/>
                  </a:lnTo>
                  <a:close/>
                </a:path>
              </a:pathLst>
            </a:custGeom>
            <a:solidFill>
              <a:srgbClr val="FF3300"/>
            </a:solidFill>
            <a:ln w="38100" cmpd="sng">
              <a:solidFill>
                <a:srgbClr val="FF3300"/>
              </a:solidFill>
              <a:round/>
              <a:headEnd/>
              <a:tailEnd/>
            </a:ln>
          </p:spPr>
          <p:txBody>
            <a:bodyPr/>
            <a:lstStyle/>
            <a:p>
              <a:endParaRPr lang="cs-CZ"/>
            </a:p>
          </p:txBody>
        </p:sp>
        <p:sp>
          <p:nvSpPr>
            <p:cNvPr id="85070" name="Freeform 55">
              <a:extLst>
                <a:ext uri="{FF2B5EF4-FFF2-40B4-BE49-F238E27FC236}">
                  <a16:creationId xmlns:a16="http://schemas.microsoft.com/office/drawing/2014/main" id="{271C59E2-CF11-D36A-BA98-3DC1C4C7DF53}"/>
                </a:ext>
              </a:extLst>
            </p:cNvPr>
            <p:cNvSpPr>
              <a:spLocks/>
            </p:cNvSpPr>
            <p:nvPr/>
          </p:nvSpPr>
          <p:spPr bwMode="auto">
            <a:xfrm>
              <a:off x="2223" y="2886"/>
              <a:ext cx="66" cy="84"/>
            </a:xfrm>
            <a:custGeom>
              <a:avLst/>
              <a:gdLst>
                <a:gd name="T0" fmla="*/ 0 w 66"/>
                <a:gd name="T1" fmla="*/ 0 h 84"/>
                <a:gd name="T2" fmla="*/ 6 w 66"/>
                <a:gd name="T3" fmla="*/ 84 h 84"/>
                <a:gd name="T4" fmla="*/ 66 w 66"/>
                <a:gd name="T5" fmla="*/ 36 h 84"/>
                <a:gd name="T6" fmla="*/ 0 60000 65536"/>
                <a:gd name="T7" fmla="*/ 0 60000 65536"/>
                <a:gd name="T8" fmla="*/ 0 60000 65536"/>
              </a:gdLst>
              <a:ahLst/>
              <a:cxnLst>
                <a:cxn ang="T6">
                  <a:pos x="T0" y="T1"/>
                </a:cxn>
                <a:cxn ang="T7">
                  <a:pos x="T2" y="T3"/>
                </a:cxn>
                <a:cxn ang="T8">
                  <a:pos x="T4" y="T5"/>
                </a:cxn>
              </a:cxnLst>
              <a:rect l="0" t="0" r="r" b="b"/>
              <a:pathLst>
                <a:path w="66" h="84">
                  <a:moveTo>
                    <a:pt x="0" y="0"/>
                  </a:moveTo>
                  <a:lnTo>
                    <a:pt x="6" y="84"/>
                  </a:lnTo>
                  <a:lnTo>
                    <a:pt x="66" y="36"/>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10" name="Group 56">
            <a:extLst>
              <a:ext uri="{FF2B5EF4-FFF2-40B4-BE49-F238E27FC236}">
                <a16:creationId xmlns:a16="http://schemas.microsoft.com/office/drawing/2014/main" id="{807FEB02-B636-ADE5-8A4E-79E325587A42}"/>
              </a:ext>
            </a:extLst>
          </p:cNvPr>
          <p:cNvGrpSpPr>
            <a:grpSpLocks/>
          </p:cNvGrpSpPr>
          <p:nvPr/>
        </p:nvGrpSpPr>
        <p:grpSpPr bwMode="auto">
          <a:xfrm>
            <a:off x="5254626" y="3832226"/>
            <a:ext cx="1160463" cy="627063"/>
            <a:chOff x="2643" y="2088"/>
            <a:chExt cx="822" cy="462"/>
          </a:xfrm>
        </p:grpSpPr>
        <p:sp>
          <p:nvSpPr>
            <p:cNvPr id="85067" name="Freeform 57">
              <a:extLst>
                <a:ext uri="{FF2B5EF4-FFF2-40B4-BE49-F238E27FC236}">
                  <a16:creationId xmlns:a16="http://schemas.microsoft.com/office/drawing/2014/main" id="{2BD4C6A3-34AD-37C4-32DF-07D2E2D1039B}"/>
                </a:ext>
              </a:extLst>
            </p:cNvPr>
            <p:cNvSpPr>
              <a:spLocks/>
            </p:cNvSpPr>
            <p:nvPr/>
          </p:nvSpPr>
          <p:spPr bwMode="auto">
            <a:xfrm>
              <a:off x="2643" y="2088"/>
              <a:ext cx="822" cy="462"/>
            </a:xfrm>
            <a:custGeom>
              <a:avLst/>
              <a:gdLst>
                <a:gd name="T0" fmla="*/ 6 w 822"/>
                <a:gd name="T1" fmla="*/ 0 h 462"/>
                <a:gd name="T2" fmla="*/ 0 w 822"/>
                <a:gd name="T3" fmla="*/ 12 h 462"/>
                <a:gd name="T4" fmla="*/ 816 w 822"/>
                <a:gd name="T5" fmla="*/ 462 h 462"/>
                <a:gd name="T6" fmla="*/ 822 w 822"/>
                <a:gd name="T7" fmla="*/ 450 h 462"/>
                <a:gd name="T8" fmla="*/ 6 w 822"/>
                <a:gd name="T9" fmla="*/ 0 h 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2" h="462">
                  <a:moveTo>
                    <a:pt x="6" y="0"/>
                  </a:moveTo>
                  <a:lnTo>
                    <a:pt x="0" y="12"/>
                  </a:lnTo>
                  <a:lnTo>
                    <a:pt x="816" y="462"/>
                  </a:lnTo>
                  <a:lnTo>
                    <a:pt x="822" y="450"/>
                  </a:lnTo>
                  <a:lnTo>
                    <a:pt x="6" y="0"/>
                  </a:lnTo>
                  <a:close/>
                </a:path>
              </a:pathLst>
            </a:custGeom>
            <a:solidFill>
              <a:srgbClr val="FF3300"/>
            </a:solidFill>
            <a:ln w="38100" cmpd="sng">
              <a:solidFill>
                <a:srgbClr val="FF3300"/>
              </a:solidFill>
              <a:round/>
              <a:headEnd/>
              <a:tailEnd/>
            </a:ln>
          </p:spPr>
          <p:txBody>
            <a:bodyPr/>
            <a:lstStyle/>
            <a:p>
              <a:endParaRPr lang="cs-CZ"/>
            </a:p>
          </p:txBody>
        </p:sp>
        <p:sp>
          <p:nvSpPr>
            <p:cNvPr id="85068" name="Freeform 58">
              <a:extLst>
                <a:ext uri="{FF2B5EF4-FFF2-40B4-BE49-F238E27FC236}">
                  <a16:creationId xmlns:a16="http://schemas.microsoft.com/office/drawing/2014/main" id="{0361CF20-FF31-79DA-7DB1-8B234FFA99A1}"/>
                </a:ext>
              </a:extLst>
            </p:cNvPr>
            <p:cNvSpPr>
              <a:spLocks/>
            </p:cNvSpPr>
            <p:nvPr/>
          </p:nvSpPr>
          <p:spPr bwMode="auto">
            <a:xfrm>
              <a:off x="3375" y="2478"/>
              <a:ext cx="84" cy="66"/>
            </a:xfrm>
            <a:custGeom>
              <a:avLst/>
              <a:gdLst>
                <a:gd name="T0" fmla="*/ 0 w 84"/>
                <a:gd name="T1" fmla="*/ 66 h 66"/>
                <a:gd name="T2" fmla="*/ 84 w 84"/>
                <a:gd name="T3" fmla="*/ 66 h 66"/>
                <a:gd name="T4" fmla="*/ 36 w 84"/>
                <a:gd name="T5" fmla="*/ 0 h 66"/>
                <a:gd name="T6" fmla="*/ 0 60000 65536"/>
                <a:gd name="T7" fmla="*/ 0 60000 65536"/>
                <a:gd name="T8" fmla="*/ 0 60000 65536"/>
              </a:gdLst>
              <a:ahLst/>
              <a:cxnLst>
                <a:cxn ang="T6">
                  <a:pos x="T0" y="T1"/>
                </a:cxn>
                <a:cxn ang="T7">
                  <a:pos x="T2" y="T3"/>
                </a:cxn>
                <a:cxn ang="T8">
                  <a:pos x="T4" y="T5"/>
                </a:cxn>
              </a:cxnLst>
              <a:rect l="0" t="0" r="r" b="b"/>
              <a:pathLst>
                <a:path w="84" h="66">
                  <a:moveTo>
                    <a:pt x="0" y="66"/>
                  </a:moveTo>
                  <a:lnTo>
                    <a:pt x="84" y="66"/>
                  </a:lnTo>
                  <a:lnTo>
                    <a:pt x="36" y="0"/>
                  </a:lnTo>
                </a:path>
              </a:pathLst>
            </a:custGeom>
            <a:solidFill>
              <a:srgbClr val="FF3300"/>
            </a:solidFill>
            <a:ln w="38100" cmpd="sng">
              <a:solidFill>
                <a:srgbClr val="FF3300"/>
              </a:solidFill>
              <a:prstDash val="solid"/>
              <a:round/>
              <a:headEnd/>
              <a:tailEnd/>
            </a:ln>
          </p:spPr>
          <p:txBody>
            <a:bodyPr/>
            <a:lstStyle/>
            <a:p>
              <a:endParaRPr lang="cs-CZ"/>
            </a:p>
          </p:txBody>
        </p:sp>
      </p:grpSp>
      <p:grpSp>
        <p:nvGrpSpPr>
          <p:cNvPr id="85011" name="Group 59">
            <a:extLst>
              <a:ext uri="{FF2B5EF4-FFF2-40B4-BE49-F238E27FC236}">
                <a16:creationId xmlns:a16="http://schemas.microsoft.com/office/drawing/2014/main" id="{15B00231-2157-D3CE-1EF9-E7DA0B2E1B8D}"/>
              </a:ext>
            </a:extLst>
          </p:cNvPr>
          <p:cNvGrpSpPr>
            <a:grpSpLocks/>
          </p:cNvGrpSpPr>
          <p:nvPr/>
        </p:nvGrpSpPr>
        <p:grpSpPr bwMode="auto">
          <a:xfrm>
            <a:off x="6469064" y="4295776"/>
            <a:ext cx="1660525" cy="276225"/>
            <a:chOff x="3483" y="2430"/>
            <a:chExt cx="1176" cy="204"/>
          </a:xfrm>
        </p:grpSpPr>
        <p:sp>
          <p:nvSpPr>
            <p:cNvPr id="85065" name="Rectangle 60">
              <a:extLst>
                <a:ext uri="{FF2B5EF4-FFF2-40B4-BE49-F238E27FC236}">
                  <a16:creationId xmlns:a16="http://schemas.microsoft.com/office/drawing/2014/main" id="{DD27C91B-454C-749F-7F88-47F42F9AAC57}"/>
                </a:ext>
              </a:extLst>
            </p:cNvPr>
            <p:cNvSpPr>
              <a:spLocks noChangeArrowheads="1"/>
            </p:cNvSpPr>
            <p:nvPr/>
          </p:nvSpPr>
          <p:spPr bwMode="auto">
            <a:xfrm>
              <a:off x="3501" y="2448"/>
              <a:ext cx="1158" cy="1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6" name="Rectangle 61">
              <a:extLst>
                <a:ext uri="{FF2B5EF4-FFF2-40B4-BE49-F238E27FC236}">
                  <a16:creationId xmlns:a16="http://schemas.microsoft.com/office/drawing/2014/main" id="{779F6885-8D8B-AE54-6527-9D6A53A7AE7D}"/>
                </a:ext>
              </a:extLst>
            </p:cNvPr>
            <p:cNvSpPr>
              <a:spLocks noChangeArrowheads="1"/>
            </p:cNvSpPr>
            <p:nvPr/>
          </p:nvSpPr>
          <p:spPr bwMode="auto">
            <a:xfrm>
              <a:off x="3483" y="2430"/>
              <a:ext cx="1164" cy="19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2" name="Rectangle 62">
            <a:extLst>
              <a:ext uri="{FF2B5EF4-FFF2-40B4-BE49-F238E27FC236}">
                <a16:creationId xmlns:a16="http://schemas.microsoft.com/office/drawing/2014/main" id="{29109025-D092-E426-65F8-6E8B0DCA5D7F}"/>
              </a:ext>
            </a:extLst>
          </p:cNvPr>
          <p:cNvSpPr>
            <a:spLocks noChangeArrowheads="1"/>
          </p:cNvSpPr>
          <p:nvPr/>
        </p:nvSpPr>
        <p:spPr bwMode="auto">
          <a:xfrm>
            <a:off x="7031039" y="4344988"/>
            <a:ext cx="5033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a:solidFill>
                  <a:srgbClr val="000000"/>
                </a:solidFill>
                <a:latin typeface="Arial Black" panose="020B0A04020102020204" pitchFamily="34" charset="0"/>
              </a:rPr>
              <a:t>GILLS</a:t>
            </a:r>
            <a:endParaRPr lang="en-GB" altLang="cs-CZ" sz="2400">
              <a:latin typeface="Times New Roman" panose="02020603050405020304" pitchFamily="18" charset="0"/>
            </a:endParaRPr>
          </a:p>
        </p:txBody>
      </p:sp>
      <p:sp>
        <p:nvSpPr>
          <p:cNvPr id="85013" name="Rectangle 63">
            <a:extLst>
              <a:ext uri="{FF2B5EF4-FFF2-40B4-BE49-F238E27FC236}">
                <a16:creationId xmlns:a16="http://schemas.microsoft.com/office/drawing/2014/main" id="{E3E82CD5-EF6E-AA4D-2A1D-FBDD3FB0DCDF}"/>
              </a:ext>
            </a:extLst>
          </p:cNvPr>
          <p:cNvSpPr>
            <a:spLocks noChangeArrowheads="1"/>
          </p:cNvSpPr>
          <p:nvPr/>
        </p:nvSpPr>
        <p:spPr bwMode="auto">
          <a:xfrm>
            <a:off x="7126288" y="3832226"/>
            <a:ext cx="1549400" cy="33337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14" name="Rectangle 64">
            <a:extLst>
              <a:ext uri="{FF2B5EF4-FFF2-40B4-BE49-F238E27FC236}">
                <a16:creationId xmlns:a16="http://schemas.microsoft.com/office/drawing/2014/main" id="{B377E33E-0EF1-306F-4734-C2C3A960D6F5}"/>
              </a:ext>
            </a:extLst>
          </p:cNvPr>
          <p:cNvSpPr>
            <a:spLocks noChangeArrowheads="1"/>
          </p:cNvSpPr>
          <p:nvPr/>
        </p:nvSpPr>
        <p:spPr bwMode="auto">
          <a:xfrm>
            <a:off x="7413625" y="3873500"/>
            <a:ext cx="1054776"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i="1">
                <a:solidFill>
                  <a:srgbClr val="000000"/>
                </a:solidFill>
                <a:latin typeface="Arial Black" panose="020B0A04020102020204" pitchFamily="34" charset="0"/>
              </a:rPr>
              <a:t>G U I L D S</a:t>
            </a:r>
            <a:endParaRPr lang="en-GB" altLang="cs-CZ" sz="2400">
              <a:latin typeface="Times New Roman" panose="02020603050405020304" pitchFamily="18" charset="0"/>
            </a:endParaRPr>
          </a:p>
        </p:txBody>
      </p:sp>
      <p:grpSp>
        <p:nvGrpSpPr>
          <p:cNvPr id="85015" name="Group 65">
            <a:extLst>
              <a:ext uri="{FF2B5EF4-FFF2-40B4-BE49-F238E27FC236}">
                <a16:creationId xmlns:a16="http://schemas.microsoft.com/office/drawing/2014/main" id="{8A6D7105-80DE-7FB0-764E-9E3347E46F3D}"/>
              </a:ext>
            </a:extLst>
          </p:cNvPr>
          <p:cNvGrpSpPr>
            <a:grpSpLocks/>
          </p:cNvGrpSpPr>
          <p:nvPr/>
        </p:nvGrpSpPr>
        <p:grpSpPr bwMode="auto">
          <a:xfrm>
            <a:off x="6583363" y="4540251"/>
            <a:ext cx="1617662" cy="276225"/>
            <a:chOff x="3585" y="2610"/>
            <a:chExt cx="1146" cy="204"/>
          </a:xfrm>
        </p:grpSpPr>
        <p:sp>
          <p:nvSpPr>
            <p:cNvPr id="85063" name="Rectangle 66">
              <a:extLst>
                <a:ext uri="{FF2B5EF4-FFF2-40B4-BE49-F238E27FC236}">
                  <a16:creationId xmlns:a16="http://schemas.microsoft.com/office/drawing/2014/main" id="{57411B0C-33B3-AC6B-456B-8F5EE557BF5D}"/>
                </a:ext>
              </a:extLst>
            </p:cNvPr>
            <p:cNvSpPr>
              <a:spLocks noChangeArrowheads="1"/>
            </p:cNvSpPr>
            <p:nvPr/>
          </p:nvSpPr>
          <p:spPr bwMode="auto">
            <a:xfrm>
              <a:off x="3603" y="2628"/>
              <a:ext cx="1128" cy="1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4" name="Rectangle 67">
              <a:extLst>
                <a:ext uri="{FF2B5EF4-FFF2-40B4-BE49-F238E27FC236}">
                  <a16:creationId xmlns:a16="http://schemas.microsoft.com/office/drawing/2014/main" id="{765ED0DC-0C97-024A-9DAE-F362C79ACFC6}"/>
                </a:ext>
              </a:extLst>
            </p:cNvPr>
            <p:cNvSpPr>
              <a:spLocks noChangeArrowheads="1"/>
            </p:cNvSpPr>
            <p:nvPr/>
          </p:nvSpPr>
          <p:spPr bwMode="auto">
            <a:xfrm>
              <a:off x="3585" y="2610"/>
              <a:ext cx="1134" cy="19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6" name="Rectangle 68">
            <a:extLst>
              <a:ext uri="{FF2B5EF4-FFF2-40B4-BE49-F238E27FC236}">
                <a16:creationId xmlns:a16="http://schemas.microsoft.com/office/drawing/2014/main" id="{F165BFC8-FF03-0829-72AC-1955938E0885}"/>
              </a:ext>
            </a:extLst>
          </p:cNvPr>
          <p:cNvSpPr>
            <a:spLocks noChangeArrowheads="1"/>
          </p:cNvSpPr>
          <p:nvPr/>
        </p:nvSpPr>
        <p:spPr bwMode="auto">
          <a:xfrm>
            <a:off x="6929439" y="4589463"/>
            <a:ext cx="1030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a:solidFill>
                  <a:srgbClr val="000000"/>
                </a:solidFill>
                <a:latin typeface="Arial Black" panose="020B0A04020102020204" pitchFamily="34" charset="0"/>
              </a:rPr>
              <a:t>FINS + SKIN</a:t>
            </a:r>
            <a:endParaRPr lang="en-GB" altLang="cs-CZ" sz="2400">
              <a:latin typeface="Times New Roman" panose="02020603050405020304" pitchFamily="18" charset="0"/>
            </a:endParaRPr>
          </a:p>
        </p:txBody>
      </p:sp>
      <p:grpSp>
        <p:nvGrpSpPr>
          <p:cNvPr id="85017" name="Group 69">
            <a:extLst>
              <a:ext uri="{FF2B5EF4-FFF2-40B4-BE49-F238E27FC236}">
                <a16:creationId xmlns:a16="http://schemas.microsoft.com/office/drawing/2014/main" id="{371970D1-F381-1E79-13F8-C4DDE1097A5C}"/>
              </a:ext>
            </a:extLst>
          </p:cNvPr>
          <p:cNvGrpSpPr>
            <a:grpSpLocks/>
          </p:cNvGrpSpPr>
          <p:nvPr/>
        </p:nvGrpSpPr>
        <p:grpSpPr bwMode="auto">
          <a:xfrm>
            <a:off x="5813426" y="5141913"/>
            <a:ext cx="1635125" cy="284162"/>
            <a:chOff x="3039" y="3054"/>
            <a:chExt cx="1158" cy="210"/>
          </a:xfrm>
        </p:grpSpPr>
        <p:sp>
          <p:nvSpPr>
            <p:cNvPr id="85061" name="Rectangle 70">
              <a:extLst>
                <a:ext uri="{FF2B5EF4-FFF2-40B4-BE49-F238E27FC236}">
                  <a16:creationId xmlns:a16="http://schemas.microsoft.com/office/drawing/2014/main" id="{60F7B3DB-D8CD-2B74-ADAA-BE499A0A856D}"/>
                </a:ext>
              </a:extLst>
            </p:cNvPr>
            <p:cNvSpPr>
              <a:spLocks noChangeArrowheads="1"/>
            </p:cNvSpPr>
            <p:nvPr/>
          </p:nvSpPr>
          <p:spPr bwMode="auto">
            <a:xfrm>
              <a:off x="3057" y="3072"/>
              <a:ext cx="1140"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2" name="Rectangle 71">
              <a:extLst>
                <a:ext uri="{FF2B5EF4-FFF2-40B4-BE49-F238E27FC236}">
                  <a16:creationId xmlns:a16="http://schemas.microsoft.com/office/drawing/2014/main" id="{A9FBE0FA-52C4-AE50-AC16-B3DDA4718804}"/>
                </a:ext>
              </a:extLst>
            </p:cNvPr>
            <p:cNvSpPr>
              <a:spLocks noChangeArrowheads="1"/>
            </p:cNvSpPr>
            <p:nvPr/>
          </p:nvSpPr>
          <p:spPr bwMode="auto">
            <a:xfrm>
              <a:off x="3039" y="3054"/>
              <a:ext cx="1146"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18" name="Rectangle 72">
            <a:extLst>
              <a:ext uri="{FF2B5EF4-FFF2-40B4-BE49-F238E27FC236}">
                <a16:creationId xmlns:a16="http://schemas.microsoft.com/office/drawing/2014/main" id="{6C466D17-7B1C-5CC4-A087-087948D53A89}"/>
              </a:ext>
            </a:extLst>
          </p:cNvPr>
          <p:cNvSpPr>
            <a:spLocks noChangeArrowheads="1"/>
          </p:cNvSpPr>
          <p:nvPr/>
        </p:nvSpPr>
        <p:spPr bwMode="auto">
          <a:xfrm>
            <a:off x="6110288" y="5191125"/>
            <a:ext cx="11678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Gyrodactylus </a:t>
            </a:r>
            <a:endParaRPr lang="en-GB" altLang="cs-CZ" sz="2400">
              <a:latin typeface="Times New Roman" panose="02020603050405020304" pitchFamily="18" charset="0"/>
            </a:endParaRPr>
          </a:p>
        </p:txBody>
      </p:sp>
      <p:sp>
        <p:nvSpPr>
          <p:cNvPr id="85019" name="Rectangle 73">
            <a:extLst>
              <a:ext uri="{FF2B5EF4-FFF2-40B4-BE49-F238E27FC236}">
                <a16:creationId xmlns:a16="http://schemas.microsoft.com/office/drawing/2014/main" id="{822DC0C8-EFC3-2CC6-9290-81B51F4661C4}"/>
              </a:ext>
            </a:extLst>
          </p:cNvPr>
          <p:cNvSpPr>
            <a:spLocks noChangeArrowheads="1"/>
          </p:cNvSpPr>
          <p:nvPr/>
        </p:nvSpPr>
        <p:spPr bwMode="auto">
          <a:xfrm>
            <a:off x="6981825" y="6094413"/>
            <a:ext cx="1550988" cy="38100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20" name="Rectangle 74">
            <a:extLst>
              <a:ext uri="{FF2B5EF4-FFF2-40B4-BE49-F238E27FC236}">
                <a16:creationId xmlns:a16="http://schemas.microsoft.com/office/drawing/2014/main" id="{82BFC742-485E-382B-818C-0A20AF00ECB2}"/>
              </a:ext>
            </a:extLst>
          </p:cNvPr>
          <p:cNvSpPr>
            <a:spLocks noChangeArrowheads="1"/>
          </p:cNvSpPr>
          <p:nvPr/>
        </p:nvSpPr>
        <p:spPr bwMode="auto">
          <a:xfrm>
            <a:off x="7227888" y="6159500"/>
            <a:ext cx="1133324"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i="1">
                <a:solidFill>
                  <a:srgbClr val="000000"/>
                </a:solidFill>
                <a:latin typeface="Arial Black" panose="020B0A04020102020204" pitchFamily="34" charset="0"/>
              </a:rPr>
              <a:t>G E N E R A</a:t>
            </a:r>
            <a:endParaRPr lang="en-GB" altLang="cs-CZ" sz="2400">
              <a:latin typeface="Times New Roman" panose="02020603050405020304" pitchFamily="18" charset="0"/>
            </a:endParaRPr>
          </a:p>
        </p:txBody>
      </p:sp>
      <p:grpSp>
        <p:nvGrpSpPr>
          <p:cNvPr id="85021" name="Group 75">
            <a:extLst>
              <a:ext uri="{FF2B5EF4-FFF2-40B4-BE49-F238E27FC236}">
                <a16:creationId xmlns:a16="http://schemas.microsoft.com/office/drawing/2014/main" id="{1C9AA65E-8CDD-F764-D031-3573A251C1DA}"/>
              </a:ext>
            </a:extLst>
          </p:cNvPr>
          <p:cNvGrpSpPr>
            <a:grpSpLocks/>
          </p:cNvGrpSpPr>
          <p:nvPr/>
        </p:nvGrpSpPr>
        <p:grpSpPr bwMode="auto">
          <a:xfrm>
            <a:off x="6008688" y="5402263"/>
            <a:ext cx="1617662" cy="284162"/>
            <a:chOff x="3177" y="3246"/>
            <a:chExt cx="1146" cy="210"/>
          </a:xfrm>
        </p:grpSpPr>
        <p:sp>
          <p:nvSpPr>
            <p:cNvPr id="85059" name="Rectangle 76">
              <a:extLst>
                <a:ext uri="{FF2B5EF4-FFF2-40B4-BE49-F238E27FC236}">
                  <a16:creationId xmlns:a16="http://schemas.microsoft.com/office/drawing/2014/main" id="{9DF5633E-9CCF-04BB-6A78-C05E9915C552}"/>
                </a:ext>
              </a:extLst>
            </p:cNvPr>
            <p:cNvSpPr>
              <a:spLocks noChangeArrowheads="1"/>
            </p:cNvSpPr>
            <p:nvPr/>
          </p:nvSpPr>
          <p:spPr bwMode="auto">
            <a:xfrm>
              <a:off x="3195" y="3264"/>
              <a:ext cx="112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60" name="Rectangle 77">
              <a:extLst>
                <a:ext uri="{FF2B5EF4-FFF2-40B4-BE49-F238E27FC236}">
                  <a16:creationId xmlns:a16="http://schemas.microsoft.com/office/drawing/2014/main" id="{6D281A29-566C-DB22-962C-3C2A2D24ED8A}"/>
                </a:ext>
              </a:extLst>
            </p:cNvPr>
            <p:cNvSpPr>
              <a:spLocks noChangeArrowheads="1"/>
            </p:cNvSpPr>
            <p:nvPr/>
          </p:nvSpPr>
          <p:spPr bwMode="auto">
            <a:xfrm>
              <a:off x="3177" y="3246"/>
              <a:ext cx="1134"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2" name="Rectangle 78">
            <a:extLst>
              <a:ext uri="{FF2B5EF4-FFF2-40B4-BE49-F238E27FC236}">
                <a16:creationId xmlns:a16="http://schemas.microsoft.com/office/drawing/2014/main" id="{541B2477-4FD0-A379-8B3B-8AFB6906D500}"/>
              </a:ext>
            </a:extLst>
          </p:cNvPr>
          <p:cNvSpPr>
            <a:spLocks noChangeArrowheads="1"/>
          </p:cNvSpPr>
          <p:nvPr/>
        </p:nvSpPr>
        <p:spPr bwMode="auto">
          <a:xfrm>
            <a:off x="6303964" y="5449888"/>
            <a:ext cx="11138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Dactylogyrus</a:t>
            </a:r>
            <a:endParaRPr lang="en-GB" altLang="cs-CZ" sz="2400">
              <a:latin typeface="Times New Roman" panose="02020603050405020304" pitchFamily="18" charset="0"/>
            </a:endParaRPr>
          </a:p>
        </p:txBody>
      </p:sp>
      <p:grpSp>
        <p:nvGrpSpPr>
          <p:cNvPr id="85023" name="Group 79">
            <a:extLst>
              <a:ext uri="{FF2B5EF4-FFF2-40B4-BE49-F238E27FC236}">
                <a16:creationId xmlns:a16="http://schemas.microsoft.com/office/drawing/2014/main" id="{BE21A656-C980-C72B-F63C-4B7D527F6BF9}"/>
              </a:ext>
            </a:extLst>
          </p:cNvPr>
          <p:cNvGrpSpPr>
            <a:grpSpLocks/>
          </p:cNvGrpSpPr>
          <p:nvPr/>
        </p:nvGrpSpPr>
        <p:grpSpPr bwMode="auto">
          <a:xfrm>
            <a:off x="6219825" y="5662613"/>
            <a:ext cx="1600200" cy="284162"/>
            <a:chOff x="3327" y="3438"/>
            <a:chExt cx="1134" cy="210"/>
          </a:xfrm>
        </p:grpSpPr>
        <p:sp>
          <p:nvSpPr>
            <p:cNvPr id="85057" name="Rectangle 80">
              <a:extLst>
                <a:ext uri="{FF2B5EF4-FFF2-40B4-BE49-F238E27FC236}">
                  <a16:creationId xmlns:a16="http://schemas.microsoft.com/office/drawing/2014/main" id="{1CD80ADA-A52F-03CF-1DA7-2EF697B33140}"/>
                </a:ext>
              </a:extLst>
            </p:cNvPr>
            <p:cNvSpPr>
              <a:spLocks noChangeArrowheads="1"/>
            </p:cNvSpPr>
            <p:nvPr/>
          </p:nvSpPr>
          <p:spPr bwMode="auto">
            <a:xfrm>
              <a:off x="3345" y="3456"/>
              <a:ext cx="1116"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8" name="Rectangle 81">
              <a:extLst>
                <a:ext uri="{FF2B5EF4-FFF2-40B4-BE49-F238E27FC236}">
                  <a16:creationId xmlns:a16="http://schemas.microsoft.com/office/drawing/2014/main" id="{6E584D05-A0DD-17CC-3C47-272AE3ED133E}"/>
                </a:ext>
              </a:extLst>
            </p:cNvPr>
            <p:cNvSpPr>
              <a:spLocks noChangeArrowheads="1"/>
            </p:cNvSpPr>
            <p:nvPr/>
          </p:nvSpPr>
          <p:spPr bwMode="auto">
            <a:xfrm>
              <a:off x="3327" y="3438"/>
              <a:ext cx="1122" cy="198"/>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4" name="Rectangle 82">
            <a:extLst>
              <a:ext uri="{FF2B5EF4-FFF2-40B4-BE49-F238E27FC236}">
                <a16:creationId xmlns:a16="http://schemas.microsoft.com/office/drawing/2014/main" id="{E3AA2066-D1E9-EF42-B2FB-535AFEEB25B6}"/>
              </a:ext>
            </a:extLst>
          </p:cNvPr>
          <p:cNvSpPr>
            <a:spLocks noChangeArrowheads="1"/>
          </p:cNvSpPr>
          <p:nvPr/>
        </p:nvSpPr>
        <p:spPr bwMode="auto">
          <a:xfrm>
            <a:off x="6467475" y="5711825"/>
            <a:ext cx="11889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200" i="1">
                <a:solidFill>
                  <a:srgbClr val="000000"/>
                </a:solidFill>
                <a:latin typeface="Arial Black" panose="020B0A04020102020204" pitchFamily="34" charset="0"/>
              </a:rPr>
              <a:t>Paradiplozoon</a:t>
            </a:r>
            <a:endParaRPr lang="en-GB" altLang="cs-CZ" sz="2400">
              <a:latin typeface="Times New Roman" panose="02020603050405020304" pitchFamily="18" charset="0"/>
            </a:endParaRPr>
          </a:p>
        </p:txBody>
      </p:sp>
      <p:grpSp>
        <p:nvGrpSpPr>
          <p:cNvPr id="85025" name="Group 83">
            <a:extLst>
              <a:ext uri="{FF2B5EF4-FFF2-40B4-BE49-F238E27FC236}">
                <a16:creationId xmlns:a16="http://schemas.microsoft.com/office/drawing/2014/main" id="{AF9D3442-29E2-BC6F-286F-32ACED1F1655}"/>
              </a:ext>
            </a:extLst>
          </p:cNvPr>
          <p:cNvGrpSpPr>
            <a:grpSpLocks/>
          </p:cNvGrpSpPr>
          <p:nvPr/>
        </p:nvGrpSpPr>
        <p:grpSpPr bwMode="auto">
          <a:xfrm>
            <a:off x="3517900" y="5126038"/>
            <a:ext cx="1651000" cy="292100"/>
            <a:chOff x="1413" y="3042"/>
            <a:chExt cx="1170" cy="216"/>
          </a:xfrm>
        </p:grpSpPr>
        <p:sp>
          <p:nvSpPr>
            <p:cNvPr id="85055" name="Rectangle 84">
              <a:extLst>
                <a:ext uri="{FF2B5EF4-FFF2-40B4-BE49-F238E27FC236}">
                  <a16:creationId xmlns:a16="http://schemas.microsoft.com/office/drawing/2014/main" id="{34808AB8-CA1F-7B91-8304-09AE84FB49A2}"/>
                </a:ext>
              </a:extLst>
            </p:cNvPr>
            <p:cNvSpPr>
              <a:spLocks noChangeArrowheads="1"/>
            </p:cNvSpPr>
            <p:nvPr/>
          </p:nvSpPr>
          <p:spPr bwMode="auto">
            <a:xfrm>
              <a:off x="1431" y="3060"/>
              <a:ext cx="1152" cy="1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6" name="Rectangle 85">
              <a:extLst>
                <a:ext uri="{FF2B5EF4-FFF2-40B4-BE49-F238E27FC236}">
                  <a16:creationId xmlns:a16="http://schemas.microsoft.com/office/drawing/2014/main" id="{4E839D31-BE91-9157-7747-3654BC69C546}"/>
                </a:ext>
              </a:extLst>
            </p:cNvPr>
            <p:cNvSpPr>
              <a:spLocks noChangeArrowheads="1"/>
            </p:cNvSpPr>
            <p:nvPr/>
          </p:nvSpPr>
          <p:spPr bwMode="auto">
            <a:xfrm>
              <a:off x="1413" y="3042"/>
              <a:ext cx="1158" cy="204"/>
            </a:xfrm>
            <a:prstGeom prst="rect">
              <a:avLst/>
            </a:prstGeom>
            <a:solidFill>
              <a:srgbClr val="FF9933"/>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26" name="Rectangle 86">
            <a:extLst>
              <a:ext uri="{FF2B5EF4-FFF2-40B4-BE49-F238E27FC236}">
                <a16:creationId xmlns:a16="http://schemas.microsoft.com/office/drawing/2014/main" id="{27D08EB2-4E4C-C30A-0C09-861B9C589E30}"/>
              </a:ext>
            </a:extLst>
          </p:cNvPr>
          <p:cNvSpPr>
            <a:spLocks noChangeArrowheads="1"/>
          </p:cNvSpPr>
          <p:nvPr/>
        </p:nvSpPr>
        <p:spPr bwMode="auto">
          <a:xfrm>
            <a:off x="3611563" y="5133976"/>
            <a:ext cx="14699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GENERALIST</a:t>
            </a:r>
            <a:endParaRPr lang="en-GB" altLang="cs-CZ" sz="2400">
              <a:latin typeface="Times New Roman" panose="02020603050405020304" pitchFamily="18" charset="0"/>
            </a:endParaRPr>
          </a:p>
        </p:txBody>
      </p:sp>
      <p:sp>
        <p:nvSpPr>
          <p:cNvPr id="85027" name="Rectangle 87">
            <a:extLst>
              <a:ext uri="{FF2B5EF4-FFF2-40B4-BE49-F238E27FC236}">
                <a16:creationId xmlns:a16="http://schemas.microsoft.com/office/drawing/2014/main" id="{D1696D7C-477A-E7DF-E8D7-4A24C706AA90}"/>
              </a:ext>
            </a:extLst>
          </p:cNvPr>
          <p:cNvSpPr>
            <a:spLocks noChangeArrowheads="1"/>
          </p:cNvSpPr>
          <p:nvPr/>
        </p:nvSpPr>
        <p:spPr bwMode="auto">
          <a:xfrm>
            <a:off x="3729039" y="5907088"/>
            <a:ext cx="1652587" cy="463550"/>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28" name="Rectangle 88">
            <a:extLst>
              <a:ext uri="{FF2B5EF4-FFF2-40B4-BE49-F238E27FC236}">
                <a16:creationId xmlns:a16="http://schemas.microsoft.com/office/drawing/2014/main" id="{0963D8E2-2067-1CAC-D83B-A43D5E0E49C4}"/>
              </a:ext>
            </a:extLst>
          </p:cNvPr>
          <p:cNvSpPr>
            <a:spLocks noChangeArrowheads="1"/>
          </p:cNvSpPr>
          <p:nvPr/>
        </p:nvSpPr>
        <p:spPr bwMode="auto">
          <a:xfrm>
            <a:off x="4246564" y="5915025"/>
            <a:ext cx="618759"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b="1" i="1">
                <a:solidFill>
                  <a:srgbClr val="000000"/>
                </a:solidFill>
                <a:latin typeface="Arial Black" panose="020B0A04020102020204" pitchFamily="34" charset="0"/>
              </a:rPr>
              <a:t>L I F E</a:t>
            </a:r>
            <a:endParaRPr lang="en-GB" altLang="cs-CZ" sz="2400">
              <a:latin typeface="Times New Roman" panose="02020603050405020304" pitchFamily="18" charset="0"/>
            </a:endParaRPr>
          </a:p>
        </p:txBody>
      </p:sp>
      <p:sp>
        <p:nvSpPr>
          <p:cNvPr id="85029" name="Rectangle 89">
            <a:extLst>
              <a:ext uri="{FF2B5EF4-FFF2-40B4-BE49-F238E27FC236}">
                <a16:creationId xmlns:a16="http://schemas.microsoft.com/office/drawing/2014/main" id="{21DE97B1-89A1-C494-1685-5BD7B9EEED85}"/>
              </a:ext>
            </a:extLst>
          </p:cNvPr>
          <p:cNvSpPr>
            <a:spLocks noChangeArrowheads="1"/>
          </p:cNvSpPr>
          <p:nvPr/>
        </p:nvSpPr>
        <p:spPr bwMode="auto">
          <a:xfrm>
            <a:off x="3814763" y="6159500"/>
            <a:ext cx="1502014"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b="1" i="1">
                <a:solidFill>
                  <a:srgbClr val="000000"/>
                </a:solidFill>
                <a:latin typeface="Arial Black" panose="020B0A04020102020204" pitchFamily="34" charset="0"/>
              </a:rPr>
              <a:t>S T R A T E G Y</a:t>
            </a:r>
            <a:endParaRPr lang="en-GB" altLang="cs-CZ" sz="2400">
              <a:latin typeface="Times New Roman" panose="02020603050405020304" pitchFamily="18" charset="0"/>
            </a:endParaRPr>
          </a:p>
        </p:txBody>
      </p:sp>
      <p:grpSp>
        <p:nvGrpSpPr>
          <p:cNvPr id="85030" name="Group 90">
            <a:extLst>
              <a:ext uri="{FF2B5EF4-FFF2-40B4-BE49-F238E27FC236}">
                <a16:creationId xmlns:a16="http://schemas.microsoft.com/office/drawing/2014/main" id="{3300290B-3B99-C6B3-F04A-0207709962D1}"/>
              </a:ext>
            </a:extLst>
          </p:cNvPr>
          <p:cNvGrpSpPr>
            <a:grpSpLocks/>
          </p:cNvGrpSpPr>
          <p:nvPr/>
        </p:nvGrpSpPr>
        <p:grpSpPr bwMode="auto">
          <a:xfrm>
            <a:off x="3738563" y="5410200"/>
            <a:ext cx="1600200" cy="293688"/>
            <a:chOff x="1569" y="3252"/>
            <a:chExt cx="1134" cy="216"/>
          </a:xfrm>
        </p:grpSpPr>
        <p:sp>
          <p:nvSpPr>
            <p:cNvPr id="85053" name="Rectangle 91">
              <a:extLst>
                <a:ext uri="{FF2B5EF4-FFF2-40B4-BE49-F238E27FC236}">
                  <a16:creationId xmlns:a16="http://schemas.microsoft.com/office/drawing/2014/main" id="{E6F55A3F-7F83-D85B-F0AD-BC96535FF4E1}"/>
                </a:ext>
              </a:extLst>
            </p:cNvPr>
            <p:cNvSpPr>
              <a:spLocks noChangeArrowheads="1"/>
            </p:cNvSpPr>
            <p:nvPr/>
          </p:nvSpPr>
          <p:spPr bwMode="auto">
            <a:xfrm>
              <a:off x="1587" y="3270"/>
              <a:ext cx="1116" cy="1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54" name="Rectangle 92">
              <a:extLst>
                <a:ext uri="{FF2B5EF4-FFF2-40B4-BE49-F238E27FC236}">
                  <a16:creationId xmlns:a16="http://schemas.microsoft.com/office/drawing/2014/main" id="{38A09792-4F2A-7F52-0AAD-29F853009FE1}"/>
                </a:ext>
              </a:extLst>
            </p:cNvPr>
            <p:cNvSpPr>
              <a:spLocks noChangeArrowheads="1"/>
            </p:cNvSpPr>
            <p:nvPr/>
          </p:nvSpPr>
          <p:spPr bwMode="auto">
            <a:xfrm>
              <a:off x="1569" y="3252"/>
              <a:ext cx="1122" cy="204"/>
            </a:xfrm>
            <a:prstGeom prst="rect">
              <a:avLst/>
            </a:prstGeom>
            <a:solidFill>
              <a:srgbClr val="FF9933"/>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85031" name="Rectangle 93">
            <a:extLst>
              <a:ext uri="{FF2B5EF4-FFF2-40B4-BE49-F238E27FC236}">
                <a16:creationId xmlns:a16="http://schemas.microsoft.com/office/drawing/2014/main" id="{2AA95BD9-1AE8-B85A-440B-E777C0B38B56}"/>
              </a:ext>
            </a:extLst>
          </p:cNvPr>
          <p:cNvSpPr>
            <a:spLocks noChangeArrowheads="1"/>
          </p:cNvSpPr>
          <p:nvPr/>
        </p:nvSpPr>
        <p:spPr bwMode="auto">
          <a:xfrm>
            <a:off x="3789363" y="5419726"/>
            <a:ext cx="15020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600">
                <a:solidFill>
                  <a:srgbClr val="0000FF"/>
                </a:solidFill>
                <a:latin typeface="Arial Black" panose="020B0A04020102020204" pitchFamily="34" charset="0"/>
              </a:rPr>
              <a:t>SPECIALISTS</a:t>
            </a:r>
            <a:endParaRPr lang="en-GB" altLang="cs-CZ" sz="2400">
              <a:latin typeface="Times New Roman" panose="02020603050405020304" pitchFamily="18" charset="0"/>
            </a:endParaRPr>
          </a:p>
        </p:txBody>
      </p:sp>
      <p:sp>
        <p:nvSpPr>
          <p:cNvPr id="85032" name="Rectangle 94">
            <a:extLst>
              <a:ext uri="{FF2B5EF4-FFF2-40B4-BE49-F238E27FC236}">
                <a16:creationId xmlns:a16="http://schemas.microsoft.com/office/drawing/2014/main" id="{FE0B4FC6-F595-EC76-F2F3-F4A5D13D4056}"/>
              </a:ext>
            </a:extLst>
          </p:cNvPr>
          <p:cNvSpPr>
            <a:spLocks noChangeArrowheads="1"/>
          </p:cNvSpPr>
          <p:nvPr/>
        </p:nvSpPr>
        <p:spPr bwMode="auto">
          <a:xfrm>
            <a:off x="3797300" y="1889126"/>
            <a:ext cx="660400" cy="276225"/>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33" name="Rectangle 95">
            <a:extLst>
              <a:ext uri="{FF2B5EF4-FFF2-40B4-BE49-F238E27FC236}">
                <a16:creationId xmlns:a16="http://schemas.microsoft.com/office/drawing/2014/main" id="{CBA3537F-4F19-097C-A3BC-0F86E37E400B}"/>
              </a:ext>
            </a:extLst>
          </p:cNvPr>
          <p:cNvSpPr>
            <a:spLocks noChangeArrowheads="1"/>
          </p:cNvSpPr>
          <p:nvPr/>
        </p:nvSpPr>
        <p:spPr bwMode="auto">
          <a:xfrm>
            <a:off x="3890964" y="1895475"/>
            <a:ext cx="5786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34" name="Rectangle 96">
            <a:extLst>
              <a:ext uri="{FF2B5EF4-FFF2-40B4-BE49-F238E27FC236}">
                <a16:creationId xmlns:a16="http://schemas.microsoft.com/office/drawing/2014/main" id="{A6D4F02E-9DA7-A27C-0DF2-2B1A64CD5930}"/>
              </a:ext>
            </a:extLst>
          </p:cNvPr>
          <p:cNvSpPr>
            <a:spLocks noChangeArrowheads="1"/>
          </p:cNvSpPr>
          <p:nvPr/>
        </p:nvSpPr>
        <p:spPr bwMode="auto">
          <a:xfrm>
            <a:off x="4076700" y="2139950"/>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1</a:t>
            </a:r>
            <a:endParaRPr lang="en-GB" altLang="cs-CZ" sz="2400">
              <a:latin typeface="Times New Roman" panose="02020603050405020304" pitchFamily="18" charset="0"/>
            </a:endParaRPr>
          </a:p>
        </p:txBody>
      </p:sp>
      <p:grpSp>
        <p:nvGrpSpPr>
          <p:cNvPr id="85035" name="Group 97">
            <a:extLst>
              <a:ext uri="{FF2B5EF4-FFF2-40B4-BE49-F238E27FC236}">
                <a16:creationId xmlns:a16="http://schemas.microsoft.com/office/drawing/2014/main" id="{4601C71A-3471-E958-5DE4-41376BDE22F4}"/>
              </a:ext>
            </a:extLst>
          </p:cNvPr>
          <p:cNvGrpSpPr>
            <a:grpSpLocks/>
          </p:cNvGrpSpPr>
          <p:nvPr/>
        </p:nvGrpSpPr>
        <p:grpSpPr bwMode="auto">
          <a:xfrm>
            <a:off x="5254625" y="3840164"/>
            <a:ext cx="693738" cy="1163637"/>
            <a:chOff x="2643" y="2094"/>
            <a:chExt cx="492" cy="858"/>
          </a:xfrm>
        </p:grpSpPr>
        <p:sp>
          <p:nvSpPr>
            <p:cNvPr id="85051" name="Freeform 98">
              <a:extLst>
                <a:ext uri="{FF2B5EF4-FFF2-40B4-BE49-F238E27FC236}">
                  <a16:creationId xmlns:a16="http://schemas.microsoft.com/office/drawing/2014/main" id="{716A4881-15E4-5EF0-C6FA-88F0A009CB2B}"/>
                </a:ext>
              </a:extLst>
            </p:cNvPr>
            <p:cNvSpPr>
              <a:spLocks/>
            </p:cNvSpPr>
            <p:nvPr/>
          </p:nvSpPr>
          <p:spPr bwMode="auto">
            <a:xfrm>
              <a:off x="2643" y="2094"/>
              <a:ext cx="492" cy="858"/>
            </a:xfrm>
            <a:custGeom>
              <a:avLst/>
              <a:gdLst>
                <a:gd name="T0" fmla="*/ 6 w 492"/>
                <a:gd name="T1" fmla="*/ 0 h 858"/>
                <a:gd name="T2" fmla="*/ 0 w 492"/>
                <a:gd name="T3" fmla="*/ 6 h 858"/>
                <a:gd name="T4" fmla="*/ 486 w 492"/>
                <a:gd name="T5" fmla="*/ 858 h 858"/>
                <a:gd name="T6" fmla="*/ 492 w 492"/>
                <a:gd name="T7" fmla="*/ 852 h 858"/>
                <a:gd name="T8" fmla="*/ 6 w 492"/>
                <a:gd name="T9" fmla="*/ 0 h 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2" h="858">
                  <a:moveTo>
                    <a:pt x="6" y="0"/>
                  </a:moveTo>
                  <a:lnTo>
                    <a:pt x="0" y="6"/>
                  </a:lnTo>
                  <a:lnTo>
                    <a:pt x="486" y="858"/>
                  </a:lnTo>
                  <a:lnTo>
                    <a:pt x="492" y="852"/>
                  </a:lnTo>
                  <a:lnTo>
                    <a:pt x="6" y="0"/>
                  </a:lnTo>
                  <a:close/>
                </a:path>
              </a:pathLst>
            </a:custGeom>
            <a:solidFill>
              <a:srgbClr val="FF3300"/>
            </a:solidFill>
            <a:ln w="57150" cmpd="sng">
              <a:solidFill>
                <a:srgbClr val="FF3300"/>
              </a:solidFill>
              <a:round/>
              <a:headEnd/>
              <a:tailEnd/>
            </a:ln>
          </p:spPr>
          <p:txBody>
            <a:bodyPr/>
            <a:lstStyle/>
            <a:p>
              <a:endParaRPr lang="cs-CZ"/>
            </a:p>
          </p:txBody>
        </p:sp>
        <p:sp>
          <p:nvSpPr>
            <p:cNvPr id="85052" name="Freeform 99">
              <a:extLst>
                <a:ext uri="{FF2B5EF4-FFF2-40B4-BE49-F238E27FC236}">
                  <a16:creationId xmlns:a16="http://schemas.microsoft.com/office/drawing/2014/main" id="{C92F901C-E677-F8D5-395B-8C11B0A021EC}"/>
                </a:ext>
              </a:extLst>
            </p:cNvPr>
            <p:cNvSpPr>
              <a:spLocks/>
            </p:cNvSpPr>
            <p:nvPr/>
          </p:nvSpPr>
          <p:spPr bwMode="auto">
            <a:xfrm>
              <a:off x="3057" y="2868"/>
              <a:ext cx="72" cy="78"/>
            </a:xfrm>
            <a:custGeom>
              <a:avLst/>
              <a:gdLst>
                <a:gd name="T0" fmla="*/ 0 w 72"/>
                <a:gd name="T1" fmla="*/ 36 h 78"/>
                <a:gd name="T2" fmla="*/ 72 w 72"/>
                <a:gd name="T3" fmla="*/ 78 h 78"/>
                <a:gd name="T4" fmla="*/ 66 w 72"/>
                <a:gd name="T5" fmla="*/ 0 h 78"/>
                <a:gd name="T6" fmla="*/ 0 60000 65536"/>
                <a:gd name="T7" fmla="*/ 0 60000 65536"/>
                <a:gd name="T8" fmla="*/ 0 60000 65536"/>
              </a:gdLst>
              <a:ahLst/>
              <a:cxnLst>
                <a:cxn ang="T6">
                  <a:pos x="T0" y="T1"/>
                </a:cxn>
                <a:cxn ang="T7">
                  <a:pos x="T2" y="T3"/>
                </a:cxn>
                <a:cxn ang="T8">
                  <a:pos x="T4" y="T5"/>
                </a:cxn>
              </a:cxnLst>
              <a:rect l="0" t="0" r="r" b="b"/>
              <a:pathLst>
                <a:path w="72" h="78">
                  <a:moveTo>
                    <a:pt x="0" y="36"/>
                  </a:moveTo>
                  <a:lnTo>
                    <a:pt x="72" y="78"/>
                  </a:lnTo>
                  <a:lnTo>
                    <a:pt x="66" y="0"/>
                  </a:lnTo>
                </a:path>
              </a:pathLst>
            </a:custGeom>
            <a:solidFill>
              <a:srgbClr val="FF3300"/>
            </a:solidFill>
            <a:ln w="57150" cmpd="sng">
              <a:solidFill>
                <a:srgbClr val="FF3300"/>
              </a:solidFill>
              <a:prstDash val="solid"/>
              <a:round/>
              <a:headEnd/>
              <a:tailEnd/>
            </a:ln>
          </p:spPr>
          <p:txBody>
            <a:bodyPr/>
            <a:lstStyle/>
            <a:p>
              <a:endParaRPr lang="cs-CZ"/>
            </a:p>
          </p:txBody>
        </p:sp>
      </p:grpSp>
      <p:sp>
        <p:nvSpPr>
          <p:cNvPr id="85036" name="Freeform 100">
            <a:extLst>
              <a:ext uri="{FF2B5EF4-FFF2-40B4-BE49-F238E27FC236}">
                <a16:creationId xmlns:a16="http://schemas.microsoft.com/office/drawing/2014/main" id="{C6BC45CF-A059-2DE6-0C38-65AE98851A6C}"/>
              </a:ext>
            </a:extLst>
          </p:cNvPr>
          <p:cNvSpPr>
            <a:spLocks/>
          </p:cNvSpPr>
          <p:nvPr/>
        </p:nvSpPr>
        <p:spPr bwMode="auto">
          <a:xfrm>
            <a:off x="4483101" y="1905001"/>
            <a:ext cx="119063" cy="276225"/>
          </a:xfrm>
          <a:custGeom>
            <a:avLst/>
            <a:gdLst>
              <a:gd name="T0" fmla="*/ 0 w 84"/>
              <a:gd name="T1" fmla="*/ 0 h 204"/>
              <a:gd name="T2" fmla="*/ 0 w 84"/>
              <a:gd name="T3" fmla="*/ 276225 h 204"/>
              <a:gd name="T4" fmla="*/ 119063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FF3300"/>
            </a:solidFill>
            <a:prstDash val="solid"/>
            <a:round/>
            <a:headEnd/>
            <a:tailEnd/>
          </a:ln>
        </p:spPr>
        <p:txBody>
          <a:bodyPr/>
          <a:lstStyle/>
          <a:p>
            <a:endParaRPr lang="cs-CZ"/>
          </a:p>
        </p:txBody>
      </p:sp>
      <p:sp>
        <p:nvSpPr>
          <p:cNvPr id="85037" name="Rectangle 101">
            <a:extLst>
              <a:ext uri="{FF2B5EF4-FFF2-40B4-BE49-F238E27FC236}">
                <a16:creationId xmlns:a16="http://schemas.microsoft.com/office/drawing/2014/main" id="{EBA2AD1E-BEC8-1A19-7C1F-6C8741D4DE1B}"/>
              </a:ext>
            </a:extLst>
          </p:cNvPr>
          <p:cNvSpPr>
            <a:spLocks noChangeArrowheads="1"/>
          </p:cNvSpPr>
          <p:nvPr/>
        </p:nvSpPr>
        <p:spPr bwMode="auto">
          <a:xfrm>
            <a:off x="3805239" y="2855913"/>
            <a:ext cx="661987" cy="277812"/>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38" name="Rectangle 102">
            <a:extLst>
              <a:ext uri="{FF2B5EF4-FFF2-40B4-BE49-F238E27FC236}">
                <a16:creationId xmlns:a16="http://schemas.microsoft.com/office/drawing/2014/main" id="{E4346B05-24B6-A92C-D108-E9030E354BA5}"/>
              </a:ext>
            </a:extLst>
          </p:cNvPr>
          <p:cNvSpPr>
            <a:spLocks noChangeArrowheads="1"/>
          </p:cNvSpPr>
          <p:nvPr/>
        </p:nvSpPr>
        <p:spPr bwMode="auto">
          <a:xfrm>
            <a:off x="3898901" y="2863850"/>
            <a:ext cx="578685" cy="215444"/>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39" name="Rectangle 103">
            <a:extLst>
              <a:ext uri="{FF2B5EF4-FFF2-40B4-BE49-F238E27FC236}">
                <a16:creationId xmlns:a16="http://schemas.microsoft.com/office/drawing/2014/main" id="{034948F6-49BD-F773-E4AF-DA2651987613}"/>
              </a:ext>
            </a:extLst>
          </p:cNvPr>
          <p:cNvSpPr>
            <a:spLocks noChangeArrowheads="1"/>
          </p:cNvSpPr>
          <p:nvPr/>
        </p:nvSpPr>
        <p:spPr bwMode="auto">
          <a:xfrm>
            <a:off x="4084638" y="3106738"/>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2</a:t>
            </a:r>
            <a:endParaRPr lang="en-GB" altLang="cs-CZ" sz="2400">
              <a:latin typeface="Times New Roman" panose="02020603050405020304" pitchFamily="18" charset="0"/>
            </a:endParaRPr>
          </a:p>
        </p:txBody>
      </p:sp>
      <p:sp>
        <p:nvSpPr>
          <p:cNvPr id="85040" name="Freeform 104">
            <a:extLst>
              <a:ext uri="{FF2B5EF4-FFF2-40B4-BE49-F238E27FC236}">
                <a16:creationId xmlns:a16="http://schemas.microsoft.com/office/drawing/2014/main" id="{5DE94F29-3418-AD66-38AE-A9C05F1177AD}"/>
              </a:ext>
            </a:extLst>
          </p:cNvPr>
          <p:cNvSpPr>
            <a:spLocks/>
          </p:cNvSpPr>
          <p:nvPr/>
        </p:nvSpPr>
        <p:spPr bwMode="auto">
          <a:xfrm>
            <a:off x="4483101" y="2873376"/>
            <a:ext cx="119063" cy="276225"/>
          </a:xfrm>
          <a:custGeom>
            <a:avLst/>
            <a:gdLst>
              <a:gd name="T0" fmla="*/ 0 w 84"/>
              <a:gd name="T1" fmla="*/ 0 h 204"/>
              <a:gd name="T2" fmla="*/ 0 w 84"/>
              <a:gd name="T3" fmla="*/ 276225 h 204"/>
              <a:gd name="T4" fmla="*/ 119063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FF3300"/>
            </a:solidFill>
            <a:prstDash val="solid"/>
            <a:round/>
            <a:headEnd/>
            <a:tailEnd/>
          </a:ln>
        </p:spPr>
        <p:txBody>
          <a:bodyPr/>
          <a:lstStyle/>
          <a:p>
            <a:endParaRPr lang="cs-CZ"/>
          </a:p>
        </p:txBody>
      </p:sp>
      <p:sp>
        <p:nvSpPr>
          <p:cNvPr id="85041" name="Rectangle 105">
            <a:extLst>
              <a:ext uri="{FF2B5EF4-FFF2-40B4-BE49-F238E27FC236}">
                <a16:creationId xmlns:a16="http://schemas.microsoft.com/office/drawing/2014/main" id="{DE1CF16F-A305-7E68-E14B-3E8B6AA0433A}"/>
              </a:ext>
            </a:extLst>
          </p:cNvPr>
          <p:cNvSpPr>
            <a:spLocks noChangeArrowheads="1"/>
          </p:cNvSpPr>
          <p:nvPr/>
        </p:nvSpPr>
        <p:spPr bwMode="auto">
          <a:xfrm>
            <a:off x="3797300" y="4246563"/>
            <a:ext cx="660400" cy="2778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5042" name="Rectangle 106">
            <a:extLst>
              <a:ext uri="{FF2B5EF4-FFF2-40B4-BE49-F238E27FC236}">
                <a16:creationId xmlns:a16="http://schemas.microsoft.com/office/drawing/2014/main" id="{33605F56-715C-836A-1950-5E37FB2CCB1C}"/>
              </a:ext>
            </a:extLst>
          </p:cNvPr>
          <p:cNvSpPr>
            <a:spLocks noChangeArrowheads="1"/>
          </p:cNvSpPr>
          <p:nvPr/>
        </p:nvSpPr>
        <p:spPr bwMode="auto">
          <a:xfrm>
            <a:off x="3890964" y="4254500"/>
            <a:ext cx="5786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STEP </a:t>
            </a:r>
            <a:endParaRPr lang="en-GB" altLang="cs-CZ" sz="2400">
              <a:latin typeface="Times New Roman" panose="02020603050405020304" pitchFamily="18" charset="0"/>
            </a:endParaRPr>
          </a:p>
        </p:txBody>
      </p:sp>
      <p:sp>
        <p:nvSpPr>
          <p:cNvPr id="85043" name="Rectangle 107">
            <a:extLst>
              <a:ext uri="{FF2B5EF4-FFF2-40B4-BE49-F238E27FC236}">
                <a16:creationId xmlns:a16="http://schemas.microsoft.com/office/drawing/2014/main" id="{1FF716F1-3403-A18A-2786-2BE41ECDD2DC}"/>
              </a:ext>
            </a:extLst>
          </p:cNvPr>
          <p:cNvSpPr>
            <a:spLocks noChangeArrowheads="1"/>
          </p:cNvSpPr>
          <p:nvPr/>
        </p:nvSpPr>
        <p:spPr bwMode="auto">
          <a:xfrm>
            <a:off x="4076700" y="4498975"/>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cs-CZ" sz="1400">
                <a:solidFill>
                  <a:srgbClr val="000000"/>
                </a:solidFill>
                <a:latin typeface="Arial Black" panose="020B0A04020102020204" pitchFamily="34" charset="0"/>
              </a:rPr>
              <a:t>3</a:t>
            </a:r>
            <a:endParaRPr lang="en-GB" altLang="cs-CZ" sz="2400">
              <a:latin typeface="Times New Roman" panose="02020603050405020304" pitchFamily="18" charset="0"/>
            </a:endParaRPr>
          </a:p>
        </p:txBody>
      </p:sp>
      <p:sp>
        <p:nvSpPr>
          <p:cNvPr id="85044" name="Freeform 108">
            <a:extLst>
              <a:ext uri="{FF2B5EF4-FFF2-40B4-BE49-F238E27FC236}">
                <a16:creationId xmlns:a16="http://schemas.microsoft.com/office/drawing/2014/main" id="{E3DA7739-414D-03E1-5709-1E879C91B9E4}"/>
              </a:ext>
            </a:extLst>
          </p:cNvPr>
          <p:cNvSpPr>
            <a:spLocks/>
          </p:cNvSpPr>
          <p:nvPr/>
        </p:nvSpPr>
        <p:spPr bwMode="auto">
          <a:xfrm>
            <a:off x="4475163" y="4264026"/>
            <a:ext cx="119062" cy="276225"/>
          </a:xfrm>
          <a:custGeom>
            <a:avLst/>
            <a:gdLst>
              <a:gd name="T0" fmla="*/ 0 w 84"/>
              <a:gd name="T1" fmla="*/ 0 h 204"/>
              <a:gd name="T2" fmla="*/ 0 w 84"/>
              <a:gd name="T3" fmla="*/ 276225 h 204"/>
              <a:gd name="T4" fmla="*/ 119062 w 84"/>
              <a:gd name="T5" fmla="*/ 121864 h 204"/>
              <a:gd name="T6" fmla="*/ 0 w 84"/>
              <a:gd name="T7" fmla="*/ 0 h 2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204">
                <a:moveTo>
                  <a:pt x="0" y="0"/>
                </a:moveTo>
                <a:lnTo>
                  <a:pt x="0" y="204"/>
                </a:lnTo>
                <a:lnTo>
                  <a:pt x="84" y="90"/>
                </a:lnTo>
                <a:lnTo>
                  <a:pt x="0" y="0"/>
                </a:lnTo>
                <a:close/>
              </a:path>
            </a:pathLst>
          </a:custGeom>
          <a:solidFill>
            <a:srgbClr val="FF3300"/>
          </a:solidFill>
          <a:ln w="9525">
            <a:solidFill>
              <a:srgbClr val="000000"/>
            </a:solidFill>
            <a:prstDash val="solid"/>
            <a:round/>
            <a:headEnd/>
            <a:tailEnd/>
          </a:ln>
        </p:spPr>
        <p:txBody>
          <a:bodyPr/>
          <a:lstStyle/>
          <a:p>
            <a:endParaRPr lang="cs-CZ"/>
          </a:p>
        </p:txBody>
      </p:sp>
      <p:pic>
        <p:nvPicPr>
          <p:cNvPr id="85045" name="Picture 109">
            <a:extLst>
              <a:ext uri="{FF2B5EF4-FFF2-40B4-BE49-F238E27FC236}">
                <a16:creationId xmlns:a16="http://schemas.microsoft.com/office/drawing/2014/main" id="{1421404E-5338-187B-A19E-7A58E394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825" y="1354139"/>
            <a:ext cx="236378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47" name="Text Box 111">
            <a:extLst>
              <a:ext uri="{FF2B5EF4-FFF2-40B4-BE49-F238E27FC236}">
                <a16:creationId xmlns:a16="http://schemas.microsoft.com/office/drawing/2014/main" id="{28D7A074-A96C-D3FF-38AA-0326F5E8AC84}"/>
              </a:ext>
            </a:extLst>
          </p:cNvPr>
          <p:cNvSpPr txBox="1">
            <a:spLocks noChangeArrowheads="1"/>
          </p:cNvSpPr>
          <p:nvPr/>
        </p:nvSpPr>
        <p:spPr bwMode="auto">
          <a:xfrm>
            <a:off x="929014" y="257175"/>
            <a:ext cx="8584401" cy="5847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kumimoji="1" lang="cs-CZ" altLang="cs-CZ" sz="3200" b="1" dirty="0">
                <a:solidFill>
                  <a:schemeClr val="accent2"/>
                </a:solidFill>
              </a:rPr>
              <a:t>Příklad: Frakcionace společenstva parazitů</a:t>
            </a:r>
          </a:p>
        </p:txBody>
      </p:sp>
      <p:sp>
        <p:nvSpPr>
          <p:cNvPr id="85048" name="Rectangle 112">
            <a:extLst>
              <a:ext uri="{FF2B5EF4-FFF2-40B4-BE49-F238E27FC236}">
                <a16:creationId xmlns:a16="http://schemas.microsoft.com/office/drawing/2014/main" id="{FD2801EF-CFE4-92A5-F535-09D64D4543F3}"/>
              </a:ext>
            </a:extLst>
          </p:cNvPr>
          <p:cNvSpPr>
            <a:spLocks noChangeArrowheads="1"/>
          </p:cNvSpPr>
          <p:nvPr/>
        </p:nvSpPr>
        <p:spPr bwMode="auto">
          <a:xfrm>
            <a:off x="30164" y="0"/>
            <a:ext cx="12161836" cy="6858000"/>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pic>
        <p:nvPicPr>
          <p:cNvPr id="85050" name="Picture 114">
            <a:extLst>
              <a:ext uri="{FF2B5EF4-FFF2-40B4-BE49-F238E27FC236}">
                <a16:creationId xmlns:a16="http://schemas.microsoft.com/office/drawing/2014/main" id="{4D07D9A4-6090-18AB-166B-3BBE43584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44" y="5954619"/>
            <a:ext cx="685800"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Leuciscu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76173" y="4324736"/>
            <a:ext cx="3518841" cy="16298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 name="Object 5"/>
          <p:cNvGraphicFramePr>
            <a:graphicFrameLocks noChangeAspect="1"/>
          </p:cNvGraphicFramePr>
          <p:nvPr>
            <p:extLst>
              <p:ext uri="{D42A27DB-BD31-4B8C-83A1-F6EECF244321}">
                <p14:modId xmlns:p14="http://schemas.microsoft.com/office/powerpoint/2010/main" val="1738935342"/>
              </p:ext>
            </p:extLst>
          </p:nvPr>
        </p:nvGraphicFramePr>
        <p:xfrm>
          <a:off x="237596" y="1168641"/>
          <a:ext cx="3380318" cy="2313427"/>
        </p:xfrm>
        <a:graphic>
          <a:graphicData uri="http://schemas.openxmlformats.org/presentationml/2006/ole">
            <mc:AlternateContent xmlns:mc="http://schemas.openxmlformats.org/markup-compatibility/2006">
              <mc:Choice xmlns:v="urn:schemas-microsoft-com:vml" Requires="v">
                <p:oleObj spid="_x0000_s6165" name="list" r:id="rId6" imgW="7576920" imgH="5185440" progId="Excel.Sheet.8">
                  <p:embed/>
                </p:oleObj>
              </mc:Choice>
              <mc:Fallback>
                <p:oleObj name="list" r:id="rId6" imgW="7576920" imgH="5185440" progId="Excel.Sheet.8">
                  <p:embed/>
                  <p:pic>
                    <p:nvPicPr>
                      <p:cNvPr id="12493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596" y="1168641"/>
                        <a:ext cx="3380318" cy="2313427"/>
                      </a:xfrm>
                      <a:prstGeom prst="rect">
                        <a:avLst/>
                      </a:prstGeom>
                      <a:noFill/>
                      <a:ln>
                        <a:noFill/>
                      </a:ln>
                      <a:effectLst/>
                    </p:spPr>
                  </p:pic>
                </p:oleObj>
              </mc:Fallback>
            </mc:AlternateContent>
          </a:graphicData>
        </a:graphic>
      </p:graphicFrame>
      <p:sp>
        <p:nvSpPr>
          <p:cNvPr id="2" name="TextovéPole 1"/>
          <p:cNvSpPr txBox="1"/>
          <p:nvPr/>
        </p:nvSpPr>
        <p:spPr>
          <a:xfrm>
            <a:off x="9675100" y="5945803"/>
            <a:ext cx="1270569" cy="369332"/>
          </a:xfrm>
          <a:prstGeom prst="rect">
            <a:avLst/>
          </a:prstGeom>
          <a:noFill/>
        </p:spPr>
        <p:txBody>
          <a:bodyPr wrap="square" rtlCol="0">
            <a:spAutoFit/>
          </a:bodyPr>
          <a:lstStyle/>
          <a:p>
            <a:r>
              <a:rPr lang="cs-CZ" b="1" dirty="0"/>
              <a:t>Jelec tloušť</a:t>
            </a:r>
          </a:p>
        </p:txBody>
      </p:sp>
      <p:sp>
        <p:nvSpPr>
          <p:cNvPr id="3" name="TextovéPole 2"/>
          <p:cNvSpPr txBox="1"/>
          <p:nvPr/>
        </p:nvSpPr>
        <p:spPr>
          <a:xfrm>
            <a:off x="562422" y="3509803"/>
            <a:ext cx="2604559" cy="369332"/>
          </a:xfrm>
          <a:prstGeom prst="rect">
            <a:avLst/>
          </a:prstGeom>
          <a:noFill/>
        </p:spPr>
        <p:txBody>
          <a:bodyPr wrap="none" rtlCol="0">
            <a:spAutoFit/>
          </a:bodyPr>
          <a:lstStyle/>
          <a:p>
            <a:r>
              <a:rPr lang="cs-CZ" b="1" dirty="0"/>
              <a:t>Společenstvo cizopasníků</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a:extLst>
              <a:ext uri="{FF2B5EF4-FFF2-40B4-BE49-F238E27FC236}">
                <a16:creationId xmlns:a16="http://schemas.microsoft.com/office/drawing/2014/main" id="{8C198362-9EFF-CA4C-B529-F10B87C49FCE}"/>
              </a:ext>
            </a:extLst>
          </p:cNvPr>
          <p:cNvGrpSpPr>
            <a:grpSpLocks/>
          </p:cNvGrpSpPr>
          <p:nvPr/>
        </p:nvGrpSpPr>
        <p:grpSpPr bwMode="auto">
          <a:xfrm>
            <a:off x="1524000" y="381000"/>
            <a:ext cx="9525000" cy="6332538"/>
            <a:chOff x="0" y="240"/>
            <a:chExt cx="6000" cy="3989"/>
          </a:xfrm>
        </p:grpSpPr>
        <p:sp>
          <p:nvSpPr>
            <p:cNvPr id="86023" name="Text Box 4">
              <a:extLst>
                <a:ext uri="{FF2B5EF4-FFF2-40B4-BE49-F238E27FC236}">
                  <a16:creationId xmlns:a16="http://schemas.microsoft.com/office/drawing/2014/main" id="{95AC7D7B-D130-A9B4-C644-D05530D2C120}"/>
                </a:ext>
              </a:extLst>
            </p:cNvPr>
            <p:cNvSpPr txBox="1">
              <a:spLocks noChangeArrowheads="1"/>
            </p:cNvSpPr>
            <p:nvPr/>
          </p:nvSpPr>
          <p:spPr bwMode="auto">
            <a:xfrm>
              <a:off x="181" y="1008"/>
              <a:ext cx="1488" cy="288"/>
            </a:xfrm>
            <a:prstGeom prst="rect">
              <a:avLst/>
            </a:prstGeom>
            <a:solidFill>
              <a:srgbClr val="00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t>MONOGENEA</a:t>
              </a:r>
            </a:p>
          </p:txBody>
        </p:sp>
        <p:sp>
          <p:nvSpPr>
            <p:cNvPr id="86024" name="Line 5">
              <a:extLst>
                <a:ext uri="{FF2B5EF4-FFF2-40B4-BE49-F238E27FC236}">
                  <a16:creationId xmlns:a16="http://schemas.microsoft.com/office/drawing/2014/main" id="{08520A19-269D-E54D-9F24-5832DF333D5B}"/>
                </a:ext>
              </a:extLst>
            </p:cNvPr>
            <p:cNvSpPr>
              <a:spLocks noChangeShapeType="1"/>
            </p:cNvSpPr>
            <p:nvPr/>
          </p:nvSpPr>
          <p:spPr bwMode="auto">
            <a:xfrm flipV="1">
              <a:off x="1008" y="1344"/>
              <a:ext cx="1104" cy="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5" name="Line 6">
              <a:extLst>
                <a:ext uri="{FF2B5EF4-FFF2-40B4-BE49-F238E27FC236}">
                  <a16:creationId xmlns:a16="http://schemas.microsoft.com/office/drawing/2014/main" id="{A078F3E7-7426-56DA-B309-6D5BA1F89C70}"/>
                </a:ext>
              </a:extLst>
            </p:cNvPr>
            <p:cNvSpPr>
              <a:spLocks noChangeShapeType="1"/>
            </p:cNvSpPr>
            <p:nvPr/>
          </p:nvSpPr>
          <p:spPr bwMode="auto">
            <a:xfrm>
              <a:off x="886" y="1355"/>
              <a:ext cx="1082" cy="6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6" name="Line 7">
              <a:extLst>
                <a:ext uri="{FF2B5EF4-FFF2-40B4-BE49-F238E27FC236}">
                  <a16:creationId xmlns:a16="http://schemas.microsoft.com/office/drawing/2014/main" id="{4DD083F4-8B59-DA0F-BD0A-49861195AEA4}"/>
                </a:ext>
              </a:extLst>
            </p:cNvPr>
            <p:cNvSpPr>
              <a:spLocks noChangeShapeType="1"/>
            </p:cNvSpPr>
            <p:nvPr/>
          </p:nvSpPr>
          <p:spPr bwMode="auto">
            <a:xfrm flipH="1">
              <a:off x="336" y="1355"/>
              <a:ext cx="432"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27" name="Text Box 8">
              <a:extLst>
                <a:ext uri="{FF2B5EF4-FFF2-40B4-BE49-F238E27FC236}">
                  <a16:creationId xmlns:a16="http://schemas.microsoft.com/office/drawing/2014/main" id="{5DD14992-B1C8-CCBB-8E5E-8879E2730F31}"/>
                </a:ext>
              </a:extLst>
            </p:cNvPr>
            <p:cNvSpPr txBox="1">
              <a:spLocks noChangeArrowheads="1"/>
            </p:cNvSpPr>
            <p:nvPr/>
          </p:nvSpPr>
          <p:spPr bwMode="auto">
            <a:xfrm>
              <a:off x="0" y="1835"/>
              <a:ext cx="912" cy="2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200" b="1" u="sng">
                  <a:solidFill>
                    <a:schemeClr val="bg1"/>
                  </a:solidFill>
                </a:rPr>
                <a:t>GENERA</a:t>
              </a:r>
              <a:endParaRPr kumimoji="1" lang="cs-CZ" altLang="cs-CZ" sz="2200" b="1">
                <a:solidFill>
                  <a:schemeClr val="bg1"/>
                </a:solidFill>
              </a:endParaRPr>
            </a:p>
          </p:txBody>
        </p:sp>
        <p:sp>
          <p:nvSpPr>
            <p:cNvPr id="86028" name="Text Box 9">
              <a:extLst>
                <a:ext uri="{FF2B5EF4-FFF2-40B4-BE49-F238E27FC236}">
                  <a16:creationId xmlns:a16="http://schemas.microsoft.com/office/drawing/2014/main" id="{256B832B-F4C1-C5B3-65D7-EFF10D5344D2}"/>
                </a:ext>
              </a:extLst>
            </p:cNvPr>
            <p:cNvSpPr txBox="1">
              <a:spLocks noChangeArrowheads="1"/>
            </p:cNvSpPr>
            <p:nvPr/>
          </p:nvSpPr>
          <p:spPr bwMode="auto">
            <a:xfrm>
              <a:off x="2016" y="1968"/>
              <a:ext cx="3744" cy="250"/>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000" b="1"/>
                <a:t>Life strategy (generalist vs. specialist): Q </a:t>
              </a:r>
            </a:p>
          </p:txBody>
        </p:sp>
        <p:sp>
          <p:nvSpPr>
            <p:cNvPr id="86029" name="Text Box 10">
              <a:extLst>
                <a:ext uri="{FF2B5EF4-FFF2-40B4-BE49-F238E27FC236}">
                  <a16:creationId xmlns:a16="http://schemas.microsoft.com/office/drawing/2014/main" id="{8D870BF4-F8AF-52FE-9708-192DCC238EB1}"/>
                </a:ext>
              </a:extLst>
            </p:cNvPr>
            <p:cNvSpPr txBox="1">
              <a:spLocks noChangeArrowheads="1"/>
            </p:cNvSpPr>
            <p:nvPr/>
          </p:nvSpPr>
          <p:spPr bwMode="auto">
            <a:xfrm>
              <a:off x="144" y="2075"/>
              <a:ext cx="1104"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Gyrodactylus</a:t>
              </a:r>
            </a:p>
          </p:txBody>
        </p:sp>
        <p:sp>
          <p:nvSpPr>
            <p:cNvPr id="86030" name="Text Box 11">
              <a:extLst>
                <a:ext uri="{FF2B5EF4-FFF2-40B4-BE49-F238E27FC236}">
                  <a16:creationId xmlns:a16="http://schemas.microsoft.com/office/drawing/2014/main" id="{F805AC4E-A484-3880-E388-5657AC7B963A}"/>
                </a:ext>
              </a:extLst>
            </p:cNvPr>
            <p:cNvSpPr txBox="1">
              <a:spLocks noChangeArrowheads="1"/>
            </p:cNvSpPr>
            <p:nvPr/>
          </p:nvSpPr>
          <p:spPr bwMode="auto">
            <a:xfrm>
              <a:off x="144" y="2276"/>
              <a:ext cx="1104"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Dactylogyrus</a:t>
              </a:r>
            </a:p>
          </p:txBody>
        </p:sp>
        <p:sp>
          <p:nvSpPr>
            <p:cNvPr id="86031" name="Text Box 12">
              <a:extLst>
                <a:ext uri="{FF2B5EF4-FFF2-40B4-BE49-F238E27FC236}">
                  <a16:creationId xmlns:a16="http://schemas.microsoft.com/office/drawing/2014/main" id="{37E0D5D3-0E2D-847B-BD9D-2D0B00D316D4}"/>
                </a:ext>
              </a:extLst>
            </p:cNvPr>
            <p:cNvSpPr txBox="1">
              <a:spLocks noChangeArrowheads="1"/>
            </p:cNvSpPr>
            <p:nvPr/>
          </p:nvSpPr>
          <p:spPr bwMode="auto">
            <a:xfrm>
              <a:off x="96" y="2507"/>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Paradiplozoon</a:t>
              </a:r>
            </a:p>
          </p:txBody>
        </p:sp>
        <p:sp>
          <p:nvSpPr>
            <p:cNvPr id="86032" name="Text Box 13">
              <a:extLst>
                <a:ext uri="{FF2B5EF4-FFF2-40B4-BE49-F238E27FC236}">
                  <a16:creationId xmlns:a16="http://schemas.microsoft.com/office/drawing/2014/main" id="{AF4FA742-D885-B689-F85A-0EFCA654B014}"/>
                </a:ext>
              </a:extLst>
            </p:cNvPr>
            <p:cNvSpPr txBox="1">
              <a:spLocks noChangeArrowheads="1"/>
            </p:cNvSpPr>
            <p:nvPr/>
          </p:nvSpPr>
          <p:spPr bwMode="auto">
            <a:xfrm>
              <a:off x="2160" y="1104"/>
              <a:ext cx="912" cy="2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200" b="1" u="sng">
                  <a:solidFill>
                    <a:schemeClr val="bg1"/>
                  </a:solidFill>
                </a:rPr>
                <a:t>GUILDS</a:t>
              </a:r>
              <a:endParaRPr kumimoji="1" lang="cs-CZ" altLang="cs-CZ" sz="2200" b="1">
                <a:solidFill>
                  <a:schemeClr val="bg1"/>
                </a:solidFill>
              </a:endParaRPr>
            </a:p>
          </p:txBody>
        </p:sp>
        <p:sp>
          <p:nvSpPr>
            <p:cNvPr id="86033" name="Text Box 14">
              <a:extLst>
                <a:ext uri="{FF2B5EF4-FFF2-40B4-BE49-F238E27FC236}">
                  <a16:creationId xmlns:a16="http://schemas.microsoft.com/office/drawing/2014/main" id="{AAD4A406-478E-E5D0-206D-258C256CB2F4}"/>
                </a:ext>
              </a:extLst>
            </p:cNvPr>
            <p:cNvSpPr txBox="1">
              <a:spLocks noChangeArrowheads="1"/>
            </p:cNvSpPr>
            <p:nvPr/>
          </p:nvSpPr>
          <p:spPr bwMode="auto">
            <a:xfrm>
              <a:off x="2208" y="1392"/>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0000"/>
                  </a:solidFill>
                </a:rPr>
                <a:t>Gills, Fins Skin</a:t>
              </a:r>
            </a:p>
          </p:txBody>
        </p:sp>
        <p:graphicFrame>
          <p:nvGraphicFramePr>
            <p:cNvPr id="86034" name="Object 15">
              <a:extLst>
                <a:ext uri="{FF2B5EF4-FFF2-40B4-BE49-F238E27FC236}">
                  <a16:creationId xmlns:a16="http://schemas.microsoft.com/office/drawing/2014/main" id="{1C06ED06-C45C-6699-AF13-AFACC9DC08A7}"/>
                </a:ext>
              </a:extLst>
            </p:cNvPr>
            <p:cNvGraphicFramePr>
              <a:graphicFrameLocks noChangeAspect="1"/>
            </p:cNvGraphicFramePr>
            <p:nvPr/>
          </p:nvGraphicFramePr>
          <p:xfrm>
            <a:off x="2160" y="2544"/>
            <a:ext cx="1578" cy="1685"/>
          </p:xfrm>
          <a:graphic>
            <a:graphicData uri="http://schemas.openxmlformats.org/presentationml/2006/ole">
              <mc:AlternateContent xmlns:mc="http://schemas.openxmlformats.org/markup-compatibility/2006">
                <mc:Choice xmlns:v="urn:schemas-microsoft-com:vml" Requires="v">
                  <p:oleObj spid="_x0000_s1122" name="STATISTICA Graph" r:id="rId4" imgW="2599897" imgH="3628778" progId="STATISTICAGraph">
                    <p:embed/>
                  </p:oleObj>
                </mc:Choice>
                <mc:Fallback>
                  <p:oleObj name="STATISTICA Graph" r:id="rId4" imgW="2599897" imgH="3628778" progId="STATISTICAGraph">
                    <p:embed/>
                    <p:pic>
                      <p:nvPicPr>
                        <p:cNvPr id="86034" name="Object 15">
                          <a:extLst>
                            <a:ext uri="{FF2B5EF4-FFF2-40B4-BE49-F238E27FC236}">
                              <a16:creationId xmlns:a16="http://schemas.microsoft.com/office/drawing/2014/main" id="{1C06ED06-C45C-6699-AF13-AFACC9DC0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0646"/>
                        <a:stretch>
                          <a:fillRect/>
                        </a:stretch>
                      </p:blipFill>
                      <p:spPr bwMode="auto">
                        <a:xfrm>
                          <a:off x="2160" y="2544"/>
                          <a:ext cx="1578" cy="168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5" name="Text Box 16">
              <a:extLst>
                <a:ext uri="{FF2B5EF4-FFF2-40B4-BE49-F238E27FC236}">
                  <a16:creationId xmlns:a16="http://schemas.microsoft.com/office/drawing/2014/main" id="{D3CAE37E-2C24-6CC7-D3EB-CEE382D1FC2F}"/>
                </a:ext>
              </a:extLst>
            </p:cNvPr>
            <p:cNvSpPr txBox="1">
              <a:spLocks noChangeArrowheads="1"/>
            </p:cNvSpPr>
            <p:nvPr/>
          </p:nvSpPr>
          <p:spPr bwMode="auto">
            <a:xfrm>
              <a:off x="3504" y="1237"/>
              <a:ext cx="1104" cy="288"/>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000000"/>
                  </a:solidFill>
                  <a:latin typeface="Times New Roman" panose="02020603050405020304" pitchFamily="18" charset="0"/>
                </a:rPr>
                <a:t>p = 0.785</a:t>
              </a:r>
            </a:p>
          </p:txBody>
        </p:sp>
        <p:sp>
          <p:nvSpPr>
            <p:cNvPr id="86036" name="Text Box 17">
              <a:extLst>
                <a:ext uri="{FF2B5EF4-FFF2-40B4-BE49-F238E27FC236}">
                  <a16:creationId xmlns:a16="http://schemas.microsoft.com/office/drawing/2014/main" id="{0B49A876-3649-59CE-65C4-D2C933E4B41E}"/>
                </a:ext>
              </a:extLst>
            </p:cNvPr>
            <p:cNvSpPr txBox="1">
              <a:spLocks noChangeArrowheads="1"/>
            </p:cNvSpPr>
            <p:nvPr/>
          </p:nvSpPr>
          <p:spPr bwMode="auto">
            <a:xfrm>
              <a:off x="144" y="2784"/>
              <a:ext cx="1104" cy="288"/>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000000"/>
                  </a:solidFill>
                  <a:latin typeface="Times New Roman" panose="02020603050405020304" pitchFamily="18" charset="0"/>
                </a:rPr>
                <a:t>p = 0.412</a:t>
              </a:r>
            </a:p>
          </p:txBody>
        </p:sp>
        <p:graphicFrame>
          <p:nvGraphicFramePr>
            <p:cNvPr id="86037" name="Object 18">
              <a:extLst>
                <a:ext uri="{FF2B5EF4-FFF2-40B4-BE49-F238E27FC236}">
                  <a16:creationId xmlns:a16="http://schemas.microsoft.com/office/drawing/2014/main" id="{C1713244-1AA0-CFFA-80C9-D77ACE65F7CD}"/>
                </a:ext>
              </a:extLst>
            </p:cNvPr>
            <p:cNvGraphicFramePr>
              <a:graphicFrameLocks noChangeAspect="1"/>
            </p:cNvGraphicFramePr>
            <p:nvPr/>
          </p:nvGraphicFramePr>
          <p:xfrm>
            <a:off x="4134" y="2544"/>
            <a:ext cx="1578" cy="1685"/>
          </p:xfrm>
          <a:graphic>
            <a:graphicData uri="http://schemas.openxmlformats.org/presentationml/2006/ole">
              <mc:AlternateContent xmlns:mc="http://schemas.openxmlformats.org/markup-compatibility/2006">
                <mc:Choice xmlns:v="urn:schemas-microsoft-com:vml" Requires="v">
                  <p:oleObj spid="_x0000_s1123" name="STATISTICA Graph" r:id="rId6" imgW="2599897" imgH="3628778" progId="STATISTICAGraph">
                    <p:embed/>
                  </p:oleObj>
                </mc:Choice>
                <mc:Fallback>
                  <p:oleObj name="STATISTICA Graph" r:id="rId6" imgW="2599897" imgH="3628778" progId="STATISTICAGraph">
                    <p:embed/>
                    <p:pic>
                      <p:nvPicPr>
                        <p:cNvPr id="86037" name="Object 18">
                          <a:extLst>
                            <a:ext uri="{FF2B5EF4-FFF2-40B4-BE49-F238E27FC236}">
                              <a16:creationId xmlns:a16="http://schemas.microsoft.com/office/drawing/2014/main" id="{C1713244-1AA0-CFFA-80C9-D77ACE65F7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0646"/>
                        <a:stretch>
                          <a:fillRect/>
                        </a:stretch>
                      </p:blipFill>
                      <p:spPr bwMode="auto">
                        <a:xfrm>
                          <a:off x="4134" y="2544"/>
                          <a:ext cx="1578" cy="168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8" name="Text Box 19">
              <a:extLst>
                <a:ext uri="{FF2B5EF4-FFF2-40B4-BE49-F238E27FC236}">
                  <a16:creationId xmlns:a16="http://schemas.microsoft.com/office/drawing/2014/main" id="{0408A838-9763-C73A-1F33-0F900B3D41E7}"/>
                </a:ext>
              </a:extLst>
            </p:cNvPr>
            <p:cNvSpPr txBox="1">
              <a:spLocks noChangeArrowheads="1"/>
            </p:cNvSpPr>
            <p:nvPr/>
          </p:nvSpPr>
          <p:spPr bwMode="auto">
            <a:xfrm>
              <a:off x="2160" y="2304"/>
              <a:ext cx="1584" cy="288"/>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990099"/>
                  </a:solidFill>
                  <a:latin typeface="Times New Roman" panose="02020603050405020304" pitchFamily="18" charset="0"/>
                </a:rPr>
                <a:t>Generalists</a:t>
              </a:r>
            </a:p>
          </p:txBody>
        </p:sp>
        <p:sp>
          <p:nvSpPr>
            <p:cNvPr id="86039" name="Text Box 20">
              <a:extLst>
                <a:ext uri="{FF2B5EF4-FFF2-40B4-BE49-F238E27FC236}">
                  <a16:creationId xmlns:a16="http://schemas.microsoft.com/office/drawing/2014/main" id="{37716D5C-A545-4275-5CD9-E5EF0467CF08}"/>
                </a:ext>
              </a:extLst>
            </p:cNvPr>
            <p:cNvSpPr txBox="1">
              <a:spLocks noChangeArrowheads="1"/>
            </p:cNvSpPr>
            <p:nvPr/>
          </p:nvSpPr>
          <p:spPr bwMode="auto">
            <a:xfrm>
              <a:off x="4128" y="2256"/>
              <a:ext cx="1584" cy="288"/>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sz="2400" b="1">
                  <a:solidFill>
                    <a:srgbClr val="990099"/>
                  </a:solidFill>
                  <a:latin typeface="Times New Roman" panose="02020603050405020304" pitchFamily="18" charset="0"/>
                </a:rPr>
                <a:t>Specialists</a:t>
              </a:r>
            </a:p>
          </p:txBody>
        </p:sp>
        <p:sp>
          <p:nvSpPr>
            <p:cNvPr id="86040" name="Line 21">
              <a:extLst>
                <a:ext uri="{FF2B5EF4-FFF2-40B4-BE49-F238E27FC236}">
                  <a16:creationId xmlns:a16="http://schemas.microsoft.com/office/drawing/2014/main" id="{8FD2F8E2-3015-7D1A-6A54-814479613A55}"/>
                </a:ext>
              </a:extLst>
            </p:cNvPr>
            <p:cNvSpPr>
              <a:spLocks noChangeShapeType="1"/>
            </p:cNvSpPr>
            <p:nvPr/>
          </p:nvSpPr>
          <p:spPr bwMode="auto">
            <a:xfrm>
              <a:off x="5088" y="3024"/>
              <a:ext cx="432" cy="43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41" name="Line 22">
              <a:extLst>
                <a:ext uri="{FF2B5EF4-FFF2-40B4-BE49-F238E27FC236}">
                  <a16:creationId xmlns:a16="http://schemas.microsoft.com/office/drawing/2014/main" id="{23998139-E624-35B6-D680-7E3352F34B16}"/>
                </a:ext>
              </a:extLst>
            </p:cNvPr>
            <p:cNvSpPr>
              <a:spLocks noChangeShapeType="1"/>
            </p:cNvSpPr>
            <p:nvPr/>
          </p:nvSpPr>
          <p:spPr bwMode="auto">
            <a:xfrm flipV="1">
              <a:off x="2448" y="2880"/>
              <a:ext cx="624"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86042" name="Text Box 23">
              <a:extLst>
                <a:ext uri="{FF2B5EF4-FFF2-40B4-BE49-F238E27FC236}">
                  <a16:creationId xmlns:a16="http://schemas.microsoft.com/office/drawing/2014/main" id="{27D54BC6-77D7-B997-8C9B-6E1EC249E2BB}"/>
                </a:ext>
              </a:extLst>
            </p:cNvPr>
            <p:cNvSpPr txBox="1">
              <a:spLocks noChangeArrowheads="1"/>
            </p:cNvSpPr>
            <p:nvPr/>
          </p:nvSpPr>
          <p:spPr bwMode="auto">
            <a:xfrm>
              <a:off x="2784" y="2592"/>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3300"/>
                  </a:solidFill>
                </a:rPr>
                <a:t>P &lt; 0.01</a:t>
              </a:r>
              <a:endParaRPr kumimoji="1" lang="cs-CZ" altLang="cs-CZ" b="1" i="1">
                <a:solidFill>
                  <a:schemeClr val="bg2"/>
                </a:solidFill>
              </a:endParaRPr>
            </a:p>
          </p:txBody>
        </p:sp>
        <p:sp>
          <p:nvSpPr>
            <p:cNvPr id="86043" name="Text Box 24">
              <a:extLst>
                <a:ext uri="{FF2B5EF4-FFF2-40B4-BE49-F238E27FC236}">
                  <a16:creationId xmlns:a16="http://schemas.microsoft.com/office/drawing/2014/main" id="{BE7F72B3-20DF-F084-CFED-31C7DF74F11F}"/>
                </a:ext>
              </a:extLst>
            </p:cNvPr>
            <p:cNvSpPr txBox="1">
              <a:spLocks noChangeArrowheads="1"/>
            </p:cNvSpPr>
            <p:nvPr/>
          </p:nvSpPr>
          <p:spPr bwMode="auto">
            <a:xfrm>
              <a:off x="4752" y="2544"/>
              <a:ext cx="1248" cy="2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kumimoji="1" lang="cs-CZ" altLang="cs-CZ" b="1" i="1">
                  <a:solidFill>
                    <a:srgbClr val="FF3300"/>
                  </a:solidFill>
                </a:rPr>
                <a:t>P &lt; 0.01</a:t>
              </a:r>
              <a:endParaRPr kumimoji="1" lang="cs-CZ" altLang="cs-CZ" b="1" i="1">
                <a:solidFill>
                  <a:schemeClr val="bg2"/>
                </a:solidFill>
              </a:endParaRPr>
            </a:p>
          </p:txBody>
        </p:sp>
      </p:grpSp>
      <p:pic>
        <p:nvPicPr>
          <p:cNvPr id="86021" name="Picture 27">
            <a:extLst>
              <a:ext uri="{FF2B5EF4-FFF2-40B4-BE49-F238E27FC236}">
                <a16:creationId xmlns:a16="http://schemas.microsoft.com/office/drawing/2014/main" id="{950CAA99-8B4F-A3B6-6EE1-682D175F7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 y="6051551"/>
            <a:ext cx="685800"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2" name="Rectangle 3">
            <a:extLst>
              <a:ext uri="{FF2B5EF4-FFF2-40B4-BE49-F238E27FC236}">
                <a16:creationId xmlns:a16="http://schemas.microsoft.com/office/drawing/2014/main" id="{36FEE6C7-3046-B295-91E2-AD88C8642FA9}"/>
              </a:ext>
            </a:extLst>
          </p:cNvPr>
          <p:cNvSpPr>
            <a:spLocks noGrp="1" noChangeArrowheads="1"/>
          </p:cNvSpPr>
          <p:nvPr/>
        </p:nvSpPr>
        <p:spPr bwMode="auto">
          <a:xfrm>
            <a:off x="1828800" y="381000"/>
            <a:ext cx="8534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sz="2800" b="1" dirty="0">
                <a:solidFill>
                  <a:schemeClr val="accent2"/>
                </a:solidFill>
              </a:rPr>
              <a:t>Příklad:  Srovnání různě zatížených lokalit A – B</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93826"/>
            <a:ext cx="9144000" cy="546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7187" name="Rectangle 3"/>
          <p:cNvSpPr>
            <a:spLocks noGrp="1" noChangeArrowheads="1"/>
          </p:cNvSpPr>
          <p:nvPr>
            <p:ph type="title"/>
          </p:nvPr>
        </p:nvSpPr>
        <p:spPr>
          <a:xfrm>
            <a:off x="1631950" y="214313"/>
            <a:ext cx="9144000" cy="838200"/>
          </a:xfrm>
        </p:spPr>
        <p:txBody>
          <a:bodyPr>
            <a:normAutofit fontScale="90000"/>
          </a:bodyPr>
          <a:lstStyle/>
          <a:p>
            <a:pPr eaLnBrk="1" hangingPunct="1">
              <a:defRPr/>
            </a:pPr>
            <a:r>
              <a:rPr lang="en-GB" altLang="cs-CZ" sz="2800" b="1">
                <a:solidFill>
                  <a:schemeClr val="accent2"/>
                </a:solidFill>
                <a:effectLst>
                  <a:outerShdw blurRad="38100" dist="38100" dir="2700000" algn="tl">
                    <a:srgbClr val="C0C0C0"/>
                  </a:outerShdw>
                </a:effectLst>
              </a:rPr>
              <a:t>Q statistic, Shannon´s diversity (H´) and dominance (D)</a:t>
            </a:r>
            <a:r>
              <a:rPr lang="cs-CZ" altLang="cs-CZ" sz="2800" b="1">
                <a:solidFill>
                  <a:schemeClr val="accent2"/>
                </a:solidFill>
                <a:effectLst>
                  <a:outerShdw blurRad="38100" dist="38100" dir="2700000" algn="tl">
                    <a:srgbClr val="C0C0C0"/>
                  </a:outerShdw>
                </a:effectLst>
              </a:rPr>
              <a:t> </a:t>
            </a:r>
            <a:r>
              <a:rPr lang="en-GB" altLang="cs-CZ" sz="2800" b="1">
                <a:solidFill>
                  <a:schemeClr val="accent2"/>
                </a:solidFill>
                <a:effectLst>
                  <a:outerShdw blurRad="38100" dist="38100" dir="2700000" algn="tl">
                    <a:srgbClr val="C0C0C0"/>
                  </a:outerShdw>
                </a:effectLst>
              </a:rPr>
              <a:t>Monogenea: specialists vs. generalists</a:t>
            </a:r>
            <a:endParaRPr lang="cs-CZ" altLang="cs-CZ" sz="3200">
              <a:solidFill>
                <a:schemeClr val="accent2"/>
              </a:solidFill>
            </a:endParaRPr>
          </a:p>
        </p:txBody>
      </p:sp>
      <p:sp>
        <p:nvSpPr>
          <p:cNvPr id="132100" name="Rectangle 4"/>
          <p:cNvSpPr>
            <a:spLocks noChangeArrowheads="1"/>
          </p:cNvSpPr>
          <p:nvPr/>
        </p:nvSpPr>
        <p:spPr bwMode="auto">
          <a:xfrm>
            <a:off x="1524000" y="3175"/>
            <a:ext cx="9144000" cy="685800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2101" name="Rectangle 5"/>
          <p:cNvSpPr>
            <a:spLocks noChangeArrowheads="1"/>
          </p:cNvSpPr>
          <p:nvPr/>
        </p:nvSpPr>
        <p:spPr bwMode="auto">
          <a:xfrm>
            <a:off x="1550988" y="15875"/>
            <a:ext cx="9144000" cy="6858000"/>
          </a:xfrm>
          <a:prstGeom prst="rect">
            <a:avLst/>
          </a:prstGeom>
          <a:noFill/>
          <a:ln w="3810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32102" name="Rectangle 6"/>
          <p:cNvSpPr>
            <a:spLocks noChangeArrowheads="1"/>
          </p:cNvSpPr>
          <p:nvPr/>
        </p:nvSpPr>
        <p:spPr bwMode="auto">
          <a:xfrm>
            <a:off x="1600200" y="76200"/>
            <a:ext cx="8991600" cy="67056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7" name="Picture 27">
            <a:extLst>
              <a:ext uri="{FF2B5EF4-FFF2-40B4-BE49-F238E27FC236}">
                <a16:creationId xmlns:a16="http://schemas.microsoft.com/office/drawing/2014/main" id="{91373235-C6AB-4BB6-A145-337B4F00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6051551"/>
            <a:ext cx="685800"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231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473860"/>
          </a:xfrm>
        </p:spPr>
        <p:txBody>
          <a:bodyPr>
            <a:normAutofit fontScale="90000"/>
          </a:bodyPr>
          <a:lstStyle/>
          <a:p>
            <a:pPr algn="ctr"/>
            <a:r>
              <a:rPr lang="cs-CZ" sz="4000" b="1" dirty="0"/>
              <a:t>Matematické modely</a:t>
            </a:r>
          </a:p>
        </p:txBody>
      </p:sp>
      <p:pic>
        <p:nvPicPr>
          <p:cNvPr id="4" name="Zástupný symbol pro obsah 3"/>
          <p:cNvPicPr>
            <a:picLocks noGrp="1" noChangeAspect="1"/>
          </p:cNvPicPr>
          <p:nvPr>
            <p:ph idx="1"/>
          </p:nvPr>
        </p:nvPicPr>
        <p:blipFill>
          <a:blip r:embed="rId2"/>
          <a:stretch>
            <a:fillRect/>
          </a:stretch>
        </p:blipFill>
        <p:spPr>
          <a:xfrm>
            <a:off x="3105346" y="1027521"/>
            <a:ext cx="6718532" cy="1734531"/>
          </a:xfrm>
          <a:prstGeom prst="rect">
            <a:avLst/>
          </a:prstGeom>
        </p:spPr>
      </p:pic>
      <p:pic>
        <p:nvPicPr>
          <p:cNvPr id="5" name="Obrázek 4"/>
          <p:cNvPicPr>
            <a:picLocks noChangeAspect="1"/>
          </p:cNvPicPr>
          <p:nvPr/>
        </p:nvPicPr>
        <p:blipFill>
          <a:blip r:embed="rId3"/>
          <a:stretch>
            <a:fillRect/>
          </a:stretch>
        </p:blipFill>
        <p:spPr>
          <a:xfrm>
            <a:off x="838200" y="2856269"/>
            <a:ext cx="4589921" cy="3680680"/>
          </a:xfrm>
          <a:prstGeom prst="rect">
            <a:avLst/>
          </a:prstGeom>
        </p:spPr>
      </p:pic>
      <p:pic>
        <p:nvPicPr>
          <p:cNvPr id="6" name="Obrázek 5"/>
          <p:cNvPicPr>
            <a:picLocks noChangeAspect="1"/>
          </p:cNvPicPr>
          <p:nvPr/>
        </p:nvPicPr>
        <p:blipFill>
          <a:blip r:embed="rId4"/>
          <a:stretch>
            <a:fillRect/>
          </a:stretch>
        </p:blipFill>
        <p:spPr>
          <a:xfrm>
            <a:off x="5616951" y="3655783"/>
            <a:ext cx="6067425" cy="2638425"/>
          </a:xfrm>
          <a:prstGeom prst="rect">
            <a:avLst/>
          </a:prstGeom>
        </p:spPr>
      </p:pic>
    </p:spTree>
    <p:extLst>
      <p:ext uri="{BB962C8B-B14F-4D97-AF65-F5344CB8AC3E}">
        <p14:creationId xmlns:p14="http://schemas.microsoft.com/office/powerpoint/2010/main" val="134722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F4D48D-B17C-B2D1-AB5A-9C83EB52CF2A}"/>
              </a:ext>
            </a:extLst>
          </p:cNvPr>
          <p:cNvSpPr>
            <a:spLocks noGrp="1"/>
          </p:cNvSpPr>
          <p:nvPr>
            <p:ph type="title"/>
          </p:nvPr>
        </p:nvSpPr>
        <p:spPr>
          <a:xfrm>
            <a:off x="838200" y="2282232"/>
            <a:ext cx="10515600" cy="1325563"/>
          </a:xfrm>
        </p:spPr>
        <p:txBody>
          <a:bodyPr>
            <a:normAutofit/>
          </a:bodyPr>
          <a:lstStyle/>
          <a:p>
            <a:pPr algn="ctr"/>
            <a:r>
              <a:rPr lang="cs-CZ" sz="4000" b="1" dirty="0"/>
              <a:t>Biodiverzita v čase a v prostoru</a:t>
            </a:r>
          </a:p>
        </p:txBody>
      </p:sp>
    </p:spTree>
    <p:extLst>
      <p:ext uri="{BB962C8B-B14F-4D97-AF65-F5344CB8AC3E}">
        <p14:creationId xmlns:p14="http://schemas.microsoft.com/office/powerpoint/2010/main" val="2307509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2943" y="62106"/>
            <a:ext cx="3617040" cy="6795894"/>
          </a:xfrm>
          <a:prstGeom prst="rect">
            <a:avLst/>
          </a:prstGeom>
        </p:spPr>
      </p:pic>
      <p:pic>
        <p:nvPicPr>
          <p:cNvPr id="7172" name="Picture 4" descr="https://upload.wikimedia.org/wikipedia/commons/thumb/c/cb/The_Blue_Marble_%28remastered%29.jpg/250px-The_Blue_Marble_%28remastered%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1080" y="4207790"/>
            <a:ext cx="2439368" cy="24393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upload.wikimedia.org/wikipedia/commons/thumb/1/1c/BlueMarble-2001-2002.jpg/330px-BlueMarble-2001-2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227" y="5075532"/>
            <a:ext cx="314325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upload.wikimedia.org/wikipedia/commons/thumb/e/ef/Phylogenetic_tree_of_life_1990_LUCA.svg/390px-Phylogenetic_tree_of_life_1990_LUCA.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759" y="5290974"/>
            <a:ext cx="2494865" cy="135618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upload.wikimedia.org/wikipedia/commons/thumb/e/e2/Lunar_cataclysm.jpg/240px-Lunar_cataclys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27032" y="3376847"/>
            <a:ext cx="1394568" cy="175483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upload.wikimedia.org/wikipedia/commons/thumb/0/03/Oxygenation-atm-2.svg/420px-Oxygenation-atm-2.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8257" y="3426798"/>
            <a:ext cx="3617040" cy="1524749"/>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upload.wikimedia.org/wikipedia/commons/thumb/c/c0/Trilete_spores.png/220px-Trilete_spor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4171" y="1849951"/>
            <a:ext cx="1592397" cy="1496187"/>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upload.wikimedia.org/wikipedia/commons/thumb/1/14/Arthropoda_collage.png/300px-Arthropoda_coll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2252" y="228847"/>
            <a:ext cx="1574316" cy="1556234"/>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https://upload.wikimedia.org/wikipedia/commons/thumb/a/a2/Mammal_Diversity_2011.png/300px-Mammal_Diversity_201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8767" y="235524"/>
            <a:ext cx="1766523" cy="3110614"/>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https://upload.wikimedia.org/wikipedia/commons/thumb/2/26/Iceage_north-glacial_hg.png/250px-Iceage_north-glacial_h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1080" y="175861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https://upload.wikimedia.org/wikipedia/commons/thumb/a/a5/Phanerozoic_Biodiversity.png/300px-Phanerozoic_Biodiversity.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12665" y="192412"/>
            <a:ext cx="2806271" cy="156620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13"/>
          <a:stretch>
            <a:fillRect/>
          </a:stretch>
        </p:blipFill>
        <p:spPr>
          <a:xfrm>
            <a:off x="7363681" y="228847"/>
            <a:ext cx="1896466" cy="3236696"/>
          </a:xfrm>
          <a:prstGeom prst="rect">
            <a:avLst/>
          </a:prstGeom>
        </p:spPr>
      </p:pic>
    </p:spTree>
    <p:extLst>
      <p:ext uri="{BB962C8B-B14F-4D97-AF65-F5344CB8AC3E}">
        <p14:creationId xmlns:p14="http://schemas.microsoft.com/office/powerpoint/2010/main" val="20248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23" y="202397"/>
            <a:ext cx="4555210" cy="688760"/>
          </a:xfrm>
        </p:spPr>
        <p:txBody>
          <a:bodyPr>
            <a:normAutofit fontScale="90000"/>
          </a:bodyPr>
          <a:lstStyle/>
          <a:p>
            <a:pPr algn="ctr"/>
            <a:r>
              <a:rPr lang="cs-CZ" sz="4000" b="1" dirty="0"/>
              <a:t>Typy diverzity - definice</a:t>
            </a:r>
          </a:p>
        </p:txBody>
      </p:sp>
      <p:sp>
        <p:nvSpPr>
          <p:cNvPr id="4" name="TextovéPole 3"/>
          <p:cNvSpPr txBox="1"/>
          <p:nvPr/>
        </p:nvSpPr>
        <p:spPr>
          <a:xfrm>
            <a:off x="241519" y="1255364"/>
            <a:ext cx="5308169" cy="2308324"/>
          </a:xfrm>
          <a:prstGeom prst="rect">
            <a:avLst/>
          </a:prstGeom>
          <a:noFill/>
        </p:spPr>
        <p:txBody>
          <a:bodyPr wrap="square" rtlCol="0">
            <a:spAutoFit/>
          </a:bodyPr>
          <a:lstStyle/>
          <a:p>
            <a:r>
              <a:rPr lang="en-US" b="1" dirty="0"/>
              <a:t>Genetic Diversity</a:t>
            </a:r>
            <a:endParaRPr lang="en-US" dirty="0"/>
          </a:p>
          <a:p>
            <a:r>
              <a:rPr lang="en-US" dirty="0"/>
              <a:t>It is basically the variety of species expressed at the genetic level by each individual in a species. No two individuals belonging to the same species are exactly similar. For example, in the species of human beings, each human shows a lot of diversity in comparison to another human. People living in different regions show a great level of variation.</a:t>
            </a:r>
          </a:p>
        </p:txBody>
      </p:sp>
      <p:sp>
        <p:nvSpPr>
          <p:cNvPr id="7" name="Obdélník 6"/>
          <p:cNvSpPr/>
          <p:nvPr/>
        </p:nvSpPr>
        <p:spPr>
          <a:xfrm>
            <a:off x="5736963" y="2349502"/>
            <a:ext cx="6096000" cy="4247317"/>
          </a:xfrm>
          <a:prstGeom prst="rect">
            <a:avLst/>
          </a:prstGeom>
        </p:spPr>
        <p:txBody>
          <a:bodyPr>
            <a:spAutoFit/>
          </a:bodyPr>
          <a:lstStyle/>
          <a:p>
            <a:r>
              <a:rPr lang="en-US" b="1" dirty="0">
                <a:solidFill>
                  <a:srgbClr val="000000"/>
                </a:solidFill>
                <a:latin typeface="Open Sans"/>
              </a:rPr>
              <a:t>Species Diversity</a:t>
            </a:r>
            <a:endParaRPr lang="en-US" dirty="0">
              <a:solidFill>
                <a:srgbClr val="000000"/>
              </a:solidFill>
              <a:latin typeface="Open Sans"/>
            </a:endParaRPr>
          </a:p>
          <a:p>
            <a:r>
              <a:rPr lang="en-US" dirty="0">
                <a:latin typeface="Minion Pro"/>
              </a:rPr>
              <a:t>It is the biodiversity observed within a community. It stands for the number and distribution of species. The number of species in a region varies widely depending upon the varied environmental</a:t>
            </a:r>
            <a:r>
              <a:rPr lang="cs-CZ" dirty="0">
                <a:latin typeface="Minion Pro"/>
              </a:rPr>
              <a:t> </a:t>
            </a:r>
            <a:r>
              <a:rPr lang="en-US" dirty="0">
                <a:latin typeface="Minion Pro"/>
              </a:rPr>
              <a:t>conditions. For example, it is usually observed that civilizations residing beside water bodies show more species than the one compared to the areas away from water bodies.</a:t>
            </a:r>
            <a:endParaRPr lang="cs-CZ" dirty="0">
              <a:latin typeface="Minion Pro"/>
            </a:endParaRPr>
          </a:p>
          <a:p>
            <a:endParaRPr lang="cs-CZ" dirty="0">
              <a:latin typeface="Minion Pro"/>
            </a:endParaRPr>
          </a:p>
          <a:p>
            <a:endParaRPr lang="en-US" dirty="0">
              <a:latin typeface="Minion Pro"/>
            </a:endParaRPr>
          </a:p>
          <a:p>
            <a:r>
              <a:rPr lang="en-US" b="1" dirty="0">
                <a:solidFill>
                  <a:srgbClr val="000000"/>
                </a:solidFill>
                <a:latin typeface="Open Sans"/>
              </a:rPr>
              <a:t>Ecological diversity</a:t>
            </a:r>
            <a:endParaRPr lang="en-US" dirty="0">
              <a:solidFill>
                <a:srgbClr val="000000"/>
              </a:solidFill>
              <a:latin typeface="Open Sans"/>
            </a:endParaRPr>
          </a:p>
          <a:p>
            <a:r>
              <a:rPr lang="en-US" dirty="0">
                <a:latin typeface="Minion Pro"/>
              </a:rPr>
              <a:t>It defines the diversity observed among the ecosystems in a particular region. Different ecosystems like mangroves, rainforests, deserts, etc., show a great variety of life forms residing in them.</a:t>
            </a:r>
            <a:endParaRPr lang="en-US" b="0" i="0" dirty="0">
              <a:effectLst/>
              <a:latin typeface="Minion Pro"/>
            </a:endParaRPr>
          </a:p>
        </p:txBody>
      </p:sp>
      <p:pic>
        <p:nvPicPr>
          <p:cNvPr id="11" name="Zástupný symbol pro obsah 3"/>
          <p:cNvPicPr>
            <a:picLocks noGrp="1" noChangeAspect="1"/>
          </p:cNvPicPr>
          <p:nvPr>
            <p:ph idx="1"/>
          </p:nvPr>
        </p:nvPicPr>
        <p:blipFill>
          <a:blip r:embed="rId2"/>
          <a:stretch>
            <a:fillRect/>
          </a:stretch>
        </p:blipFill>
        <p:spPr>
          <a:xfrm>
            <a:off x="5736963" y="110105"/>
            <a:ext cx="5995254" cy="4973340"/>
          </a:xfrm>
          <a:prstGeom prst="rect">
            <a:avLst/>
          </a:prstGeom>
        </p:spPr>
      </p:pic>
      <p:pic>
        <p:nvPicPr>
          <p:cNvPr id="9" name="Obrázek 8"/>
          <p:cNvPicPr>
            <a:picLocks noChangeAspect="1"/>
          </p:cNvPicPr>
          <p:nvPr/>
        </p:nvPicPr>
        <p:blipFill>
          <a:blip r:embed="rId3"/>
          <a:stretch>
            <a:fillRect/>
          </a:stretch>
        </p:blipFill>
        <p:spPr>
          <a:xfrm>
            <a:off x="179933" y="4112423"/>
            <a:ext cx="5557030" cy="2088311"/>
          </a:xfrm>
          <a:prstGeom prst="rect">
            <a:avLst/>
          </a:prstGeom>
        </p:spPr>
      </p:pic>
    </p:spTree>
    <p:extLst>
      <p:ext uri="{BB962C8B-B14F-4D97-AF65-F5344CB8AC3E}">
        <p14:creationId xmlns:p14="http://schemas.microsoft.com/office/powerpoint/2010/main" val="13038892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671" y="202397"/>
            <a:ext cx="10779071" cy="882486"/>
          </a:xfrm>
        </p:spPr>
        <p:txBody>
          <a:bodyPr/>
          <a:lstStyle/>
          <a:p>
            <a:pPr algn="ctr"/>
            <a:r>
              <a:rPr lang="cs-CZ" sz="4000" b="1" dirty="0"/>
              <a:t>Masové extinkce biodiverzity během historie </a:t>
            </a:r>
            <a:r>
              <a:rPr lang="cs-CZ" b="1" dirty="0"/>
              <a:t>Země</a:t>
            </a:r>
          </a:p>
        </p:txBody>
      </p:sp>
      <p:pic>
        <p:nvPicPr>
          <p:cNvPr id="25602" name="Picture 2" descr="Biodiversity through geologic time | Silurian Reef | The Field Muse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5228" y="1170121"/>
            <a:ext cx="10644284" cy="554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48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25" y="213150"/>
            <a:ext cx="11229975" cy="664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80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82489"/>
          </a:xfrm>
        </p:spPr>
        <p:txBody>
          <a:bodyPr>
            <a:normAutofit/>
          </a:bodyPr>
          <a:lstStyle/>
          <a:p>
            <a:pPr algn="ctr"/>
            <a:r>
              <a:rPr lang="cs-CZ" sz="4000" b="1" dirty="0"/>
              <a:t>Počty popsaných druhů organismů</a:t>
            </a:r>
          </a:p>
        </p:txBody>
      </p:sp>
      <p:pic>
        <p:nvPicPr>
          <p:cNvPr id="3" name="Obrázek 2"/>
          <p:cNvPicPr>
            <a:picLocks noChangeAspect="1"/>
          </p:cNvPicPr>
          <p:nvPr/>
        </p:nvPicPr>
        <p:blipFill>
          <a:blip r:embed="rId2"/>
          <a:stretch>
            <a:fillRect/>
          </a:stretch>
        </p:blipFill>
        <p:spPr>
          <a:xfrm>
            <a:off x="-71698" y="1525722"/>
            <a:ext cx="7064017" cy="4671366"/>
          </a:xfrm>
          <a:prstGeom prst="rect">
            <a:avLst/>
          </a:prstGeom>
        </p:spPr>
      </p:pic>
      <p:pic>
        <p:nvPicPr>
          <p:cNvPr id="5" name="Zástupný symbol pro obsah 4"/>
          <p:cNvPicPr>
            <a:picLocks noGrp="1" noChangeAspect="1"/>
          </p:cNvPicPr>
          <p:nvPr>
            <p:ph idx="1"/>
          </p:nvPr>
        </p:nvPicPr>
        <p:blipFill>
          <a:blip r:embed="rId3"/>
          <a:stretch>
            <a:fillRect/>
          </a:stretch>
        </p:blipFill>
        <p:spPr>
          <a:xfrm>
            <a:off x="6498653" y="1139126"/>
            <a:ext cx="5553129" cy="5179636"/>
          </a:xfrm>
          <a:prstGeom prst="rect">
            <a:avLst/>
          </a:prstGeom>
        </p:spPr>
      </p:pic>
    </p:spTree>
    <p:extLst>
      <p:ext uri="{BB962C8B-B14F-4D97-AF65-F5344CB8AC3E}">
        <p14:creationId xmlns:p14="http://schemas.microsoft.com/office/powerpoint/2010/main" val="924842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923395" y="42501"/>
            <a:ext cx="10345209" cy="6815499"/>
          </a:xfrm>
          <a:prstGeom prst="rect">
            <a:avLst/>
          </a:prstGeom>
        </p:spPr>
      </p:pic>
      <p:sp>
        <p:nvSpPr>
          <p:cNvPr id="3" name="Obdélník 2"/>
          <p:cNvSpPr/>
          <p:nvPr/>
        </p:nvSpPr>
        <p:spPr>
          <a:xfrm>
            <a:off x="9996406" y="772184"/>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807157" y="3194528"/>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10881147" y="1323240"/>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0866872" y="42501"/>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815890" y="794421"/>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0881147" y="3194528"/>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11016756" y="5889356"/>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10890832" y="6355244"/>
            <a:ext cx="503695" cy="51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1069369" y="-42739"/>
            <a:ext cx="9964587" cy="677108"/>
          </a:xfrm>
          <a:prstGeom prst="rect">
            <a:avLst/>
          </a:prstGeom>
          <a:solidFill>
            <a:schemeClr val="bg1"/>
          </a:solidFill>
          <a:ln>
            <a:solidFill>
              <a:schemeClr val="bg1"/>
            </a:solidFill>
          </a:ln>
        </p:spPr>
        <p:txBody>
          <a:bodyPr wrap="none" rtlCol="0">
            <a:spAutoFit/>
          </a:bodyPr>
          <a:lstStyle/>
          <a:p>
            <a:r>
              <a:rPr lang="cs-CZ" sz="3800" dirty="0"/>
              <a:t>Relativní biomasa (%) uhlíku (C) v </a:t>
            </a:r>
            <a:r>
              <a:rPr lang="cs-CZ" sz="3800" dirty="0" err="1"/>
              <a:t>gigatunách</a:t>
            </a:r>
            <a:r>
              <a:rPr lang="cs-CZ" sz="3800" dirty="0"/>
              <a:t> (GT)</a:t>
            </a:r>
          </a:p>
        </p:txBody>
      </p:sp>
    </p:spTree>
    <p:extLst>
      <p:ext uri="{BB962C8B-B14F-4D97-AF65-F5344CB8AC3E}">
        <p14:creationId xmlns:p14="http://schemas.microsoft.com/office/powerpoint/2010/main" val="3390592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7719" y="318631"/>
            <a:ext cx="10515600" cy="471783"/>
          </a:xfrm>
        </p:spPr>
        <p:txBody>
          <a:bodyPr>
            <a:normAutofit fontScale="90000"/>
          </a:bodyPr>
          <a:lstStyle/>
          <a:p>
            <a:pPr algn="ctr"/>
            <a:r>
              <a:rPr lang="cs-CZ" sz="4000" b="1" dirty="0"/>
              <a:t>Příklady vyhynulých živočichů</a:t>
            </a:r>
          </a:p>
        </p:txBody>
      </p:sp>
      <p:pic>
        <p:nvPicPr>
          <p:cNvPr id="16386" name="Picture 2" descr="Animal Quiz On Mammals - ProProfs Qui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724" y="1348353"/>
            <a:ext cx="10689036" cy="518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489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3554" name="Picture 2" descr="Theory of Island Biogeography | Definition &amp; Equilibrium - Video &amp; Lesson  Transcript | Study.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4542" y="-30995"/>
            <a:ext cx="6019797" cy="584775"/>
          </a:xfrm>
          <a:prstGeom prst="rect">
            <a:avLst/>
          </a:prstGeom>
          <a:solidFill>
            <a:schemeClr val="bg1"/>
          </a:solidFill>
          <a:ln w="19050">
            <a:solidFill>
              <a:schemeClr val="tx1"/>
            </a:solidFill>
          </a:ln>
        </p:spPr>
        <p:txBody>
          <a:bodyPr wrap="square" rtlCol="0">
            <a:spAutoFit/>
          </a:bodyPr>
          <a:lstStyle/>
          <a:p>
            <a:r>
              <a:rPr lang="cs-CZ" sz="3200" dirty="0"/>
              <a:t>Co je to ostrovní biogeografie ?</a:t>
            </a:r>
          </a:p>
        </p:txBody>
      </p:sp>
    </p:spTree>
    <p:extLst>
      <p:ext uri="{BB962C8B-B14F-4D97-AF65-F5344CB8AC3E}">
        <p14:creationId xmlns:p14="http://schemas.microsoft.com/office/powerpoint/2010/main" val="28398441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6150061" y="372875"/>
            <a:ext cx="5582946" cy="3292474"/>
          </a:xfrm>
          <a:prstGeom prst="rect">
            <a:avLst/>
          </a:prstGeom>
        </p:spPr>
      </p:pic>
      <p:sp>
        <p:nvSpPr>
          <p:cNvPr id="2" name="Nadpis 1"/>
          <p:cNvSpPr>
            <a:spLocks noGrp="1"/>
          </p:cNvSpPr>
          <p:nvPr>
            <p:ph type="title"/>
          </p:nvPr>
        </p:nvSpPr>
        <p:spPr>
          <a:xfrm>
            <a:off x="504988" y="372875"/>
            <a:ext cx="4593956" cy="634515"/>
          </a:xfrm>
        </p:spPr>
        <p:txBody>
          <a:bodyPr>
            <a:normAutofit/>
          </a:bodyPr>
          <a:lstStyle/>
          <a:p>
            <a:r>
              <a:rPr lang="cs-CZ" sz="3600" b="1" dirty="0"/>
              <a:t>Biodiverzita v prostoru</a:t>
            </a:r>
          </a:p>
        </p:txBody>
      </p:sp>
      <p:pic>
        <p:nvPicPr>
          <p:cNvPr id="4" name="Zástupný symbol pro obsah 3"/>
          <p:cNvPicPr>
            <a:picLocks noGrp="1" noChangeAspect="1"/>
          </p:cNvPicPr>
          <p:nvPr>
            <p:ph idx="1"/>
          </p:nvPr>
        </p:nvPicPr>
        <p:blipFill>
          <a:blip r:embed="rId3"/>
          <a:stretch>
            <a:fillRect/>
          </a:stretch>
        </p:blipFill>
        <p:spPr>
          <a:xfrm>
            <a:off x="568193" y="1196273"/>
            <a:ext cx="6010031" cy="2510013"/>
          </a:xfrm>
          <a:prstGeom prst="rect">
            <a:avLst/>
          </a:prstGeom>
        </p:spPr>
      </p:pic>
      <p:pic>
        <p:nvPicPr>
          <p:cNvPr id="6" name="Picture 2" descr="Vybetre si nejkrásnější ostrov | Ostrovy Maledi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26" y="3599278"/>
            <a:ext cx="2571426" cy="171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28,900+ Pond Aerial View Stock Photos, Pictures &amp; Royalt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223" y="3599277"/>
            <a:ext cx="2426692" cy="1712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18,433 Oasis Stock Video Footage - 4K and HD Video Clips | Shutter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9915" y="3599276"/>
            <a:ext cx="2874883" cy="1712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uth Dakota Landscape. South Dakota, USA. Prairies And Badlands. Pine  Ridge Indian Reservations. Nature Photo Collection. Stock Photo, Picture  and Royalty Free Image. Image 13964263."/>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64026" y="5196725"/>
            <a:ext cx="2409197" cy="15760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limbing Mount Kilimanjaro: How to Climb Mount Kilimanjaro for Beginners"/>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73223" y="5196725"/>
            <a:ext cx="2426692" cy="15787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Miyawaki Forests - Ecological Landscape Allian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915" y="5176257"/>
            <a:ext cx="2874883" cy="159650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r. Elf produkty - PARAZITY V ĽUDSKOM ORGANIZME Takmer každý živočích má  vnútri svojho tela alebo na povrchu jeden alebo viac druhov parazitov.  Pomer parazit – hostiteľ je spravidla vyrovnaný, (parazit dob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4841" y="3957884"/>
            <a:ext cx="3192650" cy="243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90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9232" y="410707"/>
            <a:ext cx="5562600" cy="906651"/>
          </a:xfrm>
        </p:spPr>
        <p:txBody>
          <a:bodyPr>
            <a:normAutofit/>
          </a:bodyPr>
          <a:lstStyle/>
          <a:p>
            <a:r>
              <a:rPr lang="cs-CZ" sz="4000" b="1" dirty="0"/>
              <a:t>Biodiverzita v prostoru</a:t>
            </a:r>
          </a:p>
        </p:txBody>
      </p:sp>
      <p:pic>
        <p:nvPicPr>
          <p:cNvPr id="4" name="Zástupný symbol pro obsah 3"/>
          <p:cNvPicPr>
            <a:picLocks noGrp="1" noChangeAspect="1"/>
          </p:cNvPicPr>
          <p:nvPr>
            <p:ph idx="1"/>
          </p:nvPr>
        </p:nvPicPr>
        <p:blipFill>
          <a:blip r:embed="rId2"/>
          <a:stretch>
            <a:fillRect/>
          </a:stretch>
        </p:blipFill>
        <p:spPr>
          <a:xfrm>
            <a:off x="6687519" y="601258"/>
            <a:ext cx="4642677" cy="5656168"/>
          </a:xfrm>
          <a:prstGeom prst="rect">
            <a:avLst/>
          </a:prstGeom>
        </p:spPr>
      </p:pic>
      <p:pic>
        <p:nvPicPr>
          <p:cNvPr id="5" name="Obrázek 4"/>
          <p:cNvPicPr>
            <a:picLocks noChangeAspect="1"/>
          </p:cNvPicPr>
          <p:nvPr/>
        </p:nvPicPr>
        <p:blipFill>
          <a:blip r:embed="rId3"/>
          <a:stretch>
            <a:fillRect/>
          </a:stretch>
        </p:blipFill>
        <p:spPr>
          <a:xfrm>
            <a:off x="638944" y="2049960"/>
            <a:ext cx="5961112" cy="2514291"/>
          </a:xfrm>
          <a:prstGeom prst="rect">
            <a:avLst/>
          </a:prstGeom>
        </p:spPr>
      </p:pic>
    </p:spTree>
    <p:extLst>
      <p:ext uri="{BB962C8B-B14F-4D97-AF65-F5344CB8AC3E}">
        <p14:creationId xmlns:p14="http://schemas.microsoft.com/office/powerpoint/2010/main" val="31502438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9886"/>
            <a:ext cx="10515600" cy="108396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pic>
        <p:nvPicPr>
          <p:cNvPr id="4" name="Zástupný symbol pro obsah 3"/>
          <p:cNvPicPr>
            <a:picLocks noGrp="1" noChangeAspect="1"/>
          </p:cNvPicPr>
          <p:nvPr>
            <p:ph idx="1"/>
          </p:nvPr>
        </p:nvPicPr>
        <p:blipFill>
          <a:blip r:embed="rId2"/>
          <a:stretch>
            <a:fillRect/>
          </a:stretch>
        </p:blipFill>
        <p:spPr>
          <a:xfrm>
            <a:off x="267771" y="1952786"/>
            <a:ext cx="5736227" cy="4192292"/>
          </a:xfrm>
          <a:prstGeom prst="rect">
            <a:avLst/>
          </a:prstGeom>
        </p:spPr>
      </p:pic>
      <p:pic>
        <p:nvPicPr>
          <p:cNvPr id="5" name="Obrázek 4"/>
          <p:cNvPicPr>
            <a:picLocks noChangeAspect="1"/>
          </p:cNvPicPr>
          <p:nvPr/>
        </p:nvPicPr>
        <p:blipFill>
          <a:blip r:embed="rId3"/>
          <a:stretch>
            <a:fillRect/>
          </a:stretch>
        </p:blipFill>
        <p:spPr>
          <a:xfrm>
            <a:off x="6003998" y="2206410"/>
            <a:ext cx="5184844" cy="4109150"/>
          </a:xfrm>
          <a:prstGeom prst="rect">
            <a:avLst/>
          </a:prstGeom>
        </p:spPr>
      </p:pic>
    </p:spTree>
    <p:extLst>
      <p:ext uri="{BB962C8B-B14F-4D97-AF65-F5344CB8AC3E}">
        <p14:creationId xmlns:p14="http://schemas.microsoft.com/office/powerpoint/2010/main" val="3620536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3520835" y="1547703"/>
            <a:ext cx="4933489" cy="5116568"/>
          </a:xfrm>
          <a:prstGeom prst="rect">
            <a:avLst/>
          </a:prstGeom>
        </p:spPr>
      </p:pic>
      <p:sp>
        <p:nvSpPr>
          <p:cNvPr id="5" name="Nadpis 1"/>
          <p:cNvSpPr>
            <a:spLocks noGrp="1"/>
          </p:cNvSpPr>
          <p:nvPr>
            <p:ph type="title"/>
          </p:nvPr>
        </p:nvSpPr>
        <p:spPr>
          <a:xfrm>
            <a:off x="838200" y="303134"/>
            <a:ext cx="10515600" cy="79724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spTree>
    <p:extLst>
      <p:ext uri="{BB962C8B-B14F-4D97-AF65-F5344CB8AC3E}">
        <p14:creationId xmlns:p14="http://schemas.microsoft.com/office/powerpoint/2010/main" val="2920188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81250"/>
          </a:xfrm>
        </p:spPr>
        <p:txBody>
          <a:bodyPr>
            <a:normAutofit/>
          </a:bodyPr>
          <a:lstStyle/>
          <a:p>
            <a:pPr algn="ctr"/>
            <a:r>
              <a:rPr lang="cs-CZ" sz="4000" b="1" dirty="0"/>
              <a:t>Elementy biodiverzity</a:t>
            </a:r>
          </a:p>
        </p:txBody>
      </p:sp>
      <p:pic>
        <p:nvPicPr>
          <p:cNvPr id="4" name="Zástupný symbol pro obsah 3"/>
          <p:cNvPicPr>
            <a:picLocks noGrp="1" noChangeAspect="1"/>
          </p:cNvPicPr>
          <p:nvPr>
            <p:ph idx="1"/>
          </p:nvPr>
        </p:nvPicPr>
        <p:blipFill>
          <a:blip r:embed="rId2"/>
          <a:stretch>
            <a:fillRect/>
          </a:stretch>
        </p:blipFill>
        <p:spPr>
          <a:xfrm>
            <a:off x="2290713" y="1465548"/>
            <a:ext cx="8087817" cy="5158174"/>
          </a:xfrm>
          <a:prstGeom prst="rect">
            <a:avLst/>
          </a:prstGeom>
        </p:spPr>
      </p:pic>
      <p:sp>
        <p:nvSpPr>
          <p:cNvPr id="6" name="Obdélník 5"/>
          <p:cNvSpPr/>
          <p:nvPr/>
        </p:nvSpPr>
        <p:spPr>
          <a:xfrm>
            <a:off x="2399661" y="2944678"/>
            <a:ext cx="7581247" cy="326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399661" y="4871633"/>
            <a:ext cx="7658739" cy="326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46845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42644" y="1480503"/>
            <a:ext cx="5542340" cy="4836173"/>
          </a:xfrm>
          <a:prstGeom prst="rect">
            <a:avLst/>
          </a:prstGeom>
        </p:spPr>
      </p:pic>
      <p:pic>
        <p:nvPicPr>
          <p:cNvPr id="5" name="Obrázek 4"/>
          <p:cNvPicPr>
            <a:picLocks noChangeAspect="1"/>
          </p:cNvPicPr>
          <p:nvPr/>
        </p:nvPicPr>
        <p:blipFill>
          <a:blip r:embed="rId3"/>
          <a:stretch>
            <a:fillRect/>
          </a:stretch>
        </p:blipFill>
        <p:spPr>
          <a:xfrm>
            <a:off x="5529262" y="2254277"/>
            <a:ext cx="6337728" cy="3332862"/>
          </a:xfrm>
          <a:prstGeom prst="rect">
            <a:avLst/>
          </a:prstGeom>
        </p:spPr>
      </p:pic>
      <p:sp>
        <p:nvSpPr>
          <p:cNvPr id="6" name="Nadpis 1"/>
          <p:cNvSpPr>
            <a:spLocks noGrp="1"/>
          </p:cNvSpPr>
          <p:nvPr>
            <p:ph type="title"/>
          </p:nvPr>
        </p:nvSpPr>
        <p:spPr>
          <a:xfrm>
            <a:off x="838200" y="303133"/>
            <a:ext cx="10515600" cy="1076217"/>
          </a:xfrm>
        </p:spPr>
        <p:txBody>
          <a:bodyPr>
            <a:noAutofit/>
          </a:bodyPr>
          <a:lstStyle/>
          <a:p>
            <a:pPr algn="ctr"/>
            <a:r>
              <a:rPr lang="cs-CZ" sz="4000" b="1" dirty="0"/>
              <a:t>Mac </a:t>
            </a:r>
            <a:r>
              <a:rPr lang="cs-CZ" sz="4000" b="1" dirty="0" err="1"/>
              <a:t>Arthurova</a:t>
            </a:r>
            <a:r>
              <a:rPr lang="cs-CZ" sz="4000" b="1" dirty="0"/>
              <a:t> a Wilsonova teorie </a:t>
            </a:r>
            <a:br>
              <a:rPr lang="cs-CZ" sz="4000" b="1" dirty="0"/>
            </a:br>
            <a:r>
              <a:rPr lang="cs-CZ" sz="4000" b="1" dirty="0"/>
              <a:t>rovnovážného stavu</a:t>
            </a:r>
          </a:p>
        </p:txBody>
      </p:sp>
    </p:spTree>
    <p:extLst>
      <p:ext uri="{BB962C8B-B14F-4D97-AF65-F5344CB8AC3E}">
        <p14:creationId xmlns:p14="http://schemas.microsoft.com/office/powerpoint/2010/main" val="42540645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260648"/>
            <a:ext cx="9011344" cy="1143000"/>
          </a:xfrm>
        </p:spPr>
        <p:txBody>
          <a:bodyPr>
            <a:normAutofit fontScale="90000"/>
          </a:bodyPr>
          <a:lstStyle/>
          <a:p>
            <a:r>
              <a:rPr lang="cs-CZ" dirty="0"/>
              <a:t>Fragmentované habitaty - </a:t>
            </a:r>
            <a:r>
              <a:rPr lang="cs-CZ" dirty="0" err="1"/>
              <a:t>metapopulace</a:t>
            </a:r>
            <a:endParaRPr lang="cs-CZ" dirty="0"/>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3513" y="1700809"/>
            <a:ext cx="8736907" cy="408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384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9675" y="454348"/>
            <a:ext cx="4299839" cy="742404"/>
          </a:xfrm>
        </p:spPr>
        <p:txBody>
          <a:bodyPr>
            <a:normAutofit fontScale="90000"/>
          </a:bodyPr>
          <a:lstStyle/>
          <a:p>
            <a:r>
              <a:rPr lang="cs-CZ" b="1" dirty="0"/>
              <a:t>Fragmentace vrchovišť v </a:t>
            </a:r>
            <a:r>
              <a:rPr lang="cs-CZ" b="1" dirty="0" err="1"/>
              <a:t>Dorsetu</a:t>
            </a:r>
            <a:r>
              <a:rPr lang="cs-CZ" b="1" dirty="0"/>
              <a:t> (UK) </a:t>
            </a:r>
          </a:p>
        </p:txBody>
      </p:sp>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44251" y="273051"/>
            <a:ext cx="4695891"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text 3"/>
          <p:cNvSpPr>
            <a:spLocks noGrp="1"/>
          </p:cNvSpPr>
          <p:nvPr>
            <p:ph type="body" sz="half" idx="2"/>
          </p:nvPr>
        </p:nvSpPr>
        <p:spPr>
          <a:xfrm>
            <a:off x="9100434" y="1371607"/>
            <a:ext cx="3003792" cy="751667"/>
          </a:xfrm>
        </p:spPr>
        <p:txBody>
          <a:bodyPr>
            <a:normAutofit lnSpcReduction="10000"/>
          </a:bodyPr>
          <a:lstStyle/>
          <a:p>
            <a:r>
              <a:rPr lang="cs-CZ" sz="2000" dirty="0"/>
              <a:t>Srovnání stavu z roku </a:t>
            </a:r>
          </a:p>
          <a:p>
            <a:r>
              <a:rPr lang="cs-CZ" sz="2000" dirty="0"/>
              <a:t>1759 a z roku 1978</a:t>
            </a:r>
          </a:p>
        </p:txBody>
      </p:sp>
      <p:sp>
        <p:nvSpPr>
          <p:cNvPr id="5" name="TextovéPole 4"/>
          <p:cNvSpPr txBox="1"/>
          <p:nvPr/>
        </p:nvSpPr>
        <p:spPr>
          <a:xfrm>
            <a:off x="728421" y="3897826"/>
            <a:ext cx="4981502" cy="2031325"/>
          </a:xfrm>
          <a:prstGeom prst="rect">
            <a:avLst/>
          </a:prstGeom>
          <a:noFill/>
        </p:spPr>
        <p:txBody>
          <a:bodyPr wrap="square" rtlCol="0">
            <a:spAutoFit/>
          </a:bodyPr>
          <a:lstStyle/>
          <a:p>
            <a:r>
              <a:rPr lang="cs-CZ" dirty="0"/>
              <a:t>3 hlavní závěry TOG pro Species </a:t>
            </a:r>
            <a:r>
              <a:rPr lang="cs-CZ" dirty="0" err="1"/>
              <a:t>Richness</a:t>
            </a:r>
            <a:r>
              <a:rPr lang="cs-CZ" dirty="0"/>
              <a:t>:</a:t>
            </a:r>
          </a:p>
          <a:p>
            <a:endParaRPr lang="cs-CZ" dirty="0"/>
          </a:p>
          <a:p>
            <a:pPr marL="342900" indent="-342900">
              <a:buAutoNum type="arabicParenR"/>
            </a:pPr>
            <a:r>
              <a:rPr lang="cs-CZ" b="1" dirty="0"/>
              <a:t>Rovnováha mezi Imigrací a Extinkcí</a:t>
            </a:r>
          </a:p>
          <a:p>
            <a:pPr marL="342900" indent="-342900">
              <a:buAutoNum type="arabicParenR"/>
            </a:pPr>
            <a:r>
              <a:rPr lang="cs-CZ" b="1" dirty="0"/>
              <a:t>Vliv velikosti „ostrova“</a:t>
            </a:r>
          </a:p>
          <a:p>
            <a:pPr marL="342900" indent="-342900">
              <a:buAutoNum type="arabicParenR"/>
            </a:pPr>
            <a:r>
              <a:rPr lang="cs-CZ" b="1" dirty="0"/>
              <a:t>Vliv vzdálenosti „ostrova“ od mateřské </a:t>
            </a:r>
          </a:p>
          <a:p>
            <a:r>
              <a:rPr lang="cs-CZ" b="1" dirty="0"/>
              <a:t>       pevniny </a:t>
            </a:r>
          </a:p>
          <a:p>
            <a:pPr marL="342900" indent="-342900">
              <a:buAutoNum type="arabicParenR"/>
            </a:pPr>
            <a:endParaRPr lang="cs-CZ" dirty="0"/>
          </a:p>
        </p:txBody>
      </p:sp>
    </p:spTree>
    <p:extLst>
      <p:ext uri="{BB962C8B-B14F-4D97-AF65-F5344CB8AC3E}">
        <p14:creationId xmlns:p14="http://schemas.microsoft.com/office/powerpoint/2010/main" val="24562381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5643"/>
            <a:ext cx="10515600" cy="820495"/>
          </a:xfrm>
        </p:spPr>
        <p:txBody>
          <a:bodyPr>
            <a:normAutofit/>
          </a:bodyPr>
          <a:lstStyle/>
          <a:p>
            <a:pPr algn="ctr"/>
            <a:r>
              <a:rPr lang="cs-CZ" sz="4000" b="1" dirty="0"/>
              <a:t>Teorie ostrovní geografie </a:t>
            </a:r>
          </a:p>
        </p:txBody>
      </p:sp>
      <p:pic>
        <p:nvPicPr>
          <p:cNvPr id="4" name="Zástupný symbol pro obsah 3"/>
          <p:cNvPicPr>
            <a:picLocks noGrp="1" noChangeAspect="1"/>
          </p:cNvPicPr>
          <p:nvPr>
            <p:ph idx="1"/>
          </p:nvPr>
        </p:nvPicPr>
        <p:blipFill>
          <a:blip r:embed="rId2"/>
          <a:stretch>
            <a:fillRect/>
          </a:stretch>
        </p:blipFill>
        <p:spPr>
          <a:xfrm>
            <a:off x="207878" y="1162375"/>
            <a:ext cx="11659995" cy="4959455"/>
          </a:xfrm>
          <a:prstGeom prst="rect">
            <a:avLst/>
          </a:prstGeom>
        </p:spPr>
      </p:pic>
    </p:spTree>
    <p:extLst>
      <p:ext uri="{BB962C8B-B14F-4D97-AF65-F5344CB8AC3E}">
        <p14:creationId xmlns:p14="http://schemas.microsoft.com/office/powerpoint/2010/main" val="3982102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r>
              <a:rPr lang="cs-CZ" sz="3600" dirty="0"/>
              <a:t>				</a:t>
            </a:r>
          </a:p>
          <a:p>
            <a:pPr marL="0" indent="0">
              <a:buNone/>
            </a:pPr>
            <a:endParaRPr lang="cs-CZ" sz="3600" dirty="0"/>
          </a:p>
          <a:p>
            <a:pPr marL="0" indent="0">
              <a:buNone/>
            </a:pPr>
            <a:r>
              <a:rPr lang="cs-CZ" sz="3600" dirty="0"/>
              <a:t>			Děkuji za pozornost</a:t>
            </a:r>
          </a:p>
        </p:txBody>
      </p:sp>
    </p:spTree>
    <p:extLst>
      <p:ext uri="{BB962C8B-B14F-4D97-AF65-F5344CB8AC3E}">
        <p14:creationId xmlns:p14="http://schemas.microsoft.com/office/powerpoint/2010/main" val="42854284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667782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8243859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2231" y="286717"/>
            <a:ext cx="12169769" cy="6253567"/>
          </a:xfrm>
          <a:prstGeom prst="rect">
            <a:avLst/>
          </a:prstGeom>
        </p:spPr>
      </p:pic>
    </p:spTree>
    <p:extLst>
      <p:ext uri="{BB962C8B-B14F-4D97-AF65-F5344CB8AC3E}">
        <p14:creationId xmlns:p14="http://schemas.microsoft.com/office/powerpoint/2010/main" val="2168826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0146"/>
            <a:ext cx="10515600" cy="557021"/>
          </a:xfrm>
        </p:spPr>
        <p:txBody>
          <a:bodyPr>
            <a:normAutofit fontScale="90000"/>
          </a:bodyPr>
          <a:lstStyle/>
          <a:p>
            <a:pPr algn="ctr"/>
            <a:r>
              <a:rPr lang="cs-CZ" sz="4000" b="1" dirty="0"/>
              <a:t>Příčiny ztráty biodiverzity</a:t>
            </a:r>
          </a:p>
        </p:txBody>
      </p:sp>
      <p:pic>
        <p:nvPicPr>
          <p:cNvPr id="3074" name="Picture 2" descr="Loss of Biodiversity PowerPoint and Google Slides Template - PPT Slid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7387" y="928842"/>
            <a:ext cx="10017226" cy="563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65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3988" y="279886"/>
            <a:ext cx="11646976" cy="1325563"/>
          </a:xfrm>
        </p:spPr>
        <p:txBody>
          <a:bodyPr>
            <a:noAutofit/>
          </a:bodyPr>
          <a:lstStyle/>
          <a:p>
            <a:pPr algn="ctr"/>
            <a:r>
              <a:rPr lang="cs-CZ" sz="3000" b="1" dirty="0"/>
              <a:t>S</a:t>
            </a:r>
            <a:r>
              <a:rPr lang="en-US" sz="3000" b="1" dirty="0" err="1"/>
              <a:t>ch</a:t>
            </a:r>
            <a:r>
              <a:rPr lang="cs-CZ" sz="3000" b="1" dirty="0"/>
              <a:t>é</a:t>
            </a:r>
            <a:r>
              <a:rPr lang="en-US" sz="3000" b="1" dirty="0"/>
              <a:t>m</a:t>
            </a:r>
            <a:r>
              <a:rPr lang="cs-CZ" sz="3000" b="1" dirty="0"/>
              <a:t>a zobrazující vztahy mezi biodiverzitou, ekosystémovými službami, </a:t>
            </a:r>
            <a:r>
              <a:rPr lang="cs-CZ" sz="3000" b="1" dirty="0" err="1"/>
              <a:t>well-being</a:t>
            </a:r>
            <a:r>
              <a:rPr lang="cs-CZ" sz="3000" b="1" dirty="0"/>
              <a:t> lidstva a chudobou.</a:t>
            </a:r>
            <a:r>
              <a:rPr lang="en-US" sz="3000" b="1" dirty="0"/>
              <a:t>  </a:t>
            </a:r>
            <a:r>
              <a:rPr lang="cs-CZ" sz="3000" b="1" dirty="0"/>
              <a:t>Schéma ukazuje jak cílená strategie ochrany přírody ovlivňuje krizi biodiverzity na lokální, regionální a globální úrovni.</a:t>
            </a:r>
          </a:p>
        </p:txBody>
      </p:sp>
      <p:pic>
        <p:nvPicPr>
          <p:cNvPr id="41986"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5863" y="1696149"/>
            <a:ext cx="4933925" cy="49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20734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4404</TotalTime>
  <Words>2860</Words>
  <Application>Microsoft Office PowerPoint</Application>
  <PresentationFormat>Širokoúhlá obrazovka</PresentationFormat>
  <Paragraphs>340</Paragraphs>
  <Slides>107</Slides>
  <Notes>1</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2</vt:i4>
      </vt:variant>
      <vt:variant>
        <vt:lpstr>Nadpisy snímků</vt:lpstr>
      </vt:variant>
      <vt:variant>
        <vt:i4>107</vt:i4>
      </vt:variant>
    </vt:vector>
  </HeadingPairs>
  <TitlesOfParts>
    <vt:vector size="120" baseType="lpstr">
      <vt:lpstr>Arial</vt:lpstr>
      <vt:lpstr>Arial Black</vt:lpstr>
      <vt:lpstr>Calibri</vt:lpstr>
      <vt:lpstr>Calibri Light</vt:lpstr>
      <vt:lpstr>inherit</vt:lpstr>
      <vt:lpstr>Minion Pro</vt:lpstr>
      <vt:lpstr>Open Sans</vt:lpstr>
      <vt:lpstr>Symbol</vt:lpstr>
      <vt:lpstr>Tahoma</vt:lpstr>
      <vt:lpstr>Times New Roman</vt:lpstr>
      <vt:lpstr>Motiv Office</vt:lpstr>
      <vt:lpstr>list</vt:lpstr>
      <vt:lpstr>STATISTICA Graph</vt:lpstr>
      <vt:lpstr>Biodiverzita mechů a lišejníků z lesů severního Saskatchevanu v Kanadě, plodů stromového patra pralesa Barro Colorado Island v Panamě a korálového útesu</vt:lpstr>
      <vt:lpstr>Prezentace aplikace PowerPoint</vt:lpstr>
      <vt:lpstr>Biologická diverzita</vt:lpstr>
      <vt:lpstr>Prezentace aplikace PowerPoint</vt:lpstr>
      <vt:lpstr>Prezentace aplikace PowerPoint</vt:lpstr>
      <vt:lpstr>Různé úrovně diverzity</vt:lpstr>
      <vt:lpstr>Původně 3 typy diverzity</vt:lpstr>
      <vt:lpstr>Typy diverzity - definice</vt:lpstr>
      <vt:lpstr>Elementy biodiverzity</vt:lpstr>
      <vt:lpstr>Různé pohledy na diverzitu !</vt:lpstr>
      <vt:lpstr>Dnes 4 typy diverzity !</vt:lpstr>
      <vt:lpstr>Jak definujeme pojem „Biodiverzita“ ?</vt:lpstr>
      <vt:lpstr>Kolik je na lokalitě druhů ? Jak se tato lokalita liší od jiné ?</vt:lpstr>
      <vt:lpstr>Regionální spektrum druhů: vysoké versus nízké Příklad tzv. funkční biodiverzity</vt:lpstr>
      <vt:lpstr>Kategorie diverzity</vt:lpstr>
      <vt:lpstr>Biodiverzita na třech různých lokalitách </vt:lpstr>
      <vt:lpstr>Prezentace aplikace PowerPoint</vt:lpstr>
      <vt:lpstr>Prezentace aplikace PowerPoint</vt:lpstr>
      <vt:lpstr>Prezentace aplikace PowerPoint</vt:lpstr>
      <vt:lpstr>Jak měřit podobnost společenstev v čase (sukcese) a prostoru (s rostoucí vzdáleností) ? </vt:lpstr>
      <vt:lpstr>Co je to Environmentální gradient  ?</vt:lpstr>
      <vt:lpstr>Příklady: enviromenální gradient</vt:lpstr>
      <vt:lpstr>Kolik je na lokalitě druhů – species richness ?</vt:lpstr>
      <vt:lpstr>Biodiverzita versus Species richness</vt:lpstr>
      <vt:lpstr>Biodiverzita (species richness) ve třech tropických oblastech světa a třech regionech jižnmí Afriky</vt:lpstr>
      <vt:lpstr>Vysoká  versus nízká biodiverzita ? Co to znamená ? Jak porovnat dvě lokality ?</vt:lpstr>
      <vt:lpstr>Koeficienty podobnosti</vt:lpstr>
      <vt:lpstr>Kvantitativní indexy podobnosti</vt:lpstr>
      <vt:lpstr>  Jak chápeme biologickou diverzitu ?  Jak s ní v ekologii pracujeme ?  Jak měříme biodiverzitu ?  Jaký z toho máme užitek ? </vt:lpstr>
      <vt:lpstr>Rozmístění žijících terestrických obratlovců podle koncentrace diverzity – viz. červená barva v rovníkových oblastech; pokles směrem k pólům vyjadřuje spektrum končící modrou barvou označující polární oblasti.</vt:lpstr>
      <vt:lpstr>Hotspots biologické rozmanitosti</vt:lpstr>
      <vt:lpstr>A jak se ničí biodiverzita ! ?</vt:lpstr>
      <vt:lpstr>Ztráty biodiverzity v historicky krátkém čase !</vt:lpstr>
      <vt:lpstr>Prezentace aplikace PowerPoint</vt:lpstr>
      <vt:lpstr>ZPRÁVA O ŽIVÉ PLANETĚ 2018 - 31. října 2018                                                      Podle zprávy Living Planet 2018, kterou vydal Světový fond na ochranu přírody (WWF) The Living Planet Report, vlajková loď WWF, publikace vydávaná každé dva roky. Zpráva Living Planet Report 2018 je dvanáctým vydáním této zprávy. Jedná se o komplexní studii trendů v globální biodiverzitě a zdraví planety.  </vt:lpstr>
      <vt:lpstr>Prezentace aplikace PowerPoint</vt:lpstr>
      <vt:lpstr>Pokles abundance populací 5 230 druhů na planetě Země od roku 1970.</vt:lpstr>
      <vt:lpstr>Znázornění tzv. rizikového indexu (risk index) indikujícího úbytek biodiverzity na Zemi</vt:lpstr>
      <vt:lpstr>Souhrn biodiverzity ve vztahu ke kategoriím změn prostředí jako procento člověkem působené (červená) k původnímu stavu  základu (modrá) </vt:lpstr>
      <vt:lpstr>Příčiny poklesu biodiverzity</vt:lpstr>
      <vt:lpstr>Pět hlavních příčin devastujících biodiverzitu !</vt:lpstr>
      <vt:lpstr> Tři modely poklesu biodiverzity ! </vt:lpstr>
      <vt:lpstr>Ústup ledovce Aletsch ve švýcarských Alpách(situace v roce 1979, 1991 a 2002), působené globálním oteplením</vt:lpstr>
      <vt:lpstr>Oblasti na Zemi nejvíce ohrožené klimatickou změnou</vt:lpstr>
      <vt:lpstr>Prezentace aplikace PowerPoint</vt:lpstr>
      <vt:lpstr>Druhová bohatost v tropech – ztráty 52% (od 1970)</vt:lpstr>
      <vt:lpstr>Oteplování a úbytek biodiverzity jsou dvě strany téže mince !</vt:lpstr>
      <vt:lpstr>Posledních 15 let ledu v polárních oblastech ?</vt:lpstr>
      <vt:lpstr>Lední medvědi vyhynou před rokem 2100 díky klimatické krizi</vt:lpstr>
      <vt:lpstr>Význam biodiverzity</vt:lpstr>
      <vt:lpstr>Důležitost ochrany biodiverzity</vt:lpstr>
      <vt:lpstr>Benefity biodiverzity</vt:lpstr>
      <vt:lpstr>Jak biodiverzita ovlivňuje lidstvo ?</vt:lpstr>
      <vt:lpstr>Stanovení biodiversity</vt:lpstr>
      <vt:lpstr>Jak chápat biodiverzitu ?</vt:lpstr>
      <vt:lpstr>Biodiverzita v datech - dualistická koncepce biodiverzizy</vt:lpstr>
      <vt:lpstr>Příklad tří společenstev o stejné (SR=12) ale různé eveness, A – dokonale vyrovnané, B- slabě nevyrovnané a C – vysoce nevyrovnané </vt:lpstr>
      <vt:lpstr>Analýza diverzity – α diverziza</vt:lpstr>
      <vt:lpstr>Jak měříme rozmanitost - diverzitu společenstva ?</vt:lpstr>
      <vt:lpstr>Prezentace aplikace PowerPoint</vt:lpstr>
      <vt:lpstr>Prezentace aplikace PowerPoint</vt:lpstr>
      <vt:lpstr>Indexy pro náhodné vzorkování</vt:lpstr>
      <vt:lpstr>Indexy pro nenáhodné vzorkování</vt:lpstr>
      <vt:lpstr>Prezentace aplikace PowerPoint</vt:lpstr>
      <vt:lpstr>Prezentace aplikace PowerPoint</vt:lpstr>
      <vt:lpstr>Q statistika</vt:lpstr>
      <vt:lpstr>Deterministické a stochastické modely</vt:lpstr>
      <vt:lpstr>Prezentace aplikace PowerPoint</vt:lpstr>
      <vt:lpstr>Rank abundance plot - řazení druhů podle četnosti</vt:lpstr>
      <vt:lpstr>Matematické modely</vt:lpstr>
      <vt:lpstr>Modely orientované na niku</vt:lpstr>
      <vt:lpstr>Příklad: Paraziti jako indikátoři znečištění vodního prostředí</vt:lpstr>
      <vt:lpstr>Determinanty struktury společenstev cizopasníků </vt:lpstr>
      <vt:lpstr>Prezentace aplikace PowerPoint</vt:lpstr>
      <vt:lpstr>Prezentace aplikace PowerPoint</vt:lpstr>
      <vt:lpstr>Q statistic, Shannon´s diversity (H´) and dominance (D) Monogenea: specialists vs. generalists</vt:lpstr>
      <vt:lpstr>Matematické modely</vt:lpstr>
      <vt:lpstr>Biodiverzita v čase a v prostoru</vt:lpstr>
      <vt:lpstr>Prezentace aplikace PowerPoint</vt:lpstr>
      <vt:lpstr>Masové extinkce biodiverzity během historie Země</vt:lpstr>
      <vt:lpstr>Prezentace aplikace PowerPoint</vt:lpstr>
      <vt:lpstr>Počty popsaných druhů organismů</vt:lpstr>
      <vt:lpstr>Prezentace aplikace PowerPoint</vt:lpstr>
      <vt:lpstr>Příklady vyhynulých živočichů</vt:lpstr>
      <vt:lpstr>Prezentace aplikace PowerPoint</vt:lpstr>
      <vt:lpstr>Biodiverzita v prostoru</vt:lpstr>
      <vt:lpstr>Biodiverzita v prostoru</vt:lpstr>
      <vt:lpstr>Mac Arthurova a Wilsonova teorie  rovnovážného stavu</vt:lpstr>
      <vt:lpstr>Mac Arthurova a Wilsonova teorie  rovnovážného stavu</vt:lpstr>
      <vt:lpstr>Mac Arthurova a Wilsonova teorie  rovnovážného stavu</vt:lpstr>
      <vt:lpstr>Fragmentované habitaty - metapopulace</vt:lpstr>
      <vt:lpstr>Fragmentace vrchovišť v Dorsetu (UK) </vt:lpstr>
      <vt:lpstr>Teorie ostrovní geografie </vt:lpstr>
      <vt:lpstr>Prezentace aplikace PowerPoint</vt:lpstr>
      <vt:lpstr>Prezentace aplikace PowerPoint</vt:lpstr>
      <vt:lpstr>Prezentace aplikace PowerPoint</vt:lpstr>
      <vt:lpstr>Prezentace aplikace PowerPoint</vt:lpstr>
      <vt:lpstr>Příčiny ztráty biodiverzity</vt:lpstr>
      <vt:lpstr>Schéma zobrazující vztahy mezi biodiverzitou, ekosystémovými službami, well-being lidstva a chudobou.  Schéma ukazuje jak cílená strategie ochrany přírody ovlivňuje krizi biodiverzity na lokální, regionální a globální úrovni.</vt:lpstr>
      <vt:lpstr>PROCENTO OFICIÁLNĚ CHRÁNĚNÝCH LESŮ V ROCE 2020.</vt:lpstr>
      <vt:lpstr>Proč je v tropech taková diverzita ?</vt:lpstr>
      <vt:lpstr>Asociační analýza</vt:lpstr>
      <vt:lpstr>Prezentace aplikace PowerPoint</vt:lpstr>
      <vt:lpstr>Kolik je nás (savců) na planetě (2013) ?</vt:lpstr>
      <vt:lpstr>Koeficienty podobnosti</vt:lpstr>
      <vt:lpstr>Binární koeficienty podobnosti</vt:lpstr>
      <vt:lpstr>Abundance a kumulativní počet druhů</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260</cp:revision>
  <dcterms:created xsi:type="dcterms:W3CDTF">2022-11-03T09:49:02Z</dcterms:created>
  <dcterms:modified xsi:type="dcterms:W3CDTF">2023-12-07T11:57:00Z</dcterms:modified>
</cp:coreProperties>
</file>