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71" r:id="rId2"/>
    <p:sldId id="495" r:id="rId3"/>
    <p:sldId id="572" r:id="rId4"/>
    <p:sldId id="531" r:id="rId5"/>
    <p:sldId id="263" r:id="rId6"/>
    <p:sldId id="458" r:id="rId7"/>
    <p:sldId id="459" r:id="rId8"/>
    <p:sldId id="460" r:id="rId9"/>
    <p:sldId id="461" r:id="rId10"/>
    <p:sldId id="462" r:id="rId11"/>
    <p:sldId id="532" r:id="rId12"/>
    <p:sldId id="297" r:id="rId13"/>
    <p:sldId id="574" r:id="rId14"/>
    <p:sldId id="573" r:id="rId15"/>
    <p:sldId id="575" r:id="rId16"/>
    <p:sldId id="576" r:id="rId17"/>
    <p:sldId id="301" r:id="rId18"/>
    <p:sldId id="275" r:id="rId19"/>
    <p:sldId id="496" r:id="rId20"/>
    <p:sldId id="354" r:id="rId21"/>
    <p:sldId id="431" r:id="rId22"/>
    <p:sldId id="534" r:id="rId23"/>
    <p:sldId id="535" r:id="rId24"/>
    <p:sldId id="536" r:id="rId25"/>
    <p:sldId id="299" r:id="rId26"/>
    <p:sldId id="303" r:id="rId27"/>
    <p:sldId id="625" r:id="rId28"/>
    <p:sldId id="629" r:id="rId29"/>
    <p:sldId id="258" r:id="rId30"/>
    <p:sldId id="300" r:id="rId31"/>
    <p:sldId id="298" r:id="rId32"/>
    <p:sldId id="304" r:id="rId33"/>
    <p:sldId id="349" r:id="rId34"/>
    <p:sldId id="348" r:id="rId35"/>
    <p:sldId id="537" r:id="rId36"/>
    <p:sldId id="596" r:id="rId37"/>
    <p:sldId id="597" r:id="rId38"/>
    <p:sldId id="598" r:id="rId39"/>
    <p:sldId id="599" r:id="rId40"/>
    <p:sldId id="538" r:id="rId41"/>
    <p:sldId id="595" r:id="rId42"/>
    <p:sldId id="429" r:id="rId43"/>
    <p:sldId id="539" r:id="rId44"/>
    <p:sldId id="567" r:id="rId45"/>
    <p:sldId id="568" r:id="rId46"/>
    <p:sldId id="569" r:id="rId47"/>
    <p:sldId id="570" r:id="rId48"/>
    <p:sldId id="546" r:id="rId49"/>
    <p:sldId id="547" r:id="rId50"/>
    <p:sldId id="548" r:id="rId51"/>
    <p:sldId id="623" r:id="rId52"/>
    <p:sldId id="621" r:id="rId53"/>
    <p:sldId id="620" r:id="rId54"/>
    <p:sldId id="622" r:id="rId55"/>
    <p:sldId id="549" r:id="rId56"/>
    <p:sldId id="550" r:id="rId57"/>
    <p:sldId id="551" r:id="rId58"/>
    <p:sldId id="619" r:id="rId59"/>
    <p:sldId id="577" r:id="rId60"/>
    <p:sldId id="552" r:id="rId61"/>
    <p:sldId id="499" r:id="rId62"/>
    <p:sldId id="498" r:id="rId63"/>
    <p:sldId id="590" r:id="rId64"/>
    <p:sldId id="591" r:id="rId65"/>
    <p:sldId id="433" r:id="rId66"/>
    <p:sldId id="594" r:id="rId67"/>
    <p:sldId id="435" r:id="rId68"/>
    <p:sldId id="592" r:id="rId69"/>
    <p:sldId id="434" r:id="rId70"/>
    <p:sldId id="436" r:id="rId71"/>
    <p:sldId id="421" r:id="rId72"/>
    <p:sldId id="420" r:id="rId73"/>
    <p:sldId id="419" r:id="rId74"/>
    <p:sldId id="624" r:id="rId75"/>
    <p:sldId id="265" r:id="rId76"/>
    <p:sldId id="422" r:id="rId77"/>
    <p:sldId id="425" r:id="rId78"/>
    <p:sldId id="614" r:id="rId79"/>
    <p:sldId id="615" r:id="rId80"/>
    <p:sldId id="613" r:id="rId81"/>
    <p:sldId id="618" r:id="rId82"/>
    <p:sldId id="617" r:id="rId83"/>
    <p:sldId id="612" r:id="rId84"/>
    <p:sldId id="428" r:id="rId85"/>
    <p:sldId id="556" r:id="rId86"/>
    <p:sldId id="589" r:id="rId87"/>
    <p:sldId id="406" r:id="rId88"/>
    <p:sldId id="628" r:id="rId89"/>
    <p:sldId id="277" r:id="rId90"/>
    <p:sldId id="279" r:id="rId91"/>
    <p:sldId id="553" r:id="rId92"/>
    <p:sldId id="554" r:id="rId93"/>
    <p:sldId id="555" r:id="rId94"/>
    <p:sldId id="565" r:id="rId95"/>
    <p:sldId id="448" r:id="rId96"/>
    <p:sldId id="566" r:id="rId97"/>
    <p:sldId id="586" r:id="rId98"/>
    <p:sldId id="318" r:id="rId99"/>
    <p:sldId id="626" r:id="rId100"/>
    <p:sldId id="317" r:id="rId101"/>
    <p:sldId id="321" r:id="rId102"/>
    <p:sldId id="319" r:id="rId103"/>
    <p:sldId id="559" r:id="rId104"/>
    <p:sldId id="560" r:id="rId105"/>
    <p:sldId id="588" r:id="rId106"/>
    <p:sldId id="561" r:id="rId107"/>
    <p:sldId id="563" r:id="rId108"/>
    <p:sldId id="557" r:id="rId109"/>
    <p:sldId id="316" r:id="rId110"/>
    <p:sldId id="584" r:id="rId111"/>
    <p:sldId id="582" r:id="rId112"/>
    <p:sldId id="558" r:id="rId113"/>
    <p:sldId id="585" r:id="rId114"/>
    <p:sldId id="587" r:id="rId115"/>
    <p:sldId id="564" r:id="rId116"/>
    <p:sldId id="320" r:id="rId117"/>
    <p:sldId id="456" r:id="rId118"/>
    <p:sldId id="400" r:id="rId119"/>
    <p:sldId id="283" r:id="rId120"/>
    <p:sldId id="284" r:id="rId121"/>
    <p:sldId id="285" r:id="rId122"/>
    <p:sldId id="601" r:id="rId123"/>
    <p:sldId id="286" r:id="rId124"/>
    <p:sldId id="602" r:id="rId125"/>
    <p:sldId id="287" r:id="rId126"/>
    <p:sldId id="288" r:id="rId127"/>
    <p:sldId id="289" r:id="rId128"/>
    <p:sldId id="290" r:id="rId129"/>
    <p:sldId id="291" r:id="rId130"/>
    <p:sldId id="455" r:id="rId131"/>
    <p:sldId id="443" r:id="rId132"/>
    <p:sldId id="441" r:id="rId133"/>
    <p:sldId id="442" r:id="rId134"/>
    <p:sldId id="453" r:id="rId135"/>
    <p:sldId id="454" r:id="rId136"/>
    <p:sldId id="445" r:id="rId137"/>
    <p:sldId id="446" r:id="rId138"/>
    <p:sldId id="447" r:id="rId139"/>
    <p:sldId id="463" r:id="rId140"/>
    <p:sldId id="464" r:id="rId141"/>
    <p:sldId id="465" r:id="rId142"/>
    <p:sldId id="467" r:id="rId143"/>
    <p:sldId id="468" r:id="rId144"/>
    <p:sldId id="469" r:id="rId145"/>
    <p:sldId id="470" r:id="rId146"/>
    <p:sldId id="471" r:id="rId147"/>
    <p:sldId id="472" r:id="rId148"/>
    <p:sldId id="473" r:id="rId149"/>
    <p:sldId id="474" r:id="rId150"/>
    <p:sldId id="475" r:id="rId151"/>
    <p:sldId id="476" r:id="rId152"/>
    <p:sldId id="477" r:id="rId153"/>
    <p:sldId id="478" r:id="rId154"/>
    <p:sldId id="479" r:id="rId155"/>
    <p:sldId id="481" r:id="rId156"/>
    <p:sldId id="482" r:id="rId157"/>
    <p:sldId id="484" r:id="rId158"/>
    <p:sldId id="485" r:id="rId159"/>
    <p:sldId id="487" r:id="rId160"/>
    <p:sldId id="488" r:id="rId161"/>
    <p:sldId id="489" r:id="rId162"/>
    <p:sldId id="490" r:id="rId163"/>
    <p:sldId id="491" r:id="rId164"/>
    <p:sldId id="492" r:id="rId165"/>
    <p:sldId id="389" r:id="rId1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1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3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29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27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34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3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15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74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15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35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22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18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5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49B2D-A6BC-4EF2-B105-F68888178F93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5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jpeg"/><Relationship Id="rId9" Type="http://schemas.openxmlformats.org/officeDocument/2006/relationships/image" Target="../media/image16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174.w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w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682" y="0"/>
            <a:ext cx="2595317" cy="23902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19350" cy="23308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83" y="-15040"/>
            <a:ext cx="2360403" cy="23399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99" y="-15040"/>
            <a:ext cx="2414654" cy="23350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813" y="4602062"/>
            <a:ext cx="2436663" cy="22851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060" y="-14249"/>
            <a:ext cx="2474422" cy="237506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398" y="4630511"/>
            <a:ext cx="2432154" cy="224793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663" y="2290050"/>
            <a:ext cx="2444392" cy="2340461"/>
          </a:xfrm>
          <a:prstGeom prst="rect">
            <a:avLst/>
          </a:prstGeom>
        </p:spPr>
      </p:pic>
      <p:pic>
        <p:nvPicPr>
          <p:cNvPr id="16" name="Picture 8" descr="South Australian Mediterranean Forests, Woodlands &amp; Scrub (AU5) | One Eart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050"/>
            <a:ext cx="2453413" cy="232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4060" y="4378441"/>
            <a:ext cx="2622251" cy="24795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7398" y="2314006"/>
            <a:ext cx="2373107" cy="230933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8288" y="2318181"/>
            <a:ext cx="2461652" cy="22841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400" y="4614256"/>
            <a:ext cx="2459814" cy="2292370"/>
          </a:xfrm>
          <a:prstGeom prst="rect">
            <a:avLst/>
          </a:prstGeom>
        </p:spPr>
      </p:pic>
      <p:pic>
        <p:nvPicPr>
          <p:cNvPr id="17" name="Picture 2" descr="Velký bariérový útes u Austrálie">
            <a:extLst>
              <a:ext uri="{FF2B5EF4-FFF2-40B4-BE49-F238E27FC236}">
                <a16:creationId xmlns:a16="http://schemas.microsoft.com/office/drawing/2014/main" id="{5312676A-01B3-240D-5F58-E2D685F4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10" y="4602062"/>
            <a:ext cx="2438330" cy="223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5572" y="2276829"/>
            <a:ext cx="2659841" cy="2353682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4031283" y="1968221"/>
            <a:ext cx="3446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cs-CZ" sz="4000" b="1" dirty="0">
                <a:solidFill>
                  <a:schemeClr val="bg1"/>
                </a:solidFill>
              </a:rPr>
              <a:t>EKOSYSTÉMY</a:t>
            </a:r>
          </a:p>
        </p:txBody>
      </p:sp>
    </p:spTree>
    <p:extLst>
      <p:ext uri="{BB962C8B-B14F-4D97-AF65-F5344CB8AC3E}">
        <p14:creationId xmlns:p14="http://schemas.microsoft.com/office/powerpoint/2010/main" val="1604499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098398" y="-4128795"/>
            <a:ext cx="635232" cy="18892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07" y="2744846"/>
            <a:ext cx="5324475" cy="3886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923" y="1192061"/>
            <a:ext cx="5667375" cy="5353050"/>
          </a:xfrm>
          <a:prstGeom prst="rect">
            <a:avLst/>
          </a:prstGeom>
        </p:spPr>
      </p:pic>
      <p:pic>
        <p:nvPicPr>
          <p:cNvPr id="11268" name="Picture 4" descr="Elektronická učebnice - EL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80" y="386323"/>
            <a:ext cx="1549401" cy="21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Základy ekologie - Odum, Eugene P. - knihobot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81" y="356018"/>
            <a:ext cx="2007031" cy="21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Georgia Groundbreakers: Eugene Odum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" y="386323"/>
            <a:ext cx="3775074" cy="21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909246" y="155736"/>
            <a:ext cx="37896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3600" b="1" dirty="0"/>
              <a:t>Z historie studia ES</a:t>
            </a:r>
          </a:p>
          <a:p>
            <a:pPr algn="r"/>
            <a:r>
              <a:rPr lang="cs-CZ" sz="3200" b="1" dirty="0"/>
              <a:t>Eugene </a:t>
            </a:r>
            <a:r>
              <a:rPr lang="cs-CZ" sz="3200" b="1" dirty="0" err="1"/>
              <a:t>Odum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7205261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493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řetězec pastevně kořistnický</a:t>
            </a:r>
          </a:p>
        </p:txBody>
      </p:sp>
      <p:pic>
        <p:nvPicPr>
          <p:cNvPr id="26626" name="Picture 2" descr="Potravní vztahy v ekosystémech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24" y="1045397"/>
            <a:ext cx="7482177" cy="56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4314E9-298C-45B3-A5EA-9390BE904A10}"/>
              </a:ext>
            </a:extLst>
          </p:cNvPr>
          <p:cNvSpPr txBox="1"/>
          <p:nvPr/>
        </p:nvSpPr>
        <p:spPr>
          <a:xfrm>
            <a:off x="523875" y="3171825"/>
            <a:ext cx="1560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Terestrický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0BC257B-F269-4645-A42A-27B3FBF7A25E}"/>
              </a:ext>
            </a:extLst>
          </p:cNvPr>
          <p:cNvSpPr txBox="1"/>
          <p:nvPr/>
        </p:nvSpPr>
        <p:spPr>
          <a:xfrm>
            <a:off x="10096500" y="3190875"/>
            <a:ext cx="141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Akvatický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090466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47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err="1"/>
              <a:t>Dekompozitní</a:t>
            </a:r>
            <a:r>
              <a:rPr lang="cs-CZ" sz="3600" b="1" dirty="0"/>
              <a:t> (</a:t>
            </a:r>
            <a:r>
              <a:rPr lang="cs-CZ" sz="3600" b="1" dirty="0" err="1"/>
              <a:t>rozkladačský</a:t>
            </a:r>
            <a:r>
              <a:rPr lang="cs-CZ" sz="3600" b="1" dirty="0"/>
              <a:t>) potravní řetězec</a:t>
            </a:r>
          </a:p>
        </p:txBody>
      </p:sp>
      <p:pic>
        <p:nvPicPr>
          <p:cNvPr id="29698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2" y="1089329"/>
            <a:ext cx="7420031" cy="55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9827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44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Parazitní potravní řetězec</a:t>
            </a:r>
          </a:p>
        </p:txBody>
      </p:sp>
      <p:pic>
        <p:nvPicPr>
          <p:cNvPr id="27650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15" y="1049572"/>
            <a:ext cx="7314769" cy="54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0236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182247"/>
            <a:ext cx="10515600" cy="80697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Srovnání dvou potravních řetězců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914398"/>
            <a:ext cx="5157787" cy="460143"/>
          </a:xfrm>
        </p:spPr>
        <p:txBody>
          <a:bodyPr/>
          <a:lstStyle/>
          <a:p>
            <a:r>
              <a:rPr lang="cs-CZ" dirty="0" err="1"/>
              <a:t>Detritový</a:t>
            </a:r>
            <a:r>
              <a:rPr lang="cs-CZ" dirty="0"/>
              <a:t> potravní řetězec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3286" y="1441040"/>
            <a:ext cx="5157787" cy="5799344"/>
          </a:xfrm>
        </p:spPr>
        <p:txBody>
          <a:bodyPr>
            <a:normAutofit fontScale="55000" lnSpcReduction="20000"/>
          </a:bodyPr>
          <a:lstStyle/>
          <a:p>
            <a:r>
              <a:rPr lang="cs-CZ" sz="3100" dirty="0"/>
              <a:t>Potravní řetězec je vázán na mrtvou biomasu - ta je </a:t>
            </a:r>
            <a:r>
              <a:rPr lang="cs-CZ" sz="3100" b="1" dirty="0"/>
              <a:t>zdrojem energie pro rozkladače</a:t>
            </a:r>
            <a:r>
              <a:rPr lang="cs-CZ" sz="3100" dirty="0"/>
              <a:t> (dekompozitory, </a:t>
            </a:r>
            <a:r>
              <a:rPr lang="cs-CZ" sz="3100" dirty="0" err="1"/>
              <a:t>mikrokonzumenty</a:t>
            </a:r>
            <a:r>
              <a:rPr lang="cs-CZ" sz="3100" dirty="0"/>
              <a:t>) </a:t>
            </a:r>
          </a:p>
          <a:p>
            <a:r>
              <a:rPr lang="cs-CZ" sz="3100" dirty="0"/>
              <a:t>Produkt počátečního rozkladu (a zároveň materiál dalšího) rozkladu se nazývá </a:t>
            </a:r>
            <a:r>
              <a:rPr lang="cs-CZ" sz="3100" b="1" dirty="0"/>
              <a:t>detritus (</a:t>
            </a:r>
            <a:r>
              <a:rPr lang="cs-CZ" sz="3100" dirty="0"/>
              <a:t>detrit) </a:t>
            </a:r>
          </a:p>
          <a:p>
            <a:pPr lvl="1"/>
            <a:r>
              <a:rPr lang="cs-CZ" b="1" dirty="0"/>
              <a:t>mrtvá biomasa primárních producentů, exkrementy a mrtvá těla konzumentů z pastevně-kořistnického řetězce  </a:t>
            </a:r>
          </a:p>
          <a:p>
            <a:pPr lvl="1"/>
            <a:r>
              <a:rPr lang="cs-CZ" b="1" dirty="0"/>
              <a:t>tímto </a:t>
            </a:r>
            <a:r>
              <a:rPr lang="cs-CZ" b="1" dirty="0" err="1"/>
              <a:t>detritový</a:t>
            </a:r>
            <a:r>
              <a:rPr lang="cs-CZ" b="1" dirty="0"/>
              <a:t> potravní řetězec navazuje na všechny trofické úrovně řetěze pastevně-kořistnického. </a:t>
            </a:r>
          </a:p>
          <a:p>
            <a:r>
              <a:rPr lang="cs-CZ" sz="3100" dirty="0"/>
              <a:t>Postupná </a:t>
            </a:r>
            <a:r>
              <a:rPr lang="cs-CZ" sz="3100" b="1" dirty="0"/>
              <a:t>metabolická degradace organických látek</a:t>
            </a:r>
            <a:r>
              <a:rPr lang="cs-CZ" sz="3100" dirty="0"/>
              <a:t> na jednoduché anorganické sloučeniny </a:t>
            </a:r>
          </a:p>
          <a:p>
            <a:r>
              <a:rPr lang="cs-CZ" sz="3100" dirty="0"/>
              <a:t>Část rozkládající se organické hmoty zůstává většinou určitou dobu </a:t>
            </a:r>
            <a:r>
              <a:rPr lang="cs-CZ" sz="3100" b="1" dirty="0"/>
              <a:t>v půdě ve formě humusu </a:t>
            </a:r>
            <a:r>
              <a:rPr lang="cs-CZ" sz="3100" dirty="0"/>
              <a:t>(= organické půdní hmoty) </a:t>
            </a:r>
          </a:p>
          <a:p>
            <a:r>
              <a:rPr lang="cs-CZ" sz="3100" dirty="0"/>
              <a:t>Půdní bakterie, aktinomycety a houby </a:t>
            </a:r>
          </a:p>
          <a:p>
            <a:pPr lvl="1"/>
            <a:r>
              <a:rPr lang="cs-CZ" b="1" dirty="0" err="1"/>
              <a:t>edafon</a:t>
            </a:r>
            <a:r>
              <a:rPr lang="cs-CZ" b="1" dirty="0"/>
              <a:t> (= společenstvo půdních organismů)  </a:t>
            </a:r>
          </a:p>
          <a:p>
            <a:pPr lvl="1"/>
            <a:r>
              <a:rPr lang="cs-CZ" b="1" dirty="0"/>
              <a:t>saprofágové (živí se látkami částečně rozložené biomasy) </a:t>
            </a:r>
          </a:p>
          <a:p>
            <a:r>
              <a:rPr lang="cs-CZ" sz="3100" dirty="0"/>
              <a:t>Existují i predační vztahy mezi jednotlivými složkami </a:t>
            </a:r>
            <a:r>
              <a:rPr lang="cs-CZ" sz="3100" b="1" dirty="0" err="1"/>
              <a:t>edafonu</a:t>
            </a:r>
            <a:endParaRPr lang="cs-CZ" sz="3100" b="1" dirty="0"/>
          </a:p>
          <a:p>
            <a:r>
              <a:rPr lang="cs-CZ" sz="3100" b="1" dirty="0"/>
              <a:t>Je zásadní pro koloběh uhlíku a dalších biogenních prvků krátký koloběh uhlíku </a:t>
            </a:r>
            <a:r>
              <a:rPr lang="cs-CZ" sz="3100" dirty="0"/>
              <a:t>(X v </a:t>
            </a:r>
          </a:p>
          <a:p>
            <a:pPr lvl="1"/>
            <a:r>
              <a:rPr lang="cs-CZ" b="1" dirty="0"/>
              <a:t>pastevně kořistnickém řetězci dlouhý) </a:t>
            </a:r>
          </a:p>
          <a:p>
            <a:pPr lvl="1"/>
            <a:r>
              <a:rPr lang="cs-CZ" b="1" dirty="0"/>
              <a:t>rychlejší znovuzapojení uhlíku do biomasy primárních producentů pomocí mykorrhizních hub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950590"/>
            <a:ext cx="5183188" cy="40732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Pastevně kořistnický potravní řetězec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1715366"/>
            <a:ext cx="5183188" cy="3684588"/>
          </a:xfrm>
        </p:spPr>
        <p:txBody>
          <a:bodyPr>
            <a:normAutofit/>
          </a:bodyPr>
          <a:lstStyle/>
          <a:p>
            <a:r>
              <a:rPr lang="cs-CZ" sz="2400" dirty="0"/>
              <a:t>Začíná živou biomasou primárních producentů -konzumenti (býložravci = </a:t>
            </a:r>
            <a:r>
              <a:rPr lang="cs-CZ" sz="2400" dirty="0" err="1"/>
              <a:t>herbivoři</a:t>
            </a:r>
            <a:r>
              <a:rPr lang="cs-CZ" sz="2400" dirty="0"/>
              <a:t> - masožravci = </a:t>
            </a:r>
            <a:r>
              <a:rPr lang="cs-CZ" sz="2400" dirty="0" err="1"/>
              <a:t>karnivoři</a:t>
            </a:r>
            <a:r>
              <a:rPr lang="cs-CZ" sz="2400" dirty="0"/>
              <a:t>) </a:t>
            </a:r>
          </a:p>
          <a:p>
            <a:pPr lvl="1"/>
            <a:r>
              <a:rPr lang="cs-CZ" sz="2200" dirty="0"/>
              <a:t>Příklad pastevně kořistnického potravního řetězce ve vodním ekosystému </a:t>
            </a:r>
          </a:p>
          <a:p>
            <a:pPr lvl="1"/>
            <a:r>
              <a:rPr lang="cs-CZ" sz="2200" dirty="0"/>
              <a:t>Příklady potravních řetězců v terestrickém ekosystém</a:t>
            </a:r>
          </a:p>
        </p:txBody>
      </p:sp>
    </p:spTree>
    <p:extLst>
      <p:ext uri="{BB962C8B-B14F-4D97-AF65-F5344CB8AC3E}">
        <p14:creationId xmlns:p14="http://schemas.microsoft.com/office/powerpoint/2010/main" val="19530168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Osud energie v potravním řetězci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04850"/>
            <a:ext cx="10515600" cy="512895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Na sebe navazující úrovně konzumentů</a:t>
            </a:r>
            <a:r>
              <a:rPr lang="cs-CZ" dirty="0"/>
              <a:t>, kteří se živí předchozími články potravního řetězce a sami slouží za potravu článkům následujícím, se nazývají </a:t>
            </a:r>
            <a:r>
              <a:rPr lang="cs-CZ" b="1" dirty="0"/>
              <a:t>trofické úrovně </a:t>
            </a:r>
          </a:p>
          <a:p>
            <a:r>
              <a:rPr lang="cs-CZ" b="1" dirty="0"/>
              <a:t>Z každé trofické úrovně odchází část biomasy do </a:t>
            </a:r>
            <a:r>
              <a:rPr lang="cs-CZ" b="1" dirty="0" err="1"/>
              <a:t>detritového</a:t>
            </a:r>
            <a:r>
              <a:rPr lang="cs-CZ" b="1" dirty="0"/>
              <a:t> potravního řetězce </a:t>
            </a:r>
            <a:r>
              <a:rPr lang="cs-CZ" dirty="0"/>
              <a:t>(zbytky kořisti, exkrementy) </a:t>
            </a:r>
          </a:p>
          <a:p>
            <a:r>
              <a:rPr lang="cs-CZ" b="1" dirty="0"/>
              <a:t>Podíl strávené (asimilované) potravy </a:t>
            </a:r>
            <a:r>
              <a:rPr lang="cs-CZ" dirty="0"/>
              <a:t>z přijaté potravy se nazývá </a:t>
            </a:r>
            <a:r>
              <a:rPr lang="cs-CZ" b="1" dirty="0"/>
              <a:t>asimilační účinnost </a:t>
            </a:r>
          </a:p>
          <a:p>
            <a:pPr lvl="1"/>
            <a:r>
              <a:rPr lang="cs-CZ" dirty="0"/>
              <a:t>Jednotky podílu energie </a:t>
            </a:r>
          </a:p>
          <a:p>
            <a:pPr lvl="1"/>
            <a:r>
              <a:rPr lang="cs-CZ" b="1" dirty="0"/>
              <a:t>Primární producent - </a:t>
            </a:r>
            <a:r>
              <a:rPr lang="cs-CZ" b="1" dirty="0" err="1"/>
              <a:t>herbivor</a:t>
            </a:r>
            <a:r>
              <a:rPr lang="cs-CZ" b="1" dirty="0"/>
              <a:t> </a:t>
            </a:r>
            <a:r>
              <a:rPr lang="cs-CZ" dirty="0"/>
              <a:t>- 0,45 – 0,90 (tj. 45 – 90% z energie v potravě) </a:t>
            </a:r>
          </a:p>
          <a:p>
            <a:pPr lvl="1"/>
            <a:r>
              <a:rPr lang="cs-CZ" b="1" dirty="0"/>
              <a:t>Mezi karnivorními trofickými </a:t>
            </a:r>
            <a:r>
              <a:rPr lang="cs-CZ" dirty="0"/>
              <a:t>úrovněmi - 70 – 98% </a:t>
            </a:r>
          </a:p>
          <a:p>
            <a:r>
              <a:rPr lang="cs-CZ" dirty="0"/>
              <a:t>Poměr produkce biomasy v následující trofické úrovni k biomase předchozí trofické úrovně se nazývá </a:t>
            </a:r>
            <a:r>
              <a:rPr lang="cs-CZ" b="1" dirty="0"/>
              <a:t>produkční účinnost </a:t>
            </a:r>
          </a:p>
          <a:p>
            <a:pPr lvl="1"/>
            <a:r>
              <a:rPr lang="cs-CZ" dirty="0"/>
              <a:t>Podstatně menší, většinu tvoří metabolická spotřeba </a:t>
            </a:r>
          </a:p>
          <a:p>
            <a:pPr lvl="1"/>
            <a:r>
              <a:rPr lang="cs-CZ" b="1" dirty="0"/>
              <a:t>Roste od </a:t>
            </a:r>
            <a:r>
              <a:rPr lang="cs-CZ" b="1" dirty="0" err="1"/>
              <a:t>autotrofů</a:t>
            </a:r>
            <a:r>
              <a:rPr lang="cs-CZ" b="1" dirty="0"/>
              <a:t> </a:t>
            </a:r>
            <a:r>
              <a:rPr lang="cs-CZ" dirty="0"/>
              <a:t>(uloží do </a:t>
            </a:r>
            <a:r>
              <a:rPr lang="cs-CZ" b="1" dirty="0"/>
              <a:t>svých těl 0,1% přijaté sluneční energie</a:t>
            </a:r>
            <a:r>
              <a:rPr lang="cs-CZ" dirty="0"/>
              <a:t>) přes </a:t>
            </a:r>
            <a:r>
              <a:rPr lang="cs-CZ" dirty="0" err="1"/>
              <a:t>herbivory</a:t>
            </a:r>
            <a:r>
              <a:rPr lang="cs-CZ" dirty="0"/>
              <a:t> (několik málo % energie obsažené v potravě) až </a:t>
            </a:r>
            <a:r>
              <a:rPr lang="cs-CZ" b="1" dirty="0"/>
              <a:t>po </a:t>
            </a:r>
            <a:r>
              <a:rPr lang="cs-CZ" b="1" dirty="0" err="1"/>
              <a:t>karnivory</a:t>
            </a:r>
            <a:r>
              <a:rPr lang="cs-CZ" b="1" dirty="0"/>
              <a:t> (10 – 20% účinnost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9339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5621"/>
            <a:ext cx="10515600" cy="113116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Osud přijaté energie v organismu konzumenta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935" y="1296787"/>
            <a:ext cx="7815551" cy="54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810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977" y="1673632"/>
            <a:ext cx="10742074" cy="38986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S trofickou úrovní klesá biomasa i produkce  potravní (trofická) pyramida</a:t>
            </a:r>
          </a:p>
        </p:txBody>
      </p:sp>
      <p:sp>
        <p:nvSpPr>
          <p:cNvPr id="5" name="Vývojový diagram: postup 4"/>
          <p:cNvSpPr/>
          <p:nvPr/>
        </p:nvSpPr>
        <p:spPr>
          <a:xfrm>
            <a:off x="1745673" y="4549553"/>
            <a:ext cx="8246225" cy="928534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Ekologické potravní pyramidy A </a:t>
            </a:r>
            <a:r>
              <a:rPr lang="cs-CZ" dirty="0" err="1">
                <a:solidFill>
                  <a:schemeClr val="tx1"/>
                </a:solidFill>
              </a:rPr>
              <a:t>a</a:t>
            </a:r>
            <a:r>
              <a:rPr lang="cs-CZ" dirty="0">
                <a:solidFill>
                  <a:schemeClr val="tx1"/>
                </a:solidFill>
              </a:rPr>
              <a:t> B – znázorňují tentýž potravní řetězec vyjádřený jednou v hodnotách biomasy (A) a podruhé početnosti (B)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C – pyramida hodnot biomasy potravního řetězce vodního ekosystému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757350" y="1949336"/>
            <a:ext cx="1014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Krahujec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95748" y="1943794"/>
            <a:ext cx="1014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Krahujec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497482" y="2575565"/>
            <a:ext cx="7370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Sýkora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14744" y="2578332"/>
            <a:ext cx="7370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Sýkora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80854" y="3107574"/>
            <a:ext cx="861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Píďalka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964868" y="3102034"/>
            <a:ext cx="861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Píďalka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622173" y="3622966"/>
            <a:ext cx="587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Dub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122811" y="3609111"/>
            <a:ext cx="587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Dub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28354" y="4105103"/>
            <a:ext cx="587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   A</a:t>
            </a:r>
            <a:endParaRPr lang="cs-CZ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08317" y="4116185"/>
            <a:ext cx="587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   B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121528" y="4077396"/>
            <a:ext cx="587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   C</a:t>
            </a:r>
            <a:endParaRPr lang="cs-CZ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980217" y="2068482"/>
            <a:ext cx="831274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/>
              <a:t>   </a:t>
            </a:r>
            <a:endParaRPr lang="cs-CZ" sz="13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722520" y="2495203"/>
            <a:ext cx="13300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/>
              <a:t> </a:t>
            </a:r>
            <a:r>
              <a:rPr lang="cs-CZ" sz="1300" dirty="0" err="1" smtClean="0"/>
              <a:t>Planktonofágní</a:t>
            </a:r>
            <a:r>
              <a:rPr lang="cs-CZ" sz="1300" dirty="0" smtClean="0"/>
              <a:t> </a:t>
            </a:r>
          </a:p>
          <a:p>
            <a:pPr algn="ctr"/>
            <a:r>
              <a:rPr lang="cs-CZ" sz="1300" dirty="0" smtClean="0"/>
              <a:t>ryby</a:t>
            </a:r>
            <a:endParaRPr lang="cs-CZ" sz="13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833361" y="3118657"/>
            <a:ext cx="11637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/>
              <a:t>   Zooplankton</a:t>
            </a:r>
            <a:endParaRPr lang="cs-CZ" sz="13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725595" y="3719942"/>
            <a:ext cx="1366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/>
              <a:t>  </a:t>
            </a:r>
            <a:r>
              <a:rPr lang="cs-CZ" sz="1600" dirty="0" smtClean="0"/>
              <a:t>Fytoplankton</a:t>
            </a:r>
            <a:endParaRPr lang="cs-CZ" sz="1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944495" y="2021378"/>
            <a:ext cx="14048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Dravé ryby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233857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96491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Ztráty energie v trofickém řetězci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672" y="1266826"/>
            <a:ext cx="8251509" cy="43519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90850" y="5353397"/>
            <a:ext cx="4802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dirty="0"/>
              <a:t>Čím delší řetězec, tím větší ztráty !</a:t>
            </a:r>
          </a:p>
        </p:txBody>
      </p:sp>
    </p:spTree>
    <p:extLst>
      <p:ext uri="{BB962C8B-B14F-4D97-AF65-F5344CB8AC3E}">
        <p14:creationId xmlns:p14="http://schemas.microsoft.com/office/powerpoint/2010/main" val="28796514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53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</a:t>
            </a:r>
            <a:r>
              <a:rPr lang="es-ES" sz="4000" b="1" dirty="0"/>
              <a:t>otravní řetězce a potravní síť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8226"/>
            <a:ext cx="10515600" cy="515389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Koloběh hmoty a tok energie biosférou probíhá přes potravní řetězce, tvořící potravní síť  !</a:t>
            </a:r>
          </a:p>
          <a:p>
            <a:r>
              <a:rPr lang="cs-CZ" dirty="0"/>
              <a:t>Potravní řetězec je </a:t>
            </a:r>
            <a:r>
              <a:rPr lang="cs-CZ" b="1" dirty="0"/>
              <a:t>sled trofických (potravních) úrovní, které na sebe navazují </a:t>
            </a:r>
          </a:p>
          <a:p>
            <a:r>
              <a:rPr lang="cs-CZ" b="1" dirty="0"/>
              <a:t>Primární producenti </a:t>
            </a:r>
          </a:p>
          <a:p>
            <a:pPr lvl="1"/>
            <a:r>
              <a:rPr lang="cs-CZ" b="1" dirty="0"/>
              <a:t>autotrofní organismy</a:t>
            </a:r>
            <a:r>
              <a:rPr lang="cs-CZ" dirty="0"/>
              <a:t>, přeměňující anorganické látky v organické. </a:t>
            </a:r>
            <a:r>
              <a:rPr lang="cs-CZ" b="1" dirty="0"/>
              <a:t>Dokáží chemicky vázat energii do své biomasy </a:t>
            </a:r>
          </a:p>
          <a:p>
            <a:pPr lvl="1"/>
            <a:r>
              <a:rPr lang="cs-CZ" dirty="0"/>
              <a:t>tato </a:t>
            </a:r>
            <a:r>
              <a:rPr lang="cs-CZ" b="1" dirty="0"/>
              <a:t>energie udržuje životní procesy </a:t>
            </a:r>
            <a:r>
              <a:rPr lang="cs-CZ" dirty="0"/>
              <a:t>všech organismů v potravním řetězci </a:t>
            </a:r>
          </a:p>
          <a:p>
            <a:pPr lvl="1"/>
            <a:r>
              <a:rPr lang="cs-CZ" dirty="0"/>
              <a:t>během průchodu potravním řetězcem </a:t>
            </a:r>
            <a:r>
              <a:rPr lang="cs-CZ" b="1" dirty="0"/>
              <a:t>degraduje a přeměňuje se v mechanickou energii a teplo </a:t>
            </a:r>
          </a:p>
          <a:p>
            <a:r>
              <a:rPr lang="cs-CZ" b="1" dirty="0"/>
              <a:t>Konzumenti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heterotrofní organismy navazující na primární producenty; konzumenti I., II., popř. vyššího řádu</a:t>
            </a:r>
          </a:p>
        </p:txBody>
      </p:sp>
    </p:spTree>
    <p:extLst>
      <p:ext uri="{BB962C8B-B14F-4D97-AF65-F5344CB8AC3E}">
        <p14:creationId xmlns:p14="http://schemas.microsoft.com/office/powerpoint/2010/main" val="15778821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33321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Schéma potravní sítě</a:t>
            </a:r>
          </a:p>
        </p:txBody>
      </p:sp>
      <p:pic>
        <p:nvPicPr>
          <p:cNvPr id="25606" name="Picture 6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87" y="1246731"/>
            <a:ext cx="7440625" cy="53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89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865"/>
            <a:ext cx="10515600" cy="823595"/>
          </a:xfrm>
        </p:spPr>
        <p:txBody>
          <a:bodyPr>
            <a:normAutofit/>
          </a:bodyPr>
          <a:lstStyle/>
          <a:p>
            <a:pPr algn="ctr"/>
            <a:r>
              <a:rPr lang="cs-CZ" sz="4000" b="1" i="1" dirty="0"/>
              <a:t>Je dnes ekosystém prázdný pojem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52619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Argumenty proti koncepci ekosystému (Robert </a:t>
            </a:r>
            <a:r>
              <a:rPr lang="cs-CZ" dirty="0" err="1"/>
              <a:t>O‘Neill</a:t>
            </a:r>
            <a:r>
              <a:rPr lang="cs-CZ" dirty="0"/>
              <a:t>, 2001) </a:t>
            </a:r>
          </a:p>
          <a:p>
            <a:r>
              <a:rPr lang="cs-CZ" b="1" dirty="0"/>
              <a:t>Problém s prostorovým ohraničením </a:t>
            </a:r>
          </a:p>
          <a:p>
            <a:pPr lvl="1"/>
            <a:r>
              <a:rPr lang="cs-CZ" dirty="0"/>
              <a:t>Obnova ekosystému, energetické toky, koloběhy látek apod. závisí velkou měrou na okolí </a:t>
            </a:r>
          </a:p>
          <a:p>
            <a:r>
              <a:rPr lang="cs-CZ" b="1" dirty="0"/>
              <a:t>Problém s homogenitou </a:t>
            </a:r>
          </a:p>
          <a:p>
            <a:pPr lvl="1"/>
            <a:r>
              <a:rPr lang="cs-CZ" dirty="0"/>
              <a:t>Každý přírodní systém je heterogenní</a:t>
            </a:r>
          </a:p>
          <a:p>
            <a:r>
              <a:rPr lang="cs-CZ" b="1" dirty="0"/>
              <a:t>Přehlížení druhů </a:t>
            </a:r>
          </a:p>
          <a:p>
            <a:pPr lvl="1"/>
            <a:r>
              <a:rPr lang="cs-CZ" dirty="0"/>
              <a:t>Na živé organismy nahlížíme jako na </a:t>
            </a:r>
            <a:r>
              <a:rPr lang="cs-CZ" dirty="0" err="1"/>
              <a:t>black</a:t>
            </a:r>
            <a:r>
              <a:rPr lang="cs-CZ" dirty="0"/>
              <a:t> boxy ekologických funkčních skupin (typu producenti, </a:t>
            </a:r>
            <a:r>
              <a:rPr lang="cs-CZ" dirty="0" err="1"/>
              <a:t>reducenti</a:t>
            </a:r>
            <a:r>
              <a:rPr lang="cs-CZ" dirty="0"/>
              <a:t>…). Druhy a jejich vlastnosti zcela přehlížíme </a:t>
            </a:r>
          </a:p>
          <a:p>
            <a:r>
              <a:rPr lang="cs-CZ" b="1" dirty="0"/>
              <a:t>Přehlížení role přírodního výběru </a:t>
            </a:r>
          </a:p>
          <a:p>
            <a:pPr lvl="1"/>
            <a:r>
              <a:rPr lang="cs-CZ" dirty="0"/>
              <a:t>Paradigma ekosystémů nebere v potaz evoluci a selekci druhů </a:t>
            </a:r>
          </a:p>
          <a:p>
            <a:r>
              <a:rPr lang="cs-CZ" b="1" dirty="0"/>
              <a:t>Opomíjena role člověka </a:t>
            </a:r>
          </a:p>
          <a:p>
            <a:pPr lvl="1"/>
            <a:r>
              <a:rPr lang="cs-CZ" dirty="0"/>
              <a:t>Člověk nebývá součástí ekosystémů, pokud ano, pak je antropogenní krajina jedním z nejstabilnějších klimaxů </a:t>
            </a:r>
          </a:p>
          <a:p>
            <a:r>
              <a:rPr lang="cs-CZ" b="1" dirty="0"/>
              <a:t>Opomíjení časoprostorových měřítek </a:t>
            </a:r>
          </a:p>
          <a:p>
            <a:pPr lvl="1"/>
            <a:r>
              <a:rPr lang="cs-CZ" dirty="0"/>
              <a:t>Nebere v úvahu rozdíly mezi malými a velkými událostmi – pád stromu a pád meteoritu 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sz="4600" dirty="0">
                <a:solidFill>
                  <a:srgbClr val="FF0000"/>
                </a:solidFill>
              </a:rPr>
              <a:t>Pojmu ekosystém je potřeba dát nový obsah !</a:t>
            </a:r>
          </a:p>
        </p:txBody>
      </p:sp>
    </p:spTree>
    <p:extLst>
      <p:ext uri="{BB962C8B-B14F-4D97-AF65-F5344CB8AC3E}">
        <p14:creationId xmlns:p14="http://schemas.microsoft.com/office/powerpoint/2010/main" val="34813574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arp Seal | NOAA Fisher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3" y="5757527"/>
            <a:ext cx="1889979" cy="126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3934"/>
            <a:ext cx="10515600" cy="76540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Co je potravní síť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13906"/>
            <a:ext cx="10515600" cy="4373101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Potravní síť</a:t>
            </a:r>
            <a:r>
              <a:rPr lang="cs-CZ" dirty="0"/>
              <a:t> je </a:t>
            </a:r>
            <a:r>
              <a:rPr lang="cs-CZ" b="1" dirty="0"/>
              <a:t>soubor potravních vztahů mezi jednotlivými druhy</a:t>
            </a:r>
            <a:r>
              <a:rPr lang="cs-CZ" dirty="0"/>
              <a:t> v daném ekosystému, tedy </a:t>
            </a:r>
            <a:r>
              <a:rPr lang="cs-CZ" b="1" dirty="0"/>
              <a:t>přenos biomasy mezi jednotlivými druhy. Je větvená</a:t>
            </a:r>
            <a:r>
              <a:rPr lang="cs-CZ" dirty="0"/>
              <a:t>, zatímco potravní řetězec ne.</a:t>
            </a: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30" y="2532480"/>
            <a:ext cx="6276642" cy="33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82289" y="6267795"/>
            <a:ext cx="2443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/>
              <a:t>Arktický ekosystém</a:t>
            </a:r>
          </a:p>
        </p:txBody>
      </p:sp>
      <p:pic>
        <p:nvPicPr>
          <p:cNvPr id="7" name="Picture 2" descr="Facts About Polar Bears | Polar Bear Diet | DK Find O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326" y="2520475"/>
            <a:ext cx="2646878" cy="18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iller Whale | NOAA Fisher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35628"/>
            <a:ext cx="3510697" cy="22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25-inch Arctic Char - Fish Mounts | Official S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02" y="4586656"/>
            <a:ext cx="2599022" cy="11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pelin - NA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02" y="5738957"/>
            <a:ext cx="2862718" cy="89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UK Fisheries Ltd/DFFU/Doggerbank Northeast Arctic cod, haddock and saithe -  MSC Fisheri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65" y="2875582"/>
            <a:ext cx="1503766" cy="8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295" y="2011679"/>
            <a:ext cx="1586937" cy="12053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6299" y="3245901"/>
            <a:ext cx="12096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792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66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Vztah mezi tokem energie (---- ) a cykly živin (- - - -)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4214" y="1375769"/>
            <a:ext cx="5508929" cy="5287835"/>
          </a:xfrm>
          <a:prstGeom prst="rect">
            <a:avLst/>
          </a:prstGeom>
        </p:spPr>
      </p:pic>
      <p:pic>
        <p:nvPicPr>
          <p:cNvPr id="16386" name="Picture 2" descr="Print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1801118"/>
            <a:ext cx="6115504" cy="459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554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39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Přesun živin a energie v potravním řetězci ve vodním prostředí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418" y="1607561"/>
            <a:ext cx="9615701" cy="49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660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62" name="Picture 14" descr="Plankton St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" y="0"/>
            <a:ext cx="10873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474718" y="456565"/>
            <a:ext cx="30092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prostředí  moře</a:t>
            </a:r>
          </a:p>
        </p:txBody>
      </p:sp>
    </p:spTree>
    <p:extLst>
      <p:ext uri="{BB962C8B-B14F-4D97-AF65-F5344CB8AC3E}">
        <p14:creationId xmlns:p14="http://schemas.microsoft.com/office/powerpoint/2010/main" val="41771842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2368"/>
            <a:ext cx="10515600" cy="69059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Potravní síť v podmínkách Antarktidy</a:t>
            </a:r>
          </a:p>
        </p:txBody>
      </p:sp>
      <p:pic>
        <p:nvPicPr>
          <p:cNvPr id="4098" name="Picture 2" descr="8 Facts That Prove Krill Are More Than Just Tiny Shrimp | Antarctic  animals, Krill, Ocean food 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35" y="889461"/>
            <a:ext cx="8495606" cy="58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788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52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Poměr biomasy primárních producentů k biomase konzumentů 1. řádu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Různý v různých biomech: </a:t>
            </a:r>
          </a:p>
          <a:p>
            <a:r>
              <a:rPr lang="cs-CZ" dirty="0"/>
              <a:t>Step - 100x větší biomasa primárních producentů (10</a:t>
            </a:r>
            <a:r>
              <a:rPr lang="cs-CZ" baseline="30000" dirty="0"/>
              <a:t>-2</a:t>
            </a:r>
            <a:r>
              <a:rPr lang="cs-CZ" dirty="0"/>
              <a:t>) </a:t>
            </a:r>
          </a:p>
          <a:p>
            <a:r>
              <a:rPr lang="cs-CZ" dirty="0"/>
              <a:t>Lesostep - 1000x (10</a:t>
            </a:r>
            <a:r>
              <a:rPr lang="cs-CZ" baseline="30000" dirty="0"/>
              <a:t>-3</a:t>
            </a:r>
            <a:r>
              <a:rPr lang="cs-CZ" dirty="0"/>
              <a:t>) </a:t>
            </a:r>
          </a:p>
          <a:p>
            <a:r>
              <a:rPr lang="cs-CZ" dirty="0"/>
              <a:t>Les mírného pásma  - (10</a:t>
            </a:r>
            <a:r>
              <a:rPr lang="cs-CZ" baseline="30000" dirty="0"/>
              <a:t>-4</a:t>
            </a:r>
            <a:r>
              <a:rPr lang="cs-CZ" dirty="0"/>
              <a:t>) </a:t>
            </a:r>
          </a:p>
          <a:p>
            <a:r>
              <a:rPr lang="cs-CZ" dirty="0"/>
              <a:t>Tajga - (10-5 ) </a:t>
            </a:r>
          </a:p>
          <a:p>
            <a:r>
              <a:rPr lang="cs-CZ" b="1" dirty="0"/>
              <a:t>Celková biomasa suchozemských živočichů na Zemi </a:t>
            </a:r>
            <a:r>
              <a:rPr lang="cs-CZ" dirty="0"/>
              <a:t>- cca 2.1012 kg - 0,16% biomasy primárních producentů </a:t>
            </a:r>
          </a:p>
          <a:p>
            <a:r>
              <a:rPr lang="cs-CZ" b="1" dirty="0"/>
              <a:t>Mořské ekosystémy </a:t>
            </a:r>
            <a:r>
              <a:rPr lang="cs-CZ" dirty="0"/>
              <a:t>- průměrná biomasa živočichů cca 2 – 3x větší</a:t>
            </a:r>
          </a:p>
        </p:txBody>
      </p:sp>
    </p:spTree>
    <p:extLst>
      <p:ext uri="{BB962C8B-B14F-4D97-AF65-F5344CB8AC3E}">
        <p14:creationId xmlns:p14="http://schemas.microsoft.com/office/powerpoint/2010/main" val="21955420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590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Akumulace škodlivin</a:t>
            </a:r>
          </a:p>
        </p:txBody>
      </p:sp>
      <p:pic>
        <p:nvPicPr>
          <p:cNvPr id="30722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04" y="914398"/>
            <a:ext cx="7660806" cy="57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299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03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(potravní) pyramida</a:t>
            </a:r>
          </a:p>
        </p:txBody>
      </p:sp>
      <p:pic>
        <p:nvPicPr>
          <p:cNvPr id="6150" name="Picture 6" descr="Ekologická pyramida - co to j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4" y="1579420"/>
            <a:ext cx="5477936" cy="42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kologická pyramida - co to j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51" y="1579420"/>
            <a:ext cx="516255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394065" y="6051666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Akvatický</a:t>
            </a:r>
            <a:r>
              <a:rPr lang="cs-CZ" dirty="0"/>
              <a:t> 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96596" y="6081108"/>
            <a:ext cx="15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Terestrický ES</a:t>
            </a:r>
          </a:p>
        </p:txBody>
      </p:sp>
    </p:spTree>
    <p:extLst>
      <p:ext uri="{BB962C8B-B14F-4D97-AF65-F5344CB8AC3E}">
        <p14:creationId xmlns:p14="http://schemas.microsoft.com/office/powerpoint/2010/main" val="33877392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208379"/>
            <a:ext cx="6096000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Toky energie v potravních řetězcích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Trofické úrovně společenstva:</a:t>
            </a: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primární producenti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konzumenti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predátoři 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Tvoří potravní řetězec pastevně-kořistnický, začíná zelenou hmotou a pokračuje přes konzumenty 1. řádu k predátorům. 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Naopak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dekompozitoři</a:t>
            </a:r>
            <a:r>
              <a:rPr lang="cs-CZ" dirty="0">
                <a:effectLst/>
                <a:ea typeface="Times New Roman" panose="02020603050405020304" pitchFamily="18" charset="0"/>
              </a:rPr>
              <a:t> (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mikrokonzumenti</a:t>
            </a:r>
            <a:r>
              <a:rPr lang="cs-CZ" dirty="0">
                <a:effectLst/>
                <a:ea typeface="Times New Roman" panose="02020603050405020304" pitchFamily="18" charset="0"/>
              </a:rPr>
              <a:t>) patří do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detritového</a:t>
            </a:r>
            <a:r>
              <a:rPr lang="cs-CZ" dirty="0">
                <a:effectLst/>
                <a:ea typeface="Times New Roman" panose="02020603050405020304" pitchFamily="18" charset="0"/>
              </a:rPr>
              <a:t> potravního řetězce, který začíná mrtvou biomasou.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4293096"/>
            <a:ext cx="5851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836712"/>
            <a:ext cx="4242639" cy="24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4731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77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Ekologická účinnost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710" y="1463040"/>
            <a:ext cx="6846873" cy="43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3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3" y="4398784"/>
            <a:ext cx="4176464" cy="238110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91344" y="260648"/>
            <a:ext cx="1144927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FF0000"/>
                </a:solidFill>
                <a:effectLst/>
              </a:rPr>
              <a:t>Ekosystém</a:t>
            </a:r>
            <a:r>
              <a:rPr lang="cs-CZ" b="0" dirty="0">
                <a:solidFill>
                  <a:srgbClr val="FF0000"/>
                </a:solidFill>
                <a:effectLst/>
              </a:rPr>
              <a:t> </a:t>
            </a:r>
            <a:r>
              <a:rPr lang="cs-CZ" b="0" dirty="0">
                <a:effectLst/>
              </a:rPr>
              <a:t>je </a:t>
            </a:r>
            <a:r>
              <a:rPr lang="cs-CZ" b="1" dirty="0">
                <a:effectLst/>
              </a:rPr>
              <a:t>soubor organismů </a:t>
            </a:r>
            <a:r>
              <a:rPr lang="cs-CZ" b="0" dirty="0">
                <a:effectLst/>
              </a:rPr>
              <a:t>žijících na určitém území +</a:t>
            </a:r>
            <a:r>
              <a:rPr lang="cs-CZ" b="1" dirty="0">
                <a:effectLst/>
              </a:rPr>
              <a:t> neživé prostředí</a:t>
            </a:r>
            <a:r>
              <a:rPr lang="cs-CZ" b="0" dirty="0">
                <a:effectLst/>
              </a:rPr>
              <a:t> tohoto území. V hierarchii úrovní, které ekologie zkoumá, se </a:t>
            </a:r>
            <a:r>
              <a:rPr lang="cs-CZ" b="1" dirty="0">
                <a:effectLst/>
              </a:rPr>
              <a:t>nachází mezi společenstvem a krajinou</a:t>
            </a:r>
            <a:r>
              <a:rPr lang="cs-CZ" b="0" dirty="0">
                <a:effectLst/>
              </a:rPr>
              <a:t>. Je charakterizován především koloběhem prvků a tokem energie.</a:t>
            </a:r>
            <a:endParaRPr lang="cs-CZ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cs-CZ" sz="900" dirty="0">
                <a:effectLst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cs-CZ" sz="2000" b="1" dirty="0">
                <a:effectLst/>
                <a:ea typeface="Times New Roman" panose="02020603050405020304" pitchFamily="18" charset="0"/>
              </a:rPr>
              <a:t>jedinci – populace – druhy – společenstva – ekosystém – krajina - biosféra</a:t>
            </a:r>
            <a:endParaRPr lang="cs-CZ" sz="20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000" b="0" dirty="0">
                <a:effectLst/>
              </a:rPr>
              <a:t> </a:t>
            </a:r>
            <a:endParaRPr lang="cs-CZ" sz="2000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/>
              <a:t>Korektnější </a:t>
            </a:r>
            <a:r>
              <a:rPr lang="cs-CZ" b="0" dirty="0">
                <a:effectLst/>
              </a:rPr>
              <a:t>definice:</a:t>
            </a:r>
            <a:endParaRPr lang="cs-CZ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Ekosystém je dynamický cirkulační systém producentů, konzumentů, rozkladačů a jejich abiotického prostředí, propojený energeticky s výraznými zpětnými vazbami, schopný samostatné existence a do značné míry </a:t>
            </a:r>
            <a:r>
              <a:rPr lang="cs-CZ" b="1" dirty="0">
                <a:effectLst/>
                <a:ea typeface="Times New Roman" panose="02020603050405020304" pitchFamily="18" charset="0"/>
              </a:rPr>
              <a:t>homeostatický</a:t>
            </a:r>
            <a:r>
              <a:rPr lang="cs-CZ" dirty="0">
                <a:effectLst/>
                <a:ea typeface="Times New Roman" panose="02020603050405020304" pitchFamily="18" charset="0"/>
              </a:rPr>
              <a:t> (homeostáze – vnitřní rovnováha).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6368622"/>
            <a:ext cx="150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sciencing.com</a:t>
            </a:r>
          </a:p>
        </p:txBody>
      </p:sp>
      <p:sp>
        <p:nvSpPr>
          <p:cNvPr id="5" name="Volný tvar 4"/>
          <p:cNvSpPr/>
          <p:nvPr/>
        </p:nvSpPr>
        <p:spPr>
          <a:xfrm>
            <a:off x="4439816" y="4842734"/>
            <a:ext cx="533400" cy="1411416"/>
          </a:xfrm>
          <a:custGeom>
            <a:avLst/>
            <a:gdLst>
              <a:gd name="connsiteX0" fmla="*/ 0 w 533400"/>
              <a:gd name="connsiteY0" fmla="*/ 819150 h 1411416"/>
              <a:gd name="connsiteX1" fmla="*/ 200025 w 533400"/>
              <a:gd name="connsiteY1" fmla="*/ 1381125 h 1411416"/>
              <a:gd name="connsiteX2" fmla="*/ 533400 w 533400"/>
              <a:gd name="connsiteY2" fmla="*/ 0 h 1411416"/>
              <a:gd name="connsiteX3" fmla="*/ 533400 w 533400"/>
              <a:gd name="connsiteY3" fmla="*/ 0 h 1411416"/>
              <a:gd name="connsiteX4" fmla="*/ 533400 w 533400"/>
              <a:gd name="connsiteY4" fmla="*/ 0 h 14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1411416">
                <a:moveTo>
                  <a:pt x="0" y="819150"/>
                </a:moveTo>
                <a:cubicBezTo>
                  <a:pt x="55562" y="1168400"/>
                  <a:pt x="111125" y="1517650"/>
                  <a:pt x="200025" y="1381125"/>
                </a:cubicBezTo>
                <a:cubicBezTo>
                  <a:pt x="288925" y="1244600"/>
                  <a:pt x="533400" y="0"/>
                  <a:pt x="533400" y="0"/>
                </a:cubicBezTo>
                <a:lnTo>
                  <a:pt x="533400" y="0"/>
                </a:lnTo>
                <a:lnTo>
                  <a:pt x="5334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59896" y="3724514"/>
            <a:ext cx="4176464" cy="2942452"/>
            <a:chOff x="5807968" y="3726908"/>
            <a:chExt cx="4176464" cy="2942452"/>
          </a:xfrm>
        </p:grpSpPr>
        <p:pic>
          <p:nvPicPr>
            <p:cNvPr id="13314" name="Picture 2" descr="VÃ½sledek obrÃ¡zku pro aquari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540" y="4178431"/>
              <a:ext cx="3096344" cy="237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Přímá spojnice 6"/>
            <p:cNvCxnSpPr/>
            <p:nvPr/>
          </p:nvCxnSpPr>
          <p:spPr>
            <a:xfrm flipH="1">
              <a:off x="6077000" y="3923982"/>
              <a:ext cx="3871428" cy="26293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5807968" y="4045714"/>
              <a:ext cx="4176464" cy="26236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7004602" y="3726908"/>
              <a:ext cx="233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dodatková energie!</a:t>
              </a: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9048328" y="3356992"/>
            <a:ext cx="3115122" cy="3309974"/>
            <a:chOff x="9048328" y="3356992"/>
            <a:chExt cx="3115122" cy="3309974"/>
          </a:xfrm>
        </p:grpSpPr>
        <p:sp>
          <p:nvSpPr>
            <p:cNvPr id="6" name="Obdélník 5"/>
            <p:cNvSpPr/>
            <p:nvPr/>
          </p:nvSpPr>
          <p:spPr>
            <a:xfrm>
              <a:off x="9186032" y="3724514"/>
              <a:ext cx="29774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/>
                <a:t>Ekosystem</a:t>
              </a:r>
              <a:r>
                <a:rPr lang="cs-CZ" dirty="0"/>
                <a:t> spol. s.r.o.; </a:t>
              </a:r>
            </a:p>
            <a:p>
              <a:r>
                <a:rPr lang="cs-CZ" dirty="0"/>
                <a:t>dodavatel </a:t>
              </a:r>
              <a:r>
                <a:rPr lang="cs-CZ" dirty="0" err="1"/>
                <a:t>čístících</a:t>
              </a:r>
              <a:r>
                <a:rPr lang="cs-CZ" dirty="0"/>
                <a:t> prostředků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210095" y="4543800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… ekosystém těla a duše …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9408368" y="5717084"/>
              <a:ext cx="2232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…. ekosystém pravicových médií v USA …“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336360" y="5013176"/>
              <a:ext cx="2105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… ekosystém čističky odpadních vod …..</a:t>
              </a:r>
            </a:p>
          </p:txBody>
        </p:sp>
        <p:cxnSp>
          <p:nvCxnSpPr>
            <p:cNvPr id="15" name="Přímá spojnice 14"/>
            <p:cNvCxnSpPr/>
            <p:nvPr/>
          </p:nvCxnSpPr>
          <p:spPr>
            <a:xfrm flipV="1">
              <a:off x="9186032" y="3356992"/>
              <a:ext cx="2256311" cy="33099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H="1" flipV="1">
              <a:off x="9048328" y="3717032"/>
              <a:ext cx="2861320" cy="283386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37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Vztah mezi hmotou a energií v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667" y="1563059"/>
            <a:ext cx="8838666" cy="37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84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Ekologická účinnost </a:t>
            </a:r>
            <a:r>
              <a:rPr lang="cs-CZ" sz="3600" b="1" i="1" dirty="0"/>
              <a:t>versus</a:t>
            </a:r>
            <a:r>
              <a:rPr lang="cs-CZ" sz="3600" b="1" dirty="0"/>
              <a:t> potravní řetězce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618" y="1263536"/>
            <a:ext cx="7584448" cy="51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57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8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Ekologická účinnost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Ekologická efektivita </a:t>
            </a:r>
            <a:r>
              <a:rPr lang="cs-CZ" dirty="0"/>
              <a:t>– účinnost přenosu energie živým systémem (jedincem, populací, trofickou úrovní). </a:t>
            </a:r>
            <a:endParaRPr lang="cs-CZ" dirty="0" smtClean="0"/>
          </a:p>
          <a:p>
            <a:r>
              <a:rPr lang="cs-CZ" dirty="0" smtClean="0"/>
              <a:t>Vyjadřuje </a:t>
            </a:r>
            <a:r>
              <a:rPr lang="cs-CZ" dirty="0"/>
              <a:t>se nejčastěji jako podíl energie asimilované (</a:t>
            </a:r>
            <a:r>
              <a:rPr lang="cs-CZ" b="1" dirty="0"/>
              <a:t>A</a:t>
            </a:r>
            <a:r>
              <a:rPr lang="cs-CZ" dirty="0"/>
              <a:t>) nebo uložené v čisté produkci (</a:t>
            </a:r>
            <a:r>
              <a:rPr lang="cs-CZ" b="1" dirty="0"/>
              <a:t>P</a:t>
            </a:r>
            <a:r>
              <a:rPr lang="cs-CZ" dirty="0"/>
              <a:t>) z celkového množství energie přijaté (u rostlin </a:t>
            </a:r>
            <a:r>
              <a:rPr lang="cs-CZ" b="1" dirty="0"/>
              <a:t>L</a:t>
            </a:r>
            <a:r>
              <a:rPr lang="cs-CZ" b="1" baseline="-25000" dirty="0"/>
              <a:t>A</a:t>
            </a:r>
            <a:r>
              <a:rPr lang="cs-CZ" dirty="0"/>
              <a:t>) nebo konzumované (u živočichů </a:t>
            </a:r>
            <a:r>
              <a:rPr lang="cs-CZ" b="1" dirty="0"/>
              <a:t>C</a:t>
            </a:r>
            <a:r>
              <a:rPr lang="cs-CZ" dirty="0"/>
              <a:t>). </a:t>
            </a:r>
            <a:endParaRPr lang="cs-CZ" dirty="0" smtClean="0"/>
          </a:p>
          <a:p>
            <a:r>
              <a:rPr lang="cs-CZ" dirty="0" smtClean="0"/>
              <a:t>Průměrná </a:t>
            </a:r>
            <a:r>
              <a:rPr lang="cs-CZ" dirty="0"/>
              <a:t>hodnota účinnost ekologická je </a:t>
            </a:r>
            <a:r>
              <a:rPr lang="cs-CZ" b="1" dirty="0"/>
              <a:t>u rostlin 1–5%, u býložravců 2–10%, u masožravců 10–20%. </a:t>
            </a:r>
            <a:endParaRPr lang="cs-CZ" b="1" dirty="0" smtClean="0"/>
          </a:p>
          <a:p>
            <a:r>
              <a:rPr lang="cs-CZ" b="1" dirty="0" smtClean="0"/>
              <a:t>Čím </a:t>
            </a:r>
            <a:r>
              <a:rPr lang="cs-CZ" b="1" dirty="0"/>
              <a:t>je hodnotnější potrava, tím je podíl účinnost ekologická větší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622301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90" y="1624550"/>
            <a:ext cx="6096000" cy="4229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Ekologická účinnost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004" y="1690688"/>
            <a:ext cx="58197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445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Účinnost přenosu energie – </a:t>
            </a:r>
            <a:r>
              <a:rPr lang="cs-CZ" sz="4000" b="1" dirty="0" err="1" smtClean="0"/>
              <a:t>Lindeman</a:t>
            </a:r>
            <a:r>
              <a:rPr lang="cs-CZ" sz="4000" b="1" dirty="0" smtClean="0"/>
              <a:t> 1942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862" y="1426847"/>
            <a:ext cx="7905403" cy="50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827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Ekologická účinnost </a:t>
            </a:r>
            <a:r>
              <a:rPr lang="cs-CZ" sz="4000" b="1" i="1" dirty="0"/>
              <a:t>versus</a:t>
            </a:r>
            <a:r>
              <a:rPr lang="cs-CZ" sz="4000" b="1" dirty="0"/>
              <a:t> potravní řetězce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606" y="1471354"/>
            <a:ext cx="8728788" cy="48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8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46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Co determinuje délku potravního řetězce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457" y="1388225"/>
            <a:ext cx="6947190" cy="45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45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526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Účinnost přenosu primární produkce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080" y="1305098"/>
            <a:ext cx="5947717" cy="48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6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798" y="1596044"/>
            <a:ext cx="5432162" cy="4580919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902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Účinnost přenosu primární produkce </a:t>
            </a:r>
          </a:p>
        </p:txBody>
      </p:sp>
    </p:spTree>
    <p:extLst>
      <p:ext uri="{BB962C8B-B14F-4D97-AF65-F5344CB8AC3E}">
        <p14:creationId xmlns:p14="http://schemas.microsoft.com/office/powerpoint/2010/main" val="18139056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08" y="1690688"/>
            <a:ext cx="5676900" cy="2219325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Účinnost přenosu primární produkce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211" y="1652422"/>
            <a:ext cx="59340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9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7308"/>
            <a:ext cx="10515600" cy="89841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Způsoby využívání krajiny</a:t>
            </a:r>
          </a:p>
        </p:txBody>
      </p:sp>
      <p:pic>
        <p:nvPicPr>
          <p:cNvPr id="2050" name="Picture 2" descr="http://www.uake.cz/vyukove_materialy/frvs1269/obr/temata_obrazky/5_tema/5ob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5718"/>
            <a:ext cx="10665058" cy="55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590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0521" y="552690"/>
            <a:ext cx="4906108" cy="369521"/>
          </a:xfrm>
        </p:spPr>
        <p:txBody>
          <a:bodyPr>
            <a:noAutofit/>
          </a:bodyPr>
          <a:lstStyle/>
          <a:p>
            <a:r>
              <a:rPr lang="cs-CZ" sz="3600" dirty="0"/>
              <a:t>Dynamika ekosystému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8034" y="1737617"/>
            <a:ext cx="5457866" cy="447915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047" y="1071378"/>
            <a:ext cx="6297599" cy="47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654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420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Tok energie společenstvem -ekosystémem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524" y="1737968"/>
            <a:ext cx="6570574" cy="33820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92" y="1737968"/>
            <a:ext cx="56769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858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5"/>
            <a:ext cx="10515600" cy="118537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Tok energie společenstvem - ekosystémem</a:t>
            </a:r>
            <a:r>
              <a:rPr lang="cs-CZ" dirty="0"/>
              <a:t/>
            </a:r>
            <a:br>
              <a:rPr lang="cs-CZ" dirty="0"/>
            </a:br>
            <a:r>
              <a:rPr lang="cs-CZ" sz="3200" dirty="0"/>
              <a:t>Model trofické struktury a toku energie společenstvem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489" y="1470994"/>
            <a:ext cx="6179021" cy="5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00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63027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Tok energie trofickými </a:t>
            </a:r>
            <a:r>
              <a:rPr lang="cs-CZ" sz="3600" b="1" dirty="0" err="1"/>
              <a:t>kompartmenty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575" y="922351"/>
            <a:ext cx="4494849" cy="55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53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09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struktura a stabilita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049" y="1536468"/>
            <a:ext cx="5091901" cy="10919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6" y="3175718"/>
            <a:ext cx="5038725" cy="3162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80223"/>
            <a:ext cx="54578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8045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struktura a stabilita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502" y="1453633"/>
            <a:ext cx="6510108" cy="23847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424" y="4260574"/>
            <a:ext cx="5476875" cy="18478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3" y="4070074"/>
            <a:ext cx="55149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28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3352" y="116632"/>
            <a:ext cx="1166529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					Stabilita ekosystémů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je schopnost autoregulace, tendence zůstat blízko rovnovážnému stavu nebo se tam vrátit po vychýlení.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2 typy stability: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Resistence</a:t>
            </a:r>
            <a:r>
              <a:rPr lang="cs-CZ" dirty="0">
                <a:effectLst/>
                <a:ea typeface="Times New Roman" panose="02020603050405020304" pitchFamily="18" charset="0"/>
              </a:rPr>
              <a:t>: schopnost nepodlehnout změně při stresu</a:t>
            </a: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Resilience</a:t>
            </a:r>
            <a:r>
              <a:rPr lang="cs-CZ" b="1" dirty="0">
                <a:effectLst/>
                <a:ea typeface="Times New Roman" panose="02020603050405020304" pitchFamily="18" charset="0"/>
              </a:rPr>
              <a:t>:</a:t>
            </a:r>
            <a:r>
              <a:rPr lang="cs-CZ" dirty="0">
                <a:effectLst/>
                <a:ea typeface="Times New Roman" panose="02020603050405020304" pitchFamily="18" charset="0"/>
              </a:rPr>
              <a:t> schopnost vrátit se k původnímu („normálnímu“) stavu; v současných pracích se ale někdy používá pro jakoukoliv resistenci, asi pod vlivem významu slova v jiných oborech (psychologie).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924944"/>
            <a:ext cx="57546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0276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344" y="332656"/>
            <a:ext cx="113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Disturbance / </a:t>
            </a:r>
            <a:r>
              <a:rPr lang="cs-CZ" b="1" u="sng" dirty="0" err="1">
                <a:solidFill>
                  <a:srgbClr val="002060"/>
                </a:solidFill>
              </a:rPr>
              <a:t>Perturbance</a:t>
            </a:r>
            <a:r>
              <a:rPr lang="cs-CZ" b="1" u="sng" dirty="0">
                <a:solidFill>
                  <a:srgbClr val="002060"/>
                </a:solidFill>
              </a:rPr>
              <a:t>: </a:t>
            </a:r>
            <a:r>
              <a:rPr lang="cs-CZ" dirty="0"/>
              <a:t>krátkou dobu trvající narušování běžného fungování ekosystému (jeho produkce), které způsobuje změnu druhového složení nebo fungování (pastva, seč, požár, povodeň, narušení svrchní vrstvy půdy s kořeny, vývrat apod.)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3287688" y="1412776"/>
            <a:ext cx="1728192" cy="936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6168008" y="1412776"/>
            <a:ext cx="1728192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79376" y="2520479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Disturbance:</a:t>
            </a:r>
          </a:p>
          <a:p>
            <a:r>
              <a:rPr lang="cs-CZ" dirty="0"/>
              <a:t>V ochraně přírody chápána jako opakovaná, pravidelná, </a:t>
            </a:r>
            <a:r>
              <a:rPr lang="cs-CZ" dirty="0" err="1"/>
              <a:t>predikovatelná</a:t>
            </a:r>
            <a:r>
              <a:rPr lang="cs-CZ" dirty="0"/>
              <a:t> s očekávatelným výsledkem….</a:t>
            </a:r>
          </a:p>
          <a:p>
            <a:endParaRPr lang="cs-CZ" dirty="0"/>
          </a:p>
          <a:p>
            <a:r>
              <a:rPr lang="cs-CZ" b="1" dirty="0"/>
              <a:t>                                               X</a:t>
            </a:r>
          </a:p>
          <a:p>
            <a:endParaRPr lang="cs-CZ" dirty="0"/>
          </a:p>
          <a:p>
            <a:r>
              <a:rPr lang="cs-CZ" dirty="0"/>
              <a:t>V modelování systémů (obecně) se tak ale označuje vnější zásah do systému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28048" y="2420215"/>
            <a:ext cx="5472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Perturbance</a:t>
            </a:r>
            <a:r>
              <a:rPr lang="cs-CZ" b="1" dirty="0">
                <a:solidFill>
                  <a:srgbClr val="FF0000"/>
                </a:solidFill>
              </a:rPr>
              <a:t>:</a:t>
            </a:r>
          </a:p>
          <a:p>
            <a:r>
              <a:rPr lang="cs-CZ" dirty="0"/>
              <a:t>V ochraně přírody chápána jako neočekávaná, jednorázová událost se zásadním, těžko </a:t>
            </a:r>
            <a:r>
              <a:rPr lang="cs-CZ" dirty="0" err="1"/>
              <a:t>predikovatelným</a:t>
            </a:r>
            <a:r>
              <a:rPr lang="cs-CZ" dirty="0"/>
              <a:t> vlivem na další vývoj ekosystému</a:t>
            </a:r>
          </a:p>
          <a:p>
            <a:endParaRPr lang="cs-CZ" dirty="0"/>
          </a:p>
          <a:p>
            <a:r>
              <a:rPr lang="cs-CZ" dirty="0"/>
              <a:t>                                                   </a:t>
            </a:r>
            <a:r>
              <a:rPr lang="cs-CZ" b="1" dirty="0"/>
              <a:t>X</a:t>
            </a:r>
          </a:p>
          <a:p>
            <a:endParaRPr lang="cs-CZ" dirty="0"/>
          </a:p>
          <a:p>
            <a:r>
              <a:rPr lang="cs-CZ" dirty="0"/>
              <a:t>V modelování systémů (obecně) se tak ale označuje výkyv ve fungování systému vyvolaný vnitřními procesy.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5360" y="5493131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Hystereze: </a:t>
            </a:r>
            <a:r>
              <a:rPr lang="cs-CZ" dirty="0"/>
              <a:t>závislost současného stavu ekosystému na minulé </a:t>
            </a:r>
            <a:r>
              <a:rPr lang="cs-CZ" dirty="0" err="1"/>
              <a:t>perturbanci</a:t>
            </a:r>
            <a:r>
              <a:rPr lang="cs-CZ" dirty="0"/>
              <a:t>, která „přepnula“ jeden stabilní ekosystém v jiný stabilní ekosystém (teorie „alternativních stabilních stavů“). Typicky nastává na hranici biomů: savana nebo step se může vyskytovat na místě, kde byl předtím les, aniž by se změnilo klima – mohlo dojít k velkému požáru, a po něm je bezlesí udržováno býložravci a pravidelnými požáry.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70" y="1156913"/>
            <a:ext cx="1944216" cy="12937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t="11488" b="6808"/>
          <a:stretch/>
        </p:blipFill>
        <p:spPr>
          <a:xfrm>
            <a:off x="685768" y="1346086"/>
            <a:ext cx="1963481" cy="10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290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344" y="40466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Stabilita a druhová bohatost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monokultura versus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polydominantní</a:t>
            </a:r>
            <a:r>
              <a:rPr lang="cs-CZ" dirty="0">
                <a:effectLst/>
                <a:ea typeface="Times New Roman" panose="02020603050405020304" pitchFamily="18" charset="0"/>
              </a:rPr>
              <a:t> lesní porost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019264"/>
            <a:ext cx="4800533" cy="36004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343472" y="5682932"/>
            <a:ext cx="1526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weissova.blog.sme.sk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040260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342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7279" y="19687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b="1" dirty="0"/>
              <a:t>Globální geochemické cykly biosféry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052736"/>
            <a:ext cx="6313796" cy="564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8258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174"/>
            <a:ext cx="6109855" cy="42146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53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Příklad: Antropogenní krajina - stabilita</a:t>
            </a:r>
          </a:p>
        </p:txBody>
      </p:sp>
      <p:pic>
        <p:nvPicPr>
          <p:cNvPr id="1028" name="Picture 4" descr="Živa – „Smrkový paradox“: chyba v interpretacích, nebo doklad antropogenních  změn krajiny? (Petr Pokorný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9174"/>
            <a:ext cx="6096000" cy="42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3502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52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Cyklus vody – hydrologický cyklus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3703" y="-790275"/>
            <a:ext cx="5644594" cy="9303328"/>
          </a:xfrm>
        </p:spPr>
      </p:pic>
    </p:spTree>
    <p:extLst>
      <p:ext uri="{BB962C8B-B14F-4D97-AF65-F5344CB8AC3E}">
        <p14:creationId xmlns:p14="http://schemas.microsoft.com/office/powerpoint/2010/main" val="1098178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8745"/>
            <a:ext cx="10515600" cy="63448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Cyklus uhlíku (CO</a:t>
            </a:r>
            <a:r>
              <a:rPr lang="cs-CZ" sz="3600" b="1" baseline="30000" dirty="0"/>
              <a:t>2</a:t>
            </a:r>
            <a:r>
              <a:rPr lang="cs-CZ" sz="3600" b="1" dirty="0"/>
              <a:t>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055" y="-263309"/>
            <a:ext cx="5929890" cy="831272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65067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7291" y="23697"/>
            <a:ext cx="68399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Ovlivnění cyklu uhlíku činností člověka: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5411" y="515906"/>
            <a:ext cx="734481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cs-CZ" altLang="cs-CZ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těžba a spalování fosilních paliv</a:t>
            </a: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zvýšení přísunu uhlíku do atmosféry a tedy navýšení množství uhlíku v aktivním globálním cyklu</a:t>
            </a: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cs-CZ" altLang="cs-CZ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odvodnění rašelinišť, kácení pralesů</a:t>
            </a: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uvolnění uhlíku vázaného v biomase</a:t>
            </a: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cs-CZ" altLang="cs-CZ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intenzívní zemědělství </a:t>
            </a: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(méně humusu), snížení rozlohy lesů</a:t>
            </a: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cs-CZ" altLang="cs-CZ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spad dusíku</a:t>
            </a: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rychlejší mineralizace organické hmoty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cs-CZ" altLang="cs-CZ" sz="1900" dirty="0"/>
              <a:t> </a:t>
            </a:r>
            <a:r>
              <a:rPr lang="cs-CZ" altLang="cs-CZ" sz="1900" b="1" dirty="0"/>
              <a:t>výroba cementu </a:t>
            </a:r>
            <a:r>
              <a:rPr lang="cs-CZ" altLang="cs-CZ" sz="1900" dirty="0"/>
              <a:t>z uhličitanu vápenatého, uvolňuje se CO</a:t>
            </a:r>
            <a:r>
              <a:rPr lang="cs-CZ" altLang="cs-CZ" sz="1900" baseline="-25000" dirty="0"/>
              <a:t>2</a:t>
            </a:r>
            <a:endParaRPr kumimoji="0" lang="cs-CZ" altLang="cs-CZ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98" y="3109610"/>
            <a:ext cx="6912768" cy="36975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84675" y="348012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Hořící tropické rašeliniště</a:t>
            </a:r>
          </a:p>
        </p:txBody>
      </p:sp>
      <p:sp>
        <p:nvSpPr>
          <p:cNvPr id="6" name="Obdélník 5"/>
          <p:cNvSpPr/>
          <p:nvPr/>
        </p:nvSpPr>
        <p:spPr>
          <a:xfrm>
            <a:off x="8832304" y="3110793"/>
            <a:ext cx="227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www.sciencenews.org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891" y="515906"/>
            <a:ext cx="4013679" cy="20819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095692" y="203067"/>
            <a:ext cx="2165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www.carbonbrief.org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49293" y="3116147"/>
            <a:ext cx="403423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Zpětná vazba při oteplování</a:t>
            </a:r>
            <a:r>
              <a:rPr lang="cs-CZ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uvolnění metanu při tání permafrostu</a:t>
            </a:r>
          </a:p>
          <a:p>
            <a:pPr marL="285750" indent="-285750">
              <a:buFontTx/>
              <a:buChar char="-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uvolňování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metanhydrátu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ze dna moří (zatím stále jen hypotéza?)</a:t>
            </a:r>
          </a:p>
          <a:p>
            <a:pPr marL="285750" indent="-285750">
              <a:buFontTx/>
              <a:buChar char="-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zvýšená dekompozice rašeliny a humusu</a:t>
            </a:r>
          </a:p>
        </p:txBody>
      </p:sp>
    </p:spTree>
    <p:extLst>
      <p:ext uri="{BB962C8B-B14F-4D97-AF65-F5344CB8AC3E}">
        <p14:creationId xmlns:p14="http://schemas.microsoft.com/office/powerpoint/2010/main" val="14635811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7" y="116632"/>
            <a:ext cx="1123138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Důsledky zvýšené koncentrace CO</a:t>
            </a:r>
            <a:r>
              <a:rPr lang="cs-CZ" sz="3200" b="1" baseline="-25000" dirty="0">
                <a:effectLst/>
                <a:ea typeface="Times New Roman" panose="02020603050405020304" pitchFamily="18" charset="0"/>
              </a:rPr>
              <a:t>2:</a:t>
            </a:r>
            <a:endParaRPr lang="cs-CZ" sz="32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aseline="-25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2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efekt – změny klimatu</a:t>
            </a:r>
            <a:endParaRPr lang="cs-CZ" sz="9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zdroj pro primární produkci (zejména C4 rostliny za předpokladu dostatku jiných zdrojů)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menší vysoušení půdy transpirací kvůli méně otevřeným průduchům (opět zejména C4 rostliny)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a typeface="Times New Roman" panose="02020603050405020304" pitchFamily="18" charset="0"/>
              </a:rPr>
              <a:t>tzv. „zelenání planety“ – více </a:t>
            </a:r>
            <a:r>
              <a:rPr lang="cs-CZ" dirty="0" err="1">
                <a:ea typeface="Times New Roman" panose="02020603050405020304" pitchFamily="18" charset="0"/>
              </a:rPr>
              <a:t>autotrofů</a:t>
            </a:r>
            <a:r>
              <a:rPr lang="cs-CZ" dirty="0">
                <a:ea typeface="Times New Roman" panose="02020603050405020304" pitchFamily="18" charset="0"/>
              </a:rPr>
              <a:t> v mořích, zarůstání některých aridních oblastí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effectLst/>
                <a:ea typeface="Times New Roman" panose="02020603050405020304" pitchFamily="18" charset="0"/>
              </a:rPr>
              <a:t>Důsledky zvýšené koncentrace CH</a:t>
            </a:r>
            <a:r>
              <a:rPr lang="cs-CZ" sz="2400" b="1" baseline="-25000" dirty="0">
                <a:effectLst/>
                <a:ea typeface="Times New Roman" panose="02020603050405020304" pitchFamily="18" charset="0"/>
              </a:rPr>
              <a:t>4:</a:t>
            </a:r>
            <a:endParaRPr lang="cs-CZ" sz="24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baseline="-25000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</a:t>
            </a:r>
            <a:r>
              <a:rPr lang="cs-CZ" b="1" dirty="0">
                <a:solidFill>
                  <a:srgbClr val="0070C0"/>
                </a:solidFill>
                <a:ea typeface="Times New Roman" panose="02020603050405020304" pitchFamily="18" charset="0"/>
              </a:rPr>
              <a:t>efekt – změny klimatu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cs-CZ" sz="9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80928"/>
            <a:ext cx="5398740" cy="360445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600056" y="6107718"/>
            <a:ext cx="1204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FFFF00"/>
                </a:solidFill>
              </a:rPr>
              <a:t>www.abc.net.au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3356992"/>
            <a:ext cx="5492636" cy="275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26188" y="278092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Tato australská poušť se zelená, jinde ale pouště vznikají</a:t>
            </a:r>
          </a:p>
        </p:txBody>
      </p:sp>
    </p:spTree>
    <p:extLst>
      <p:ext uri="{BB962C8B-B14F-4D97-AF65-F5344CB8AC3E}">
        <p14:creationId xmlns:p14="http://schemas.microsoft.com/office/powerpoint/2010/main" val="6147686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_fi" descr="vostok-ice-core_013107_062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00808"/>
            <a:ext cx="4320480" cy="46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221223"/>
            <a:ext cx="4637931" cy="358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36441" y="340969"/>
            <a:ext cx="3912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3600" b="1" dirty="0">
                <a:ea typeface="Times New Roman" panose="02020603050405020304" pitchFamily="18" charset="0"/>
              </a:rPr>
              <a:t>Globální růst teplot</a:t>
            </a:r>
            <a:endParaRPr lang="cs-CZ" sz="3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0819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847" y="2204864"/>
            <a:ext cx="7320136" cy="411757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7368" y="332656"/>
            <a:ext cx="114492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				    Acidifikace oceánů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Vliv CO</a:t>
            </a:r>
            <a:r>
              <a:rPr lang="cs-CZ" baseline="-25000" dirty="0"/>
              <a:t>2</a:t>
            </a:r>
            <a:r>
              <a:rPr lang="cs-CZ" dirty="0"/>
              <a:t> rozpouštěného ve vodě: oceány pohlcují velké množství nadbytečného CO</a:t>
            </a:r>
            <a:r>
              <a:rPr lang="cs-CZ" baseline="-25000" dirty="0"/>
              <a:t>2</a:t>
            </a:r>
            <a:r>
              <a:rPr lang="cs-CZ" dirty="0"/>
              <a:t> (dokdy ale?), to je ale okyseluje (kyselina uhličitá)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Vliv znečištění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Vliv oteplování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056440" y="6381328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miami.edu</a:t>
            </a:r>
          </a:p>
        </p:txBody>
      </p:sp>
    </p:spTree>
    <p:extLst>
      <p:ext uri="{BB962C8B-B14F-4D97-AF65-F5344CB8AC3E}">
        <p14:creationId xmlns:p14="http://schemas.microsoft.com/office/powerpoint/2010/main" val="197491778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06" y="1766131"/>
            <a:ext cx="5616623" cy="3571571"/>
          </a:xfrm>
          <a:prstGeom prst="rect">
            <a:avLst/>
          </a:prstGeom>
        </p:spPr>
      </p:pic>
      <p:pic>
        <p:nvPicPr>
          <p:cNvPr id="9220" name="Picture 4" descr="VÃ½sledek obrÃ¡zku pro carbon emissions of china russia india fossil f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7737"/>
            <a:ext cx="5998555" cy="3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8306" y="781544"/>
            <a:ext cx="116250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b="1" dirty="0"/>
              <a:t>Emise CO2: Bez Číny, USA, Japonska, Ruska a Indie to nepůjde změnit ….</a:t>
            </a:r>
          </a:p>
        </p:txBody>
      </p:sp>
    </p:spTree>
    <p:extLst>
      <p:ext uri="{BB962C8B-B14F-4D97-AF65-F5344CB8AC3E}">
        <p14:creationId xmlns:p14="http://schemas.microsoft.com/office/powerpoint/2010/main" val="349253336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Příkladová studie:</a:t>
            </a:r>
            <a:br>
              <a:rPr lang="cs-CZ" sz="4000" b="1" dirty="0"/>
            </a:br>
            <a:r>
              <a:rPr lang="cs-CZ" sz="4000" b="1" dirty="0"/>
              <a:t>Základní složky uhlíkového cyklu lesního ekosystému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114" y="1690688"/>
            <a:ext cx="7641772" cy="46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13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90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Vybrané typy ekosystémů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857" y="1216548"/>
            <a:ext cx="7886286" cy="55261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6247" y="1463040"/>
            <a:ext cx="157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Horský lesní ES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288988" y="152665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Horský luční 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6645" y="5740843"/>
            <a:ext cx="160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Agroekosystém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455967" y="5550010"/>
            <a:ext cx="135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Mokřadní ES</a:t>
            </a:r>
          </a:p>
        </p:txBody>
      </p:sp>
    </p:spTree>
    <p:extLst>
      <p:ext uri="{BB962C8B-B14F-4D97-AF65-F5344CB8AC3E}">
        <p14:creationId xmlns:p14="http://schemas.microsoft.com/office/powerpoint/2010/main" val="248524354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831" y="294199"/>
            <a:ext cx="7371500" cy="57651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2198" y="516200"/>
            <a:ext cx="5363817" cy="1325563"/>
          </a:xfrm>
        </p:spPr>
        <p:txBody>
          <a:bodyPr>
            <a:noAutofit/>
          </a:bodyPr>
          <a:lstStyle/>
          <a:p>
            <a:r>
              <a:rPr lang="cs-CZ" sz="3200" dirty="0"/>
              <a:t>Základní komponenty a bilance toku uhlíku do lesního porostu a z lesního porostu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56692" y="3934476"/>
            <a:ext cx="4567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(Zelená šipka – fotosyntetická fixace)</a:t>
            </a:r>
          </a:p>
          <a:p>
            <a:endParaRPr lang="cs-CZ" dirty="0"/>
          </a:p>
          <a:p>
            <a:r>
              <a:rPr lang="cs-CZ" dirty="0"/>
              <a:t>(Červená šipka – respirace kmenů, půdy, dekompozice, zvětrávání)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36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91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Stupně antropogenní přeměny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6243"/>
            <a:ext cx="10515600" cy="4351338"/>
          </a:xfrm>
        </p:spPr>
        <p:txBody>
          <a:bodyPr/>
          <a:lstStyle/>
          <a:p>
            <a:r>
              <a:rPr lang="cs-CZ" dirty="0"/>
              <a:t>Člověk v důsledku využívání krajiny mění její charakter (ráz). Různí autoři člení krajinu, která se mění pod působením člověka následovně.</a:t>
            </a:r>
          </a:p>
          <a:p>
            <a:r>
              <a:rPr lang="cs-CZ" dirty="0"/>
              <a:t>FORMAN a GODRON (1993, s. 282-306) rozeznávají </a:t>
            </a:r>
            <a:r>
              <a:rPr lang="cs-CZ" b="1" dirty="0"/>
              <a:t>5 krajinných typů:</a:t>
            </a:r>
          </a:p>
          <a:p>
            <a:pPr lvl="1"/>
            <a:r>
              <a:rPr lang="cs-CZ" b="1" dirty="0"/>
              <a:t>Přírodní krajina</a:t>
            </a:r>
          </a:p>
          <a:p>
            <a:pPr lvl="1"/>
            <a:r>
              <a:rPr lang="cs-CZ" b="1" dirty="0"/>
              <a:t>Obhospodařovaný krajina</a:t>
            </a:r>
          </a:p>
          <a:p>
            <a:pPr lvl="1"/>
            <a:r>
              <a:rPr lang="cs-CZ" b="1" dirty="0"/>
              <a:t>Obdělávaná krajina</a:t>
            </a:r>
          </a:p>
          <a:p>
            <a:pPr lvl="1"/>
            <a:r>
              <a:rPr lang="cs-CZ" b="1" dirty="0"/>
              <a:t>Příměstská krajina</a:t>
            </a:r>
          </a:p>
          <a:p>
            <a:pPr lvl="1"/>
            <a:r>
              <a:rPr lang="cs-CZ" b="1" dirty="0"/>
              <a:t>Městská krajina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41218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7933" y="251643"/>
            <a:ext cx="7787640" cy="763960"/>
          </a:xfrm>
        </p:spPr>
        <p:txBody>
          <a:bodyPr>
            <a:normAutofit/>
          </a:bodyPr>
          <a:lstStyle/>
          <a:p>
            <a:pPr algn="r"/>
            <a:r>
              <a:rPr lang="cs-CZ" sz="3600" b="1" dirty="0"/>
              <a:t>Hrubá primární  produkce čtyř typů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014" y="1221561"/>
            <a:ext cx="8551950" cy="50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231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74" y="1371600"/>
            <a:ext cx="8369161" cy="490450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177933" y="251643"/>
            <a:ext cx="7787640" cy="763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b="1" dirty="0"/>
              <a:t>Čistá primární  produkce čtyř typů ES</a:t>
            </a:r>
          </a:p>
        </p:txBody>
      </p:sp>
    </p:spTree>
    <p:extLst>
      <p:ext uri="{BB962C8B-B14F-4D97-AF65-F5344CB8AC3E}">
        <p14:creationId xmlns:p14="http://schemas.microsoft.com/office/powerpoint/2010/main" val="34403118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98" y="317419"/>
            <a:ext cx="11767929" cy="114562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Závislost čisté primární produkce smrkového porostu </a:t>
            </a:r>
            <a:br>
              <a:rPr lang="cs-CZ" sz="3600" b="1" dirty="0"/>
            </a:br>
            <a:r>
              <a:rPr lang="cs-CZ" sz="3600" b="1" dirty="0"/>
              <a:t>na dopadajícím  fotosynteticky aktivním záření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099" y="2019632"/>
            <a:ext cx="6553801" cy="40551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85260" y="6050942"/>
            <a:ext cx="33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FAR = fotosynteticky aktivní záření</a:t>
            </a:r>
          </a:p>
        </p:txBody>
      </p:sp>
    </p:spTree>
    <p:extLst>
      <p:ext uri="{BB962C8B-B14F-4D97-AF65-F5344CB8AC3E}">
        <p14:creationId xmlns:p14="http://schemas.microsoft.com/office/powerpoint/2010/main" val="1538550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43" y="1168207"/>
            <a:ext cx="5355866" cy="1145622"/>
          </a:xfrm>
        </p:spPr>
        <p:txBody>
          <a:bodyPr>
            <a:noAutofit/>
          </a:bodyPr>
          <a:lstStyle/>
          <a:p>
            <a:r>
              <a:rPr lang="cs-CZ" sz="2000" b="1" dirty="0"/>
              <a:t>Zásoba uhlíku v jednotlivých komponentách horského lesního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084" y="2643448"/>
            <a:ext cx="4850785" cy="29547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18" y="3168394"/>
            <a:ext cx="6901886" cy="25008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65631" y="1359674"/>
            <a:ext cx="5557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Podíl respirace jednotlivých komponent na respiraci</a:t>
            </a:r>
          </a:p>
          <a:p>
            <a:r>
              <a:rPr lang="cs-CZ" sz="2000" dirty="0"/>
              <a:t>horského lesního ekosystému ve dne (8:00  - 16:00)</a:t>
            </a:r>
          </a:p>
          <a:p>
            <a:r>
              <a:rPr lang="cs-CZ" sz="2000" dirty="0"/>
              <a:t>a v noci (22:00 – 04:00)</a:t>
            </a:r>
          </a:p>
        </p:txBody>
      </p:sp>
    </p:spTree>
    <p:extLst>
      <p:ext uri="{BB962C8B-B14F-4D97-AF65-F5344CB8AC3E}">
        <p14:creationId xmlns:p14="http://schemas.microsoft.com/office/powerpoint/2010/main" val="30681608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6433" y="-272994"/>
            <a:ext cx="5999134" cy="82628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80311" y="149629"/>
            <a:ext cx="3044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/>
              <a:t>Koloběh dusíku</a:t>
            </a:r>
          </a:p>
        </p:txBody>
      </p:sp>
    </p:spTree>
    <p:extLst>
      <p:ext uri="{BB962C8B-B14F-4D97-AF65-F5344CB8AC3E}">
        <p14:creationId xmlns:p14="http://schemas.microsoft.com/office/powerpoint/2010/main" val="12535054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4842"/>
            <a:ext cx="120253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			Ovlivnění cyklu dusíku činností člověka:</a:t>
            </a: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těžba a spalování fosilních paliv</a:t>
            </a:r>
            <a:r>
              <a:rPr lang="cs-CZ" dirty="0">
                <a:effectLst/>
                <a:ea typeface="Times New Roman" panose="02020603050405020304" pitchFamily="18" charset="0"/>
              </a:rPr>
              <a:t>: zvýšení přísunu dusíku do atmosféry (automobilismus, průmysl)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umělá hnojiva </a:t>
            </a:r>
            <a:r>
              <a:rPr lang="cs-CZ" dirty="0">
                <a:effectLst/>
                <a:ea typeface="Times New Roman" panose="02020603050405020304" pitchFamily="18" charset="0"/>
              </a:rPr>
              <a:t>získaná těžbou (</a:t>
            </a:r>
            <a:r>
              <a:rPr lang="cs-CZ" dirty="0">
                <a:ea typeface="Times New Roman" panose="02020603050405020304" pitchFamily="18" charset="0"/>
              </a:rPr>
              <a:t>např. dusičnan sodný – ledek; </a:t>
            </a:r>
            <a:r>
              <a:rPr lang="cs-CZ" dirty="0">
                <a:effectLst/>
                <a:ea typeface="Times New Roman" panose="02020603050405020304" pitchFamily="18" charset="0"/>
              </a:rPr>
              <a:t>síran amonný)</a:t>
            </a:r>
          </a:p>
          <a:p>
            <a:pPr marL="342900" indent="-342900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 err="1">
                <a:ea typeface="Times New Roman" panose="02020603050405020304" pitchFamily="18" charset="0"/>
              </a:rPr>
              <a:t>Haber-Boschův</a:t>
            </a:r>
            <a:r>
              <a:rPr lang="cs-CZ" b="1" dirty="0">
                <a:ea typeface="Times New Roman" panose="02020603050405020304" pitchFamily="18" charset="0"/>
              </a:rPr>
              <a:t> proces přeměny atmosférického N</a:t>
            </a:r>
            <a:r>
              <a:rPr lang="cs-CZ" b="1" baseline="-25000" dirty="0">
                <a:ea typeface="Times New Roman" panose="02020603050405020304" pitchFamily="18" charset="0"/>
              </a:rPr>
              <a:t>2</a:t>
            </a:r>
            <a:r>
              <a:rPr lang="cs-CZ" b="1" dirty="0">
                <a:ea typeface="Times New Roman" panose="02020603050405020304" pitchFamily="18" charset="0"/>
              </a:rPr>
              <a:t> na amoniak do hnojiv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pěstování bobovitých rostlin </a:t>
            </a:r>
            <a:r>
              <a:rPr lang="cs-CZ" dirty="0">
                <a:effectLst/>
                <a:ea typeface="Times New Roman" panose="02020603050405020304" pitchFamily="18" charset="0"/>
              </a:rPr>
              <a:t>(přírodní analogie </a:t>
            </a:r>
            <a:r>
              <a:rPr lang="cs-CZ" dirty="0" err="1">
                <a:ea typeface="Times New Roman" panose="02020603050405020304" pitchFamily="18" charset="0"/>
              </a:rPr>
              <a:t>Haber-Boschova</a:t>
            </a:r>
            <a:r>
              <a:rPr lang="cs-CZ" dirty="0">
                <a:ea typeface="Times New Roman" panose="02020603050405020304" pitchFamily="18" charset="0"/>
              </a:rPr>
              <a:t> procesu)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zvýšená denitrifikace </a:t>
            </a:r>
            <a:r>
              <a:rPr lang="cs-CZ" dirty="0">
                <a:effectLst/>
                <a:ea typeface="Times New Roman" panose="02020603050405020304" pitchFamily="18" charset="0"/>
              </a:rPr>
              <a:t>na orné půdě a emise čpavku ve velkochovech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324225"/>
            <a:ext cx="6286500" cy="35337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64152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NASA: koncentrace NO</a:t>
            </a:r>
            <a:r>
              <a:rPr lang="cs-CZ" baseline="-25000" dirty="0"/>
              <a:t>2</a:t>
            </a:r>
            <a:r>
              <a:rPr lang="cs-CZ" dirty="0"/>
              <a:t>  v troposféře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7247" y="3501008"/>
            <a:ext cx="44644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cs-CZ" sz="1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Vztah mezi koloběhem dusíku a uhlíku zprostředkovaný dekompozicí:</a:t>
            </a:r>
          </a:p>
          <a:p>
            <a:pPr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a typeface="Times New Roman" panose="02020603050405020304" pitchFamily="18" charset="0"/>
              </a:rPr>
              <a:t>Více N z atmosféry – zvýšené čerpání P i K z půdy – víc živin v ekosystému – víc živin pro dekompozitory – rychlejší rozklad rašeliny a humusu – uvolňování CO</a:t>
            </a:r>
            <a:r>
              <a:rPr lang="cs-CZ" baseline="-25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 do atmosféry.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7247" y="2468468"/>
            <a:ext cx="113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Množství dusíku, který se dostává do ekosystémů z atmosféry se označuje jako </a:t>
            </a:r>
            <a:r>
              <a:rPr lang="cs-CZ" b="1" dirty="0">
                <a:solidFill>
                  <a:srgbClr val="0070C0"/>
                </a:solidFill>
              </a:rPr>
              <a:t>atmosférická depozice dusíku</a:t>
            </a:r>
            <a:r>
              <a:rPr lang="cs-CZ" dirty="0"/>
              <a:t>. Suchá depozice s prachem, </a:t>
            </a:r>
            <a:r>
              <a:rPr lang="cs-CZ" b="1" dirty="0">
                <a:solidFill>
                  <a:srgbClr val="0070C0"/>
                </a:solidFill>
              </a:rPr>
              <a:t>mokrá atmosférická depozice </a:t>
            </a:r>
            <a:r>
              <a:rPr lang="cs-CZ" dirty="0"/>
              <a:t>se srážkami (prší dusík).</a:t>
            </a:r>
            <a:r>
              <a:rPr lang="cs-CZ" b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233453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5614" y="270908"/>
            <a:ext cx="6000771" cy="73542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05500" y="241068"/>
            <a:ext cx="315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/>
              <a:t>Koloběh fosforu</a:t>
            </a:r>
          </a:p>
        </p:txBody>
      </p:sp>
    </p:spTree>
    <p:extLst>
      <p:ext uri="{BB962C8B-B14F-4D97-AF65-F5344CB8AC3E}">
        <p14:creationId xmlns:p14="http://schemas.microsoft.com/office/powerpoint/2010/main" val="182441308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0292" y="65087"/>
            <a:ext cx="63210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Ovlivnění cyklu fosforu činností člověka:</a:t>
            </a: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0" dirty="0">
                <a:effectLst/>
                <a:ea typeface="Times New Roman" panose="02020603050405020304" pitchFamily="18" charset="0"/>
              </a:rPr>
              <a:t>Zvýšení vstupu fosforu do terestrických a sladkovodních ekosystémů: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těžba hornin </a:t>
            </a:r>
            <a:r>
              <a:rPr lang="cs-CZ" b="0" dirty="0">
                <a:effectLst/>
                <a:ea typeface="Times New Roman" panose="02020603050405020304" pitchFamily="18" charset="0"/>
              </a:rPr>
              <a:t>– výroba hnojiv a čistících prostředků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odpady z rybolovu </a:t>
            </a:r>
            <a:r>
              <a:rPr lang="cs-CZ" b="0" dirty="0">
                <a:effectLst/>
                <a:ea typeface="Times New Roman" panose="02020603050405020304" pitchFamily="18" charset="0"/>
              </a:rPr>
              <a:t>a jejich využití ke hnojení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Důsledkem je eutrofizace (rozvoj sinic, zvýšení produktivity, snížení druhové bohatosti, kontaminace pitné vody apod.)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3" y="3472382"/>
            <a:ext cx="4653047" cy="32545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31320" y="6181854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http://www.eniscuola.net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459733"/>
            <a:ext cx="4894120" cy="3254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7517" t="33201" r="38778" b="12200"/>
          <a:stretch/>
        </p:blipFill>
        <p:spPr>
          <a:xfrm>
            <a:off x="7392143" y="0"/>
            <a:ext cx="4347783" cy="30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666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ultimediální učební texty z výživy rost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06" y="220128"/>
            <a:ext cx="8556988" cy="641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105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16632"/>
            <a:ext cx="6096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Ovlivnění cyklu síry činností člověka</a:t>
            </a:r>
            <a:r>
              <a:rPr lang="cs-CZ" sz="2800" b="0" dirty="0"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>
                <a:effectLst/>
                <a:ea typeface="Times New Roman" panose="02020603050405020304" pitchFamily="18" charset="0"/>
              </a:rPr>
              <a:t>spočívá zejména v </a:t>
            </a:r>
            <a:r>
              <a:rPr lang="cs-CZ" b="1" dirty="0">
                <a:effectLst/>
                <a:ea typeface="Times New Roman" panose="02020603050405020304" pitchFamily="18" charset="0"/>
              </a:rPr>
              <a:t>obrovském přísunu oxidů síry do ovzduší</a:t>
            </a:r>
            <a:r>
              <a:rPr lang="cs-CZ" b="0" dirty="0">
                <a:effectLst/>
                <a:ea typeface="Times New Roman" panose="02020603050405020304" pitchFamily="18" charset="0"/>
              </a:rPr>
              <a:t>. Vstup síry do globálního ekosystému se </a:t>
            </a:r>
            <a:r>
              <a:rPr lang="cs-CZ" b="1" dirty="0">
                <a:effectLst/>
                <a:ea typeface="Times New Roman" panose="02020603050405020304" pitchFamily="18" charset="0"/>
              </a:rPr>
              <a:t>činností člověka celkově zdvojnásobil</a:t>
            </a:r>
            <a:r>
              <a:rPr lang="cs-CZ" b="0" dirty="0">
                <a:effectLst/>
                <a:ea typeface="Times New Roman" panose="02020603050405020304" pitchFamily="18" charset="0"/>
              </a:rPr>
              <a:t>. Zvýšení je </a:t>
            </a:r>
            <a:r>
              <a:rPr lang="cs-CZ" b="1" dirty="0">
                <a:effectLst/>
                <a:ea typeface="Times New Roman" panose="02020603050405020304" pitchFamily="18" charset="0"/>
              </a:rPr>
              <a:t>nerovnoměrné – hlavně průmyslové oblasti.</a:t>
            </a:r>
            <a:r>
              <a:rPr lang="cs-CZ" b="0" dirty="0">
                <a:effectLst/>
                <a:ea typeface="Times New Roman" panose="02020603050405020304" pitchFamily="18" charset="0"/>
              </a:rPr>
              <a:t> V atmosféře vznikají kyseliny, pH klesá. O kyselém dešti hovoříme, když je pH srážkové vody pod 5,6. </a:t>
            </a:r>
            <a:r>
              <a:rPr lang="cs-CZ" b="1" dirty="0">
                <a:effectLst/>
                <a:ea typeface="Times New Roman" panose="02020603050405020304" pitchFamily="18" charset="0"/>
              </a:rPr>
              <a:t>Zaznamenáno i pH 2,1</a:t>
            </a:r>
            <a:r>
              <a:rPr lang="cs-CZ" b="0" dirty="0">
                <a:effectLst/>
                <a:ea typeface="Times New Roman" panose="02020603050405020304" pitchFamily="18" charset="0"/>
              </a:rPr>
              <a:t>. Kyselé deště způsobují i oxidy dusíku, síra však stále „vede“.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>
                <a:effectLst/>
                <a:ea typeface="Times New Roman" panose="02020603050405020304" pitchFamily="18" charset="0"/>
              </a:rPr>
              <a:t> 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Důsledky</a:t>
            </a:r>
            <a:r>
              <a:rPr lang="cs-CZ" b="0" dirty="0">
                <a:effectLst/>
                <a:ea typeface="Times New Roman" panose="02020603050405020304" pitchFamily="18" charset="0"/>
              </a:rPr>
              <a:t>: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b="1" dirty="0">
                <a:effectLst/>
                <a:ea typeface="Times New Roman" panose="02020603050405020304" pitchFamily="18" charset="0"/>
              </a:rPr>
              <a:t>přímé poškození organismů </a:t>
            </a:r>
            <a:r>
              <a:rPr lang="cs-CZ" b="0" dirty="0">
                <a:effectLst/>
                <a:ea typeface="Times New Roman" panose="02020603050405020304" pitchFamily="18" charset="0"/>
              </a:rPr>
              <a:t>(např. vymizení lišejníků, úhyn stromů, dýchací obtíže),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b="1" dirty="0">
                <a:effectLst/>
                <a:ea typeface="Times New Roman" panose="02020603050405020304" pitchFamily="18" charset="0"/>
              </a:rPr>
              <a:t>Acidifikace půdy </a:t>
            </a:r>
            <a:r>
              <a:rPr lang="cs-CZ" b="0" dirty="0">
                <a:effectLst/>
                <a:ea typeface="Times New Roman" panose="02020603050405020304" pitchFamily="18" charset="0"/>
              </a:rPr>
              <a:t>(vyplavení živin se sorpčního komplexu) i vod (úhyn ryb, ústup vod a mokřadů s neutrálním pH apod.)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06" y="908720"/>
            <a:ext cx="4881518" cy="30387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80" y="4692854"/>
            <a:ext cx="2808312" cy="21097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628559"/>
            <a:ext cx="3182144" cy="21545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098017" y="6506137"/>
            <a:ext cx="1594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http://lichenportal.org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5231904" y="5517232"/>
            <a:ext cx="1440160" cy="432048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0344472" y="1124744"/>
            <a:ext cx="144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imisní holiny</a:t>
            </a:r>
          </a:p>
        </p:txBody>
      </p:sp>
    </p:spTree>
    <p:extLst>
      <p:ext uri="{BB962C8B-B14F-4D97-AF65-F5344CB8AC3E}">
        <p14:creationId xmlns:p14="http://schemas.microsoft.com/office/powerpoint/2010/main" val="243753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www.uake.cz/vyukove_materialy/frvs1269/obr/temata_obrazky/5_tema/5ob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55" y="3399633"/>
            <a:ext cx="5309214" cy="34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uake.cz/vyukove_materialy/frvs1269/obr/temata_obrazky/5_tema/5obr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40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uake.cz/vyukove_materialy/frvs1269/obr/temata_obrazky/5_tema/5ob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71" y="13890"/>
            <a:ext cx="3496629" cy="342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uake.cz/vyukove_materialy/frvs1269/obr/temata_obrazky/5_tema/5obr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43" y="13890"/>
            <a:ext cx="4356127" cy="341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uake.cz/vyukove_materialy/frvs1269/obr/temata_obrazky/5_tema/5obr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334"/>
            <a:ext cx="4339242" cy="342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370" y="3399632"/>
            <a:ext cx="3513515" cy="34583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2509" y="2751513"/>
            <a:ext cx="95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Přírodní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60967" y="2784763"/>
            <a:ext cx="194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Obhospodařovaná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598725" y="2793076"/>
            <a:ext cx="132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Obdělávaná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7322" y="6159736"/>
            <a:ext cx="123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Příměstská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85909" y="6186457"/>
            <a:ext cx="129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Městská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601938" y="6159734"/>
            <a:ext cx="141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Devastovaná</a:t>
            </a:r>
          </a:p>
        </p:txBody>
      </p:sp>
    </p:spTree>
    <p:extLst>
      <p:ext uri="{BB962C8B-B14F-4D97-AF65-F5344CB8AC3E}">
        <p14:creationId xmlns:p14="http://schemas.microsoft.com/office/powerpoint/2010/main" val="132526702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0" y="1363285"/>
            <a:ext cx="5426200" cy="383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1170" y="5536985"/>
            <a:ext cx="531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Energie nemůže být opakovaně použita, živiny ano.</a:t>
            </a: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9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72064" y="1180342"/>
            <a:ext cx="46085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Živou hmotu tvoří voda (5%) a organické sloučeniny uhlíku (95%). </a:t>
            </a:r>
            <a:r>
              <a:rPr lang="cs-CZ" b="1" dirty="0">
                <a:effectLst/>
                <a:ea typeface="Times New Roman" panose="02020603050405020304" pitchFamily="18" charset="0"/>
              </a:rPr>
              <a:t>V organických sloučeninách uhlíku se ukládá a akumuluje energie. Při oxidaci uhlíkatých látek CO</a:t>
            </a:r>
            <a:r>
              <a:rPr lang="cs-CZ" b="1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b="1" dirty="0">
                <a:effectLst/>
                <a:ea typeface="Times New Roman" panose="02020603050405020304" pitchFamily="18" charset="0"/>
              </a:rPr>
              <a:t> se energie ztrácí. Velká část energie se ztrácí teplem </a:t>
            </a:r>
            <a:r>
              <a:rPr lang="cs-CZ" dirty="0">
                <a:effectLst/>
                <a:ea typeface="Times New Roman" panose="02020603050405020304" pitchFamily="18" charset="0"/>
              </a:rPr>
              <a:t>– to může být využito jen na regulaci tělesné teploty, do ostatních procesů již nevstupuje a uniká z ekosystému. </a:t>
            </a: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Naproti tomu CO</a:t>
            </a:r>
            <a:r>
              <a:rPr lang="cs-CZ" b="1" baseline="-25000" dirty="0">
                <a:effectLst/>
                <a:ea typeface="Times New Roman" panose="02020603050405020304" pitchFamily="18" charset="0"/>
              </a:rPr>
              <a:t>2 </a:t>
            </a:r>
            <a:r>
              <a:rPr lang="cs-CZ" b="1" dirty="0">
                <a:effectLst/>
                <a:ea typeface="Times New Roman" panose="02020603050405020304" pitchFamily="18" charset="0"/>
              </a:rPr>
              <a:t>může být znovu využit pro fotosyntézu</a:t>
            </a:r>
            <a:r>
              <a:rPr lang="cs-CZ" dirty="0">
                <a:effectLst/>
                <a:ea typeface="Times New Roman" panose="02020603050405020304" pitchFamily="18" charset="0"/>
              </a:rPr>
              <a:t>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Energie se do ekosystému dodává neustálým slunečním svitem (sluneční konstanta).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Chemické látky se na rozdíl od energie mohou recyklovat</a:t>
            </a:r>
            <a:r>
              <a:rPr lang="cs-CZ" dirty="0">
                <a:effectLst/>
                <a:ea typeface="Times New Roman" panose="02020603050405020304" pitchFamily="18" charset="0"/>
              </a:rPr>
              <a:t>. Kdyby se nerecyklovaly, jejich zásoba by se brzy vyčerpala a život by zanikl. </a:t>
            </a:r>
            <a:r>
              <a:rPr lang="cs-CZ" b="1" dirty="0">
                <a:effectLst/>
                <a:ea typeface="Times New Roman" panose="02020603050405020304" pitchFamily="18" charset="0"/>
              </a:rPr>
              <a:t>Recyklaci chemických látek zajišťují heterotrofní organismy</a:t>
            </a:r>
            <a:r>
              <a:rPr lang="cs-CZ" dirty="0">
                <a:effectLst/>
                <a:ea typeface="Times New Roman" panose="02020603050405020304" pitchFamily="18" charset="0"/>
              </a:rPr>
              <a:t>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14060" y="332512"/>
            <a:ext cx="330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/>
              <a:t>Tok energie a živin</a:t>
            </a:r>
          </a:p>
        </p:txBody>
      </p:sp>
    </p:spTree>
    <p:extLst>
      <p:ext uri="{BB962C8B-B14F-4D97-AF65-F5344CB8AC3E}">
        <p14:creationId xmlns:p14="http://schemas.microsoft.com/office/powerpoint/2010/main" val="710802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352" y="260648"/>
            <a:ext cx="691276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</a:rPr>
              <a:t>Bilance živin v terestrických ekosystémech</a:t>
            </a:r>
          </a:p>
          <a:p>
            <a:pPr>
              <a:spcAft>
                <a:spcPts val="0"/>
              </a:spcAft>
            </a:pPr>
            <a:r>
              <a:rPr lang="cs-CZ" sz="1400" b="1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Vstupy:</a:t>
            </a:r>
            <a:endParaRPr lang="cs-CZ" sz="9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zvětrávání matečné horniny – půda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vstup CO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 z atmosféry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spad živin (mokrá a suchá depozice)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fixace dusíku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splachy vodou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Výstupy:</a:t>
            </a:r>
            <a:endParaRPr lang="cs-CZ" sz="9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uvolňování do atmosféry (C – respirace, N – denitrifikace, rozklad, požár)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vyplavení do povrchových a podzemních vod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export živin pastvou, kosením, těžbou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64" y="486405"/>
            <a:ext cx="5049894" cy="336238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973584" y="3979265"/>
            <a:ext cx="519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Jeden ze způsobů exportu živin z ekosystému louky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7335" y="5401370"/>
            <a:ext cx="73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Eutrofní ekosystémy</a:t>
            </a:r>
            <a:r>
              <a:rPr lang="cs-CZ" b="1" dirty="0"/>
              <a:t>: </a:t>
            </a:r>
            <a:r>
              <a:rPr lang="cs-CZ" dirty="0"/>
              <a:t>bohaté živinami (N, P, K); převládá několik C-stratégů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Mezotrofní</a:t>
            </a:r>
            <a:r>
              <a:rPr lang="cs-CZ" b="1" dirty="0">
                <a:solidFill>
                  <a:srgbClr val="FF0000"/>
                </a:solidFill>
              </a:rPr>
              <a:t> ekosystémy</a:t>
            </a:r>
            <a:r>
              <a:rPr lang="cs-CZ" b="1" dirty="0"/>
              <a:t>: </a:t>
            </a:r>
            <a:r>
              <a:rPr lang="cs-CZ" dirty="0"/>
              <a:t>středně bohaté živinami</a:t>
            </a:r>
          </a:p>
          <a:p>
            <a:r>
              <a:rPr lang="cs-CZ" b="1" dirty="0">
                <a:solidFill>
                  <a:srgbClr val="FF0000"/>
                </a:solidFill>
              </a:rPr>
              <a:t>Oligotrofní ekosystémy</a:t>
            </a:r>
            <a:r>
              <a:rPr lang="cs-CZ" b="1" dirty="0"/>
              <a:t>:</a:t>
            </a:r>
            <a:r>
              <a:rPr lang="cs-CZ" dirty="0"/>
              <a:t> chudé živinami</a:t>
            </a:r>
          </a:p>
        </p:txBody>
      </p:sp>
    </p:spTree>
    <p:extLst>
      <p:ext uri="{BB962C8B-B14F-4D97-AF65-F5344CB8AC3E}">
        <p14:creationId xmlns:p14="http://schemas.microsoft.com/office/powerpoint/2010/main" val="157423289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70" y="4472344"/>
            <a:ext cx="3575732" cy="2382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" y="2483679"/>
            <a:ext cx="3477052" cy="23226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3645024"/>
            <a:ext cx="2141984" cy="32129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523" y="155536"/>
            <a:ext cx="4185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Eutrofizace terestrických ekosystémů</a:t>
            </a:r>
          </a:p>
        </p:txBody>
      </p:sp>
      <p:sp>
        <p:nvSpPr>
          <p:cNvPr id="6" name="Šipka doprava 5"/>
          <p:cNvSpPr/>
          <p:nvPr/>
        </p:nvSpPr>
        <p:spPr>
          <a:xfrm rot="1214519">
            <a:off x="3615769" y="5126627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256240" y="551723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310496"/>
            <a:ext cx="2049016" cy="3073524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 rot="20481043">
            <a:off x="3782430" y="2094520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42" y="155536"/>
            <a:ext cx="2481064" cy="3721596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7968208" y="1772816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884057">
            <a:off x="7937265" y="3339783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34741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6495" y="47667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Bilance živin ve vodních ekosystémech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Vstupy: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přitékající vodní toky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depozice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fixace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splachy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Výstupy: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odtékající vodní toky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sedimentace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živočichové opouštějící vodu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plynný únik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36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5" y="4250200"/>
            <a:ext cx="3793604" cy="25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0648"/>
            <a:ext cx="5429250" cy="37528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384032" y="-59600"/>
            <a:ext cx="162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wordpress.com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96684" y="6397293"/>
            <a:ext cx="202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energyeducation.ca</a:t>
            </a:r>
          </a:p>
        </p:txBody>
      </p:sp>
    </p:spTree>
    <p:extLst>
      <p:ext uri="{BB962C8B-B14F-4D97-AF65-F5344CB8AC3E}">
        <p14:creationId xmlns:p14="http://schemas.microsoft.com/office/powerpoint/2010/main" val="150703368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61706" y="1886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Typy vod podle úživnosti (</a:t>
            </a:r>
            <a:r>
              <a:rPr lang="cs-CZ" sz="3200" b="1" dirty="0" err="1"/>
              <a:t>trofie</a:t>
            </a:r>
            <a:r>
              <a:rPr lang="cs-CZ" sz="3200" b="1" dirty="0"/>
              <a:t>): shrnutí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91344" y="1164134"/>
            <a:ext cx="1153861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oligotrofní:</a:t>
            </a:r>
            <a:r>
              <a:rPr lang="cs-CZ" sz="2800" dirty="0"/>
              <a:t> chudé N, P, K. </a:t>
            </a:r>
            <a:r>
              <a:rPr lang="cs-CZ" sz="2800" b="1" dirty="0"/>
              <a:t>Malá produktivita = málo řas, řídká vegetace </a:t>
            </a:r>
            <a:r>
              <a:rPr lang="cs-CZ" sz="2800" dirty="0"/>
              <a:t>(parožnatky), </a:t>
            </a:r>
            <a:r>
              <a:rPr lang="cs-CZ" sz="2800" b="1" dirty="0"/>
              <a:t>dobrá průhlednost</a:t>
            </a:r>
            <a:r>
              <a:rPr lang="cs-CZ" sz="2800" dirty="0"/>
              <a:t>. Extrémně </a:t>
            </a:r>
            <a:r>
              <a:rPr lang="cs-CZ" sz="2800" dirty="0" err="1"/>
              <a:t>neúživné</a:t>
            </a:r>
            <a:r>
              <a:rPr lang="cs-CZ" sz="2800" dirty="0"/>
              <a:t> vody se označují jako </a:t>
            </a:r>
            <a:r>
              <a:rPr lang="cs-CZ" sz="2800" b="1" dirty="0" err="1"/>
              <a:t>ultraoligotrofní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b="1" dirty="0" err="1"/>
              <a:t>mezotrofní</a:t>
            </a:r>
            <a:r>
              <a:rPr lang="cs-CZ" sz="2800" b="1" dirty="0"/>
              <a:t>:</a:t>
            </a:r>
            <a:r>
              <a:rPr lang="cs-CZ" sz="2800" dirty="0"/>
              <a:t> </a:t>
            </a:r>
            <a:r>
              <a:rPr lang="cs-CZ" sz="2800" b="1" dirty="0"/>
              <a:t>mírně zvýšené množství živin</a:t>
            </a:r>
            <a:r>
              <a:rPr lang="cs-CZ" sz="2800" dirty="0"/>
              <a:t>, bujnější, druhově bohatší vegetace</a:t>
            </a:r>
          </a:p>
          <a:p>
            <a:endParaRPr lang="cs-CZ" sz="2800" dirty="0"/>
          </a:p>
          <a:p>
            <a:r>
              <a:rPr lang="cs-CZ" sz="2800" b="1" dirty="0"/>
              <a:t>eutrofní: hodně živin, velká produktivita </a:t>
            </a:r>
            <a:r>
              <a:rPr lang="cs-CZ" sz="2800" dirty="0"/>
              <a:t>(hlavně řasy a sinice – </a:t>
            </a:r>
            <a:r>
              <a:rPr lang="cs-CZ" sz="2800" i="1" dirty="0"/>
              <a:t>vodní květ</a:t>
            </a:r>
            <a:r>
              <a:rPr lang="cs-CZ" sz="2800" dirty="0"/>
              <a:t>),  nedostatek kyslíku (v noci, kdy řasy dýchají), toxiny sinic živinami bohaté až toxické sedimenty. Vyšší stupně </a:t>
            </a:r>
            <a:r>
              <a:rPr lang="cs-CZ" sz="2800" dirty="0" err="1"/>
              <a:t>eutrofie</a:t>
            </a:r>
            <a:r>
              <a:rPr lang="cs-CZ" sz="2800" dirty="0"/>
              <a:t> se označují </a:t>
            </a:r>
            <a:r>
              <a:rPr lang="cs-CZ" sz="2800" b="1" dirty="0" err="1"/>
              <a:t>polytrofie</a:t>
            </a:r>
            <a:r>
              <a:rPr lang="cs-CZ" sz="2800" dirty="0"/>
              <a:t> a </a:t>
            </a:r>
            <a:r>
              <a:rPr lang="cs-CZ" sz="2800" b="1" dirty="0"/>
              <a:t>hypertrofie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b="1" dirty="0" err="1"/>
              <a:t>dystrofní</a:t>
            </a:r>
            <a:r>
              <a:rPr lang="cs-CZ" sz="2800" b="1" dirty="0"/>
              <a:t>:</a:t>
            </a:r>
            <a:r>
              <a:rPr lang="cs-CZ" sz="2800" dirty="0"/>
              <a:t> </a:t>
            </a:r>
            <a:r>
              <a:rPr lang="cs-CZ" sz="2800" dirty="0" err="1"/>
              <a:t>ultraoligotrofní</a:t>
            </a:r>
            <a:r>
              <a:rPr lang="cs-CZ" sz="2800" dirty="0"/>
              <a:t> voda, která </a:t>
            </a:r>
            <a:r>
              <a:rPr lang="cs-CZ" sz="2800" b="1" dirty="0"/>
              <a:t>je kyselá a zakalená (neprůhledná</a:t>
            </a:r>
            <a:r>
              <a:rPr lang="cs-CZ" sz="2800" dirty="0"/>
              <a:t>). Zakalení způsobují </a:t>
            </a:r>
            <a:r>
              <a:rPr lang="cs-CZ" sz="2800" b="1" dirty="0" err="1"/>
              <a:t>huminové</a:t>
            </a:r>
            <a:r>
              <a:rPr lang="cs-CZ" sz="2800" b="1" dirty="0"/>
              <a:t> kyseliny </a:t>
            </a:r>
            <a:r>
              <a:rPr lang="cs-CZ" sz="2800" dirty="0"/>
              <a:t>(rozpuštěný organický uhlík). Ohrožené, s řadou vzácných druhů (rašeliništní jezírka).</a:t>
            </a:r>
          </a:p>
        </p:txBody>
      </p:sp>
    </p:spTree>
    <p:extLst>
      <p:ext uri="{BB962C8B-B14F-4D97-AF65-F5344CB8AC3E}">
        <p14:creationId xmlns:p14="http://schemas.microsoft.com/office/powerpoint/2010/main" val="37328593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40977" y="2152996"/>
            <a:ext cx="5096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Děkuji za pozornost ! </a:t>
            </a:r>
          </a:p>
        </p:txBody>
      </p:sp>
    </p:spTree>
    <p:extLst>
      <p:ext uri="{BB962C8B-B14F-4D97-AF65-F5344CB8AC3E}">
        <p14:creationId xmlns:p14="http://schemas.microsoft.com/office/powerpoint/2010/main" val="2755398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Druhy ekosystémů Registrační číslo projektu: CZ.1.07/1.1.38/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36" y="-12247"/>
            <a:ext cx="9160328" cy="68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12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13" y="127266"/>
            <a:ext cx="5791200" cy="3848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666" y="168029"/>
            <a:ext cx="5121734" cy="1143852"/>
          </a:xfrm>
        </p:spPr>
        <p:txBody>
          <a:bodyPr>
            <a:normAutofit/>
          </a:bodyPr>
          <a:lstStyle/>
          <a:p>
            <a:r>
              <a:rPr lang="cs-CZ" sz="3600" b="1" dirty="0"/>
              <a:t>Struktura a funkce </a:t>
            </a:r>
            <a:br>
              <a:rPr lang="cs-CZ" sz="3600" b="1" dirty="0"/>
            </a:br>
            <a:r>
              <a:rPr lang="cs-CZ" sz="3600" b="1" dirty="0"/>
              <a:t>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863" y="1309909"/>
            <a:ext cx="4743450" cy="1533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3" y="2675202"/>
            <a:ext cx="5734050" cy="26003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41" y="3975365"/>
            <a:ext cx="5087594" cy="272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55468" y="5943602"/>
            <a:ext cx="46452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Chladnější těleso samovolně nepředává teplo tělesu </a:t>
            </a:r>
          </a:p>
          <a:p>
            <a:r>
              <a:rPr lang="cs-CZ" sz="1600" b="1" dirty="0"/>
              <a:t>teplejšímu</a:t>
            </a:r>
            <a:r>
              <a:rPr lang="cs-CZ" b="1" dirty="0"/>
              <a:t>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74" y="5337459"/>
            <a:ext cx="5397126" cy="70171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60497" y="4395678"/>
            <a:ext cx="502416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Teplo není svébytná substance, ale druh energie. </a:t>
            </a:r>
          </a:p>
          <a:p>
            <a:r>
              <a:rPr lang="cs-CZ" sz="1600" dirty="0"/>
              <a:t>a potvrzuje i zde zákon zachování energie.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45495" y="4352451"/>
            <a:ext cx="914400" cy="420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233587" y="4746409"/>
            <a:ext cx="4470689" cy="420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16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872"/>
            <a:ext cx="10515600" cy="65734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Zákony termodynamiky </a:t>
            </a:r>
          </a:p>
        </p:txBody>
      </p:sp>
      <p:pic>
        <p:nvPicPr>
          <p:cNvPr id="1026" name="Picture 2" descr="Termodynamika Základní pojmy: TeploQ (J) - forma energie Termodynamická  teplotaT (K) 0K= -273,16°C - nejnižší možná teplota (ustane tepelný pohyb)  EntropieS.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972590"/>
            <a:ext cx="7437119" cy="55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8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866517"/>
            <a:ext cx="5157787" cy="823912"/>
          </a:xfrm>
        </p:spPr>
        <p:txBody>
          <a:bodyPr/>
          <a:lstStyle/>
          <a:p>
            <a:r>
              <a:rPr lang="cs-CZ" dirty="0"/>
              <a:t>Ekosystém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1906557"/>
            <a:ext cx="5157787" cy="422823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ES – definice a základní pojmy</a:t>
            </a:r>
          </a:p>
          <a:p>
            <a:r>
              <a:rPr lang="cs-CZ" dirty="0"/>
              <a:t>Z historie studia ES</a:t>
            </a:r>
          </a:p>
          <a:p>
            <a:r>
              <a:rPr lang="cs-CZ" dirty="0"/>
              <a:t>Druhy ES</a:t>
            </a:r>
          </a:p>
          <a:p>
            <a:r>
              <a:rPr lang="cs-CZ" dirty="0" err="1"/>
              <a:t>Ekoton</a:t>
            </a:r>
            <a:r>
              <a:rPr lang="cs-CZ" dirty="0"/>
              <a:t> (viz. </a:t>
            </a:r>
            <a:r>
              <a:rPr lang="cs-CZ"/>
              <a:t>Společenstvo</a:t>
            </a:r>
            <a:r>
              <a:rPr lang="cs-CZ" dirty="0"/>
              <a:t>)</a:t>
            </a:r>
          </a:p>
          <a:p>
            <a:r>
              <a:rPr lang="cs-CZ" dirty="0"/>
              <a:t>Biomasa</a:t>
            </a:r>
          </a:p>
          <a:p>
            <a:r>
              <a:rPr lang="cs-CZ" dirty="0"/>
              <a:t>Produkce (primární, sekundární)</a:t>
            </a:r>
          </a:p>
          <a:p>
            <a:r>
              <a:rPr lang="cs-CZ" dirty="0"/>
              <a:t>Potravní řetězce (sítě)</a:t>
            </a:r>
          </a:p>
          <a:p>
            <a:r>
              <a:rPr lang="cs-CZ" dirty="0"/>
              <a:t>Tok energie ES – energetická účinnost</a:t>
            </a:r>
          </a:p>
          <a:p>
            <a:r>
              <a:rPr lang="cs-CZ" dirty="0"/>
              <a:t>Dynamika ekosystému</a:t>
            </a:r>
          </a:p>
          <a:p>
            <a:r>
              <a:rPr lang="cs-CZ" dirty="0"/>
              <a:t>Stabilita ES</a:t>
            </a:r>
          </a:p>
          <a:p>
            <a:r>
              <a:rPr lang="cs-CZ" dirty="0"/>
              <a:t>Globální geochemické cykly - Biosféra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88084" y="784341"/>
            <a:ext cx="5183188" cy="823912"/>
          </a:xfrm>
        </p:spPr>
        <p:txBody>
          <a:bodyPr/>
          <a:lstStyle/>
          <a:p>
            <a:r>
              <a:rPr lang="cs-CZ" dirty="0"/>
              <a:t>Biomy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95900" y="1864994"/>
            <a:ext cx="5183188" cy="4369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Definice a základní pojmy</a:t>
            </a:r>
          </a:p>
          <a:p>
            <a:r>
              <a:rPr lang="cs-CZ" dirty="0"/>
              <a:t>Tropický deštný les</a:t>
            </a:r>
          </a:p>
          <a:p>
            <a:r>
              <a:rPr lang="cs-CZ" dirty="0"/>
              <a:t>Tropický opadavý les</a:t>
            </a:r>
          </a:p>
          <a:p>
            <a:r>
              <a:rPr lang="cs-CZ" dirty="0" err="1"/>
              <a:t>Tvrdolistý</a:t>
            </a:r>
            <a:r>
              <a:rPr lang="cs-CZ" dirty="0"/>
              <a:t> les</a:t>
            </a:r>
          </a:p>
          <a:p>
            <a:r>
              <a:rPr lang="cs-CZ" dirty="0"/>
              <a:t>Stepi</a:t>
            </a:r>
          </a:p>
          <a:p>
            <a:r>
              <a:rPr lang="cs-CZ" dirty="0"/>
              <a:t>Pouště</a:t>
            </a:r>
          </a:p>
          <a:p>
            <a:r>
              <a:rPr lang="cs-CZ" dirty="0"/>
              <a:t>Savany </a:t>
            </a:r>
          </a:p>
          <a:p>
            <a:r>
              <a:rPr lang="cs-CZ" dirty="0"/>
              <a:t>Opadavý les</a:t>
            </a:r>
          </a:p>
          <a:p>
            <a:r>
              <a:rPr lang="cs-CZ" dirty="0"/>
              <a:t>Boreální lesy (tajga)</a:t>
            </a:r>
          </a:p>
          <a:p>
            <a:r>
              <a:rPr lang="cs-CZ" dirty="0"/>
              <a:t>Tundra</a:t>
            </a:r>
          </a:p>
          <a:p>
            <a:r>
              <a:rPr lang="cs-CZ" dirty="0"/>
              <a:t>Polární pustiny</a:t>
            </a:r>
          </a:p>
          <a:p>
            <a:r>
              <a:rPr lang="cs-CZ" dirty="0"/>
              <a:t>Korálové útesy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43289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Osnova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17759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5963" y="365125"/>
            <a:ext cx="10241281" cy="93888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Typická struktura 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31" r="14555"/>
          <a:stretch/>
        </p:blipFill>
        <p:spPr>
          <a:xfrm>
            <a:off x="2836910" y="1590261"/>
            <a:ext cx="6518180" cy="49218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52654" y="3609892"/>
            <a:ext cx="1211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Primární </a:t>
            </a:r>
          </a:p>
          <a:p>
            <a:pPr algn="r"/>
            <a:r>
              <a:rPr lang="cs-CZ" dirty="0"/>
              <a:t>producenti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530120" y="1765189"/>
            <a:ext cx="1470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Sekundární </a:t>
            </a:r>
          </a:p>
          <a:p>
            <a:pPr algn="r"/>
            <a:r>
              <a:rPr lang="cs-CZ" dirty="0" err="1"/>
              <a:t>konzumenmti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347340" y="3784822"/>
            <a:ext cx="128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Terciální </a:t>
            </a:r>
          </a:p>
          <a:p>
            <a:pPr algn="r"/>
            <a:r>
              <a:rPr lang="cs-CZ" dirty="0"/>
              <a:t>konzumenti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402543" y="5732894"/>
            <a:ext cx="192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Vrcholoví (finální) </a:t>
            </a:r>
          </a:p>
          <a:p>
            <a:pPr algn="r"/>
            <a:r>
              <a:rPr lang="cs-CZ" dirty="0" err="1"/>
              <a:t>konzuimenti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71638" y="1796998"/>
            <a:ext cx="128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Primární </a:t>
            </a:r>
          </a:p>
          <a:p>
            <a:r>
              <a:rPr lang="cs-CZ" dirty="0"/>
              <a:t>konzumenti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19700" y="5716985"/>
            <a:ext cx="155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Dekompozitoři</a:t>
            </a:r>
            <a:endParaRPr lang="cs-CZ" dirty="0"/>
          </a:p>
          <a:p>
            <a:r>
              <a:rPr lang="cs-CZ" dirty="0"/>
              <a:t>rozkladači</a:t>
            </a:r>
          </a:p>
        </p:txBody>
      </p:sp>
    </p:spTree>
    <p:extLst>
      <p:ext uri="{BB962C8B-B14F-4D97-AF65-F5344CB8AC3E}">
        <p14:creationId xmlns:p14="http://schemas.microsoft.com/office/powerpoint/2010/main" val="784357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3616" y="-1914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Základní funkce a procesy v ekosystému</a:t>
            </a:r>
          </a:p>
        </p:txBody>
      </p:sp>
      <p:pic>
        <p:nvPicPr>
          <p:cNvPr id="4" name="Picture 4" descr="Hana Šantrůčková, KEH, B 361)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6" y="1277218"/>
            <a:ext cx="6948060" cy="52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531750" y="1248351"/>
            <a:ext cx="3223703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Interakce organismů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Diverzita společenstev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Toky energií a látek (živin)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Trofická struktura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Litosféra – vliv vnějších </a:t>
            </a:r>
          </a:p>
          <a:p>
            <a:r>
              <a:rPr lang="cs-CZ" sz="2000" dirty="0"/>
              <a:t>     proměnných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Působení člověka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021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3932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Tok energie, energetická bilance ekosystémů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0406"/>
            <a:ext cx="10515600" cy="536170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Ekosystémy jsou otevřenými systémy s plnou platností termodynamických zákonů (zákon o zachování energie a zákon o přeměně energie).</a:t>
            </a:r>
          </a:p>
          <a:p>
            <a:r>
              <a:rPr lang="cs-CZ" dirty="0"/>
              <a:t>Jde o systémy závislé na vnější energii.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 err="1"/>
              <a:t>Qn</a:t>
            </a:r>
            <a:r>
              <a:rPr lang="cs-CZ" b="1" dirty="0"/>
              <a:t> = Iv + </a:t>
            </a:r>
            <a:r>
              <a:rPr lang="cs-CZ" b="1" dirty="0" err="1"/>
              <a:t>Ii</a:t>
            </a:r>
            <a:r>
              <a:rPr lang="cs-CZ" b="1" dirty="0"/>
              <a:t> – </a:t>
            </a:r>
            <a:r>
              <a:rPr lang="cs-CZ" b="1" dirty="0" err="1"/>
              <a:t>Ie</a:t>
            </a:r>
            <a:r>
              <a:rPr lang="cs-CZ" b="1" dirty="0"/>
              <a:t> – Ex + </a:t>
            </a:r>
            <a:r>
              <a:rPr lang="cs-CZ" b="1" dirty="0" err="1"/>
              <a:t>Im</a:t>
            </a:r>
            <a:r>
              <a:rPr lang="cs-CZ" b="1" dirty="0"/>
              <a:t> – T ± H + F – R</a:t>
            </a:r>
          </a:p>
          <a:p>
            <a:pPr marL="0" indent="0">
              <a:buNone/>
            </a:pPr>
            <a:endParaRPr lang="cs-CZ" b="1" dirty="0"/>
          </a:p>
          <a:p>
            <a:pPr lvl="1"/>
            <a:r>
              <a:rPr lang="cs-CZ" dirty="0" err="1"/>
              <a:t>Qn</a:t>
            </a:r>
            <a:r>
              <a:rPr lang="cs-CZ" dirty="0"/>
              <a:t> - </a:t>
            </a:r>
            <a:r>
              <a:rPr lang="cs-CZ" b="1" dirty="0"/>
              <a:t>energetická bilance ekosystému</a:t>
            </a:r>
            <a:r>
              <a:rPr lang="cs-CZ" dirty="0"/>
              <a:t>, čistý příjem energie do ekosystému</a:t>
            </a:r>
          </a:p>
          <a:p>
            <a:pPr lvl="1"/>
            <a:r>
              <a:rPr lang="cs-CZ" dirty="0"/>
              <a:t>Iv - </a:t>
            </a:r>
            <a:r>
              <a:rPr lang="cs-CZ" b="1" dirty="0"/>
              <a:t>ozářenost (iradiace</a:t>
            </a:r>
            <a:r>
              <a:rPr lang="cs-CZ" dirty="0"/>
              <a:t>) ve viditelné oblasti</a:t>
            </a:r>
          </a:p>
          <a:p>
            <a:pPr lvl="1"/>
            <a:r>
              <a:rPr lang="cs-CZ" dirty="0" err="1"/>
              <a:t>Ii</a:t>
            </a:r>
            <a:r>
              <a:rPr lang="cs-CZ" dirty="0"/>
              <a:t> - </a:t>
            </a:r>
            <a:r>
              <a:rPr lang="cs-CZ" b="1" dirty="0"/>
              <a:t>ozářenost (iradiace</a:t>
            </a:r>
            <a:r>
              <a:rPr lang="cs-CZ" dirty="0"/>
              <a:t>) v neviditelné oblasti </a:t>
            </a:r>
          </a:p>
          <a:p>
            <a:pPr lvl="1"/>
            <a:r>
              <a:rPr lang="cs-CZ" dirty="0" err="1"/>
              <a:t>Ie</a:t>
            </a:r>
            <a:r>
              <a:rPr lang="cs-CZ" dirty="0"/>
              <a:t> - </a:t>
            </a:r>
            <a:r>
              <a:rPr lang="cs-CZ" b="1" dirty="0"/>
              <a:t>energie vyzařovaná ekosystémem </a:t>
            </a:r>
            <a:r>
              <a:rPr lang="cs-CZ" dirty="0"/>
              <a:t>(půdou, vodou, organismy) do prostoru </a:t>
            </a:r>
          </a:p>
          <a:p>
            <a:pPr lvl="1"/>
            <a:r>
              <a:rPr lang="cs-CZ" dirty="0"/>
              <a:t>Ex - </a:t>
            </a:r>
            <a:r>
              <a:rPr lang="cs-CZ" b="1" dirty="0"/>
              <a:t>množství energie vázané </a:t>
            </a:r>
            <a:r>
              <a:rPr lang="cs-CZ" dirty="0"/>
              <a:t>v exportované organické hmotě</a:t>
            </a:r>
          </a:p>
          <a:p>
            <a:pPr lvl="1"/>
            <a:r>
              <a:rPr lang="cs-CZ" dirty="0" err="1"/>
              <a:t>Im</a:t>
            </a:r>
            <a:r>
              <a:rPr lang="cs-CZ" dirty="0"/>
              <a:t> - </a:t>
            </a:r>
            <a:r>
              <a:rPr lang="cs-CZ" b="1" dirty="0"/>
              <a:t>množství energie vázané </a:t>
            </a:r>
            <a:r>
              <a:rPr lang="cs-CZ" dirty="0"/>
              <a:t>v importované organické hmotě </a:t>
            </a:r>
          </a:p>
          <a:p>
            <a:pPr lvl="1"/>
            <a:r>
              <a:rPr lang="cs-CZ" dirty="0"/>
              <a:t>T - </a:t>
            </a:r>
            <a:r>
              <a:rPr lang="cs-CZ" b="1" dirty="0"/>
              <a:t>energie využitá při evapotranspiraci </a:t>
            </a:r>
          </a:p>
          <a:p>
            <a:pPr lvl="1"/>
            <a:r>
              <a:rPr lang="cs-CZ" dirty="0"/>
              <a:t>H - </a:t>
            </a:r>
            <a:r>
              <a:rPr lang="cs-CZ" b="1" dirty="0"/>
              <a:t>výměna teploty s okolím </a:t>
            </a:r>
          </a:p>
          <a:p>
            <a:pPr lvl="1"/>
            <a:r>
              <a:rPr lang="cs-CZ" dirty="0"/>
              <a:t>F - energie fixovaná v </a:t>
            </a:r>
            <a:r>
              <a:rPr lang="cs-CZ" b="1" dirty="0"/>
              <a:t>hrubé primární produkci (fotosyntéza)</a:t>
            </a:r>
          </a:p>
          <a:p>
            <a:pPr lvl="1"/>
            <a:r>
              <a:rPr lang="cs-CZ" dirty="0"/>
              <a:t>R – </a:t>
            </a:r>
            <a:r>
              <a:rPr lang="cs-CZ" b="1" dirty="0"/>
              <a:t>respirace a rozkladné procesy</a:t>
            </a:r>
          </a:p>
        </p:txBody>
      </p:sp>
    </p:spTree>
    <p:extLst>
      <p:ext uri="{BB962C8B-B14F-4D97-AF65-F5344CB8AC3E}">
        <p14:creationId xmlns:p14="http://schemas.microsoft.com/office/powerpoint/2010/main" val="734179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872" y="1767434"/>
            <a:ext cx="10832869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Na celkovou energetickou bilanci ekosystému má zásadní vliv poměr mezi "F" a "R". Tedy pokud je: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F – R = 0</a:t>
            </a:r>
            <a:r>
              <a:rPr lang="cs-CZ" dirty="0"/>
              <a:t>, </a:t>
            </a:r>
            <a:r>
              <a:rPr lang="cs-CZ" b="1" dirty="0"/>
              <a:t>ekosystém je </a:t>
            </a:r>
            <a:r>
              <a:rPr lang="cs-CZ" dirty="0"/>
              <a:t>z hlediska energetické bilance </a:t>
            </a:r>
            <a:r>
              <a:rPr lang="cs-CZ" b="1" dirty="0"/>
              <a:t>v rovnováze </a:t>
            </a:r>
          </a:p>
          <a:p>
            <a:pPr marL="0" indent="0">
              <a:buNone/>
            </a:pPr>
            <a:r>
              <a:rPr lang="cs-CZ" b="1" dirty="0"/>
              <a:t>	F &gt; R = biomasa narůstá, ekosys</a:t>
            </a:r>
            <a:r>
              <a:rPr lang="cs-CZ" dirty="0"/>
              <a:t>tém se vyvíjí – sukcese (ale např. 	tropické rašelinné lesy, rašeliniště ap.)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R &gt; F </a:t>
            </a:r>
            <a:r>
              <a:rPr lang="cs-CZ" dirty="0"/>
              <a:t>= </a:t>
            </a:r>
            <a:r>
              <a:rPr lang="cs-CZ" b="1" dirty="0"/>
              <a:t>degradace biomasy </a:t>
            </a:r>
            <a:r>
              <a:rPr lang="cs-CZ" dirty="0"/>
              <a:t>ekosystémů, biomasa se 	spotřebovává. Dlouhodobě nestabilní trend (viz požárové 	klimaxy, mokřadní olšiny ap.).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Tok energie, energetická bilance ekosystémů</a:t>
            </a:r>
          </a:p>
        </p:txBody>
      </p:sp>
    </p:spTree>
    <p:extLst>
      <p:ext uri="{BB962C8B-B14F-4D97-AF65-F5344CB8AC3E}">
        <p14:creationId xmlns:p14="http://schemas.microsoft.com/office/powerpoint/2010/main" val="236834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672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Tok energie ve společenstvech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1304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Zkoumání způsobů, jak suchozemská nebo vodní plocha přijímá nebo zpracovává na ni dopadající záření  - Základní práce o energetice ekosystémů - R. L. </a:t>
            </a:r>
            <a:r>
              <a:rPr lang="cs-CZ" dirty="0" err="1"/>
              <a:t>Lindemann</a:t>
            </a:r>
            <a:r>
              <a:rPr lang="cs-CZ" dirty="0"/>
              <a:t> (1942) </a:t>
            </a:r>
          </a:p>
          <a:p>
            <a:pPr lvl="1"/>
            <a:r>
              <a:rPr lang="cs-CZ" b="1" dirty="0"/>
              <a:t>Vyčíslení potravních řetězců a sítí </a:t>
            </a:r>
          </a:p>
          <a:p>
            <a:pPr lvl="1"/>
            <a:r>
              <a:rPr lang="cs-CZ" b="1" dirty="0"/>
              <a:t>Účinnost přenosů mezi jednotlivými trofickými úrovněmi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Mezinárodní biologický program (IBP)</a:t>
            </a:r>
          </a:p>
          <a:p>
            <a:pPr lvl="1"/>
            <a:r>
              <a:rPr lang="cs-CZ" dirty="0"/>
              <a:t>Zkoumá biologický základ produktivity a lidského bohatství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Zásady pro zkoumání toku energie ve společenstvu </a:t>
            </a:r>
          </a:p>
          <a:p>
            <a:pPr lvl="1"/>
            <a:r>
              <a:rPr lang="cs-CZ" b="1" dirty="0"/>
              <a:t>Společenstvo není </a:t>
            </a:r>
            <a:r>
              <a:rPr lang="cs-CZ" b="1" dirty="0" err="1"/>
              <a:t>superorganismus</a:t>
            </a:r>
            <a:r>
              <a:rPr lang="cs-CZ" b="1" dirty="0"/>
              <a:t> </a:t>
            </a:r>
          </a:p>
          <a:p>
            <a:pPr lvl="1"/>
            <a:r>
              <a:rPr lang="cs-CZ" b="1" dirty="0"/>
              <a:t>Neexistuje dané měřítko</a:t>
            </a:r>
            <a:r>
              <a:rPr lang="cs-CZ" dirty="0"/>
              <a:t>, úroveň studia si volíme subjektivně sami </a:t>
            </a:r>
          </a:p>
        </p:txBody>
      </p:sp>
    </p:spTree>
    <p:extLst>
      <p:ext uri="{BB962C8B-B14F-4D97-AF65-F5344CB8AC3E}">
        <p14:creationId xmlns:p14="http://schemas.microsoft.com/office/powerpoint/2010/main" val="1848832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Název školy : Základní škola a mateřská škola,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258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8" name="Picture 4" descr="Elektronická učebnice - ELU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" y="98441"/>
            <a:ext cx="12061517" cy="66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79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999807" cy="81528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Typy ekosystémů</a:t>
            </a:r>
            <a:endParaRPr lang="cs-CZ" sz="4000" b="1" dirty="0"/>
          </a:p>
        </p:txBody>
      </p:sp>
      <p:pic>
        <p:nvPicPr>
          <p:cNvPr id="1026" name="Picture 2" descr="https://www.sciencefacts.net/wp-content/uploads/2023/02/Types-of-Ecosystem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9" y="260668"/>
            <a:ext cx="5055249" cy="63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3582" y="1762128"/>
            <a:ext cx="44140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2124"/>
                </a:solidFill>
                <a:latin typeface="Google Sans"/>
              </a:rPr>
              <a:t>Ekosystémy lze dělit </a:t>
            </a:r>
            <a:r>
              <a:rPr lang="cs-CZ" dirty="0" smtClean="0">
                <a:solidFill>
                  <a:srgbClr val="202124"/>
                </a:solidFill>
                <a:latin typeface="Google Sans"/>
              </a:rPr>
              <a:t>podle různých </a:t>
            </a:r>
            <a:r>
              <a:rPr lang="cs-CZ" dirty="0" err="1" smtClean="0">
                <a:solidFill>
                  <a:srgbClr val="202124"/>
                </a:solidFill>
                <a:latin typeface="Google Sans"/>
              </a:rPr>
              <a:t>kriterií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:</a:t>
            </a:r>
            <a:r>
              <a:rPr lang="cs-CZ" dirty="0" smtClean="0">
                <a:solidFill>
                  <a:srgbClr val="202124"/>
                </a:solidFill>
                <a:latin typeface="Google Sans"/>
              </a:rPr>
              <a:t> </a:t>
            </a:r>
          </a:p>
          <a:p>
            <a:endParaRPr lang="cs-CZ" dirty="0" smtClean="0">
              <a:solidFill>
                <a:srgbClr val="202124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202124"/>
                </a:solidFill>
                <a:latin typeface="Google Sans"/>
              </a:rPr>
              <a:t>Např. na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 </a:t>
            </a:r>
            <a:r>
              <a:rPr lang="cs-CZ" b="1" dirty="0">
                <a:solidFill>
                  <a:srgbClr val="040C28"/>
                </a:solidFill>
                <a:latin typeface="Google Sans"/>
              </a:rPr>
              <a:t>přírodní</a:t>
            </a:r>
            <a:r>
              <a:rPr lang="cs-CZ" dirty="0">
                <a:solidFill>
                  <a:srgbClr val="040C28"/>
                </a:solidFill>
                <a:latin typeface="Google Sans"/>
              </a:rPr>
              <a:t> (jezero, les, louka) a </a:t>
            </a:r>
            <a:r>
              <a:rPr lang="cs-CZ" b="1" dirty="0">
                <a:solidFill>
                  <a:srgbClr val="040C28"/>
                </a:solidFill>
                <a:latin typeface="Google Sans"/>
              </a:rPr>
              <a:t>umělé </a:t>
            </a:r>
            <a:r>
              <a:rPr lang="cs-CZ" dirty="0">
                <a:solidFill>
                  <a:srgbClr val="040C28"/>
                </a:solidFill>
                <a:latin typeface="Google Sans"/>
              </a:rPr>
              <a:t>(vinice, sad, pole, rybník)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, které vytvořil nebo se na nich podílí člověk. </a:t>
            </a:r>
            <a:endParaRPr lang="cs-CZ" dirty="0" smtClean="0">
              <a:solidFill>
                <a:srgbClr val="202124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202124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202124"/>
                </a:solidFill>
                <a:latin typeface="Google Sans"/>
              </a:rPr>
              <a:t>Energie 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vstupuje do většiny ekosystémů dvojím způsobem: Ze slunečního záření. </a:t>
            </a:r>
            <a:endParaRPr lang="cs-CZ" dirty="0" smtClean="0">
              <a:solidFill>
                <a:srgbClr val="202124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202124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202124"/>
                </a:solidFill>
                <a:latin typeface="Google Sans"/>
              </a:rPr>
              <a:t>Přeměna 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energie slunečního záření na další formy energie se nazývá transformace nebo disipace.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298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0929"/>
            <a:ext cx="10515600" cy="77017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Faktory ekosystémů – definice, funkce</a:t>
            </a:r>
            <a:endParaRPr lang="cs-CZ" sz="40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381" y="811101"/>
            <a:ext cx="8645237" cy="591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51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724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Ekosystém - příklady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760" y="1205699"/>
            <a:ext cx="4895850" cy="18163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170" y="1062848"/>
            <a:ext cx="5408630" cy="2102044"/>
          </a:xfrm>
          <a:prstGeom prst="rect">
            <a:avLst/>
          </a:prstGeom>
        </p:spPr>
      </p:pic>
      <p:pic>
        <p:nvPicPr>
          <p:cNvPr id="5122" name="Picture 2" descr="Suchozemský ekosystém: vlastnosti, druhy, flóra a fauna Zelené obnovitelné  zdroj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05" y="3679414"/>
            <a:ext cx="4221389" cy="28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COSISTEMAS ACUATICOS Y TERRESTRES - BIBLIOTECA DIGITAL PLANET'S FRIE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61" y="3679413"/>
            <a:ext cx="3986439" cy="28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osques: qué son, características, ubicación, tipos, flora, fau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9413"/>
            <a:ext cx="4082143" cy="28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429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Ekosystém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Strukturní a funkční celek složený ze všech živých organismů a abiotického prostředí v daném čase a prostoru.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Stejně jako v případě společenstva jsou jednotlivé složky propojeny zpětnými vazbami.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 ekosystémy podléhají sukcesi !</a:t>
            </a:r>
          </a:p>
        </p:txBody>
      </p:sp>
    </p:spTree>
    <p:extLst>
      <p:ext uri="{BB962C8B-B14F-4D97-AF65-F5344CB8AC3E}">
        <p14:creationId xmlns:p14="http://schemas.microsoft.com/office/powerpoint/2010/main" val="92773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Ekosystém mizí. Podle vědců i na jižní Moravě - Deník.cz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7" y="1"/>
            <a:ext cx="1061082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82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tomato greenhouse in the Netherland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12644"/>
          <a:stretch/>
        </p:blipFill>
        <p:spPr bwMode="auto">
          <a:xfrm>
            <a:off x="119336" y="2358543"/>
            <a:ext cx="626469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1344" y="505109"/>
            <a:ext cx="972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Mesocosm</a:t>
            </a:r>
            <a:r>
              <a:rPr lang="cs-CZ" dirty="0"/>
              <a:t> = experimentální ekosystém?</a:t>
            </a:r>
          </a:p>
          <a:p>
            <a:endParaRPr lang="cs-CZ" dirty="0"/>
          </a:p>
          <a:p>
            <a:r>
              <a:rPr lang="cs-CZ" dirty="0"/>
              <a:t>Ekosystémové experimenty ale někdy probíhají v systémech s dodatkovou energií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736626" y="135777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wikipedia.org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26" y="2348880"/>
            <a:ext cx="5701985" cy="37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Úřední věstník C 92/2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37"/>
            <a:ext cx="10518322" cy="68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49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7910"/>
            <a:ext cx="10515600" cy="5333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Co je to biomasa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969445"/>
            <a:ext cx="5429250" cy="2724150"/>
          </a:xfrm>
          <a:prstGeom prst="rect">
            <a:avLst/>
          </a:prstGeom>
        </p:spPr>
      </p:pic>
      <p:pic>
        <p:nvPicPr>
          <p:cNvPr id="2050" name="Picture 2" descr="Biomasa - využítí, zpracování, výhody a nevýhody, energetické využití v Č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2" y="993820"/>
            <a:ext cx="5521657" cy="26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ktronická učebnice - EL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58" y="3693595"/>
            <a:ext cx="5521657" cy="30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trale Biomasa – EQONFO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4840"/>
            <a:ext cx="4977621" cy="27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5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404664"/>
            <a:ext cx="51845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FF0000"/>
                </a:solidFill>
                <a:effectLst/>
              </a:rPr>
              <a:t>Biomasa</a:t>
            </a:r>
            <a:endParaRPr lang="cs-CZ" b="1" dirty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endParaRPr lang="cs-CZ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Organická hmota vytvořená organismy. Počítá se v sušině (</a:t>
            </a:r>
            <a:r>
              <a:rPr lang="cs-CZ" b="1" dirty="0">
                <a:effectLst/>
                <a:ea typeface="Times New Roman" panose="02020603050405020304" pitchFamily="18" charset="0"/>
              </a:rPr>
              <a:t>váha za suchého stavu</a:t>
            </a:r>
            <a:r>
              <a:rPr lang="cs-CZ" dirty="0">
                <a:effectLst/>
                <a:ea typeface="Times New Roman" panose="02020603050405020304" pitchFamily="18" charset="0"/>
              </a:rPr>
              <a:t>). Vyjadřuje se v g (kg) na jednotku plochy. V rostlinném společenstvu rozlišujeme </a:t>
            </a:r>
            <a:r>
              <a:rPr lang="cs-CZ" b="1" dirty="0">
                <a:effectLst/>
                <a:ea typeface="Times New Roman" panose="02020603050405020304" pitchFamily="18" charset="0"/>
              </a:rPr>
              <a:t>biomasu nadzemní a podzemní, živou biomasu a opad </a:t>
            </a:r>
            <a:r>
              <a:rPr lang="cs-CZ" dirty="0">
                <a:effectLst/>
                <a:ea typeface="Times New Roman" panose="02020603050405020304" pitchFamily="18" charset="0"/>
              </a:rPr>
              <a:t>(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litter</a:t>
            </a:r>
            <a:r>
              <a:rPr lang="cs-CZ" dirty="0">
                <a:effectLst/>
                <a:ea typeface="Times New Roman" panose="02020603050405020304" pitchFamily="18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052736"/>
            <a:ext cx="5835065" cy="55885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49" y="2663028"/>
            <a:ext cx="261541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9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Důležité pojmy - Biomasa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9665"/>
            <a:ext cx="10515600" cy="469729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Okamžitá biomasa </a:t>
            </a:r>
            <a:r>
              <a:rPr lang="cs-CZ" dirty="0"/>
              <a:t>(</a:t>
            </a:r>
            <a:r>
              <a:rPr lang="cs-CZ" dirty="0" err="1"/>
              <a:t>standing</a:t>
            </a:r>
            <a:r>
              <a:rPr lang="cs-CZ" dirty="0"/>
              <a:t> </a:t>
            </a:r>
            <a:r>
              <a:rPr lang="cs-CZ" dirty="0" err="1"/>
              <a:t>crop</a:t>
            </a:r>
            <a:r>
              <a:rPr lang="cs-CZ" dirty="0"/>
              <a:t>) [t/ha; J/m2 ] </a:t>
            </a:r>
          </a:p>
          <a:p>
            <a:pPr lvl="1"/>
            <a:r>
              <a:rPr lang="cs-CZ" dirty="0"/>
              <a:t>Organická hmota na jednotku plochy (v jednotkách energie nebo sušiny) tvořená těly živých organismů </a:t>
            </a:r>
          </a:p>
          <a:p>
            <a:pPr lvl="1"/>
            <a:r>
              <a:rPr lang="cs-CZ" dirty="0"/>
              <a:t>Největší měrou se na ní podílí primární producenti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B</a:t>
            </a:r>
            <a:r>
              <a:rPr lang="cs-CZ" b="1" dirty="0"/>
              <a:t>iomasa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Živá </a:t>
            </a:r>
          </a:p>
          <a:p>
            <a:pPr lvl="1"/>
            <a:r>
              <a:rPr lang="cs-CZ" dirty="0"/>
              <a:t>Mrtvá (</a:t>
            </a:r>
            <a:r>
              <a:rPr lang="cs-CZ" dirty="0" err="1"/>
              <a:t>nekromasa</a:t>
            </a:r>
            <a:r>
              <a:rPr lang="cs-CZ" dirty="0"/>
              <a:t>) – např. v lese hlavní podíl biomasy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dirty="0"/>
              <a:t>Produktivita [t/čas] </a:t>
            </a:r>
          </a:p>
          <a:p>
            <a:pPr lvl="1"/>
            <a:r>
              <a:rPr lang="cs-CZ" dirty="0"/>
              <a:t>Schopnost ekosystému/organismu vyprodukovat určitou organickou hmotu za jednotku času</a:t>
            </a:r>
          </a:p>
        </p:txBody>
      </p:sp>
    </p:spTree>
    <p:extLst>
      <p:ext uri="{BB962C8B-B14F-4D97-AF65-F5344CB8AC3E}">
        <p14:creationId xmlns:p14="http://schemas.microsoft.com/office/powerpoint/2010/main" val="209854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498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Poměr hmoty Země k biomase             </a:t>
            </a:r>
            <a:r>
              <a:rPr lang="cs-CZ" sz="2700" dirty="0"/>
              <a:t>(upraveno podle Svoboda, 2006)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409864"/>
            <a:ext cx="8045521" cy="547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707968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Biomasa je lídrem evropské energetické transformace</a:t>
            </a:r>
          </a:p>
        </p:txBody>
      </p:sp>
      <p:pic>
        <p:nvPicPr>
          <p:cNvPr id="4098" name="Picture 2" descr="Biom :: CZ Biom : Biomasa je lídrem evropské energetické transformace :  Biom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19" y="1351499"/>
            <a:ext cx="7946359" cy="52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06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6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Potenciál využití biomasy v ČR</a:t>
            </a:r>
          </a:p>
        </p:txBody>
      </p:sp>
      <p:pic>
        <p:nvPicPr>
          <p:cNvPr id="17410" name="Picture 2" descr="OSEL.CZ - detail obrázk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49" y="1217311"/>
            <a:ext cx="6171151" cy="522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ofická struktura – Envi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4" y="1388225"/>
            <a:ext cx="5414165" cy="42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547" y="5860467"/>
            <a:ext cx="241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Čistá primární produkce</a:t>
            </a:r>
          </a:p>
        </p:txBody>
      </p:sp>
    </p:spTree>
    <p:extLst>
      <p:ext uri="{BB962C8B-B14F-4D97-AF65-F5344CB8AC3E}">
        <p14:creationId xmlns:p14="http://schemas.microsoft.com/office/powerpoint/2010/main" val="651046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Produktivita versus Biomasa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19" y="1110344"/>
            <a:ext cx="7040755" cy="4947557"/>
          </a:xfrm>
          <a:prstGeom prst="rect">
            <a:avLst/>
          </a:prstGeom>
        </p:spPr>
      </p:pic>
      <p:pic>
        <p:nvPicPr>
          <p:cNvPr id="12292" name="Picture 4" descr="Spalování biomasy může mít negativní vliv na přírodu, varovala Evropská  agentura pro životní prostředí | Česká krajina 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73" y="1110344"/>
            <a:ext cx="4680655" cy="31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rněnská skupina GEEN postaví v Chorvatsku elektrárnu na biomasu. Do  projektu investuje více než půl miliardy | Hospodářské noviny (HN.cz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74" y="3868967"/>
            <a:ext cx="4732148" cy="266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7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0683"/>
            <a:ext cx="10515600" cy="101478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Energie v ekosystémech a společenstvech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73057"/>
            <a:ext cx="10357658" cy="57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1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8996"/>
            <a:ext cx="10515600" cy="98984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Důležité pojmy - Produkce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1327" y="1346662"/>
            <a:ext cx="10515600" cy="487186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Realizovaná produktivita </a:t>
            </a:r>
            <a:r>
              <a:rPr lang="cs-CZ" dirty="0"/>
              <a:t>za časový úsek na jednotku plochy </a:t>
            </a:r>
          </a:p>
          <a:p>
            <a:r>
              <a:rPr lang="cs-CZ" b="1" dirty="0"/>
              <a:t>Primární produkce </a:t>
            </a:r>
            <a:r>
              <a:rPr lang="cs-CZ" dirty="0"/>
              <a:t>[t/ha x rok; J/m2 x den] </a:t>
            </a:r>
          </a:p>
          <a:p>
            <a:pPr lvl="1"/>
            <a:r>
              <a:rPr lang="cs-CZ" dirty="0"/>
              <a:t>Rychlost produkce biomasy rostlin (primárními producenty) na jednotku plochy </a:t>
            </a:r>
          </a:p>
          <a:p>
            <a:pPr lvl="1"/>
            <a:r>
              <a:rPr lang="cs-CZ" dirty="0"/>
              <a:t>Hrubá primární produkce (BPP, GPP – gross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) </a:t>
            </a:r>
          </a:p>
          <a:p>
            <a:r>
              <a:rPr lang="cs-CZ" b="1" dirty="0"/>
              <a:t>Celková energie vázaná fotosyntézou </a:t>
            </a:r>
            <a:r>
              <a:rPr lang="cs-CZ" dirty="0"/>
              <a:t>- respirace (R – energie ztracená ve formě respiračního tepla) není odečtena</a:t>
            </a:r>
          </a:p>
          <a:p>
            <a:r>
              <a:rPr lang="cs-CZ" b="1" dirty="0"/>
              <a:t>Čistá primární produkce (NPP) </a:t>
            </a:r>
          </a:p>
          <a:p>
            <a:pPr lvl="1"/>
            <a:r>
              <a:rPr lang="cs-CZ" dirty="0"/>
              <a:t>GPP s odečtenou respirací </a:t>
            </a:r>
          </a:p>
          <a:p>
            <a:pPr lvl="1"/>
            <a:r>
              <a:rPr lang="cs-CZ" dirty="0"/>
              <a:t>Reálná míra produkce nové biomasy, kterou mohou využít heterotrofní </a:t>
            </a:r>
            <a:r>
              <a:rPr lang="cs-CZ" dirty="0" err="1"/>
              <a:t>organimy</a:t>
            </a:r>
            <a:r>
              <a:rPr lang="cs-CZ" dirty="0"/>
              <a:t> </a:t>
            </a:r>
          </a:p>
          <a:p>
            <a:r>
              <a:rPr lang="cs-CZ" b="1" dirty="0"/>
              <a:t>Sekundární produkce </a:t>
            </a:r>
          </a:p>
          <a:p>
            <a:pPr lvl="1"/>
            <a:r>
              <a:rPr lang="cs-CZ" dirty="0"/>
              <a:t>Produkce vzniklá z biomasy primárních producentů, tj. činností heterotrofních organismů (konzumentů a dekompozitorů) </a:t>
            </a:r>
          </a:p>
          <a:p>
            <a:pPr lvl="1"/>
            <a:r>
              <a:rPr lang="cs-CZ" dirty="0"/>
              <a:t>Hrubá (GSP) a čistá (NSP)</a:t>
            </a:r>
          </a:p>
        </p:txBody>
      </p:sp>
      <p:sp>
        <p:nvSpPr>
          <p:cNvPr id="4" name="Vývojový diagram: postup 3"/>
          <p:cNvSpPr/>
          <p:nvPr/>
        </p:nvSpPr>
        <p:spPr>
          <a:xfrm>
            <a:off x="1183176" y="1770610"/>
            <a:ext cx="2657303" cy="365761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ývojový diagram: postup 4"/>
          <p:cNvSpPr/>
          <p:nvPr/>
        </p:nvSpPr>
        <p:spPr>
          <a:xfrm>
            <a:off x="1191490" y="4746567"/>
            <a:ext cx="3039688" cy="374350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55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Primární a sekundární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51" y="1915131"/>
            <a:ext cx="5817549" cy="4470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121" y="984110"/>
            <a:ext cx="5695950" cy="3886200"/>
          </a:xfrm>
          <a:prstGeom prst="rect">
            <a:avLst/>
          </a:prstGeom>
        </p:spPr>
      </p:pic>
      <p:sp>
        <p:nvSpPr>
          <p:cNvPr id="3" name="Vývojový diagram: postup 2"/>
          <p:cNvSpPr/>
          <p:nvPr/>
        </p:nvSpPr>
        <p:spPr>
          <a:xfrm>
            <a:off x="6251121" y="1047407"/>
            <a:ext cx="5511349" cy="61264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postup 5"/>
          <p:cNvSpPr/>
          <p:nvPr/>
        </p:nvSpPr>
        <p:spPr>
          <a:xfrm>
            <a:off x="278450" y="3192086"/>
            <a:ext cx="1508785" cy="236913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postup 6"/>
          <p:cNvSpPr/>
          <p:nvPr/>
        </p:nvSpPr>
        <p:spPr>
          <a:xfrm>
            <a:off x="9709265" y="1915131"/>
            <a:ext cx="1737360" cy="271116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57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Sekundární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49" y="1690688"/>
            <a:ext cx="5857875" cy="4114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902" y="1762250"/>
            <a:ext cx="6038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5371"/>
            <a:ext cx="10515600" cy="1122854"/>
          </a:xfrm>
        </p:spPr>
        <p:txBody>
          <a:bodyPr/>
          <a:lstStyle/>
          <a:p>
            <a:pPr algn="ctr"/>
            <a:r>
              <a:rPr lang="cs-CZ" sz="4000" b="1" dirty="0"/>
              <a:t>Základní rysy primární produktivity: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92867"/>
            <a:ext cx="10633364" cy="45502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Odhady produkce na Zemi </a:t>
            </a:r>
          </a:p>
          <a:p>
            <a:pPr lvl="1"/>
            <a:r>
              <a:rPr lang="cs-CZ" b="1" dirty="0"/>
              <a:t>souše: </a:t>
            </a:r>
          </a:p>
          <a:p>
            <a:pPr lvl="2"/>
            <a:r>
              <a:rPr lang="cs-CZ" sz="2200" dirty="0"/>
              <a:t>110-120x109 tun sušiny/rok (ale není doceněna, protože chybí exaktní znalosti o produkci podzemních částí rostlin) </a:t>
            </a:r>
          </a:p>
          <a:p>
            <a:pPr lvl="2"/>
            <a:r>
              <a:rPr lang="cs-CZ" sz="2200" dirty="0"/>
              <a:t>Průměrná primární produktivita 773 t/km2</a:t>
            </a:r>
          </a:p>
          <a:p>
            <a:pPr lvl="1"/>
            <a:r>
              <a:rPr lang="cs-CZ" b="1" dirty="0"/>
              <a:t>mořské oblasti: </a:t>
            </a:r>
          </a:p>
          <a:p>
            <a:pPr lvl="2"/>
            <a:r>
              <a:rPr lang="cs-CZ" sz="2400" dirty="0"/>
              <a:t>50-60x109 tun sušiny/rok, tzn. asi 1/3 celkové produkce (přitom 2/3 plochy) </a:t>
            </a:r>
          </a:p>
          <a:p>
            <a:pPr lvl="2"/>
            <a:r>
              <a:rPr lang="cs-CZ" sz="2400" dirty="0"/>
              <a:t>Průměrná primární produktivita 152 t/km2 </a:t>
            </a:r>
          </a:p>
          <a:p>
            <a:pPr marL="914400" lvl="2" indent="0">
              <a:buNone/>
            </a:pPr>
            <a:endParaRPr lang="cs-CZ" sz="2400" dirty="0"/>
          </a:p>
          <a:p>
            <a:r>
              <a:rPr lang="cs-CZ" b="1" dirty="0"/>
              <a:t>Nejproduktivnější ekosystémy </a:t>
            </a:r>
          </a:p>
          <a:p>
            <a:r>
              <a:rPr lang="cs-CZ" b="1" dirty="0"/>
              <a:t>močály </a:t>
            </a:r>
            <a:r>
              <a:rPr lang="cs-CZ" dirty="0"/>
              <a:t>(až 3500 t/km2 ), </a:t>
            </a:r>
            <a:r>
              <a:rPr lang="cs-CZ" b="1" dirty="0"/>
              <a:t>říční delty </a:t>
            </a:r>
            <a:r>
              <a:rPr lang="cs-CZ" dirty="0"/>
              <a:t>(3500 t/km2 ), </a:t>
            </a:r>
            <a:r>
              <a:rPr lang="cs-CZ" b="1" dirty="0"/>
              <a:t>korálové útesy </a:t>
            </a:r>
            <a:r>
              <a:rPr lang="cs-CZ" dirty="0"/>
              <a:t>(až 4000t/km2 ), </a:t>
            </a:r>
            <a:r>
              <a:rPr lang="cs-CZ" b="1" dirty="0"/>
              <a:t>tropické deštné lesy </a:t>
            </a:r>
            <a:r>
              <a:rPr lang="cs-CZ" dirty="0"/>
              <a:t>a </a:t>
            </a:r>
            <a:r>
              <a:rPr lang="cs-CZ" b="1" dirty="0"/>
              <a:t>obdělávaná</a:t>
            </a:r>
            <a:r>
              <a:rPr lang="cs-CZ" dirty="0"/>
              <a:t> půda (oba až 3500 t/km2 ). </a:t>
            </a:r>
          </a:p>
          <a:p>
            <a:r>
              <a:rPr lang="cs-CZ" b="1" dirty="0"/>
              <a:t>V rámci oceánů jsou to ekosystémy u pobřeží (útesy, řasové lavice)</a:t>
            </a:r>
          </a:p>
        </p:txBody>
      </p:sp>
    </p:spTree>
    <p:extLst>
      <p:ext uri="{BB962C8B-B14F-4D97-AF65-F5344CB8AC3E}">
        <p14:creationId xmlns:p14="http://schemas.microsoft.com/office/powerpoint/2010/main" val="2596963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Produktivita na </a:t>
            </a:r>
            <a:r>
              <a:rPr lang="cs-CZ" b="1" dirty="0"/>
              <a:t>Zemském povrchu není rozložena rovnoměrně</a:t>
            </a:r>
            <a:r>
              <a:rPr lang="cs-CZ" dirty="0"/>
              <a:t> - předpoklad - biologická aktivita závisí na: </a:t>
            </a:r>
          </a:p>
          <a:p>
            <a:pPr lvl="1"/>
            <a:r>
              <a:rPr lang="cs-CZ" b="1" dirty="0"/>
              <a:t>slunečním záření, </a:t>
            </a:r>
          </a:p>
          <a:p>
            <a:pPr lvl="1"/>
            <a:r>
              <a:rPr lang="cs-CZ" b="1" dirty="0"/>
              <a:t>přístupností vody, </a:t>
            </a:r>
          </a:p>
          <a:p>
            <a:pPr lvl="1"/>
            <a:r>
              <a:rPr lang="cs-CZ" b="1" dirty="0"/>
              <a:t>minerální výživě (oceány)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Ve skutečnosti ale </a:t>
            </a:r>
            <a:r>
              <a:rPr lang="cs-CZ" b="1" dirty="0"/>
              <a:t>světlo na tyto rozdíly vliv nemá</a:t>
            </a:r>
            <a:r>
              <a:rPr lang="cs-CZ" dirty="0"/>
              <a:t>. </a:t>
            </a:r>
            <a:r>
              <a:rPr lang="cs-CZ" b="1" dirty="0"/>
              <a:t>Rozdíly dělá – voda, živiny, teplota</a:t>
            </a:r>
            <a:r>
              <a:rPr lang="cs-CZ" dirty="0"/>
              <a:t> (v rozmezí pro růst rostlin) 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3224"/>
          </a:xfrm>
        </p:spPr>
        <p:txBody>
          <a:bodyPr/>
          <a:lstStyle/>
          <a:p>
            <a:pPr algn="ctr"/>
            <a:r>
              <a:rPr lang="cs-CZ" sz="4000" b="1" dirty="0"/>
              <a:t>Základní rysy primární produktivity:</a:t>
            </a:r>
          </a:p>
        </p:txBody>
      </p:sp>
    </p:spTree>
    <p:extLst>
      <p:ext uri="{BB962C8B-B14F-4D97-AF65-F5344CB8AC3E}">
        <p14:creationId xmlns:p14="http://schemas.microsoft.com/office/powerpoint/2010/main" val="35621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72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Suchozemská společenstva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12422"/>
            <a:ext cx="10515600" cy="44645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Produktivita suchozemských </a:t>
            </a:r>
            <a:r>
              <a:rPr lang="cs-CZ" dirty="0"/>
              <a:t>lesních ekosystémů </a:t>
            </a:r>
            <a:r>
              <a:rPr lang="cs-CZ" b="1" dirty="0"/>
              <a:t>roste nepřímo s zeměpisnou šířkou </a:t>
            </a:r>
            <a:r>
              <a:rPr lang="cs-CZ" dirty="0"/>
              <a:t>- dáno </a:t>
            </a:r>
            <a:r>
              <a:rPr lang="cs-CZ" dirty="0" err="1"/>
              <a:t>sezonalitou</a:t>
            </a:r>
            <a:r>
              <a:rPr lang="cs-CZ" dirty="0"/>
              <a:t> </a:t>
            </a:r>
            <a:r>
              <a:rPr lang="cs-CZ" b="1" dirty="0"/>
              <a:t>v mírném a boreálním pásu</a:t>
            </a:r>
            <a:r>
              <a:rPr lang="cs-CZ" dirty="0"/>
              <a:t>. </a:t>
            </a:r>
          </a:p>
          <a:p>
            <a:r>
              <a:rPr lang="cs-CZ" b="1" dirty="0"/>
              <a:t>Velké rozdíly </a:t>
            </a:r>
            <a:r>
              <a:rPr lang="cs-CZ" dirty="0"/>
              <a:t>mohou být v lokálních </a:t>
            </a:r>
            <a:r>
              <a:rPr lang="cs-CZ" b="1" dirty="0"/>
              <a:t>mikroklimatických podmínkách</a:t>
            </a:r>
            <a:r>
              <a:rPr lang="cs-CZ" dirty="0"/>
              <a:t> (např. </a:t>
            </a:r>
            <a:r>
              <a:rPr lang="cs-CZ" b="1" dirty="0"/>
              <a:t>tundra</a:t>
            </a:r>
            <a:r>
              <a:rPr lang="cs-CZ" dirty="0"/>
              <a:t> 10 – 100 – 2000 g/m2 rok). </a:t>
            </a:r>
          </a:p>
          <a:p>
            <a:r>
              <a:rPr lang="cs-CZ" dirty="0"/>
              <a:t>Ale denní </a:t>
            </a:r>
            <a:r>
              <a:rPr lang="cs-CZ" b="1" dirty="0"/>
              <a:t>produkce tundry v sezóně je nejvyšší ze všech </a:t>
            </a:r>
            <a:r>
              <a:rPr lang="cs-CZ" dirty="0"/>
              <a:t>(24 hodin – polární den) </a:t>
            </a:r>
          </a:p>
          <a:p>
            <a:r>
              <a:rPr lang="cs-CZ" dirty="0"/>
              <a:t>Může být </a:t>
            </a:r>
            <a:r>
              <a:rPr lang="cs-CZ" b="1" dirty="0"/>
              <a:t>narušeno nedostatkem vody </a:t>
            </a:r>
            <a:r>
              <a:rPr lang="cs-CZ" dirty="0"/>
              <a:t>(pouště Austrálie) </a:t>
            </a:r>
          </a:p>
          <a:p>
            <a:r>
              <a:rPr lang="cs-CZ" dirty="0"/>
              <a:t>Význam </a:t>
            </a:r>
            <a:r>
              <a:rPr lang="cs-CZ" b="1" dirty="0"/>
              <a:t>podzemní produktivity ještě nebyl doceněn </a:t>
            </a:r>
            <a:r>
              <a:rPr lang="cs-CZ" dirty="0"/>
              <a:t>(těžko se měří i podzemní biomasa, natož její produktivita) </a:t>
            </a:r>
          </a:p>
          <a:p>
            <a:r>
              <a:rPr lang="cs-CZ" b="1" dirty="0"/>
              <a:t>Produktivita mořských ekosystémů zeměpisnou závislost postrádá</a:t>
            </a:r>
            <a:r>
              <a:rPr lang="cs-CZ" dirty="0"/>
              <a:t>. Produkčně nejvíce výkonné jsou </a:t>
            </a:r>
            <a:r>
              <a:rPr lang="cs-CZ" b="1" dirty="0"/>
              <a:t>příbřežní závislé na „</a:t>
            </a:r>
            <a:r>
              <a:rPr lang="cs-CZ" b="1" dirty="0" err="1"/>
              <a:t>upwellings</a:t>
            </a:r>
            <a:r>
              <a:rPr lang="cs-CZ" dirty="0"/>
              <a:t>„. Rovněž v </a:t>
            </a:r>
            <a:r>
              <a:rPr lang="cs-CZ" b="1" dirty="0"/>
              <a:t>severských oblastech je poměrně vysoká produkce, díky nízké teplotě a vysoké koncentraci plynů (CO2, O2) ve vodě.</a:t>
            </a:r>
          </a:p>
        </p:txBody>
      </p:sp>
    </p:spTree>
    <p:extLst>
      <p:ext uri="{BB962C8B-B14F-4D97-AF65-F5344CB8AC3E}">
        <p14:creationId xmlns:p14="http://schemas.microsoft.com/office/powerpoint/2010/main" val="3870286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Vodní společenstva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51788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Organická hmota, která se vytvoří uvnitř společenstva, se nazývá </a:t>
            </a:r>
            <a:r>
              <a:rPr lang="cs-CZ" b="1" dirty="0"/>
              <a:t>autochtonní materiál </a:t>
            </a:r>
            <a:r>
              <a:rPr lang="cs-CZ" dirty="0"/>
              <a:t>(stojaté vody, tůně, ap.) Podstatná část je ale splavena - </a:t>
            </a:r>
            <a:r>
              <a:rPr lang="cs-CZ" b="1" dirty="0"/>
              <a:t>alochtonní materiál </a:t>
            </a:r>
            <a:r>
              <a:rPr lang="cs-CZ" dirty="0"/>
              <a:t>- ten je u vodních společenstev velmi významný. </a:t>
            </a:r>
          </a:p>
          <a:p>
            <a:r>
              <a:rPr lang="cs-CZ" dirty="0"/>
              <a:t>Proměna podél říčního toku – </a:t>
            </a:r>
            <a:r>
              <a:rPr lang="cs-CZ" b="1" dirty="0"/>
              <a:t>říční kontinuum</a:t>
            </a:r>
          </a:p>
          <a:p>
            <a:pPr lvl="1"/>
            <a:r>
              <a:rPr lang="cs-CZ" dirty="0"/>
              <a:t>Energie, která přichází do společenstva na </a:t>
            </a:r>
            <a:r>
              <a:rPr lang="cs-CZ" b="1" dirty="0"/>
              <a:t>horních zalesněných tocích </a:t>
            </a:r>
            <a:r>
              <a:rPr lang="cs-CZ" dirty="0"/>
              <a:t>je především </a:t>
            </a:r>
            <a:r>
              <a:rPr lang="cs-CZ" b="1" dirty="0"/>
              <a:t>alochtonního původu </a:t>
            </a:r>
            <a:r>
              <a:rPr lang="cs-CZ" dirty="0"/>
              <a:t>(z opadu příbřežní vegetace, která má s tokem relativně větší kontakt a zastiňuje jej), na </a:t>
            </a:r>
            <a:r>
              <a:rPr lang="cs-CZ" b="1" dirty="0"/>
              <a:t>dolních tocích se tok rozšiřuje, zpomaluje, roste produkce autochtonní</a:t>
            </a:r>
            <a:r>
              <a:rPr lang="cs-CZ" dirty="0"/>
              <a:t>. </a:t>
            </a:r>
          </a:p>
          <a:p>
            <a:r>
              <a:rPr lang="cs-CZ" dirty="0"/>
              <a:t>Proměny v povaze energetických základů ve společenstvech vodního toku od pramene k ústí (</a:t>
            </a:r>
            <a:r>
              <a:rPr lang="cs-CZ" dirty="0" err="1"/>
              <a:t>Begon</a:t>
            </a:r>
            <a:r>
              <a:rPr lang="cs-CZ" dirty="0"/>
              <a:t> a kol., 1997) </a:t>
            </a:r>
          </a:p>
          <a:p>
            <a:pPr lvl="1"/>
            <a:r>
              <a:rPr lang="cs-CZ" dirty="0"/>
              <a:t>U jezer můžeme také pozorovat kontinuum podobně jako u řek. </a:t>
            </a:r>
            <a:r>
              <a:rPr lang="cs-CZ" b="1" dirty="0"/>
              <a:t>Malá jezera </a:t>
            </a:r>
            <a:r>
              <a:rPr lang="cs-CZ" dirty="0"/>
              <a:t>velký obvod litorální vegetace (</a:t>
            </a:r>
            <a:r>
              <a:rPr lang="cs-CZ" b="1" dirty="0"/>
              <a:t>alochtonní materiál</a:t>
            </a:r>
            <a:r>
              <a:rPr lang="cs-CZ" dirty="0"/>
              <a:t>), </a:t>
            </a:r>
            <a:r>
              <a:rPr lang="cs-CZ" b="1" dirty="0"/>
              <a:t>velká jezera</a:t>
            </a:r>
            <a:r>
              <a:rPr lang="cs-CZ" dirty="0"/>
              <a:t>, velký obvod (relativně malý litorál, </a:t>
            </a:r>
            <a:r>
              <a:rPr lang="cs-CZ" b="1" dirty="0"/>
              <a:t>autochtonní materiál</a:t>
            </a:r>
            <a:r>
              <a:rPr lang="cs-CZ" dirty="0"/>
              <a:t>). </a:t>
            </a:r>
          </a:p>
          <a:p>
            <a:pPr lvl="1"/>
            <a:r>
              <a:rPr lang="cs-CZ" dirty="0"/>
              <a:t>Vklad suchozemských společenstev je </a:t>
            </a:r>
            <a:r>
              <a:rPr lang="cs-CZ" b="1" dirty="0"/>
              <a:t>minimální v případě oceánů </a:t>
            </a:r>
            <a:r>
              <a:rPr lang="cs-CZ" dirty="0"/>
              <a:t>(největší a největší jezero). </a:t>
            </a:r>
            <a:r>
              <a:rPr lang="cs-CZ" b="1" dirty="0"/>
              <a:t>Nejproduktivnější jsou ústí řek a litorál. </a:t>
            </a:r>
          </a:p>
          <a:p>
            <a:pPr lvl="1"/>
            <a:r>
              <a:rPr lang="cs-CZ" b="1" dirty="0"/>
              <a:t>Největší produkce v říčních deltách s bažinami, dostatkem živin a na šelfových prazích kde se kombinují fenomény </a:t>
            </a:r>
            <a:r>
              <a:rPr lang="cs-CZ" b="1" dirty="0" err="1"/>
              <a:t>upwellingu</a:t>
            </a:r>
            <a:r>
              <a:rPr lang="cs-CZ" b="1" dirty="0"/>
              <a:t> a delt.</a:t>
            </a:r>
          </a:p>
        </p:txBody>
      </p:sp>
    </p:spTree>
    <p:extLst>
      <p:ext uri="{BB962C8B-B14F-4D97-AF65-F5344CB8AC3E}">
        <p14:creationId xmlns:p14="http://schemas.microsoft.com/office/powerpoint/2010/main" val="1347526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Proměna podél vodního toku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760" y="1130531"/>
            <a:ext cx="8816479" cy="55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7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0309"/>
            <a:ext cx="10515600" cy="9233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Faktory omezující primární produktivitu </a:t>
            </a:r>
            <a:br>
              <a:rPr lang="cs-CZ" sz="4000" b="1" dirty="0"/>
            </a:br>
            <a:r>
              <a:rPr lang="cs-CZ" sz="3600" b="1" dirty="0"/>
              <a:t>Suchozemské ekosystémy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5871"/>
            <a:ext cx="10515600" cy="4892994"/>
          </a:xfrm>
        </p:spPr>
        <p:txBody>
          <a:bodyPr>
            <a:normAutofit fontScale="92500" lnSpcReduction="20000"/>
          </a:bodyPr>
          <a:lstStyle/>
          <a:p>
            <a:r>
              <a:rPr lang="cs-CZ" sz="2600" b="1" dirty="0"/>
              <a:t>Podmínkou primární produkce u terestrických ekosystémů je: </a:t>
            </a:r>
          </a:p>
          <a:p>
            <a:pPr lvl="1"/>
            <a:r>
              <a:rPr lang="cs-CZ" dirty="0"/>
              <a:t>sluneční světlo, </a:t>
            </a:r>
          </a:p>
          <a:p>
            <a:pPr lvl="1"/>
            <a:r>
              <a:rPr lang="cs-CZ" dirty="0"/>
              <a:t>půdní živiny, </a:t>
            </a:r>
          </a:p>
          <a:p>
            <a:pPr lvl="1"/>
            <a:r>
              <a:rPr lang="cs-CZ" dirty="0"/>
              <a:t>voda, </a:t>
            </a:r>
          </a:p>
          <a:p>
            <a:pPr lvl="1"/>
            <a:r>
              <a:rPr lang="cs-CZ" dirty="0"/>
              <a:t>CO2 (více méně stejný podíl ve vzduchu 0,03%, tzn. produktivitu neomezuje) </a:t>
            </a:r>
          </a:p>
          <a:p>
            <a:pPr lvl="1"/>
            <a:r>
              <a:rPr lang="cs-CZ" dirty="0"/>
              <a:t>významně se podílí na produkci tepla. </a:t>
            </a:r>
          </a:p>
          <a:p>
            <a:pPr lvl="1"/>
            <a:endParaRPr lang="cs-CZ" dirty="0"/>
          </a:p>
          <a:p>
            <a:r>
              <a:rPr lang="cs-CZ" sz="2600" b="1" dirty="0"/>
              <a:t>Omezující faktory </a:t>
            </a:r>
          </a:p>
          <a:p>
            <a:pPr lvl="1"/>
            <a:r>
              <a:rPr lang="cs-CZ" dirty="0"/>
              <a:t>nedostatek vody omezující rychlost fotosyntézy </a:t>
            </a:r>
          </a:p>
          <a:p>
            <a:pPr lvl="1"/>
            <a:r>
              <a:rPr lang="cs-CZ" dirty="0"/>
              <a:t>nedostatek základních minerálních živin (</a:t>
            </a:r>
            <a:r>
              <a:rPr lang="cs-CZ" b="1" dirty="0"/>
              <a:t>klíčovou roli hraje dusík</a:t>
            </a:r>
            <a:r>
              <a:rPr lang="cs-CZ" dirty="0"/>
              <a:t>. Jeho rozložení v společenstvech je fragmentární, proto i </a:t>
            </a:r>
            <a:r>
              <a:rPr lang="cs-CZ" b="1" dirty="0"/>
              <a:t>produktivita je lokálně rozdílná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teplota, která může společenstvo ničit, nebo může být příliš nízká pro růst </a:t>
            </a:r>
          </a:p>
          <a:p>
            <a:pPr lvl="1"/>
            <a:r>
              <a:rPr lang="cs-CZ" dirty="0"/>
              <a:t>nedostatečná hloubka půdy </a:t>
            </a:r>
          </a:p>
          <a:p>
            <a:pPr lvl="1"/>
            <a:r>
              <a:rPr lang="cs-CZ" dirty="0"/>
              <a:t>neúplný zápoj (velká část PHAR energie dopadá na půdu) </a:t>
            </a:r>
          </a:p>
          <a:p>
            <a:pPr lvl="1"/>
            <a:r>
              <a:rPr lang="cs-CZ" dirty="0"/>
              <a:t>nízká účinnost fotosyntézy (max. do 10%)</a:t>
            </a:r>
          </a:p>
        </p:txBody>
      </p:sp>
    </p:spTree>
    <p:extLst>
      <p:ext uri="{BB962C8B-B14F-4D97-AF65-F5344CB8AC3E}">
        <p14:creationId xmlns:p14="http://schemas.microsoft.com/office/powerpoint/2010/main" val="248077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855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Dopadající záření (PHAR) nevyužívají všechna společenstva stejně účinně: </a:t>
            </a:r>
          </a:p>
          <a:p>
            <a:r>
              <a:rPr lang="cs-CZ" dirty="0"/>
              <a:t> </a:t>
            </a:r>
            <a:r>
              <a:rPr lang="cs-CZ" b="1" dirty="0"/>
              <a:t>Solární konstanta </a:t>
            </a:r>
            <a:r>
              <a:rPr lang="cs-CZ" dirty="0"/>
              <a:t>– 1390 W/m 2 </a:t>
            </a:r>
          </a:p>
          <a:p>
            <a:r>
              <a:rPr lang="cs-CZ" b="1" dirty="0"/>
              <a:t>Rostliny nevyužívají veškeré kvantum dopadajícího světla</a:t>
            </a:r>
            <a:r>
              <a:rPr lang="cs-CZ" dirty="0"/>
              <a:t>. Z krátkovlnného záření (PHAR) (380-750 </a:t>
            </a:r>
            <a:r>
              <a:rPr lang="cs-CZ" dirty="0" err="1"/>
              <a:t>nm</a:t>
            </a:r>
            <a:r>
              <a:rPr lang="cs-CZ" dirty="0"/>
              <a:t>) mohou teoreticky využít jen asi 44%. Největší je v bohatě strukturovaných porostech lesního typu – </a:t>
            </a:r>
            <a:r>
              <a:rPr lang="cs-CZ" b="1" dirty="0"/>
              <a:t>jehličnaté lesy 1-3%, opadavé lesy 0,5-1%, pouště 0,01-0,2%.</a:t>
            </a:r>
            <a:r>
              <a:rPr lang="cs-CZ" dirty="0"/>
              <a:t> Z toho může vyplývat, že </a:t>
            </a:r>
            <a:r>
              <a:rPr lang="cs-CZ" b="1" dirty="0"/>
              <a:t>světlo není limitním faktorem</a:t>
            </a:r>
            <a:r>
              <a:rPr lang="cs-CZ" dirty="0"/>
              <a:t>. </a:t>
            </a:r>
          </a:p>
          <a:p>
            <a:r>
              <a:rPr lang="cs-CZ" dirty="0"/>
              <a:t>Ale často </a:t>
            </a:r>
            <a:r>
              <a:rPr lang="cs-CZ" b="1" dirty="0"/>
              <a:t>velké zastínění podrostu </a:t>
            </a:r>
            <a:r>
              <a:rPr lang="cs-CZ" dirty="0"/>
              <a:t>– </a:t>
            </a:r>
            <a:r>
              <a:rPr lang="cs-CZ" b="1" dirty="0"/>
              <a:t>tropický deštný les 95%! </a:t>
            </a:r>
          </a:p>
          <a:p>
            <a:r>
              <a:rPr lang="cs-CZ" dirty="0"/>
              <a:t>Experimenty vedené v podrostech lesů (C3 rostliny) ale ukazují, že </a:t>
            </a:r>
            <a:r>
              <a:rPr lang="cs-CZ" b="1" dirty="0"/>
              <a:t>zvýšení světelného kvanta vede ke zvýšení produktivity</a:t>
            </a:r>
            <a:r>
              <a:rPr lang="cs-CZ" dirty="0"/>
              <a:t> (totéž princip "jednovrstevnaté koruny" stromů ap.). </a:t>
            </a:r>
            <a:r>
              <a:rPr lang="cs-CZ" b="1" dirty="0"/>
              <a:t>C4 rostliny zřejmě nikdy saturační intenzity nedosáhnou</a:t>
            </a:r>
            <a:r>
              <a:rPr lang="cs-CZ" dirty="0"/>
              <a:t> (i v době, kdy je záření nejintenzivnější). </a:t>
            </a:r>
          </a:p>
          <a:p>
            <a:r>
              <a:rPr lang="cs-CZ" dirty="0"/>
              <a:t>Je také jasné, že záření by bylo podstatně lépe fixováno do energetických vazeb, pokud by </a:t>
            </a:r>
            <a:r>
              <a:rPr lang="cs-CZ" b="1" dirty="0"/>
              <a:t>rostliny nebyly blokovány jinými faktory – výživa </a:t>
            </a:r>
            <a:r>
              <a:rPr lang="cs-CZ" dirty="0"/>
              <a:t>(jak dokumentují bohatě hnojené polní kultury).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Faktory omezující primární produktivitu </a:t>
            </a:r>
            <a:br>
              <a:rPr lang="cs-CZ" sz="4000" b="1" dirty="0"/>
            </a:br>
            <a:r>
              <a:rPr lang="cs-CZ" sz="3400" b="1" dirty="0"/>
              <a:t>Suchozemské ekosystémy - světlo</a:t>
            </a:r>
          </a:p>
        </p:txBody>
      </p:sp>
    </p:spTree>
    <p:extLst>
      <p:ext uri="{BB962C8B-B14F-4D97-AF65-F5344CB8AC3E}">
        <p14:creationId xmlns:p14="http://schemas.microsoft.com/office/powerpoint/2010/main" val="1976487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Ekosystém – základní charakteristika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738" y="1139438"/>
            <a:ext cx="9351088" cy="530093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009205" y="5727466"/>
            <a:ext cx="4555377" cy="490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227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84522"/>
            <a:ext cx="10515600" cy="91087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Faktory omezující primární produktivitu</a:t>
            </a:r>
            <a:br>
              <a:rPr lang="cs-CZ" sz="4000" b="1" dirty="0"/>
            </a:br>
            <a:r>
              <a:rPr lang="cs-CZ" sz="3800" b="1" dirty="0"/>
              <a:t>Vodní ekosystémy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7806"/>
            <a:ext cx="10515600" cy="4351338"/>
          </a:xfrm>
        </p:spPr>
        <p:txBody>
          <a:bodyPr/>
          <a:lstStyle/>
          <a:p>
            <a:r>
              <a:rPr lang="cs-CZ" b="1" dirty="0"/>
              <a:t>Omezení </a:t>
            </a:r>
            <a:r>
              <a:rPr lang="cs-CZ" dirty="0"/>
              <a:t>vyplývají především z: </a:t>
            </a:r>
          </a:p>
          <a:p>
            <a:pPr lvl="1"/>
            <a:r>
              <a:rPr lang="cs-CZ" dirty="0"/>
              <a:t>nedostatku živin (dusík, fosfor, v mořích </a:t>
            </a:r>
            <a:r>
              <a:rPr lang="cs-CZ" dirty="0" err="1"/>
              <a:t>Fe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nedostatku světla </a:t>
            </a:r>
          </a:p>
          <a:p>
            <a:pPr lvl="1"/>
            <a:r>
              <a:rPr lang="cs-CZ" dirty="0"/>
              <a:t>intenzity „pastvy„ </a:t>
            </a:r>
            <a:r>
              <a:rPr lang="cs-CZ" dirty="0" err="1"/>
              <a:t>filtrátorů</a:t>
            </a:r>
            <a:r>
              <a:rPr lang="cs-CZ" dirty="0"/>
              <a:t>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dirty="0"/>
              <a:t>Bohatý přísun živin </a:t>
            </a:r>
            <a:r>
              <a:rPr lang="cs-CZ" dirty="0"/>
              <a:t>do oceánského prostředí poskytují </a:t>
            </a:r>
          </a:p>
          <a:p>
            <a:pPr lvl="1"/>
            <a:r>
              <a:rPr lang="cs-CZ" b="1" dirty="0"/>
              <a:t>Ústí řek </a:t>
            </a:r>
          </a:p>
          <a:p>
            <a:pPr lvl="1"/>
            <a:r>
              <a:rPr lang="cs-CZ" b="1" dirty="0"/>
              <a:t>Vystupující hlubinné vody </a:t>
            </a:r>
            <a:r>
              <a:rPr lang="cs-CZ" dirty="0"/>
              <a:t>(na kontinentálních prazích na místech, kde větry vanou rovnoběžně s pobřežím, u podmořských hřbetů a v oblasti silných mořských proudů)</a:t>
            </a:r>
          </a:p>
        </p:txBody>
      </p:sp>
    </p:spTree>
    <p:extLst>
      <p:ext uri="{BB962C8B-B14F-4D97-AF65-F5344CB8AC3E}">
        <p14:creationId xmlns:p14="http://schemas.microsoft.com/office/powerpoint/2010/main" val="2576489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</p:spPr>
        <p:txBody>
          <a:bodyPr>
            <a:normAutofit/>
          </a:bodyPr>
          <a:lstStyle/>
          <a:p>
            <a:pPr algn="ctr"/>
            <a:r>
              <a:rPr lang="sv-SE" sz="4000" b="1" dirty="0"/>
              <a:t>Vztah produktivita (P): biomasa (B)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54727"/>
            <a:ext cx="10515600" cy="472223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Produktivitu společenstva můžeme vztáhnout k okamžitému množství biomasy, která ji vytváří (lze přirovnat ke vztahu úrokové míry ke kapitálů)</a:t>
            </a:r>
          </a:p>
          <a:p>
            <a:r>
              <a:rPr lang="cs-CZ" dirty="0"/>
              <a:t> Charakteristika hlavních biomů </a:t>
            </a:r>
          </a:p>
          <a:p>
            <a:r>
              <a:rPr lang="cs-CZ" dirty="0"/>
              <a:t>Příklad </a:t>
            </a:r>
          </a:p>
          <a:p>
            <a:pPr lvl="1"/>
            <a:r>
              <a:rPr lang="cs-CZ" dirty="0"/>
              <a:t>P:B v </a:t>
            </a:r>
            <a:r>
              <a:rPr lang="cs-CZ" b="1" dirty="0"/>
              <a:t>lesních ekosystémech </a:t>
            </a:r>
            <a:r>
              <a:rPr lang="cs-CZ" dirty="0"/>
              <a:t>= 0,042 [kg (P)/kg (B) rok] - </a:t>
            </a:r>
            <a:r>
              <a:rPr lang="cs-CZ" b="1" dirty="0"/>
              <a:t>většina biomasy je mrtvá </a:t>
            </a:r>
          </a:p>
          <a:p>
            <a:pPr lvl="1"/>
            <a:r>
              <a:rPr lang="cs-CZ" dirty="0"/>
              <a:t>P:B v ostatních </a:t>
            </a:r>
            <a:r>
              <a:rPr lang="cs-CZ" b="1" dirty="0"/>
              <a:t>suchozemských ekosystémech </a:t>
            </a:r>
            <a:r>
              <a:rPr lang="cs-CZ" dirty="0"/>
              <a:t>= 0,29 [kg (P)/kg (B) rok] - hromadění biomasy v opadu, </a:t>
            </a:r>
            <a:r>
              <a:rPr lang="cs-CZ" b="1" dirty="0"/>
              <a:t>pomalá dekompozice </a:t>
            </a:r>
            <a:r>
              <a:rPr lang="cs-CZ" dirty="0"/>
              <a:t>u travinných biomů (sucho), u boreálních biomů (zima). </a:t>
            </a:r>
          </a:p>
          <a:p>
            <a:pPr lvl="1"/>
            <a:r>
              <a:rPr lang="cs-CZ" dirty="0"/>
              <a:t>P:B ve </a:t>
            </a:r>
            <a:r>
              <a:rPr lang="cs-CZ" b="1" dirty="0"/>
              <a:t>vodních ekosystémech </a:t>
            </a:r>
            <a:r>
              <a:rPr lang="cs-CZ" dirty="0"/>
              <a:t>= 17 [kg (P)/kg (B) rok]  - fytoplankton nemá žádná podpůrná pletiva a mrtvé buňky, </a:t>
            </a:r>
            <a:r>
              <a:rPr lang="cs-CZ" b="1" dirty="0"/>
              <a:t>biomasa se rychle obměňuje </a:t>
            </a:r>
          </a:p>
          <a:p>
            <a:r>
              <a:rPr lang="cs-CZ" dirty="0"/>
              <a:t>Pokud by se našel způsob, jak měřit pouze živou biomasu, byla by situace jiná. Tento způsob prozatím neexistuje. </a:t>
            </a:r>
          </a:p>
          <a:p>
            <a:r>
              <a:rPr lang="cs-CZ" dirty="0"/>
              <a:t>Poměr </a:t>
            </a:r>
            <a:r>
              <a:rPr lang="cs-CZ" b="1" dirty="0"/>
              <a:t>P:B má tendenci v průběhu sukcese KLESAT</a:t>
            </a:r>
            <a:r>
              <a:rPr lang="cs-CZ" dirty="0"/>
              <a:t> (pionýrské druhy mají méně podpůrných pletiv a rychle rostou)</a:t>
            </a:r>
          </a:p>
        </p:txBody>
      </p:sp>
    </p:spTree>
    <p:extLst>
      <p:ext uri="{BB962C8B-B14F-4D97-AF65-F5344CB8AC3E}">
        <p14:creationId xmlns:p14="http://schemas.microsoft.com/office/powerpoint/2010/main" val="466861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186969"/>
            <a:ext cx="10873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Vztah biomasa-produktivita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45" y="2060848"/>
            <a:ext cx="5020617" cy="34971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917705" y="6244662"/>
            <a:ext cx="2234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http://www.geo.hunter.cuny.edu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060848"/>
            <a:ext cx="4277664" cy="320824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575720" y="6237312"/>
            <a:ext cx="13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http://treekb.com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5274" y="1196752"/>
            <a:ext cx="584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Tundra, poušť:</a:t>
            </a:r>
            <a:r>
              <a:rPr lang="cs-CZ" dirty="0">
                <a:ea typeface="Times New Roman" panose="02020603050405020304" pitchFamily="18" charset="0"/>
              </a:rPr>
              <a:t> malá produktivita na středně velkou biomasu</a:t>
            </a:r>
            <a:endParaRPr lang="cs-CZ" sz="900" dirty="0">
              <a:ea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456040" y="10582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Mořské ekosystémy: </a:t>
            </a:r>
            <a:r>
              <a:rPr lang="cs-CZ" dirty="0">
                <a:ea typeface="Times New Roman" panose="02020603050405020304" pitchFamily="18" charset="0"/>
              </a:rPr>
              <a:t>středně velká produktivita na málo okamžité biomasy (0-0,02 kg/m</a:t>
            </a:r>
            <a:r>
              <a:rPr lang="cs-CZ" baseline="30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)</a:t>
            </a:r>
            <a:endParaRPr lang="cs-CZ" sz="9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94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layer.slideplayer.cz/100/17318819/slides/slide_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92" y="469352"/>
            <a:ext cx="8437416" cy="63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75709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V</a:t>
            </a:r>
            <a:r>
              <a:rPr lang="cs-CZ" sz="4000" b="1" dirty="0" smtClean="0"/>
              <a:t>ztah biomasy a čisté primární produkce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0851752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90351" y="44281"/>
            <a:ext cx="43959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Produktivita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diverzita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764704"/>
            <a:ext cx="5076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210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67" y="1628800"/>
            <a:ext cx="6239233" cy="372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55440" y="6093296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Chase &amp; 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Leibold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2002, 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Nature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7896200" y="6021288"/>
            <a:ext cx="2154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Palpurina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et al. 2018 J 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Ecol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86979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97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Čistá primární produkce závisí na hloubce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529542"/>
            <a:ext cx="10515600" cy="4647421"/>
          </a:xfrm>
        </p:spPr>
        <p:txBody>
          <a:bodyPr/>
          <a:lstStyle/>
          <a:p>
            <a:r>
              <a:rPr lang="cs-CZ" b="1" dirty="0"/>
              <a:t>bod kompenzace </a:t>
            </a:r>
            <a:r>
              <a:rPr lang="cs-CZ" dirty="0"/>
              <a:t>= bod </a:t>
            </a:r>
            <a:r>
              <a:rPr lang="cs-CZ" dirty="0" err="1"/>
              <a:t>eufotické</a:t>
            </a:r>
            <a:r>
              <a:rPr lang="cs-CZ" dirty="0"/>
              <a:t> zóny (hrubá primární produkce = respirace, tj. čistá primární produkce je 0).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Eufotická</a:t>
            </a:r>
            <a:r>
              <a:rPr lang="cs-CZ" b="1" dirty="0"/>
              <a:t> zóna </a:t>
            </a:r>
            <a:r>
              <a:rPr lang="cs-CZ" dirty="0"/>
              <a:t>je tím mělčí, čím víc zdrojů je k dispozici (viz korunový zápoj v lese).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Velmi blízko hladiny </a:t>
            </a:r>
            <a:r>
              <a:rPr lang="cs-CZ" dirty="0"/>
              <a:t>může docházet k </a:t>
            </a:r>
            <a:r>
              <a:rPr lang="cs-CZ" b="1" dirty="0"/>
              <a:t>inhibici fotosyntézy </a:t>
            </a:r>
            <a:r>
              <a:rPr lang="cs-CZ" dirty="0"/>
              <a:t>a tudíž ke snížení produkce. </a:t>
            </a:r>
            <a:r>
              <a:rPr lang="cs-CZ" dirty="0" err="1"/>
              <a:t>Světlozběrné</a:t>
            </a:r>
            <a:r>
              <a:rPr lang="cs-CZ" dirty="0"/>
              <a:t> komplexy, které se účastní na primární fázi fotosyntézy v nadbytku zásobují enzymatické dráhy a dochází k </a:t>
            </a:r>
            <a:r>
              <a:rPr lang="cs-CZ" b="1" dirty="0"/>
              <a:t>destruktivním </a:t>
            </a:r>
            <a:r>
              <a:rPr lang="cs-CZ" b="1" dirty="0" err="1"/>
              <a:t>fotooxidacím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1142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Hloubka kompenzačního bodu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32" y="1579417"/>
            <a:ext cx="11330767" cy="48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9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72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Sezónní kolísání produktivity fytoplanktonu v jezerech a mořích </a:t>
            </a:r>
            <a:r>
              <a:rPr lang="cs-CZ" sz="4000" b="1" dirty="0" err="1"/>
              <a:t>temperátního</a:t>
            </a:r>
            <a:r>
              <a:rPr lang="cs-CZ" sz="4000" b="1" dirty="0"/>
              <a:t> pásma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často dochází ke </a:t>
            </a:r>
            <a:r>
              <a:rPr lang="cs-CZ" b="1" dirty="0"/>
              <a:t>dvěma kulminacím biomasy v průběhu roku</a:t>
            </a:r>
            <a:r>
              <a:rPr lang="cs-CZ" dirty="0"/>
              <a:t>. Vysvětlení: </a:t>
            </a:r>
          </a:p>
          <a:p>
            <a:pPr lvl="1"/>
            <a:r>
              <a:rPr lang="cs-CZ" b="1" dirty="0"/>
              <a:t>V létě </a:t>
            </a:r>
            <a:r>
              <a:rPr lang="cs-CZ" dirty="0"/>
              <a:t>omezuje primární produktivitu </a:t>
            </a:r>
            <a:r>
              <a:rPr lang="cs-CZ" b="1" dirty="0"/>
              <a:t>nedostatek živin </a:t>
            </a:r>
          </a:p>
          <a:p>
            <a:pPr lvl="1"/>
            <a:r>
              <a:rPr lang="cs-CZ" b="1" dirty="0"/>
              <a:t>na jaře a na podzim </a:t>
            </a:r>
            <a:r>
              <a:rPr lang="cs-CZ" dirty="0"/>
              <a:t>se vodní sloupec promíchává a </a:t>
            </a:r>
            <a:r>
              <a:rPr lang="cs-CZ" b="1" dirty="0"/>
              <a:t>minerální živiny se doplňují z hlubších vod </a:t>
            </a:r>
            <a:r>
              <a:rPr lang="cs-CZ" dirty="0"/>
              <a:t>– </a:t>
            </a:r>
            <a:r>
              <a:rPr lang="cs-CZ" b="1" dirty="0"/>
              <a:t>spíše ve sladkých vodách</a:t>
            </a:r>
            <a:r>
              <a:rPr lang="cs-CZ" dirty="0"/>
              <a:t>. </a:t>
            </a:r>
          </a:p>
          <a:p>
            <a:pPr lvl="1"/>
            <a:r>
              <a:rPr lang="cs-CZ" b="1" dirty="0"/>
              <a:t>činnost primárních producentů následuje růst biomasy sekundárních producentů </a:t>
            </a:r>
            <a:r>
              <a:rPr lang="cs-CZ" dirty="0"/>
              <a:t>(</a:t>
            </a:r>
            <a:r>
              <a:rPr lang="cs-CZ" dirty="0" err="1"/>
              <a:t>filtrátorů</a:t>
            </a:r>
            <a:r>
              <a:rPr lang="cs-CZ" dirty="0"/>
              <a:t>), kteří fytoplankton „</a:t>
            </a:r>
            <a:r>
              <a:rPr lang="cs-CZ" b="1" dirty="0"/>
              <a:t>spásají</a:t>
            </a:r>
            <a:r>
              <a:rPr lang="cs-CZ" dirty="0"/>
              <a:t>“ – </a:t>
            </a:r>
            <a:r>
              <a:rPr lang="cs-CZ" b="1" dirty="0"/>
              <a:t>spíše v oceánech</a:t>
            </a:r>
            <a:r>
              <a:rPr lang="cs-CZ" dirty="0"/>
              <a:t>. </a:t>
            </a:r>
          </a:p>
          <a:p>
            <a:r>
              <a:rPr lang="cs-CZ" b="1" dirty="0"/>
              <a:t>Limitace biomasy </a:t>
            </a:r>
            <a:r>
              <a:rPr lang="cs-CZ" dirty="0"/>
              <a:t>primárních producentů : </a:t>
            </a:r>
          </a:p>
          <a:p>
            <a:pPr lvl="1"/>
            <a:r>
              <a:rPr lang="cs-CZ" b="1" dirty="0"/>
              <a:t>omezení zdola </a:t>
            </a:r>
            <a:r>
              <a:rPr lang="cs-CZ" dirty="0"/>
              <a:t>- biomasa závisí na množství živin (NPK) </a:t>
            </a:r>
          </a:p>
          <a:p>
            <a:pPr lvl="1"/>
            <a:r>
              <a:rPr lang="cs-CZ" b="1" dirty="0"/>
              <a:t>omezení shora </a:t>
            </a:r>
            <a:r>
              <a:rPr lang="cs-CZ" dirty="0"/>
              <a:t>- viz predační kaskáda</a:t>
            </a:r>
          </a:p>
        </p:txBody>
      </p:sp>
    </p:spTree>
    <p:extLst>
      <p:ext uri="{BB962C8B-B14F-4D97-AF65-F5344CB8AC3E}">
        <p14:creationId xmlns:p14="http://schemas.microsoft.com/office/powerpoint/2010/main" val="3017785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28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Změny v čisté primární produkci </a:t>
            </a:r>
            <a:r>
              <a:rPr lang="cs-CZ" sz="4000" b="1" dirty="0" err="1" smtClean="0"/>
              <a:t>fytoplankotu</a:t>
            </a:r>
            <a:r>
              <a:rPr lang="cs-CZ" sz="4000" b="1" dirty="0" smtClean="0"/>
              <a:t>, v koncentraci živin a hloubce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018" y="1496307"/>
            <a:ext cx="7813964" cy="51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1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23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Teplotní vrstvení vody v průběhu roku: </a:t>
            </a:r>
            <a:br>
              <a:rPr lang="cs-CZ" sz="4000" b="1" dirty="0"/>
            </a:br>
            <a:r>
              <a:rPr lang="cs-CZ" sz="3400" b="1" dirty="0"/>
              <a:t>(Epilimnion, </a:t>
            </a:r>
            <a:r>
              <a:rPr lang="cs-CZ" sz="3400" b="1" dirty="0" err="1"/>
              <a:t>Termoklina</a:t>
            </a:r>
            <a:r>
              <a:rPr lang="cs-CZ" sz="3400" b="1" dirty="0"/>
              <a:t> a Hypolimnion)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220" y="1541059"/>
            <a:ext cx="9679560" cy="50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37" y="3429000"/>
            <a:ext cx="7140009" cy="32716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3456" y="365125"/>
            <a:ext cx="4920343" cy="1344405"/>
          </a:xfrm>
        </p:spPr>
        <p:txBody>
          <a:bodyPr>
            <a:normAutofit/>
          </a:bodyPr>
          <a:lstStyle/>
          <a:p>
            <a:pPr algn="r"/>
            <a:r>
              <a:rPr lang="cs-CZ" sz="3600" b="1" dirty="0"/>
              <a:t>Z historie studia ekosystémů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652" y="185511"/>
            <a:ext cx="6429432" cy="3537404"/>
          </a:xfrm>
          <a:prstGeom prst="rect">
            <a:avLst/>
          </a:prstGeom>
        </p:spPr>
      </p:pic>
      <p:pic>
        <p:nvPicPr>
          <p:cNvPr id="8194" name="Picture 2" descr="Úvod do ekologie (střední) – online Příbě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9" y="3739244"/>
            <a:ext cx="5599304" cy="28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98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Osud energie ve společenstvech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Mezi primární a sekundární produktivitou je obecně pozitivní vztah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 Většina primární produktivity neprojde pastevním systémem </a:t>
            </a:r>
          </a:p>
          <a:p>
            <a:pPr marL="457200" lvl="1" indent="0">
              <a:buNone/>
            </a:pPr>
            <a:r>
              <a:rPr lang="cs-CZ" dirty="0"/>
              <a:t>o </a:t>
            </a:r>
            <a:r>
              <a:rPr lang="cs-CZ" b="1" dirty="0"/>
              <a:t>Býložravci nezkonzumují všechnu biomasu rostlin </a:t>
            </a:r>
          </a:p>
          <a:p>
            <a:pPr marL="457200" lvl="1" indent="0">
              <a:buNone/>
            </a:pPr>
            <a:r>
              <a:rPr lang="cs-CZ" b="1" dirty="0"/>
              <a:t>o Ne všechna zkonzumovaná biomasa se asimiluje a včlení do biomasy konzumentů (výkaly) </a:t>
            </a:r>
          </a:p>
          <a:p>
            <a:pPr marL="457200" lvl="1" indent="0">
              <a:buNone/>
            </a:pPr>
            <a:r>
              <a:rPr lang="cs-CZ" b="1" dirty="0"/>
              <a:t>o Ne všechny asimilovaná energie se přemění v biomasu (respirační teplo)</a:t>
            </a:r>
          </a:p>
        </p:txBody>
      </p:sp>
    </p:spTree>
    <p:extLst>
      <p:ext uri="{BB962C8B-B14F-4D97-AF65-F5344CB8AC3E}">
        <p14:creationId xmlns:p14="http://schemas.microsoft.com/office/powerpoint/2010/main" val="2602804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Primární producenti – rostliny - fotosyntéza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979" y="1979222"/>
            <a:ext cx="9368443" cy="422336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73733" y="1961806"/>
            <a:ext cx="110559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Rostliny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997829" y="2563096"/>
            <a:ext cx="1161007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1"/>
                </a:solidFill>
              </a:rPr>
              <a:t>Nižší rostliny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733006" y="2565862"/>
            <a:ext cx="1161007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1"/>
                </a:solidFill>
              </a:rPr>
              <a:t>Vyšší rostliny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136671" y="3183773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Mechorosty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069873" y="3183773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Řasy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4184072" y="3192085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Plavuně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225932" y="3186546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Přesličky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6298273" y="3186544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Kapradiny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7329050" y="3178225"/>
            <a:ext cx="1158241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Nahosemenné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8570415" y="3172685"/>
            <a:ext cx="1158241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Krytosemenné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927565" y="3768437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Jinany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7930337" y="4378033"/>
            <a:ext cx="950413" cy="452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Jehličnany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9171699" y="3773980"/>
            <a:ext cx="1091734" cy="4239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Jednoděložné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9166157" y="4391887"/>
            <a:ext cx="1091734" cy="4239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Dvouděložné</a:t>
            </a:r>
          </a:p>
        </p:txBody>
      </p:sp>
      <p:pic>
        <p:nvPicPr>
          <p:cNvPr id="27" name="Picture 2" descr="Zelené řasy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29" y="4005349"/>
            <a:ext cx="924527" cy="9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909" y="3985955"/>
            <a:ext cx="928428" cy="91637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891" y="3985955"/>
            <a:ext cx="1018041" cy="912977"/>
          </a:xfrm>
          <a:prstGeom prst="rect">
            <a:avLst/>
          </a:prstGeom>
        </p:spPr>
      </p:pic>
      <p:pic>
        <p:nvPicPr>
          <p:cNvPr id="30" name="Picture 12" descr="Přeslička – Wikiped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14" y="3985955"/>
            <a:ext cx="984895" cy="9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Kapradiny – Wikiped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42" y="4005349"/>
            <a:ext cx="912406" cy="9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Jinany. Urostlí krasavci, kterým páchnoucí plody prostě musíme odpustit -  iDNES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55" y="5018312"/>
            <a:ext cx="1164472" cy="11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Tipy k pěstování jehličnanů.. - Pěstík.c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7" y="5027020"/>
            <a:ext cx="1363853" cy="11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TARAXACUM sect. RUDERALIA Kirschner, H. Øllgaard et Štěpánek – pampelišky /  púpavy | BOTANY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580" y="5020887"/>
            <a:ext cx="1279597" cy="11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Ocún – Wikipedi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467" y="1907600"/>
            <a:ext cx="1349178" cy="17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882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SYNTÉZA. Co je fotosyntéza? Co je fotosyntéza? složitý biochemický  proces, výrazný projev autotrofiesložitý biochemický proces, výrazný projev  autotrofie.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19" y="0"/>
            <a:ext cx="902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7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Fotosyntéza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793075"/>
            <a:ext cx="10515600" cy="338388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• probíhá u </a:t>
            </a:r>
            <a:r>
              <a:rPr lang="cs-CZ" dirty="0" err="1" smtClean="0"/>
              <a:t>fototrofních</a:t>
            </a:r>
            <a:r>
              <a:rPr lang="cs-CZ" dirty="0" smtClean="0"/>
              <a:t> organismů </a:t>
            </a:r>
          </a:p>
          <a:p>
            <a:pPr marL="0" indent="0">
              <a:buNone/>
            </a:pPr>
            <a:r>
              <a:rPr lang="cs-CZ" dirty="0" smtClean="0"/>
              <a:t>• biochemický proces </a:t>
            </a:r>
          </a:p>
          <a:p>
            <a:pPr marL="0" indent="0">
              <a:buNone/>
            </a:pPr>
            <a:r>
              <a:rPr lang="cs-CZ" dirty="0" smtClean="0"/>
              <a:t>• světelná energie fotonů se přeměňuje na energii chemických vazeb </a:t>
            </a:r>
          </a:p>
          <a:p>
            <a:pPr marL="0" indent="0">
              <a:buNone/>
            </a:pPr>
            <a:r>
              <a:rPr lang="cs-CZ" dirty="0" smtClean="0"/>
              <a:t>• z jednoduchých anorganických látek vznikají látky organické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678025" y="1506975"/>
            <a:ext cx="63977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dirty="0"/>
              <a:t>6 CO</a:t>
            </a:r>
            <a:r>
              <a:rPr lang="pt-BR" sz="3000" baseline="-25000" dirty="0"/>
              <a:t>2</a:t>
            </a:r>
            <a:r>
              <a:rPr lang="pt-BR" sz="3000" dirty="0"/>
              <a:t> + 12 H</a:t>
            </a:r>
            <a:r>
              <a:rPr lang="pt-BR" sz="3000" baseline="-25000" dirty="0"/>
              <a:t>2</a:t>
            </a:r>
            <a:r>
              <a:rPr lang="pt-BR" sz="3000" dirty="0"/>
              <a:t>O C</a:t>
            </a:r>
            <a:r>
              <a:rPr lang="pt-BR" sz="3000" baseline="-25000" dirty="0"/>
              <a:t>6</a:t>
            </a:r>
            <a:r>
              <a:rPr lang="pt-BR" sz="3000" dirty="0"/>
              <a:t>H</a:t>
            </a:r>
            <a:r>
              <a:rPr lang="pt-BR" sz="3000" baseline="-25000" dirty="0"/>
              <a:t>12</a:t>
            </a:r>
            <a:r>
              <a:rPr lang="pt-BR" sz="3000" dirty="0"/>
              <a:t>O</a:t>
            </a:r>
            <a:r>
              <a:rPr lang="pt-BR" sz="3000" baseline="-25000" dirty="0"/>
              <a:t>6</a:t>
            </a:r>
            <a:r>
              <a:rPr lang="pt-BR" sz="3000" dirty="0"/>
              <a:t> + 6 O</a:t>
            </a:r>
            <a:r>
              <a:rPr lang="pt-BR" sz="3000" baseline="-25000" dirty="0"/>
              <a:t>2</a:t>
            </a:r>
            <a:r>
              <a:rPr lang="pt-BR" sz="3000" dirty="0"/>
              <a:t> + 6 H</a:t>
            </a:r>
            <a:r>
              <a:rPr lang="pt-BR" sz="3000" baseline="-25000" dirty="0"/>
              <a:t>2</a:t>
            </a:r>
            <a:r>
              <a:rPr lang="pt-BR" sz="3000" dirty="0"/>
              <a:t>O 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2724640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3224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Fotosyntéza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Dvě fáze: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b="1" dirty="0"/>
              <a:t>světelná (primární) </a:t>
            </a:r>
            <a:endParaRPr lang="cs-CZ" b="1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/>
              <a:t>v tylakoidech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/>
              <a:t>závislá na světle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/>
              <a:t>fotosystém</a:t>
            </a:r>
            <a:r>
              <a:rPr lang="cs-CZ" dirty="0"/>
              <a:t> I a II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/>
              <a:t>vznik ATP, NADPH+H</a:t>
            </a:r>
            <a:r>
              <a:rPr lang="cs-CZ" baseline="30000" dirty="0"/>
              <a:t>+</a:t>
            </a:r>
            <a:r>
              <a:rPr lang="cs-CZ" dirty="0"/>
              <a:t> , 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b="1" dirty="0"/>
              <a:t>temnostní (sekundární)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504" y="1546253"/>
            <a:ext cx="32861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40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10538" cy="721213"/>
          </a:xfrm>
        </p:spPr>
        <p:txBody>
          <a:bodyPr>
            <a:normAutofit/>
          </a:bodyPr>
          <a:lstStyle/>
          <a:p>
            <a:r>
              <a:rPr lang="cs-CZ" sz="3600" dirty="0"/>
              <a:t>Rostliny a fotosyntéza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1305" y="1086338"/>
            <a:ext cx="5794521" cy="5673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247" y="1395800"/>
            <a:ext cx="6411624" cy="39735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525846" y="2727568"/>
            <a:ext cx="1883507" cy="393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6686648" y="3382554"/>
            <a:ext cx="118344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391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97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Fotosyntéza – temnostní fáze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Probíhá </a:t>
            </a:r>
            <a:r>
              <a:rPr lang="cs-CZ" dirty="0"/>
              <a:t>ve </a:t>
            </a:r>
            <a:r>
              <a:rPr lang="cs-CZ" b="1" dirty="0" err="1"/>
              <a:t>stromatu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b="1" dirty="0" smtClean="0"/>
              <a:t>ne</a:t>
            </a:r>
            <a:r>
              <a:rPr lang="cs-CZ" dirty="0" smtClean="0"/>
              <a:t>vyžaduje </a:t>
            </a:r>
            <a:r>
              <a:rPr lang="cs-CZ" dirty="0"/>
              <a:t>světelnou energii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syntéza sacharidů z CO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endParaRPr lang="cs-CZ" dirty="0" smtClean="0"/>
          </a:p>
          <a:p>
            <a:pPr lvl="1">
              <a:buFontTx/>
              <a:buChar char="-"/>
            </a:pPr>
            <a:r>
              <a:rPr lang="cs-CZ" dirty="0" smtClean="0"/>
              <a:t>využití </a:t>
            </a:r>
            <a:r>
              <a:rPr lang="cs-CZ" dirty="0"/>
              <a:t>NADPH+H</a:t>
            </a:r>
            <a:r>
              <a:rPr lang="cs-CZ" baseline="30000" dirty="0"/>
              <a:t>+</a:t>
            </a:r>
            <a:r>
              <a:rPr lang="cs-CZ" dirty="0"/>
              <a:t> = redukční činidlo </a:t>
            </a:r>
          </a:p>
          <a:p>
            <a:pPr lvl="1">
              <a:buFontTx/>
              <a:buChar char="-"/>
            </a:pPr>
            <a:r>
              <a:rPr lang="cs-CZ" dirty="0" smtClean="0"/>
              <a:t>- využití </a:t>
            </a:r>
            <a:r>
              <a:rPr lang="cs-CZ" dirty="0"/>
              <a:t>ATP = zdroj </a:t>
            </a:r>
            <a:r>
              <a:rPr lang="cs-CZ" dirty="0" smtClean="0"/>
              <a:t>energie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Známy jsou 3 cykly fixace CO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 err="1"/>
              <a:t>Calvinův</a:t>
            </a:r>
            <a:r>
              <a:rPr lang="cs-CZ" dirty="0"/>
              <a:t> cyklus ( C3 cyklus)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 err="1"/>
              <a:t>Hatch-Slackův</a:t>
            </a:r>
            <a:r>
              <a:rPr lang="cs-CZ" dirty="0"/>
              <a:t> cyklus (C4 cyklus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CAM cyklus</a:t>
            </a:r>
          </a:p>
        </p:txBody>
      </p:sp>
    </p:spTree>
    <p:extLst>
      <p:ext uri="{BB962C8B-B14F-4D97-AF65-F5344CB8AC3E}">
        <p14:creationId xmlns:p14="http://schemas.microsoft.com/office/powerpoint/2010/main" val="3299607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7376" y="393604"/>
            <a:ext cx="4288692" cy="5789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Proces fotosyntézy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6813" y="396677"/>
            <a:ext cx="5166507" cy="744005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590" y="3715398"/>
            <a:ext cx="1914769" cy="3368433"/>
          </a:xfrm>
        </p:spPr>
      </p:pic>
      <p:pic>
        <p:nvPicPr>
          <p:cNvPr id="6146" name="Picture 2" descr="Tajemství fotosyntézy - Články - Chemik | Přírodovědc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15" y="349135"/>
            <a:ext cx="6043297" cy="40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22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907"/>
          </a:xfrm>
        </p:spPr>
        <p:txBody>
          <a:bodyPr/>
          <a:lstStyle/>
          <a:p>
            <a:pPr algn="ctr"/>
            <a:r>
              <a:rPr lang="cs-CZ" b="1" dirty="0" err="1" smtClean="0"/>
              <a:t>Calvin</a:t>
            </a:r>
            <a:r>
              <a:rPr lang="cs-CZ" sz="4000" b="1" dirty="0" err="1" smtClean="0"/>
              <a:t>ů</a:t>
            </a:r>
            <a:r>
              <a:rPr lang="cs-CZ" b="1" dirty="0" err="1" smtClean="0"/>
              <a:t>v</a:t>
            </a:r>
            <a:r>
              <a:rPr lang="cs-CZ" b="1" dirty="0" smtClean="0"/>
              <a:t> cyklus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146" y="1554481"/>
            <a:ext cx="6404964" cy="46498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739149" y="1678860"/>
            <a:ext cx="3956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 fixaci CO</a:t>
            </a:r>
            <a:r>
              <a:rPr lang="cs-CZ" sz="2400" baseline="-25000" dirty="0"/>
              <a:t>2</a:t>
            </a:r>
            <a:r>
              <a:rPr lang="cs-CZ" sz="2400" dirty="0"/>
              <a:t> jej používá většina rostlin a řas. </a:t>
            </a:r>
            <a:endParaRPr lang="cs-CZ" sz="2400" dirty="0" smtClean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tyto </a:t>
            </a:r>
            <a:r>
              <a:rPr lang="cs-CZ" sz="2400" dirty="0"/>
              <a:t>rostliny souhrnně nazýváme C</a:t>
            </a:r>
            <a:r>
              <a:rPr lang="cs-CZ" sz="2400" baseline="-25000" dirty="0"/>
              <a:t>3</a:t>
            </a:r>
            <a:r>
              <a:rPr lang="cs-CZ" sz="2400" dirty="0"/>
              <a:t> rostliny </a:t>
            </a:r>
            <a:endParaRPr lang="cs-CZ" sz="2400" dirty="0" smtClean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- </a:t>
            </a:r>
            <a:r>
              <a:rPr lang="cs-CZ" sz="2400" dirty="0"/>
              <a:t>prvním produktem asimilace = </a:t>
            </a:r>
            <a:r>
              <a:rPr lang="cs-CZ" sz="2400" dirty="0" smtClean="0"/>
              <a:t>3-fosfoglycerát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34399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846" y="156306"/>
            <a:ext cx="5765800" cy="54707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Proč jsou rostliny zelené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6596" y="586265"/>
            <a:ext cx="4939551" cy="41890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828" y="3023022"/>
            <a:ext cx="3479085" cy="37390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" y="703381"/>
            <a:ext cx="5682092" cy="3242092"/>
          </a:xfrm>
          <a:prstGeom prst="rect">
            <a:avLst/>
          </a:prstGeom>
        </p:spPr>
      </p:pic>
      <p:pic>
        <p:nvPicPr>
          <p:cNvPr id="8" name="Picture 2" descr="SOLÁRNÍ ENERG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92" y="3661494"/>
            <a:ext cx="3790360" cy="29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dborný článek: Fotosyntéza aneb co dělá rostlina, když má hl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1" y="3661494"/>
            <a:ext cx="4724860" cy="29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syntéza nás fascinuje! Jak probíhá a jak ji v Maně využíváme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4980" y="1218411"/>
            <a:ext cx="2730583" cy="19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6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1794"/>
            <a:ext cx="10515600" cy="1039132"/>
          </a:xfrm>
        </p:spPr>
        <p:txBody>
          <a:bodyPr>
            <a:noAutofit/>
          </a:bodyPr>
          <a:lstStyle/>
          <a:p>
            <a:pPr algn="r"/>
            <a:r>
              <a:rPr lang="cs-CZ" sz="3600" b="1" dirty="0"/>
              <a:t>Z historie studia ekosystémů</a:t>
            </a:r>
            <a:br>
              <a:rPr lang="cs-CZ" sz="3600" b="1" dirty="0"/>
            </a:br>
            <a:r>
              <a:rPr lang="cs-CZ" sz="3200" b="1" dirty="0"/>
              <a:t>Charles </a:t>
            </a:r>
            <a:r>
              <a:rPr lang="cs-CZ" sz="3200" b="1" dirty="0" err="1"/>
              <a:t>Elton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79" y="661052"/>
            <a:ext cx="5837221" cy="23624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9" y="3023484"/>
            <a:ext cx="6099152" cy="3114924"/>
          </a:xfrm>
          <a:prstGeom prst="rect">
            <a:avLst/>
          </a:prstGeom>
        </p:spPr>
      </p:pic>
      <p:pic>
        <p:nvPicPr>
          <p:cNvPr id="9218" name="Picture 2" descr="Charles Elton a jeho šedesátiletá kniha - PDF Stažení zdar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07" y="1543505"/>
            <a:ext cx="4311093" cy="460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155471" y="5403269"/>
            <a:ext cx="5045824" cy="523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629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6"/>
            <a:ext cx="6755296" cy="81166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Proč je Země zelená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474" y="1813952"/>
            <a:ext cx="6887610" cy="3764028"/>
          </a:xfrm>
          <a:prstGeom prst="rect">
            <a:avLst/>
          </a:prstGeom>
        </p:spPr>
      </p:pic>
      <p:pic>
        <p:nvPicPr>
          <p:cNvPr id="22532" name="Picture 4" descr="Zeměkoule – Mateřská škola MiniSvě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66" y="285616"/>
            <a:ext cx="3832038" cy="32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62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21888" y="310420"/>
            <a:ext cx="5750169" cy="72902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Pyramida čisté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9772" y="-2074788"/>
            <a:ext cx="4595449" cy="11417887"/>
          </a:xfrm>
        </p:spPr>
      </p:pic>
    </p:spTree>
    <p:extLst>
      <p:ext uri="{BB962C8B-B14F-4D97-AF65-F5344CB8AC3E}">
        <p14:creationId xmlns:p14="http://schemas.microsoft.com/office/powerpoint/2010/main" val="3961247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322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Primární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67" y="1785868"/>
            <a:ext cx="5770045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2204174"/>
            <a:ext cx="4962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88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192864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	Primární produktivita a její ovlivnění faktory prostředí</a:t>
            </a:r>
          </a:p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 </a:t>
            </a:r>
            <a:endParaRPr lang="cs-CZ" sz="32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Je množství organického materiálu (biomasy) vytvořené rostlinami za určitý čas (např. g/m</a:t>
            </a:r>
            <a:r>
              <a:rPr lang="cs-CZ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/rok). Rostliny poutají CO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 a fotosyntézou produkují organické látky, které pak kolují ekosystémem – proto </a:t>
            </a:r>
            <a:r>
              <a:rPr lang="cs-CZ" b="1" dirty="0">
                <a:effectLst/>
                <a:ea typeface="Times New Roman" panose="02020603050405020304" pitchFamily="18" charset="0"/>
              </a:rPr>
              <a:t>primární</a:t>
            </a:r>
            <a:r>
              <a:rPr lang="cs-CZ" dirty="0">
                <a:effectLst/>
                <a:ea typeface="Times New Roman" panose="02020603050405020304" pitchFamily="18" charset="0"/>
              </a:rPr>
              <a:t> producenti. Primární producenti jsou vždy </a:t>
            </a:r>
            <a:r>
              <a:rPr lang="cs-CZ" b="1" dirty="0">
                <a:effectLst/>
                <a:ea typeface="Times New Roman" panose="02020603050405020304" pitchFamily="18" charset="0"/>
              </a:rPr>
              <a:t>autotrofní</a:t>
            </a:r>
            <a:r>
              <a:rPr lang="cs-CZ" dirty="0">
                <a:effectLst/>
                <a:ea typeface="Times New Roman" panose="02020603050405020304" pitchFamily="18" charset="0"/>
              </a:rPr>
              <a:t> organismy.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Primární produkce: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hrubá (brutto, BPP): veškerá asimilovaná energie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čistá (netto, NPP): BPP minus ztráta respirací (dýcháním)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228600" indent="2209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„Příroda směřuje k vysoké BPP, zemědělec k vysoké NPP“. Hodně vyvinuté „klimaxové“ ekosystémy mají NPP blízkou nule.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564900"/>
            <a:ext cx="5146726" cy="32931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47262" y="3564900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wikipedia.org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92742" y="6309955"/>
            <a:ext cx="40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abundance </a:t>
            </a:r>
            <a:r>
              <a:rPr lang="cs-CZ" i="1" dirty="0" err="1"/>
              <a:t>autotrofů</a:t>
            </a:r>
            <a:r>
              <a:rPr lang="cs-CZ" i="1" dirty="0"/>
              <a:t> na Zemi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6096000" y="6237312"/>
            <a:ext cx="288032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9375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05" y="729467"/>
            <a:ext cx="9238614" cy="59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98517" y="83136"/>
            <a:ext cx="980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Globální oceánická a terestrická abundance jako odhad biomasy </a:t>
            </a:r>
            <a:r>
              <a:rPr lang="cs-CZ" b="1" dirty="0" err="1" smtClean="0"/>
              <a:t>autotrofů</a:t>
            </a:r>
            <a:r>
              <a:rPr lang="cs-CZ" b="1" dirty="0" smtClean="0"/>
              <a:t> </a:t>
            </a:r>
          </a:p>
          <a:p>
            <a:pPr algn="ctr"/>
            <a:r>
              <a:rPr lang="cs-CZ" b="1" dirty="0" smtClean="0"/>
              <a:t>indikujících potenciální primární produkci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60562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288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Jiné dva typy produkce 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618" y="1176792"/>
            <a:ext cx="8399770" cy="55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13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4229510"/>
            <a:ext cx="3791744" cy="252782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24680" y="12680"/>
            <a:ext cx="1221668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Primární produktivita závisí na:</a:t>
            </a:r>
          </a:p>
          <a:p>
            <a:pPr indent="449580">
              <a:spcAft>
                <a:spcPts val="0"/>
              </a:spcAft>
            </a:pPr>
            <a:endParaRPr lang="cs-CZ" sz="2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množství zdrojů: sluneční světlo, </a:t>
            </a:r>
            <a:r>
              <a:rPr lang="cs-CZ" b="1" dirty="0">
                <a:effectLst/>
                <a:ea typeface="Times New Roman" panose="02020603050405020304" pitchFamily="18" charset="0"/>
              </a:rPr>
              <a:t>CO</a:t>
            </a:r>
            <a:r>
              <a:rPr lang="cs-CZ" b="1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, voda, půdní živiny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-  rychlosti a účinnosti fotosyntézy: ovlivněno teplem a fotosyntetickou strategií rostliny (C4 rostliny).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Kritické faktory omezující PP:</a:t>
            </a:r>
          </a:p>
          <a:p>
            <a:pPr indent="449580">
              <a:spcAft>
                <a:spcPts val="0"/>
              </a:spcAft>
            </a:pPr>
            <a:endParaRPr lang="cs-CZ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nedostatek FAR/PHAR </a:t>
            </a:r>
            <a:r>
              <a:rPr lang="cs-CZ" dirty="0">
                <a:effectLst/>
                <a:ea typeface="Times New Roman" panose="02020603050405020304" pitchFamily="18" charset="0"/>
              </a:rPr>
              <a:t>(pod zápojem lesa, jeskyně)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nedostatek vody </a:t>
            </a:r>
            <a:r>
              <a:rPr lang="cs-CZ" dirty="0">
                <a:effectLst/>
                <a:ea typeface="Times New Roman" panose="02020603050405020304" pitchFamily="18" charset="0"/>
              </a:rPr>
              <a:t>(potenciální evapotranspirace vyšší než srážky – aridní klima)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krátká délka fotosyntetického období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effectLst/>
                <a:ea typeface="Times New Roman" panose="02020603050405020304" pitchFamily="18" charset="0"/>
              </a:rPr>
              <a:t>nedostatek minerálních zdrojů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Za nedostatku některého zdroje (voda, živiny) se vyvíjí menší fotosyntetický aparát (menší listová plocha) a PP je menší.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4293096"/>
            <a:ext cx="56886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</a:rPr>
              <a:t>Primární produktivita vodních společenstev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	je limitována množstvím živin (dusičnany, fosforečnany), nedostatkem světla a intenzitou „pastvy“ býložravci. Mění se s hloubkou a se sezónou.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593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8069" y="326051"/>
            <a:ext cx="7789985" cy="61179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Roční primární produkce na Zemi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8825" y="-1317294"/>
            <a:ext cx="5797572" cy="10307856"/>
          </a:xfrm>
        </p:spPr>
      </p:pic>
    </p:spTree>
    <p:extLst>
      <p:ext uri="{BB962C8B-B14F-4D97-AF65-F5344CB8AC3E}">
        <p14:creationId xmlns:p14="http://schemas.microsoft.com/office/powerpoint/2010/main" val="22606449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946" y="40930"/>
            <a:ext cx="10915996" cy="118935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Primární produkce suchozemských ekosystémů</a:t>
            </a:r>
            <a:endParaRPr lang="cs-CZ" sz="4000" b="1" dirty="0"/>
          </a:p>
        </p:txBody>
      </p:sp>
      <p:pic>
        <p:nvPicPr>
          <p:cNvPr id="3074" name="Picture 2" descr="https://player.slideplayer.cz/100/17318819/slides/slide_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18" y="997527"/>
            <a:ext cx="7813963" cy="58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30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087" y="1155467"/>
            <a:ext cx="8655826" cy="5355071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273682"/>
            <a:ext cx="10515600" cy="88178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Primární produkce mořských ekosystémů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693209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503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Ekologické (</a:t>
            </a:r>
            <a:r>
              <a:rPr lang="cs-CZ" sz="3600" b="1" dirty="0" err="1"/>
              <a:t>Eltonovy</a:t>
            </a:r>
            <a:r>
              <a:rPr lang="cs-CZ" sz="3600" b="1" dirty="0"/>
              <a:t>) pyramidy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34" y="1871437"/>
            <a:ext cx="5622589" cy="3933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1917399"/>
            <a:ext cx="6044293" cy="38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73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0309"/>
            <a:ext cx="10515600" cy="9898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Rozdělení světové primární produkce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0159"/>
            <a:ext cx="10604842" cy="52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0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layer.slideplayer.cz/100/17318819/slides/slide_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18" y="286472"/>
            <a:ext cx="8540364" cy="64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8995"/>
            <a:ext cx="10515600" cy="6074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Srovnání ekologického charakteru světových biomů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117900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layer.slideplayer.cz/100/17318819/slides/slide_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3" y="872837"/>
            <a:ext cx="7747461" cy="58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3808"/>
            <a:ext cx="10515600" cy="94828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Srovnání produkce (P), biomasy (B) a respirace (R) světových biomů</a:t>
            </a:r>
            <a:endParaRPr lang="cs-CZ" sz="4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8844742" y="5685905"/>
            <a:ext cx="88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Teplota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47473" y="1821123"/>
            <a:ext cx="130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Průměrné </a:t>
            </a:r>
          </a:p>
          <a:p>
            <a:pPr algn="ctr"/>
            <a:r>
              <a:rPr lang="cs-CZ" b="1" dirty="0" smtClean="0"/>
              <a:t>roční srážky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755259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5621"/>
            <a:ext cx="10515600" cy="122260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Přehled čisté primárním produkce a biomasy světových biomů</a:t>
            </a:r>
            <a:endParaRPr lang="cs-CZ" sz="4000" b="1" dirty="0"/>
          </a:p>
        </p:txBody>
      </p:sp>
      <p:pic>
        <p:nvPicPr>
          <p:cNvPr id="4098" name="Picture 2" descr="https://player.slideplayer.cz/100/17318819/slides/slide_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5" y="1237312"/>
            <a:ext cx="7631083" cy="572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995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0421" y="720654"/>
            <a:ext cx="5760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Sekundární produktivita</a:t>
            </a:r>
          </a:p>
          <a:p>
            <a:pPr>
              <a:spcAft>
                <a:spcPts val="0"/>
              </a:spcAft>
            </a:pPr>
            <a:r>
              <a:rPr lang="cs-CZ" sz="900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24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ea typeface="Times New Roman" panose="02020603050405020304" pitchFamily="18" charset="0"/>
              </a:rPr>
              <a:t>j</a:t>
            </a:r>
            <a:r>
              <a:rPr lang="cs-CZ" dirty="0">
                <a:effectLst/>
                <a:ea typeface="Times New Roman" panose="02020603050405020304" pitchFamily="18" charset="0"/>
              </a:rPr>
              <a:t>e rychlost produkce biomasy </a:t>
            </a:r>
            <a:r>
              <a:rPr lang="cs-CZ" b="1" dirty="0">
                <a:effectLst/>
                <a:ea typeface="Times New Roman" panose="02020603050405020304" pitchFamily="18" charset="0"/>
              </a:rPr>
              <a:t>heterotrofními organismy</a:t>
            </a:r>
            <a:r>
              <a:rPr lang="cs-CZ" dirty="0">
                <a:effectLst/>
                <a:ea typeface="Times New Roman" panose="02020603050405020304" pitchFamily="18" charset="0"/>
              </a:rPr>
              <a:t> (konzumenti, rozkladači).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Čistá sekundární produkce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P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N</a:t>
            </a:r>
            <a:r>
              <a:rPr lang="cs-CZ" dirty="0">
                <a:effectLst/>
                <a:ea typeface="Times New Roman" panose="02020603050405020304" pitchFamily="18" charset="0"/>
              </a:rPr>
              <a:t> = konzumace – exkrementy – respirace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Sekundární produktivita závisí na primární a je vždy o jeden řád menší než primární (5000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kJ</a:t>
            </a:r>
            <a:r>
              <a:rPr lang="cs-CZ" dirty="0">
                <a:effectLst/>
                <a:ea typeface="Times New Roman" panose="02020603050405020304" pitchFamily="18" charset="0"/>
              </a:rPr>
              <a:t> – 500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kJ</a:t>
            </a:r>
            <a:r>
              <a:rPr lang="cs-CZ" dirty="0">
                <a:effectLst/>
                <a:ea typeface="Times New Roman" panose="02020603050405020304" pitchFamily="18" charset="0"/>
              </a:rPr>
              <a:t> – 50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kJ</a:t>
            </a:r>
            <a:r>
              <a:rPr lang="cs-CZ" dirty="0">
                <a:effectLst/>
                <a:ea typeface="Times New Roman" panose="02020603050405020304" pitchFamily="18" charset="0"/>
              </a:rPr>
              <a:t>).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46" y="1546855"/>
            <a:ext cx="5530577" cy="32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0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Osud energie ve společenstvech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Mezi primární a sekundární produktivitou je obecně pozitivní vztah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 Většina primární produktivity neprojde pastevním systémem </a:t>
            </a:r>
          </a:p>
          <a:p>
            <a:pPr marL="457200" lvl="1" indent="0">
              <a:buNone/>
            </a:pPr>
            <a:r>
              <a:rPr lang="cs-CZ" dirty="0"/>
              <a:t>o Býložravci nezkonzumují všechnu biomasu rostlin </a:t>
            </a:r>
          </a:p>
          <a:p>
            <a:pPr marL="457200" lvl="1" indent="0">
              <a:buNone/>
            </a:pPr>
            <a:r>
              <a:rPr lang="cs-CZ" dirty="0"/>
              <a:t>o Ne všechna zkonzumovaná biomasa se asimiluje a včlení do biomasy konzumentů (výkaly) </a:t>
            </a:r>
          </a:p>
          <a:p>
            <a:pPr marL="457200" lvl="1" indent="0">
              <a:buNone/>
            </a:pPr>
            <a:r>
              <a:rPr lang="cs-CZ" dirty="0"/>
              <a:t>o Ne všechny asimilovaná energie se přemění v biomasu (respirační teplo)</a:t>
            </a:r>
          </a:p>
        </p:txBody>
      </p:sp>
    </p:spTree>
    <p:extLst>
      <p:ext uri="{BB962C8B-B14F-4D97-AF65-F5344CB8AC3E}">
        <p14:creationId xmlns:p14="http://schemas.microsoft.com/office/powerpoint/2010/main" val="33196308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288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Jiné dva typy produkce 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618" y="1176792"/>
            <a:ext cx="8399770" cy="55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17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1332" y="277124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Potravní </a:t>
            </a:r>
            <a:r>
              <a:rPr lang="cs-CZ" sz="3600" b="1" dirty="0" smtClean="0"/>
              <a:t>řetězce/sítě </a:t>
            </a:r>
            <a:r>
              <a:rPr lang="cs-CZ" sz="3600" b="1" dirty="0"/>
              <a:t>vyjadřují složitost  potravních vztahů v prostředí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38" y="1225228"/>
            <a:ext cx="5641315" cy="538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Základní ekologické pojmy :: Myslivecké strán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57" y="960522"/>
            <a:ext cx="2079509" cy="54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15389" y="3108963"/>
            <a:ext cx="171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Potravní řetězec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9917083" y="3117275"/>
            <a:ext cx="126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Potravní síť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0595962"/>
      </p:ext>
    </p:extLst>
  </p:cSld>
  <p:clrMapOvr>
    <a:masterClrMapping/>
  </p:clrMapOvr>
  <p:transition spd="slow"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ekosystémů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979" y="1512918"/>
            <a:ext cx="5692021" cy="3325798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5671" y="1604356"/>
            <a:ext cx="5771985" cy="34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4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00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(trofické) sítě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515" y="1256306"/>
            <a:ext cx="8146969" cy="50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9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61514" y="1263197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74" y="1671410"/>
            <a:ext cx="5524500" cy="3790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54" y="302305"/>
            <a:ext cx="4981575" cy="4029075"/>
          </a:xfrm>
          <a:prstGeom prst="rect">
            <a:avLst/>
          </a:prstGeom>
        </p:spPr>
      </p:pic>
      <p:pic>
        <p:nvPicPr>
          <p:cNvPr id="10244" name="Picture 4" descr="Alfred J. Lotka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67" y="3782104"/>
            <a:ext cx="2221249" cy="28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1115" y="302305"/>
            <a:ext cx="37896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Z historie studia ES</a:t>
            </a:r>
          </a:p>
          <a:p>
            <a:r>
              <a:rPr lang="cs-CZ" sz="3200" b="1" dirty="0"/>
              <a:t>Alfred J. Lotka</a:t>
            </a:r>
          </a:p>
        </p:txBody>
      </p:sp>
    </p:spTree>
    <p:extLst>
      <p:ext uri="{BB962C8B-B14F-4D97-AF65-F5344CB8AC3E}">
        <p14:creationId xmlns:p14="http://schemas.microsoft.com/office/powerpoint/2010/main" val="34785818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2987" y="381027"/>
            <a:ext cx="4703859" cy="668545"/>
          </a:xfrm>
        </p:spPr>
        <p:txBody>
          <a:bodyPr>
            <a:normAutofit/>
          </a:bodyPr>
          <a:lstStyle/>
          <a:p>
            <a:r>
              <a:rPr lang="cs-CZ" sz="3600" b="1" dirty="0"/>
              <a:t>Schéma potravní sítě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209" y="1455089"/>
            <a:ext cx="4748000" cy="50001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440" y="365125"/>
            <a:ext cx="4631925" cy="61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806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47"/>
            <a:ext cx="10515600" cy="84022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Potravní (trofická) síť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0284"/>
            <a:ext cx="10515600" cy="5187141"/>
          </a:xfrm>
        </p:spPr>
        <p:txBody>
          <a:bodyPr>
            <a:normAutofit/>
          </a:bodyPr>
          <a:lstStyle/>
          <a:p>
            <a:r>
              <a:rPr lang="cs-CZ" dirty="0"/>
              <a:t>Vzniká propojením potravních řetězců </a:t>
            </a:r>
          </a:p>
          <a:p>
            <a:r>
              <a:rPr lang="cs-CZ" dirty="0"/>
              <a:t>Čím jsou potravní sítě v ekosystému složitější, bohatší a rozmanitější, tím je daný ekosystém stabilnější (souvisí i s počtem druhů v ekosystému) </a:t>
            </a:r>
          </a:p>
          <a:p>
            <a:r>
              <a:rPr lang="cs-CZ" dirty="0"/>
              <a:t>Důležitou roli hrají zpětné vazby </a:t>
            </a:r>
          </a:p>
          <a:p>
            <a:r>
              <a:rPr lang="cs-CZ" dirty="0"/>
              <a:t>Délka potravních řetězců odráží celkovou bilanci živin v ekosystému</a:t>
            </a:r>
          </a:p>
          <a:p>
            <a:r>
              <a:rPr lang="cs-CZ" dirty="0"/>
              <a:t>Čím méně živin, tím delší řetězec (a pomalejší obrat a minimální ztráty živin)</a:t>
            </a:r>
          </a:p>
          <a:p>
            <a:r>
              <a:rPr lang="cs-CZ" dirty="0"/>
              <a:t>Krátké řetězce pracují rychle, ale s velkými ztrátami hmoty </a:t>
            </a:r>
          </a:p>
          <a:p>
            <a:r>
              <a:rPr lang="cs-CZ" dirty="0"/>
              <a:t>Málo druhů = jednoduché řetězce = velký využitelný přebytek (podstata zemědělských monokultur) </a:t>
            </a:r>
          </a:p>
        </p:txBody>
      </p:sp>
    </p:spTree>
    <p:extLst>
      <p:ext uri="{BB962C8B-B14F-4D97-AF65-F5344CB8AC3E}">
        <p14:creationId xmlns:p14="http://schemas.microsoft.com/office/powerpoint/2010/main" val="9624531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53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Stav potravní sítě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313" y="1213658"/>
            <a:ext cx="7356763" cy="47471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69620" y="5902036"/>
            <a:ext cx="827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</a:t>
            </a:r>
            <a:r>
              <a:rPr lang="cs-CZ" b="1" dirty="0"/>
              <a:t>Nenarušený ekosystém (složitá síť)                    Narušený ekosystém (jednoduchá síť)</a:t>
            </a:r>
          </a:p>
        </p:txBody>
      </p:sp>
    </p:spTree>
    <p:extLst>
      <p:ext uri="{BB962C8B-B14F-4D97-AF65-F5344CB8AC3E}">
        <p14:creationId xmlns:p14="http://schemas.microsoft.com/office/powerpoint/2010/main" val="12238071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511" y="714261"/>
            <a:ext cx="5943602" cy="1325563"/>
          </a:xfrm>
        </p:spPr>
        <p:txBody>
          <a:bodyPr>
            <a:noAutofit/>
          </a:bodyPr>
          <a:lstStyle/>
          <a:p>
            <a:r>
              <a:rPr lang="cs-CZ" sz="3600" b="1" dirty="0"/>
              <a:t>Modely přírodního ekosystému a </a:t>
            </a:r>
            <a:r>
              <a:rPr lang="cs-CZ" sz="3600" b="1" dirty="0" err="1"/>
              <a:t>agroekosystému</a:t>
            </a:r>
            <a:r>
              <a:rPr lang="cs-CZ" sz="3600" b="1" dirty="0"/>
              <a:t> z hlediska energetického a koloběhů živin (</a:t>
            </a:r>
            <a:r>
              <a:rPr lang="cs-CZ" sz="3600" b="1" dirty="0" err="1"/>
              <a:t>Odum</a:t>
            </a:r>
            <a:r>
              <a:rPr lang="cs-CZ" sz="3600" b="1" dirty="0"/>
              <a:t> a </a:t>
            </a:r>
            <a:r>
              <a:rPr lang="cs-CZ" sz="3600" b="1" dirty="0" err="1"/>
              <a:t>Barrett</a:t>
            </a:r>
            <a:r>
              <a:rPr lang="cs-CZ" sz="3600" b="1" dirty="0"/>
              <a:t>, 2004)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0483" y="232756"/>
            <a:ext cx="4474080" cy="64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84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57800" cy="62083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řetězec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6241" y="772351"/>
            <a:ext cx="5781675" cy="2219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916" y="3152152"/>
            <a:ext cx="5724525" cy="3495675"/>
          </a:xfrm>
          <a:prstGeom prst="rect">
            <a:avLst/>
          </a:prstGeom>
        </p:spPr>
      </p:pic>
      <p:pic>
        <p:nvPicPr>
          <p:cNvPr id="23558" name="Picture 6" descr="Potravní řetězec | Vtipné foto a srandovní obrázky | KOMIK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42" y="1378068"/>
            <a:ext cx="4553255" cy="507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4690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4799856" y="5813249"/>
            <a:ext cx="39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Kompetice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(konkurence o zdroje)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79376" y="-70433"/>
            <a:ext cx="10363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Základní symbiotické interakce mezi organismy v ekosystému </a:t>
            </a:r>
          </a:p>
          <a:p>
            <a:pPr algn="ctr"/>
            <a:r>
              <a:rPr lang="cs-CZ" sz="3000" b="1" dirty="0"/>
              <a:t>(v rámci jedné trofické skupiny)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83432" y="999459"/>
            <a:ext cx="137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druh 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840416" y="112474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druh B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271464" y="1916832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271464" y="3429000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71464" y="5077633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200456" y="1916831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259762" y="323712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380476" y="509558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93327" y="1624231"/>
            <a:ext cx="610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mutualismus</a:t>
            </a:r>
            <a:r>
              <a:rPr lang="cs-CZ" dirty="0"/>
              <a:t> (například mykorhiza, opylování, hlízkové bakterie a bobovité, některé případy </a:t>
            </a:r>
            <a:r>
              <a:rPr lang="cs-CZ" dirty="0" err="1"/>
              <a:t>lichenismu</a:t>
            </a:r>
            <a:r>
              <a:rPr lang="cs-CZ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621597" y="36296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neutralismus</a:t>
            </a:r>
            <a:endParaRPr lang="cs-CZ" dirty="0"/>
          </a:p>
        </p:txBody>
      </p:sp>
      <p:cxnSp>
        <p:nvCxnSpPr>
          <p:cNvPr id="17" name="Přímá spojnice 16"/>
          <p:cNvCxnSpPr/>
          <p:nvPr/>
        </p:nvCxnSpPr>
        <p:spPr>
          <a:xfrm flipV="1">
            <a:off x="2362902" y="2348880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2530220" y="3930132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2423592" y="5729482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423592" y="4039181"/>
            <a:ext cx="7836170" cy="17698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20791583">
            <a:off x="4816458" y="4627756"/>
            <a:ext cx="565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Amensalismus</a:t>
            </a:r>
            <a:r>
              <a:rPr lang="cs-CZ" b="1" dirty="0">
                <a:solidFill>
                  <a:srgbClr val="FF0000"/>
                </a:solidFill>
              </a:rPr>
              <a:t> (alelopatie) – </a:t>
            </a:r>
            <a:r>
              <a:rPr lang="cs-CZ" dirty="0"/>
              <a:t>jakési předcházení </a:t>
            </a:r>
            <a:r>
              <a:rPr lang="cs-CZ" dirty="0" err="1"/>
              <a:t>kompetici</a:t>
            </a:r>
            <a:endParaRPr lang="cs-CZ" dirty="0"/>
          </a:p>
        </p:txBody>
      </p:sp>
      <p:cxnSp>
        <p:nvCxnSpPr>
          <p:cNvPr id="23" name="Přímá spojnice 22"/>
          <p:cNvCxnSpPr/>
          <p:nvPr/>
        </p:nvCxnSpPr>
        <p:spPr>
          <a:xfrm flipV="1">
            <a:off x="2423592" y="2845265"/>
            <a:ext cx="7956884" cy="29600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 rot="20423998">
            <a:off x="8403281" y="2727536"/>
            <a:ext cx="219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parazitismus</a:t>
            </a:r>
            <a:endParaRPr lang="cs-CZ" dirty="0"/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2495600" y="1685466"/>
            <a:ext cx="7884876" cy="231959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 rot="20691979">
            <a:off x="2364965" y="2838335"/>
            <a:ext cx="55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Komenzalismus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(hyeny a supi, lišejník a strom)</a:t>
            </a:r>
          </a:p>
        </p:txBody>
      </p:sp>
    </p:spTree>
    <p:extLst>
      <p:ext uri="{BB962C8B-B14F-4D97-AF65-F5344CB8AC3E}">
        <p14:creationId xmlns:p14="http://schemas.microsoft.com/office/powerpoint/2010/main" val="20354684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8033"/>
            <a:ext cx="10515600" cy="71625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řetězec - suchozemský</a:t>
            </a:r>
          </a:p>
        </p:txBody>
      </p:sp>
      <p:pic>
        <p:nvPicPr>
          <p:cNvPr id="4" name="Picture 2" descr="Potravní řetězce a vztahy – Procvičování online – Umíme fak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3" y="1170829"/>
            <a:ext cx="11457458" cy="5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766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90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Potravní řetězec jezer a přehrad (</a:t>
            </a:r>
            <a:r>
              <a:rPr lang="cs-CZ" sz="4000" b="1" dirty="0" err="1"/>
              <a:t>akvatický</a:t>
            </a:r>
            <a:r>
              <a:rPr lang="cs-CZ" sz="4000" b="1" dirty="0"/>
              <a:t>)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71" y="1354975"/>
            <a:ext cx="5609065" cy="5183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79" y="2427317"/>
            <a:ext cx="5391661" cy="33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559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45273"/>
            <a:ext cx="10515600" cy="62815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Potravní řetězec pastevně kořistnický</a:t>
            </a:r>
            <a:endParaRPr lang="cs-CZ" dirty="0"/>
          </a:p>
        </p:txBody>
      </p:sp>
      <p:pic>
        <p:nvPicPr>
          <p:cNvPr id="28674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88" y="1394642"/>
            <a:ext cx="7100324" cy="52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38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7246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5633</Words>
  <Application>Microsoft Office PowerPoint</Application>
  <PresentationFormat>Širokoúhlá obrazovka</PresentationFormat>
  <Paragraphs>747</Paragraphs>
  <Slides>165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165</vt:i4>
      </vt:variant>
    </vt:vector>
  </HeadingPairs>
  <TitlesOfParts>
    <vt:vector size="172" baseType="lpstr">
      <vt:lpstr>Arial</vt:lpstr>
      <vt:lpstr>Calibri</vt:lpstr>
      <vt:lpstr>Calibri Light</vt:lpstr>
      <vt:lpstr>Google Sans</vt:lpstr>
      <vt:lpstr>Symbol</vt:lpstr>
      <vt:lpstr>Times New Roman</vt:lpstr>
      <vt:lpstr>Motiv Office</vt:lpstr>
      <vt:lpstr>Prezentace aplikace PowerPoint</vt:lpstr>
      <vt:lpstr>Osnova přednášky</vt:lpstr>
      <vt:lpstr>Ekosystém</vt:lpstr>
      <vt:lpstr>Energie v ekosystémech a společenstvech</vt:lpstr>
      <vt:lpstr>Ekosystém – základní charakteristika</vt:lpstr>
      <vt:lpstr>Z historie studia ekosystémů</vt:lpstr>
      <vt:lpstr>Z historie studia ekosystémů Charles Elton</vt:lpstr>
      <vt:lpstr>Ekologické (Eltonovy) pyramidy</vt:lpstr>
      <vt:lpstr>Prezentace aplikace PowerPoint</vt:lpstr>
      <vt:lpstr>Prezentace aplikace PowerPoint</vt:lpstr>
      <vt:lpstr>Je dnes ekosystém prázdný pojem ?</vt:lpstr>
      <vt:lpstr>Prezentace aplikace PowerPoint</vt:lpstr>
      <vt:lpstr>Způsoby využívání krajiny</vt:lpstr>
      <vt:lpstr>Příklad: Antropogenní krajina - stabilita</vt:lpstr>
      <vt:lpstr>Stupně antropogenní přeměny krajiny</vt:lpstr>
      <vt:lpstr>Prezentace aplikace PowerPoint</vt:lpstr>
      <vt:lpstr>Prezentace aplikace PowerPoint</vt:lpstr>
      <vt:lpstr>Struktura a funkce  ekosystému</vt:lpstr>
      <vt:lpstr>Zákony termodynamiky </vt:lpstr>
      <vt:lpstr>Typická struktura ekosystému</vt:lpstr>
      <vt:lpstr>Základní funkce a procesy v ekosystému</vt:lpstr>
      <vt:lpstr>Tok energie, energetická bilance ekosystémů</vt:lpstr>
      <vt:lpstr>Tok energie, energetická bilance ekosystémů</vt:lpstr>
      <vt:lpstr>Tok energie ve společenstvech</vt:lpstr>
      <vt:lpstr>Prezentace aplikace PowerPoint</vt:lpstr>
      <vt:lpstr>Prezentace aplikace PowerPoint</vt:lpstr>
      <vt:lpstr>Typy ekosystémů</vt:lpstr>
      <vt:lpstr>Faktory ekosystémů – definice, funkce</vt:lpstr>
      <vt:lpstr>Ekosystém - příklady</vt:lpstr>
      <vt:lpstr>Prezentace aplikace PowerPoint</vt:lpstr>
      <vt:lpstr>Prezentace aplikace PowerPoint</vt:lpstr>
      <vt:lpstr>Prezentace aplikace PowerPoint</vt:lpstr>
      <vt:lpstr>Co je to biomasa ?</vt:lpstr>
      <vt:lpstr>Prezentace aplikace PowerPoint</vt:lpstr>
      <vt:lpstr>Důležité pojmy - Biomasa</vt:lpstr>
      <vt:lpstr>Poměr hmoty Země k biomase             (upraveno podle Svoboda, 2006)</vt:lpstr>
      <vt:lpstr>Biomasa je lídrem evropské energetické transformace</vt:lpstr>
      <vt:lpstr>Potenciál využití biomasy v ČR</vt:lpstr>
      <vt:lpstr>Produktivita versus Biomasa</vt:lpstr>
      <vt:lpstr>Důležité pojmy - Produkce</vt:lpstr>
      <vt:lpstr>Primární a sekundární produkce</vt:lpstr>
      <vt:lpstr>Sekundární produkce</vt:lpstr>
      <vt:lpstr>Základní rysy primární produktivity:</vt:lpstr>
      <vt:lpstr>Základní rysy primární produktivity:</vt:lpstr>
      <vt:lpstr>Suchozemská společenstva</vt:lpstr>
      <vt:lpstr>Vodní společenstva</vt:lpstr>
      <vt:lpstr>Proměna podél vodního toku</vt:lpstr>
      <vt:lpstr>Faktory omezující primární produktivitu  Suchozemské ekosystémy </vt:lpstr>
      <vt:lpstr>Faktory omezující primární produktivitu  Suchozemské ekosystémy - světlo</vt:lpstr>
      <vt:lpstr>Faktory omezující primární produktivitu Vodní ekosystémy</vt:lpstr>
      <vt:lpstr>Vztah produktivita (P): biomasa (B)</vt:lpstr>
      <vt:lpstr>Prezentace aplikace PowerPoint</vt:lpstr>
      <vt:lpstr>Vztah biomasy a čisté primární produkce</vt:lpstr>
      <vt:lpstr>Prezentace aplikace PowerPoint</vt:lpstr>
      <vt:lpstr>Čistá primární produkce závisí na hloubce</vt:lpstr>
      <vt:lpstr>Hloubka kompenzačního bodu</vt:lpstr>
      <vt:lpstr>Sezónní kolísání produktivity fytoplanktonu v jezerech a mořích temperátního pásma</vt:lpstr>
      <vt:lpstr>Změny v čisté primární produkci fytoplankotu, v koncentraci živin a hloubce</vt:lpstr>
      <vt:lpstr>Teplotní vrstvení vody v průběhu roku:  (Epilimnion, Termoklina a Hypolimnion)</vt:lpstr>
      <vt:lpstr>Osud energie ve společenstvech</vt:lpstr>
      <vt:lpstr>Primární producenti – rostliny - fotosyntéza</vt:lpstr>
      <vt:lpstr>Prezentace aplikace PowerPoint</vt:lpstr>
      <vt:lpstr>Fotosyntéza</vt:lpstr>
      <vt:lpstr>Fotosyntéza</vt:lpstr>
      <vt:lpstr>Rostliny a fotosyntéza</vt:lpstr>
      <vt:lpstr>Fotosyntéza – temnostní fáze</vt:lpstr>
      <vt:lpstr>Proces fotosyntézy</vt:lpstr>
      <vt:lpstr>Calvinův cyklus</vt:lpstr>
      <vt:lpstr>Proč jsou rostliny zelené ?</vt:lpstr>
      <vt:lpstr>Proč je Země zelená ?</vt:lpstr>
      <vt:lpstr>Pyramida čisté produkce</vt:lpstr>
      <vt:lpstr>Primární produkce</vt:lpstr>
      <vt:lpstr>Prezentace aplikace PowerPoint</vt:lpstr>
      <vt:lpstr>Prezentace aplikace PowerPoint</vt:lpstr>
      <vt:lpstr>Jiné dva typy produkce ekosystému</vt:lpstr>
      <vt:lpstr>Prezentace aplikace PowerPoint</vt:lpstr>
      <vt:lpstr>Roční primární produkce na Zemi </vt:lpstr>
      <vt:lpstr>Primární produkce suchozemských ekosystémů</vt:lpstr>
      <vt:lpstr>Primární produkce mořských ekosystémů</vt:lpstr>
      <vt:lpstr>Rozdělení světové primární produkce</vt:lpstr>
      <vt:lpstr>Srovnání ekologického charakteru světových biomů</vt:lpstr>
      <vt:lpstr>Srovnání produkce (P), biomasy (B) a respirace (R) světových biomů</vt:lpstr>
      <vt:lpstr>Přehled čisté primárním produkce a biomasy světových biomů</vt:lpstr>
      <vt:lpstr>Prezentace aplikace PowerPoint</vt:lpstr>
      <vt:lpstr>Osud energie ve společenstvech</vt:lpstr>
      <vt:lpstr>Jiné dva typy produkce ekosystému</vt:lpstr>
      <vt:lpstr>Potravní řetězce/sítě vyjadřují složitost  potravních vztahů v prostředí</vt:lpstr>
      <vt:lpstr>Typy ekosystémů</vt:lpstr>
      <vt:lpstr>Potravní (trofické) sítě</vt:lpstr>
      <vt:lpstr>Schéma potravní sítě</vt:lpstr>
      <vt:lpstr>Potravní (trofická) síť</vt:lpstr>
      <vt:lpstr>Stav potravní sítě</vt:lpstr>
      <vt:lpstr>Modely přírodního ekosystému a agroekosystému z hlediska energetického a koloběhů živin (Odum a Barrett, 2004)</vt:lpstr>
      <vt:lpstr>Potravní řetězec</vt:lpstr>
      <vt:lpstr>Prezentace aplikace PowerPoint</vt:lpstr>
      <vt:lpstr>Potravní řetězec - suchozemský</vt:lpstr>
      <vt:lpstr>Potravní řetězec jezer a přehrad (akvatický)</vt:lpstr>
      <vt:lpstr>Potravní řetězec pastevně kořistnický</vt:lpstr>
      <vt:lpstr>Prezentace aplikace PowerPoint</vt:lpstr>
      <vt:lpstr>Potravní řetězec pastevně kořistnický</vt:lpstr>
      <vt:lpstr>Dekompozitní (rozkladačský) potravní řetězec</vt:lpstr>
      <vt:lpstr>Parazitní potravní řetězec</vt:lpstr>
      <vt:lpstr>Srovnání dvou potravních řetězců</vt:lpstr>
      <vt:lpstr>Osud energie v potravním řetězci</vt:lpstr>
      <vt:lpstr>Osud přijaté energie v organismu konzumenta</vt:lpstr>
      <vt:lpstr>S trofickou úrovní klesá biomasa i produkce  potravní (trofická) pyramida</vt:lpstr>
      <vt:lpstr>Ztráty energie v trofickém řetězci</vt:lpstr>
      <vt:lpstr>Potravní řetězce a potravní síť</vt:lpstr>
      <vt:lpstr>Schéma potravní sítě</vt:lpstr>
      <vt:lpstr>Co je potravní síť</vt:lpstr>
      <vt:lpstr>Vztah mezi tokem energie (---- ) a cykly živin (- - - -)</vt:lpstr>
      <vt:lpstr>Přesun živin a energie v potravním řetězci ve vodním prostředí</vt:lpstr>
      <vt:lpstr>Prezentace aplikace PowerPoint</vt:lpstr>
      <vt:lpstr>Potravní síť v podmínkách Antarktidy</vt:lpstr>
      <vt:lpstr>Poměr biomasy primárních producentů k biomase konzumentů 1. řádu</vt:lpstr>
      <vt:lpstr>Akumulace škodlivin</vt:lpstr>
      <vt:lpstr>Trofická (potravní) pyramida</vt:lpstr>
      <vt:lpstr>Prezentace aplikace PowerPoint</vt:lpstr>
      <vt:lpstr>Ekologická účinnost</vt:lpstr>
      <vt:lpstr>Vztah mezi hmotou a energií v ES</vt:lpstr>
      <vt:lpstr>Ekologická účinnost versus potravní řetězce</vt:lpstr>
      <vt:lpstr>Ekologická účinnost</vt:lpstr>
      <vt:lpstr>Ekologická účinnost</vt:lpstr>
      <vt:lpstr>Účinnost přenosu energie – Lindeman 1942</vt:lpstr>
      <vt:lpstr>Ekologická účinnost versus potravní řetězce</vt:lpstr>
      <vt:lpstr>Co determinuje délku potravního řetězce ?</vt:lpstr>
      <vt:lpstr>Účinnost přenosu primární produkce </vt:lpstr>
      <vt:lpstr>Účinnost přenosu primární produkce </vt:lpstr>
      <vt:lpstr>Účinnost přenosu primární produkce </vt:lpstr>
      <vt:lpstr>Dynamika ekosystému </vt:lpstr>
      <vt:lpstr>Tok energie společenstvem -ekosystémem</vt:lpstr>
      <vt:lpstr>Tok energie společenstvem - ekosystémem Model trofické struktury a toku energie společenstvem</vt:lpstr>
      <vt:lpstr>Tok energie trofickými kompartmenty</vt:lpstr>
      <vt:lpstr>Trofická struktura a stabilita ES</vt:lpstr>
      <vt:lpstr>Trofická struktura a stabilita ES</vt:lpstr>
      <vt:lpstr>Prezentace aplikace PowerPoint</vt:lpstr>
      <vt:lpstr>Prezentace aplikace PowerPoint</vt:lpstr>
      <vt:lpstr>Prezentace aplikace PowerPoint</vt:lpstr>
      <vt:lpstr>Globální geochemické cykly biosféry</vt:lpstr>
      <vt:lpstr>Cyklus vody – hydrologický cyklus</vt:lpstr>
      <vt:lpstr>Cyklus uhlíku (CO2)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Příkladová studie: Základní složky uhlíkového cyklu lesního ekosystému</vt:lpstr>
      <vt:lpstr>Vybrané typy ekosystémů</vt:lpstr>
      <vt:lpstr>Základní komponenty a bilance toku uhlíku do lesního porostu a z lesního porostu</vt:lpstr>
      <vt:lpstr>Hrubá primární  produkce čtyř typů ES</vt:lpstr>
      <vt:lpstr>Prezentace aplikace PowerPoint</vt:lpstr>
      <vt:lpstr>Závislost čisté primární produkce smrkového porostu  na dopadajícím  fotosynteticky aktivním záření</vt:lpstr>
      <vt:lpstr>Zásoba uhlíku v jednotlivých komponentách horského lesního 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112</cp:revision>
  <dcterms:created xsi:type="dcterms:W3CDTF">2022-11-30T04:59:04Z</dcterms:created>
  <dcterms:modified xsi:type="dcterms:W3CDTF">2023-12-15T07:27:46Z</dcterms:modified>
</cp:coreProperties>
</file>