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5"/>
  </p:notesMasterIdLst>
  <p:sldIdLst>
    <p:sldId id="586" r:id="rId2"/>
    <p:sldId id="683" r:id="rId3"/>
    <p:sldId id="587" r:id="rId4"/>
    <p:sldId id="781" r:id="rId5"/>
    <p:sldId id="645" r:id="rId6"/>
    <p:sldId id="562" r:id="rId7"/>
    <p:sldId id="591" r:id="rId8"/>
    <p:sldId id="718" r:id="rId9"/>
    <p:sldId id="725" r:id="rId10"/>
    <p:sldId id="605" r:id="rId11"/>
    <p:sldId id="863" r:id="rId12"/>
    <p:sldId id="775" r:id="rId13"/>
    <p:sldId id="776" r:id="rId14"/>
    <p:sldId id="778" r:id="rId15"/>
    <p:sldId id="777" r:id="rId16"/>
    <p:sldId id="779" r:id="rId17"/>
    <p:sldId id="780" r:id="rId18"/>
    <p:sldId id="719" r:id="rId19"/>
    <p:sldId id="723" r:id="rId20"/>
    <p:sldId id="726" r:id="rId21"/>
    <p:sldId id="879" r:id="rId22"/>
    <p:sldId id="738" r:id="rId23"/>
    <p:sldId id="880" r:id="rId24"/>
    <p:sldId id="881" r:id="rId25"/>
    <p:sldId id="684" r:id="rId26"/>
    <p:sldId id="593" r:id="rId27"/>
    <p:sldId id="731" r:id="rId28"/>
    <p:sldId id="680" r:id="rId29"/>
    <p:sldId id="682" r:id="rId30"/>
    <p:sldId id="686" r:id="rId31"/>
    <p:sldId id="687" r:id="rId32"/>
    <p:sldId id="754" r:id="rId33"/>
    <p:sldId id="756" r:id="rId34"/>
    <p:sldId id="755" r:id="rId35"/>
    <p:sldId id="885" r:id="rId36"/>
    <p:sldId id="761" r:id="rId37"/>
    <p:sldId id="741" r:id="rId38"/>
    <p:sldId id="740" r:id="rId39"/>
    <p:sldId id="758" r:id="rId40"/>
    <p:sldId id="757" r:id="rId41"/>
    <p:sldId id="742" r:id="rId42"/>
    <p:sldId id="759" r:id="rId43"/>
    <p:sldId id="763" r:id="rId44"/>
    <p:sldId id="767" r:id="rId45"/>
    <p:sldId id="760" r:id="rId46"/>
    <p:sldId id="764" r:id="rId47"/>
    <p:sldId id="806" r:id="rId48"/>
    <p:sldId id="795" r:id="rId49"/>
    <p:sldId id="784" r:id="rId50"/>
    <p:sldId id="798" r:id="rId51"/>
    <p:sldId id="588" r:id="rId52"/>
    <p:sldId id="688" r:id="rId53"/>
    <p:sldId id="689" r:id="rId54"/>
    <p:sldId id="769" r:id="rId55"/>
    <p:sldId id="771" r:id="rId56"/>
    <p:sldId id="772" r:id="rId57"/>
    <p:sldId id="770" r:id="rId58"/>
    <p:sldId id="690" r:id="rId59"/>
    <p:sldId id="691" r:id="rId60"/>
    <p:sldId id="692" r:id="rId61"/>
    <p:sldId id="693" r:id="rId62"/>
    <p:sldId id="595" r:id="rId63"/>
    <p:sldId id="717" r:id="rId64"/>
    <p:sldId id="694" r:id="rId65"/>
    <p:sldId id="570" r:id="rId66"/>
    <p:sldId id="606" r:id="rId67"/>
    <p:sldId id="617" r:id="rId68"/>
    <p:sldId id="564" r:id="rId69"/>
    <p:sldId id="695" r:id="rId70"/>
    <p:sldId id="676" r:id="rId71"/>
    <p:sldId id="677" r:id="rId72"/>
    <p:sldId id="678" r:id="rId73"/>
    <p:sldId id="681" r:id="rId74"/>
    <p:sldId id="620" r:id="rId75"/>
    <p:sldId id="621" r:id="rId76"/>
    <p:sldId id="642" r:id="rId77"/>
    <p:sldId id="578" r:id="rId78"/>
    <p:sldId id="622" r:id="rId79"/>
    <p:sldId id="629" r:id="rId80"/>
    <p:sldId id="624" r:id="rId81"/>
    <p:sldId id="626" r:id="rId82"/>
    <p:sldId id="625" r:id="rId83"/>
    <p:sldId id="627" r:id="rId84"/>
    <p:sldId id="643" r:id="rId85"/>
    <p:sldId id="628" r:id="rId86"/>
    <p:sldId id="565" r:id="rId87"/>
    <p:sldId id="634" r:id="rId88"/>
    <p:sldId id="714" r:id="rId89"/>
    <p:sldId id="635" r:id="rId90"/>
    <p:sldId id="636" r:id="rId91"/>
    <p:sldId id="640" r:id="rId92"/>
    <p:sldId id="638" r:id="rId93"/>
    <p:sldId id="639" r:id="rId94"/>
    <p:sldId id="715" r:id="rId95"/>
    <p:sldId id="566" r:id="rId96"/>
    <p:sldId id="569" r:id="rId97"/>
    <p:sldId id="696" r:id="rId98"/>
    <p:sldId id="697" r:id="rId99"/>
    <p:sldId id="698" r:id="rId100"/>
    <p:sldId id="701" r:id="rId101"/>
    <p:sldId id="637" r:id="rId102"/>
    <p:sldId id="702" r:id="rId103"/>
    <p:sldId id="703" r:id="rId104"/>
    <p:sldId id="704" r:id="rId105"/>
    <p:sldId id="705" r:id="rId106"/>
    <p:sldId id="709" r:id="rId107"/>
    <p:sldId id="860" r:id="rId108"/>
    <p:sldId id="708" r:id="rId109"/>
    <p:sldId id="710" r:id="rId110"/>
    <p:sldId id="706" r:id="rId111"/>
    <p:sldId id="711" r:id="rId112"/>
    <p:sldId id="712" r:id="rId113"/>
    <p:sldId id="713" r:id="rId114"/>
    <p:sldId id="527" r:id="rId115"/>
    <p:sldId id="267" r:id="rId116"/>
    <p:sldId id="912" r:id="rId117"/>
    <p:sldId id="539" r:id="rId118"/>
    <p:sldId id="540" r:id="rId119"/>
    <p:sldId id="541" r:id="rId120"/>
    <p:sldId id="542" r:id="rId121"/>
    <p:sldId id="543" r:id="rId122"/>
    <p:sldId id="665" r:id="rId123"/>
    <p:sldId id="865" r:id="rId124"/>
    <p:sldId id="866" r:id="rId125"/>
    <p:sldId id="289" r:id="rId126"/>
    <p:sldId id="901" r:id="rId127"/>
    <p:sldId id="290" r:id="rId128"/>
    <p:sldId id="291" r:id="rId129"/>
    <p:sldId id="292" r:id="rId130"/>
    <p:sldId id="876" r:id="rId131"/>
    <p:sldId id="293" r:id="rId132"/>
    <p:sldId id="294" r:id="rId133"/>
    <p:sldId id="295" r:id="rId134"/>
    <p:sldId id="875" r:id="rId135"/>
    <p:sldId id="902" r:id="rId136"/>
    <p:sldId id="903" r:id="rId137"/>
    <p:sldId id="904" r:id="rId138"/>
    <p:sldId id="911" r:id="rId139"/>
    <p:sldId id="913" r:id="rId140"/>
    <p:sldId id="914" r:id="rId141"/>
    <p:sldId id="857" r:id="rId142"/>
    <p:sldId id="908" r:id="rId143"/>
    <p:sldId id="884" r:id="rId144"/>
    <p:sldId id="882" r:id="rId145"/>
    <p:sldId id="910" r:id="rId146"/>
    <p:sldId id="887" r:id="rId147"/>
    <p:sldId id="888" r:id="rId148"/>
    <p:sldId id="909" r:id="rId149"/>
    <p:sldId id="907" r:id="rId150"/>
    <p:sldId id="862" r:id="rId151"/>
    <p:sldId id="303" r:id="rId152"/>
    <p:sldId id="304" r:id="rId153"/>
    <p:sldId id="305" r:id="rId154"/>
    <p:sldId id="825" r:id="rId155"/>
    <p:sldId id="815" r:id="rId156"/>
    <p:sldId id="816" r:id="rId157"/>
    <p:sldId id="817" r:id="rId158"/>
    <p:sldId id="818" r:id="rId159"/>
    <p:sldId id="819" r:id="rId160"/>
    <p:sldId id="820" r:id="rId161"/>
    <p:sldId id="821" r:id="rId162"/>
    <p:sldId id="822" r:id="rId163"/>
    <p:sldId id="823" r:id="rId164"/>
    <p:sldId id="824" r:id="rId165"/>
    <p:sldId id="839" r:id="rId166"/>
    <p:sldId id="838" r:id="rId167"/>
    <p:sldId id="826" r:id="rId168"/>
    <p:sldId id="837" r:id="rId169"/>
    <p:sldId id="827" r:id="rId170"/>
    <p:sldId id="828" r:id="rId171"/>
    <p:sldId id="829" r:id="rId172"/>
    <p:sldId id="830" r:id="rId173"/>
    <p:sldId id="831" r:id="rId174"/>
    <p:sldId id="834" r:id="rId175"/>
    <p:sldId id="835" r:id="rId176"/>
    <p:sldId id="836" r:id="rId177"/>
    <p:sldId id="852" r:id="rId178"/>
    <p:sldId id="840" r:id="rId179"/>
    <p:sldId id="841" r:id="rId180"/>
    <p:sldId id="842" r:id="rId181"/>
    <p:sldId id="843" r:id="rId182"/>
    <p:sldId id="844" r:id="rId183"/>
    <p:sldId id="845" r:id="rId184"/>
    <p:sldId id="846" r:id="rId185"/>
    <p:sldId id="847" r:id="rId186"/>
    <p:sldId id="848" r:id="rId187"/>
    <p:sldId id="849" r:id="rId188"/>
    <p:sldId id="850" r:id="rId189"/>
    <p:sldId id="874" r:id="rId190"/>
    <p:sldId id="851" r:id="rId191"/>
    <p:sldId id="853" r:id="rId192"/>
    <p:sldId id="854" r:id="rId193"/>
    <p:sldId id="859" r:id="rId194"/>
    <p:sldId id="861" r:id="rId195"/>
    <p:sldId id="867" r:id="rId196"/>
    <p:sldId id="868" r:id="rId197"/>
    <p:sldId id="869" r:id="rId198"/>
    <p:sldId id="870" r:id="rId199"/>
    <p:sldId id="871" r:id="rId200"/>
    <p:sldId id="872" r:id="rId201"/>
    <p:sldId id="873" r:id="rId202"/>
    <p:sldId id="889" r:id="rId203"/>
    <p:sldId id="890" r:id="rId204"/>
    <p:sldId id="891" r:id="rId205"/>
    <p:sldId id="892" r:id="rId206"/>
    <p:sldId id="893" r:id="rId207"/>
    <p:sldId id="894" r:id="rId208"/>
    <p:sldId id="895" r:id="rId209"/>
    <p:sldId id="896" r:id="rId210"/>
    <p:sldId id="897" r:id="rId211"/>
    <p:sldId id="898" r:id="rId212"/>
    <p:sldId id="899" r:id="rId213"/>
    <p:sldId id="900" r:id="rId21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20" d="100"/>
          <a:sy n="120" d="100"/>
        </p:scale>
        <p:origin x="1344" y="96"/>
      </p:cViewPr>
      <p:guideLst>
        <p:guide orient="horz" pos="2160"/>
        <p:guide pos="2880"/>
      </p:guideLst>
    </p:cSldViewPr>
  </p:slideViewPr>
  <p:notesTextViewPr>
    <p:cViewPr>
      <p:scale>
        <a:sx n="3" d="2"/>
        <a:sy n="3" d="2"/>
      </p:scale>
      <p:origin x="0" y="0"/>
    </p:cViewPr>
  </p:notesTextViewPr>
  <p:sorterViewPr>
    <p:cViewPr varScale="1">
      <p:scale>
        <a:sx n="1" d="1"/>
        <a:sy n="1" d="1"/>
      </p:scale>
      <p:origin x="0" y="-294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presProps" Target="pres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1C2B44-F7B0-42EC-A17B-3610DB8C81C3}" type="datetimeFigureOut">
              <a:rPr lang="cs-CZ" smtClean="0"/>
              <a:t>16.11.2023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E6FE05-6AD7-4B15-A66F-8191BCA59570}" type="slidenum">
              <a:rPr lang="cs-CZ" smtClean="0"/>
              <a:t>‹#›</a:t>
            </a:fld>
            <a:endParaRPr lang="cs-CZ"/>
          </a:p>
        </p:txBody>
      </p:sp>
    </p:spTree>
    <p:extLst>
      <p:ext uri="{BB962C8B-B14F-4D97-AF65-F5344CB8AC3E}">
        <p14:creationId xmlns:p14="http://schemas.microsoft.com/office/powerpoint/2010/main" val="151205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4E6FE05-6AD7-4B15-A66F-8191BCA59570}" type="slidenum">
              <a:rPr lang="cs-CZ" smtClean="0"/>
              <a:t>14</a:t>
            </a:fld>
            <a:endParaRPr lang="cs-CZ"/>
          </a:p>
        </p:txBody>
      </p:sp>
    </p:spTree>
    <p:extLst>
      <p:ext uri="{BB962C8B-B14F-4D97-AF65-F5344CB8AC3E}">
        <p14:creationId xmlns:p14="http://schemas.microsoft.com/office/powerpoint/2010/main" val="21144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4E6FE05-6AD7-4B15-A66F-8191BCA59570}" type="slidenum">
              <a:rPr lang="cs-CZ" smtClean="0"/>
              <a:t>68</a:t>
            </a:fld>
            <a:endParaRPr lang="cs-CZ"/>
          </a:p>
        </p:txBody>
      </p:sp>
    </p:spTree>
    <p:extLst>
      <p:ext uri="{BB962C8B-B14F-4D97-AF65-F5344CB8AC3E}">
        <p14:creationId xmlns:p14="http://schemas.microsoft.com/office/powerpoint/2010/main" val="2029271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403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8355759-483E-4B44-BCD8-3EA761F63CDB}" type="slidenum">
              <a:rPr lang="cs-CZ" altLang="cs-CZ" smtClean="0">
                <a:solidFill>
                  <a:prstClr val="black"/>
                </a:solidFill>
                <a:latin typeface="Arial" charset="0"/>
              </a:rPr>
              <a:pPr eaLnBrk="1" hangingPunct="1">
                <a:spcBef>
                  <a:spcPct val="0"/>
                </a:spcBef>
              </a:pPr>
              <a:t>70</a:t>
            </a:fld>
            <a:endParaRPr lang="cs-CZ" altLang="cs-CZ">
              <a:solidFill>
                <a:prstClr val="black"/>
              </a:solidFill>
              <a:latin typeface="Arial" charset="0"/>
            </a:endParaRPr>
          </a:p>
        </p:txBody>
      </p:sp>
    </p:spTree>
    <p:extLst>
      <p:ext uri="{BB962C8B-B14F-4D97-AF65-F5344CB8AC3E}">
        <p14:creationId xmlns:p14="http://schemas.microsoft.com/office/powerpoint/2010/main" val="1503560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58C8248F-643D-4A31-AB55-5FB8710F930E}" type="datetimeFigureOut">
              <a:rPr lang="cs-CZ" smtClean="0"/>
              <a:t>16.11.2023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C29942A-984B-4FDA-88CB-E7A792274604}" type="slidenum">
              <a:rPr lang="cs-CZ" smtClean="0"/>
              <a:t>‹#›</a:t>
            </a:fld>
            <a:endParaRPr lang="cs-CZ"/>
          </a:p>
        </p:txBody>
      </p:sp>
    </p:spTree>
    <p:extLst>
      <p:ext uri="{BB962C8B-B14F-4D97-AF65-F5344CB8AC3E}">
        <p14:creationId xmlns:p14="http://schemas.microsoft.com/office/powerpoint/2010/main" val="295155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8C8248F-643D-4A31-AB55-5FB8710F930E}" type="datetimeFigureOut">
              <a:rPr lang="cs-CZ" smtClean="0"/>
              <a:t>16.11.2023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C29942A-984B-4FDA-88CB-E7A792274604}" type="slidenum">
              <a:rPr lang="cs-CZ" smtClean="0"/>
              <a:t>‹#›</a:t>
            </a:fld>
            <a:endParaRPr lang="cs-CZ"/>
          </a:p>
        </p:txBody>
      </p:sp>
    </p:spTree>
    <p:extLst>
      <p:ext uri="{BB962C8B-B14F-4D97-AF65-F5344CB8AC3E}">
        <p14:creationId xmlns:p14="http://schemas.microsoft.com/office/powerpoint/2010/main" val="2149472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8C8248F-643D-4A31-AB55-5FB8710F930E}" type="datetimeFigureOut">
              <a:rPr lang="cs-CZ" smtClean="0"/>
              <a:t>16.11.2023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C29942A-984B-4FDA-88CB-E7A792274604}" type="slidenum">
              <a:rPr lang="cs-CZ" smtClean="0"/>
              <a:t>‹#›</a:t>
            </a:fld>
            <a:endParaRPr lang="cs-CZ"/>
          </a:p>
        </p:txBody>
      </p:sp>
    </p:spTree>
    <p:extLst>
      <p:ext uri="{BB962C8B-B14F-4D97-AF65-F5344CB8AC3E}">
        <p14:creationId xmlns:p14="http://schemas.microsoft.com/office/powerpoint/2010/main" val="3053602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8C8248F-643D-4A31-AB55-5FB8710F930E}" type="datetimeFigureOut">
              <a:rPr lang="cs-CZ" smtClean="0"/>
              <a:t>16.11.2023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C29942A-984B-4FDA-88CB-E7A792274604}" type="slidenum">
              <a:rPr lang="cs-CZ" smtClean="0"/>
              <a:t>‹#›</a:t>
            </a:fld>
            <a:endParaRPr lang="cs-CZ"/>
          </a:p>
        </p:txBody>
      </p:sp>
    </p:spTree>
    <p:extLst>
      <p:ext uri="{BB962C8B-B14F-4D97-AF65-F5344CB8AC3E}">
        <p14:creationId xmlns:p14="http://schemas.microsoft.com/office/powerpoint/2010/main" val="84278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58C8248F-643D-4A31-AB55-5FB8710F930E}" type="datetimeFigureOut">
              <a:rPr lang="cs-CZ" smtClean="0"/>
              <a:t>16.11.2023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C29942A-984B-4FDA-88CB-E7A792274604}" type="slidenum">
              <a:rPr lang="cs-CZ" smtClean="0"/>
              <a:t>‹#›</a:t>
            </a:fld>
            <a:endParaRPr lang="cs-CZ"/>
          </a:p>
        </p:txBody>
      </p:sp>
    </p:spTree>
    <p:extLst>
      <p:ext uri="{BB962C8B-B14F-4D97-AF65-F5344CB8AC3E}">
        <p14:creationId xmlns:p14="http://schemas.microsoft.com/office/powerpoint/2010/main" val="25582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8C8248F-643D-4A31-AB55-5FB8710F930E}" type="datetimeFigureOut">
              <a:rPr lang="cs-CZ" smtClean="0"/>
              <a:t>16.11.2023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C29942A-984B-4FDA-88CB-E7A792274604}" type="slidenum">
              <a:rPr lang="cs-CZ" smtClean="0"/>
              <a:t>‹#›</a:t>
            </a:fld>
            <a:endParaRPr lang="cs-CZ"/>
          </a:p>
        </p:txBody>
      </p:sp>
    </p:spTree>
    <p:extLst>
      <p:ext uri="{BB962C8B-B14F-4D97-AF65-F5344CB8AC3E}">
        <p14:creationId xmlns:p14="http://schemas.microsoft.com/office/powerpoint/2010/main" val="195103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8C8248F-643D-4A31-AB55-5FB8710F930E}" type="datetimeFigureOut">
              <a:rPr lang="cs-CZ" smtClean="0"/>
              <a:t>16.11.2023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C29942A-984B-4FDA-88CB-E7A792274604}" type="slidenum">
              <a:rPr lang="cs-CZ" smtClean="0"/>
              <a:t>‹#›</a:t>
            </a:fld>
            <a:endParaRPr lang="cs-CZ"/>
          </a:p>
        </p:txBody>
      </p:sp>
    </p:spTree>
    <p:extLst>
      <p:ext uri="{BB962C8B-B14F-4D97-AF65-F5344CB8AC3E}">
        <p14:creationId xmlns:p14="http://schemas.microsoft.com/office/powerpoint/2010/main" val="80211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8C8248F-643D-4A31-AB55-5FB8710F930E}" type="datetimeFigureOut">
              <a:rPr lang="cs-CZ" smtClean="0"/>
              <a:t>16.11.2023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C29942A-984B-4FDA-88CB-E7A792274604}" type="slidenum">
              <a:rPr lang="cs-CZ" smtClean="0"/>
              <a:t>‹#›</a:t>
            </a:fld>
            <a:endParaRPr lang="cs-CZ"/>
          </a:p>
        </p:txBody>
      </p:sp>
    </p:spTree>
    <p:extLst>
      <p:ext uri="{BB962C8B-B14F-4D97-AF65-F5344CB8AC3E}">
        <p14:creationId xmlns:p14="http://schemas.microsoft.com/office/powerpoint/2010/main" val="262364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8C8248F-643D-4A31-AB55-5FB8710F930E}" type="datetimeFigureOut">
              <a:rPr lang="cs-CZ" smtClean="0"/>
              <a:t>16.11.2023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C29942A-984B-4FDA-88CB-E7A792274604}" type="slidenum">
              <a:rPr lang="cs-CZ" smtClean="0"/>
              <a:t>‹#›</a:t>
            </a:fld>
            <a:endParaRPr lang="cs-CZ"/>
          </a:p>
        </p:txBody>
      </p:sp>
    </p:spTree>
    <p:extLst>
      <p:ext uri="{BB962C8B-B14F-4D97-AF65-F5344CB8AC3E}">
        <p14:creationId xmlns:p14="http://schemas.microsoft.com/office/powerpoint/2010/main" val="1435233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8C8248F-643D-4A31-AB55-5FB8710F930E}" type="datetimeFigureOut">
              <a:rPr lang="cs-CZ" smtClean="0"/>
              <a:t>16.11.2023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C29942A-984B-4FDA-88CB-E7A792274604}" type="slidenum">
              <a:rPr lang="cs-CZ" smtClean="0"/>
              <a:t>‹#›</a:t>
            </a:fld>
            <a:endParaRPr lang="cs-CZ"/>
          </a:p>
        </p:txBody>
      </p:sp>
    </p:spTree>
    <p:extLst>
      <p:ext uri="{BB962C8B-B14F-4D97-AF65-F5344CB8AC3E}">
        <p14:creationId xmlns:p14="http://schemas.microsoft.com/office/powerpoint/2010/main" val="3355763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8C8248F-643D-4A31-AB55-5FB8710F930E}" type="datetimeFigureOut">
              <a:rPr lang="cs-CZ" smtClean="0"/>
              <a:t>16.11.2023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C29942A-984B-4FDA-88CB-E7A792274604}" type="slidenum">
              <a:rPr lang="cs-CZ" smtClean="0"/>
              <a:t>‹#›</a:t>
            </a:fld>
            <a:endParaRPr lang="cs-CZ"/>
          </a:p>
        </p:txBody>
      </p:sp>
    </p:spTree>
    <p:extLst>
      <p:ext uri="{BB962C8B-B14F-4D97-AF65-F5344CB8AC3E}">
        <p14:creationId xmlns:p14="http://schemas.microsoft.com/office/powerpoint/2010/main" val="3644132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8248F-643D-4A31-AB55-5FB8710F930E}" type="datetimeFigureOut">
              <a:rPr lang="cs-CZ" smtClean="0"/>
              <a:t>16.11.2023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9942A-984B-4FDA-88CB-E7A792274604}" type="slidenum">
              <a:rPr lang="cs-CZ" smtClean="0"/>
              <a:t>‹#›</a:t>
            </a:fld>
            <a:endParaRPr lang="cs-CZ"/>
          </a:p>
        </p:txBody>
      </p:sp>
    </p:spTree>
    <p:extLst>
      <p:ext uri="{BB962C8B-B14F-4D97-AF65-F5344CB8AC3E}">
        <p14:creationId xmlns:p14="http://schemas.microsoft.com/office/powerpoint/2010/main" val="3412712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g"/><Relationship Id="rId1" Type="http://schemas.openxmlformats.org/officeDocument/2006/relationships/slideLayout" Target="../slideLayouts/slideLayout6.xml"/><Relationship Id="rId6" Type="http://schemas.openxmlformats.org/officeDocument/2006/relationships/image" Target="../media/image185.jpg"/><Relationship Id="rId5" Type="http://schemas.openxmlformats.org/officeDocument/2006/relationships/image" Target="../media/image184.jpg"/><Relationship Id="rId4" Type="http://schemas.openxmlformats.org/officeDocument/2006/relationships/image" Target="../media/image183.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 Id="rId5" Type="http://schemas.openxmlformats.org/officeDocument/2006/relationships/image" Target="../media/image189.jpeg"/><Relationship Id="rId4" Type="http://schemas.openxmlformats.org/officeDocument/2006/relationships/image" Target="../media/image188.jpeg"/></Relationships>
</file>

<file path=ppt/slides/_rels/slide10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10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16.w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17.w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25.w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26.w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image" Target="../media/image228.w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30.w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36.gi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44.w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45.wmf"/><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46.wmf"/><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5.xml"/><Relationship Id="rId4" Type="http://schemas.openxmlformats.org/officeDocument/2006/relationships/image" Target="../media/image254.png"/></Relationships>
</file>

<file path=ppt/slides/_rels/slide16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7.xml"/><Relationship Id="rId4" Type="http://schemas.openxmlformats.org/officeDocument/2006/relationships/image" Target="../media/image257.jpeg"/></Relationships>
</file>

<file path=ppt/slides/_rels/slide16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163.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7.xml"/><Relationship Id="rId5" Type="http://schemas.openxmlformats.org/officeDocument/2006/relationships/image" Target="../media/image265.png"/><Relationship Id="rId4" Type="http://schemas.openxmlformats.org/officeDocument/2006/relationships/image" Target="../media/image264.png"/></Relationships>
</file>

<file path=ppt/slides/_rels/slide1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85.jp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86.wmf"/><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87.wmf"/><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image" Target="../media/image288.e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89.jp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290.jpeg"/><Relationship Id="rId7" Type="http://schemas.openxmlformats.org/officeDocument/2006/relationships/image" Target="../media/image173.jpe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291.jpeg"/><Relationship Id="rId4" Type="http://schemas.openxmlformats.org/officeDocument/2006/relationships/image" Target="../media/image172.png"/></Relationships>
</file>

<file path=ppt/slides/_rels/slide199.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175.jpe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94.jp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95.jp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96.wmf"/><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image" Target="../media/image5.png"/><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2.jpg"/><Relationship Id="rId11" Type="http://schemas.openxmlformats.org/officeDocument/2006/relationships/image" Target="../media/image87.jpg"/><Relationship Id="rId5" Type="http://schemas.openxmlformats.org/officeDocument/2006/relationships/image" Target="../media/image81.jpg"/><Relationship Id="rId10" Type="http://schemas.openxmlformats.org/officeDocument/2006/relationships/image" Target="../media/image86.jpg"/><Relationship Id="rId4" Type="http://schemas.openxmlformats.org/officeDocument/2006/relationships/image" Target="../media/image80.jpg"/><Relationship Id="rId9" Type="http://schemas.openxmlformats.org/officeDocument/2006/relationships/image" Target="../media/image85.jpeg"/></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93.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92.png"/><Relationship Id="rId4" Type="http://schemas.openxmlformats.org/officeDocument/2006/relationships/image" Target="../media/image91.jpeg"/></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wmf"/><Relationship Id="rId4" Type="http://schemas.openxmlformats.org/officeDocument/2006/relationships/image" Target="../media/image96.wmf"/></Relationships>
</file>

<file path=ppt/slides/_rels/slide77.xml.rels><?xml version="1.0" encoding="UTF-8" standalone="yes"?>
<Relationships xmlns="http://schemas.openxmlformats.org/package/2006/relationships"><Relationship Id="rId3" Type="http://schemas.openxmlformats.org/officeDocument/2006/relationships/image" Target="../media/image100.emf"/><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emf"/><Relationship Id="rId4" Type="http://schemas.openxmlformats.org/officeDocument/2006/relationships/image" Target="../media/image101.emf"/></Relationships>
</file>

<file path=ppt/slides/_rels/slide7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image" Target="../media/image113.png"/><Relationship Id="rId4" Type="http://schemas.openxmlformats.org/officeDocument/2006/relationships/image" Target="../media/image107.jpeg"/><Relationship Id="rId9" Type="http://schemas.openxmlformats.org/officeDocument/2006/relationships/image" Target="../media/image112.jpeg"/></Relationships>
</file>

<file path=ppt/slides/_rels/slide7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emf"/><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8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6.xml"/><Relationship Id="rId5" Type="http://schemas.openxmlformats.org/officeDocument/2006/relationships/image" Target="../media/image134.jpeg"/><Relationship Id="rId4" Type="http://schemas.openxmlformats.org/officeDocument/2006/relationships/image" Target="../media/image133.jpg"/></Relationships>
</file>

<file path=ppt/slides/_rels/slide87.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g"/><Relationship Id="rId7" Type="http://schemas.openxmlformats.org/officeDocument/2006/relationships/image" Target="../media/image143.jpg"/><Relationship Id="rId2" Type="http://schemas.openxmlformats.org/officeDocument/2006/relationships/image" Target="../media/image138.jpg"/><Relationship Id="rId1" Type="http://schemas.openxmlformats.org/officeDocument/2006/relationships/slideLayout" Target="../slideLayouts/slideLayout6.xml"/><Relationship Id="rId6" Type="http://schemas.openxmlformats.org/officeDocument/2006/relationships/image" Target="../media/image142.jpg"/><Relationship Id="rId11" Type="http://schemas.openxmlformats.org/officeDocument/2006/relationships/image" Target="../media/image147.jp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s>
</file>

<file path=ppt/slides/_rels/slide92.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g"/><Relationship Id="rId1" Type="http://schemas.openxmlformats.org/officeDocument/2006/relationships/slideLayout" Target="../slideLayouts/slideLayout4.xml"/><Relationship Id="rId4" Type="http://schemas.openxmlformats.org/officeDocument/2006/relationships/image" Target="../media/image151.jpeg"/></Relationships>
</file>

<file path=ppt/slides/_rels/slide94.xml.rels><?xml version="1.0" encoding="UTF-8" standalone="yes"?>
<Relationships xmlns="http://schemas.openxmlformats.org/package/2006/relationships"><Relationship Id="rId3" Type="http://schemas.openxmlformats.org/officeDocument/2006/relationships/hyperlink" Target="https://en.wikipedia.org/wiki/Ceratias_holboelli" TargetMode="External"/><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g"/><Relationship Id="rId7" Type="http://schemas.openxmlformats.org/officeDocument/2006/relationships/image" Target="../media/image158.jpeg"/><Relationship Id="rId2" Type="http://schemas.openxmlformats.org/officeDocument/2006/relationships/image" Target="../media/image153.jpeg"/><Relationship Id="rId1" Type="http://schemas.openxmlformats.org/officeDocument/2006/relationships/slideLayout" Target="../slideLayouts/slideLayout6.xml"/><Relationship Id="rId6" Type="http://schemas.openxmlformats.org/officeDocument/2006/relationships/image" Target="../media/image157.jpg"/><Relationship Id="rId5" Type="http://schemas.openxmlformats.org/officeDocument/2006/relationships/image" Target="../media/image156.jpg"/><Relationship Id="rId4" Type="http://schemas.openxmlformats.org/officeDocument/2006/relationships/image" Target="../media/image155.jpg"/></Relationships>
</file>

<file path=ppt/slides/_rels/slide96.xml.rels><?xml version="1.0" encoding="UTF-8" standalone="yes"?>
<Relationships xmlns="http://schemas.openxmlformats.org/package/2006/relationships"><Relationship Id="rId8" Type="http://schemas.openxmlformats.org/officeDocument/2006/relationships/hyperlink" Target="https://www.google.cz/url?sa=i&amp;url=https://onlinelibrary.wiley.com/doi/full/10.1111/faf.12252&amp;psig=AOvVaw0posjueFfzCLflw00ztZ47&amp;ust=1605246817158000&amp;source=images&amp;cd=vfe&amp;ved=0CAIQjRxqFwoTCJiY1NWo_OwCFQAAAAAdAAAAABAJ" TargetMode="External"/><Relationship Id="rId3" Type="http://schemas.openxmlformats.org/officeDocument/2006/relationships/image" Target="../media/image161.jpeg"/><Relationship Id="rId7" Type="http://schemas.openxmlformats.org/officeDocument/2006/relationships/image" Target="../media/image165.jpg"/><Relationship Id="rId2" Type="http://schemas.openxmlformats.org/officeDocument/2006/relationships/image" Target="../media/image160.jpg"/><Relationship Id="rId1" Type="http://schemas.openxmlformats.org/officeDocument/2006/relationships/slideLayout" Target="../slideLayouts/slideLayout6.xml"/><Relationship Id="rId6" Type="http://schemas.openxmlformats.org/officeDocument/2006/relationships/image" Target="../media/image164.jpg"/><Relationship Id="rId5" Type="http://schemas.openxmlformats.org/officeDocument/2006/relationships/image" Target="../media/image163.jpg"/><Relationship Id="rId10" Type="http://schemas.openxmlformats.org/officeDocument/2006/relationships/image" Target="../media/image167.jpg"/><Relationship Id="rId4" Type="http://schemas.openxmlformats.org/officeDocument/2006/relationships/image" Target="../media/image162.jpg"/><Relationship Id="rId9" Type="http://schemas.openxmlformats.org/officeDocument/2006/relationships/image" Target="../media/image166.jpeg"/></Relationships>
</file>

<file path=ppt/slides/_rels/slide9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png"/><Relationship Id="rId7" Type="http://schemas.openxmlformats.org/officeDocument/2006/relationships/image" Target="../media/image176.jpe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jpeg"/><Relationship Id="rId10" Type="http://schemas.openxmlformats.org/officeDocument/2006/relationships/image" Target="../media/image179.jpeg"/><Relationship Id="rId4" Type="http://schemas.openxmlformats.org/officeDocument/2006/relationships/image" Target="../media/image173.jpeg"/><Relationship Id="rId9" Type="http://schemas.openxmlformats.org/officeDocument/2006/relationships/image" Target="../media/image17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196752"/>
            <a:ext cx="7772400" cy="1470025"/>
          </a:xfrm>
        </p:spPr>
        <p:txBody>
          <a:bodyPr/>
          <a:lstStyle/>
          <a:p>
            <a:r>
              <a:rPr lang="cs-CZ" dirty="0"/>
              <a:t>PARAZITISMUS</a:t>
            </a:r>
          </a:p>
        </p:txBody>
      </p:sp>
      <p:sp>
        <p:nvSpPr>
          <p:cNvPr id="3" name="Podnadpis 2"/>
          <p:cNvSpPr>
            <a:spLocks noGrp="1"/>
          </p:cNvSpPr>
          <p:nvPr>
            <p:ph type="subTitle" idx="1"/>
          </p:nvPr>
        </p:nvSpPr>
        <p:spPr>
          <a:xfrm>
            <a:off x="1331640" y="3044552"/>
            <a:ext cx="6400800" cy="1752600"/>
          </a:xfrm>
        </p:spPr>
        <p:txBody>
          <a:bodyPr>
            <a:normAutofit fontScale="55000" lnSpcReduction="20000"/>
          </a:bodyPr>
          <a:lstStyle/>
          <a:p>
            <a:r>
              <a:rPr lang="cs-CZ" sz="4000" b="1" dirty="0"/>
              <a:t>Parazitismus jako ekologický pojem</a:t>
            </a:r>
          </a:p>
          <a:p>
            <a:endParaRPr lang="cs-CZ" sz="4000" b="1" dirty="0"/>
          </a:p>
          <a:p>
            <a:r>
              <a:rPr lang="cs-CZ" sz="4000" b="1" dirty="0"/>
              <a:t>Paraziti jako přirozená součást nejrůznějších typů ekosystémů</a:t>
            </a:r>
          </a:p>
          <a:p>
            <a:pPr algn="l"/>
            <a:r>
              <a:rPr lang="cs-CZ" b="1" dirty="0"/>
              <a:t>			</a:t>
            </a:r>
          </a:p>
          <a:p>
            <a:endParaRPr lang="cs-CZ" dirty="0"/>
          </a:p>
        </p:txBody>
      </p:sp>
    </p:spTree>
    <p:extLst>
      <p:ext uri="{BB962C8B-B14F-4D97-AF65-F5344CB8AC3E}">
        <p14:creationId xmlns:p14="http://schemas.microsoft.com/office/powerpoint/2010/main" val="1644516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able diverzi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563" y="563563"/>
            <a:ext cx="4260850"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5"/>
          <p:cNvSpPr>
            <a:spLocks noChangeArrowheads="1"/>
          </p:cNvSpPr>
          <p:nvPr/>
        </p:nvSpPr>
        <p:spPr bwMode="auto">
          <a:xfrm>
            <a:off x="235497" y="1700808"/>
            <a:ext cx="40484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en-US" altLang="cs-CZ" sz="2400" dirty="0"/>
              <a:t>&gt;70 </a:t>
            </a:r>
            <a:r>
              <a:rPr lang="cs-CZ" altLang="cs-CZ" sz="2400" dirty="0"/>
              <a:t>evolučních přeskoků od</a:t>
            </a:r>
            <a:r>
              <a:rPr lang="en-US" altLang="cs-CZ" sz="2400" dirty="0"/>
              <a:t> </a:t>
            </a:r>
            <a:r>
              <a:rPr lang="cs-CZ" altLang="cs-CZ" sz="2400" dirty="0"/>
              <a:t>volně žijících k parazitickým životním formám</a:t>
            </a:r>
            <a:endParaRPr lang="en-US" altLang="cs-CZ" sz="2400" dirty="0"/>
          </a:p>
        </p:txBody>
      </p:sp>
      <p:sp>
        <p:nvSpPr>
          <p:cNvPr id="63492" name="Text Box 7"/>
          <p:cNvSpPr txBox="1">
            <a:spLocks noChangeArrowheads="1"/>
          </p:cNvSpPr>
          <p:nvPr/>
        </p:nvSpPr>
        <p:spPr bwMode="auto">
          <a:xfrm>
            <a:off x="76200" y="6436568"/>
            <a:ext cx="2163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spcBef>
                <a:spcPct val="0"/>
              </a:spcBef>
              <a:buClrTx/>
              <a:buSzTx/>
              <a:buFontTx/>
              <a:buNone/>
            </a:pPr>
            <a:r>
              <a:rPr lang="fr-FR" altLang="cs-CZ" sz="1400">
                <a:latin typeface="Comic Sans MS" pitchFamily="66" charset="0"/>
              </a:rPr>
              <a:t>(Poulin &amp; Morand, 2004)</a:t>
            </a:r>
          </a:p>
        </p:txBody>
      </p:sp>
      <p:sp>
        <p:nvSpPr>
          <p:cNvPr id="63493" name="Obdélník 6"/>
          <p:cNvSpPr>
            <a:spLocks noChangeArrowheads="1"/>
          </p:cNvSpPr>
          <p:nvPr/>
        </p:nvSpPr>
        <p:spPr bwMode="auto">
          <a:xfrm>
            <a:off x="107504" y="116632"/>
            <a:ext cx="45367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r>
              <a:rPr lang="cs-CZ" altLang="cs-CZ" sz="2800" dirty="0">
                <a:solidFill>
                  <a:schemeClr val="tx2"/>
                </a:solidFill>
              </a:rPr>
              <a:t>Evoluční původ parazitismu</a:t>
            </a:r>
          </a:p>
        </p:txBody>
      </p:sp>
      <p:sp>
        <p:nvSpPr>
          <p:cNvPr id="6" name="Rectangle 5"/>
          <p:cNvSpPr>
            <a:spLocks noChangeArrowheads="1"/>
          </p:cNvSpPr>
          <p:nvPr/>
        </p:nvSpPr>
        <p:spPr bwMode="auto">
          <a:xfrm>
            <a:off x="179512" y="1628800"/>
            <a:ext cx="4104456" cy="136815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 name="Rectangle 5"/>
          <p:cNvSpPr>
            <a:spLocks noChangeArrowheads="1"/>
          </p:cNvSpPr>
          <p:nvPr/>
        </p:nvSpPr>
        <p:spPr bwMode="auto">
          <a:xfrm>
            <a:off x="6113462" y="1160889"/>
            <a:ext cx="906810" cy="531928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9794976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Zavřít mapu nearhashlink:&quot;~1000m p_100037526&quot; Poloměr 50+ km Standort  bestimmen 50+ km Obtížnost velmi lehká - velmi těžká velmi lehká velmi  těžká Vzdálenost 0 km - 100+ km 0 km 100+ km Trvání 0 h - 10+ h 0 h 10+ h  Stoupání 0 m - 2000+ m 0 m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1103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671113"/>
            <a:ext cx="9144000" cy="6165304"/>
          </a:xfrm>
          <a:prstGeom prst="rect">
            <a:avLst/>
          </a:prstGeom>
        </p:spPr>
      </p:pic>
      <p:sp>
        <p:nvSpPr>
          <p:cNvPr id="2" name="Nadpis 1"/>
          <p:cNvSpPr>
            <a:spLocks noGrp="1"/>
          </p:cNvSpPr>
          <p:nvPr>
            <p:ph type="title"/>
          </p:nvPr>
        </p:nvSpPr>
        <p:spPr>
          <a:xfrm>
            <a:off x="457200" y="188640"/>
            <a:ext cx="8229600" cy="346050"/>
          </a:xfrm>
        </p:spPr>
        <p:txBody>
          <a:bodyPr>
            <a:normAutofit fontScale="90000"/>
          </a:bodyPr>
          <a:lstStyle/>
          <a:p>
            <a:r>
              <a:rPr lang="cs-CZ" dirty="0"/>
              <a:t>Parazitické rostliny - fytopatologie</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646" y="4576666"/>
            <a:ext cx="3773110" cy="2271071"/>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942" y="4581128"/>
            <a:ext cx="1512168" cy="2276872"/>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110" y="4581128"/>
            <a:ext cx="1699402" cy="2268789"/>
          </a:xfrm>
          <a:prstGeom prst="rect">
            <a:avLst/>
          </a:prstGeom>
        </p:spPr>
      </p:pic>
      <p:pic>
        <p:nvPicPr>
          <p:cNvPr id="8" name="Obráze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76666"/>
            <a:ext cx="3163646" cy="2289156"/>
          </a:xfrm>
          <a:prstGeom prst="rect">
            <a:avLst/>
          </a:prstGeom>
        </p:spPr>
      </p:pic>
      <p:sp>
        <p:nvSpPr>
          <p:cNvPr id="9" name="Obdélník 8"/>
          <p:cNvSpPr/>
          <p:nvPr/>
        </p:nvSpPr>
        <p:spPr>
          <a:xfrm>
            <a:off x="1043608" y="116632"/>
            <a:ext cx="3888432" cy="5250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648563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1" y="1131094"/>
            <a:ext cx="4437620" cy="516989"/>
          </a:xfrm>
        </p:spPr>
        <p:txBody>
          <a:bodyPr>
            <a:normAutofit/>
          </a:bodyPr>
          <a:lstStyle/>
          <a:p>
            <a:r>
              <a:rPr lang="cs-CZ" sz="2700" b="1" dirty="0"/>
              <a:t>Vyšší rostliny jako paraziti</a:t>
            </a:r>
          </a:p>
        </p:txBody>
      </p:sp>
      <p:sp>
        <p:nvSpPr>
          <p:cNvPr id="3" name="Zástupný symbol pro obsah 2"/>
          <p:cNvSpPr>
            <a:spLocks noGrp="1"/>
          </p:cNvSpPr>
          <p:nvPr>
            <p:ph idx="1"/>
          </p:nvPr>
        </p:nvSpPr>
        <p:spPr/>
        <p:txBody>
          <a:bodyPr>
            <a:normAutofit fontScale="77500" lnSpcReduction="20000"/>
          </a:bodyPr>
          <a:lstStyle/>
          <a:p>
            <a:r>
              <a:rPr lang="cs-CZ" dirty="0"/>
              <a:t>Pouze dvouděložné rostliny</a:t>
            </a:r>
          </a:p>
          <a:p>
            <a:endParaRPr lang="cs-CZ" dirty="0"/>
          </a:p>
          <a:p>
            <a:r>
              <a:rPr lang="cs-CZ" dirty="0"/>
              <a:t>Dříve měly normální fotosynteticky aparát a kořenový systém</a:t>
            </a:r>
          </a:p>
          <a:p>
            <a:endParaRPr lang="cs-CZ" dirty="0"/>
          </a:p>
          <a:p>
            <a:r>
              <a:rPr lang="cs-CZ" dirty="0"/>
              <a:t>Celkem téměř 4 500 rostlinných druhů na celém světě.</a:t>
            </a:r>
          </a:p>
          <a:p>
            <a:pPr marL="0" indent="0">
              <a:buNone/>
            </a:pPr>
            <a:endParaRPr lang="cs-CZ" dirty="0"/>
          </a:p>
          <a:p>
            <a:r>
              <a:rPr lang="cs-CZ" dirty="0"/>
              <a:t>Četné druhy čeledí: </a:t>
            </a:r>
            <a:r>
              <a:rPr lang="cs-CZ" i="1" dirty="0" err="1"/>
              <a:t>Santaceae</a:t>
            </a:r>
            <a:r>
              <a:rPr lang="cs-CZ" i="1" dirty="0"/>
              <a:t>, </a:t>
            </a:r>
            <a:r>
              <a:rPr lang="cs-CZ" i="1" dirty="0" err="1"/>
              <a:t>Loranthaceae</a:t>
            </a:r>
            <a:r>
              <a:rPr lang="cs-CZ" i="1" dirty="0"/>
              <a:t>, </a:t>
            </a:r>
            <a:r>
              <a:rPr lang="cs-CZ" i="1" dirty="0" err="1"/>
              <a:t>Cuscutaceae</a:t>
            </a:r>
            <a:r>
              <a:rPr lang="cs-CZ" i="1" dirty="0"/>
              <a:t>, </a:t>
            </a:r>
            <a:r>
              <a:rPr lang="cs-CZ" i="1" dirty="0" err="1"/>
              <a:t>Orobanchaceae</a:t>
            </a:r>
            <a:r>
              <a:rPr lang="cs-CZ" i="1" dirty="0"/>
              <a:t>, </a:t>
            </a:r>
            <a:r>
              <a:rPr lang="cs-CZ" i="1" dirty="0" err="1"/>
              <a:t>Rafflesiaceae</a:t>
            </a:r>
            <a:r>
              <a:rPr lang="cs-CZ" i="1" dirty="0"/>
              <a:t>, </a:t>
            </a:r>
            <a:r>
              <a:rPr lang="cs-CZ" i="1" dirty="0" err="1"/>
              <a:t>Hydnoraceae</a:t>
            </a:r>
            <a:r>
              <a:rPr lang="cs-CZ" i="1" dirty="0"/>
              <a:t>, </a:t>
            </a:r>
            <a:r>
              <a:rPr lang="cs-CZ" i="1" dirty="0" err="1"/>
              <a:t>Balanophoraceae</a:t>
            </a:r>
            <a:r>
              <a:rPr lang="cs-CZ" i="1" dirty="0"/>
              <a:t>, </a:t>
            </a:r>
            <a:r>
              <a:rPr lang="cs-CZ" i="1" dirty="0" err="1"/>
              <a:t>Lauraceae</a:t>
            </a:r>
            <a:r>
              <a:rPr lang="cs-CZ" i="1" dirty="0"/>
              <a:t>, </a:t>
            </a:r>
            <a:r>
              <a:rPr lang="cs-CZ" i="1" dirty="0" err="1"/>
              <a:t>Myrtifloraceae</a:t>
            </a:r>
            <a:r>
              <a:rPr lang="cs-CZ" i="1" dirty="0"/>
              <a:t>, </a:t>
            </a:r>
            <a:r>
              <a:rPr lang="cs-CZ" i="1" dirty="0" err="1"/>
              <a:t>Convolulacveae</a:t>
            </a:r>
            <a:r>
              <a:rPr lang="cs-CZ" i="1" dirty="0"/>
              <a:t>, </a:t>
            </a:r>
            <a:r>
              <a:rPr lang="cs-CZ" i="1" dirty="0" err="1"/>
              <a:t>Lennoceae</a:t>
            </a:r>
            <a:r>
              <a:rPr lang="cs-CZ" i="1" dirty="0"/>
              <a:t>, </a:t>
            </a:r>
            <a:r>
              <a:rPr lang="cs-CZ" i="1" dirty="0" err="1"/>
              <a:t>Scrophulariaceae</a:t>
            </a:r>
            <a:endParaRPr lang="cs-CZ" i="1" dirty="0"/>
          </a:p>
          <a:p>
            <a:endParaRPr lang="cs-CZ" dirty="0"/>
          </a:p>
        </p:txBody>
      </p:sp>
    </p:spTree>
    <p:extLst>
      <p:ext uri="{BB962C8B-B14F-4D97-AF65-F5344CB8AC3E}">
        <p14:creationId xmlns:p14="http://schemas.microsoft.com/office/powerpoint/2010/main" val="24111813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700" b="1" dirty="0"/>
              <a:t>Parazitické rostliny – kdo je kdo ?</a:t>
            </a:r>
          </a:p>
        </p:txBody>
      </p:sp>
      <p:sp>
        <p:nvSpPr>
          <p:cNvPr id="3" name="Zástupný symbol pro obsah 2"/>
          <p:cNvSpPr>
            <a:spLocks noGrp="1"/>
          </p:cNvSpPr>
          <p:nvPr>
            <p:ph idx="1"/>
          </p:nvPr>
        </p:nvSpPr>
        <p:spPr/>
        <p:txBody>
          <a:bodyPr>
            <a:normAutofit fontScale="92500" lnSpcReduction="10000"/>
          </a:bodyPr>
          <a:lstStyle/>
          <a:p>
            <a:r>
              <a:rPr lang="cs-CZ" dirty="0"/>
              <a:t>PARAZIT – organismus životně závislý na příjmu živin z hostitele. Adaptacemi, mutacemi a selekcí je jeho celý život k tomuto účelu zaměřen. </a:t>
            </a:r>
          </a:p>
          <a:p>
            <a:endParaRPr lang="cs-CZ" dirty="0"/>
          </a:p>
          <a:p>
            <a:r>
              <a:rPr lang="cs-CZ" dirty="0"/>
              <a:t>HOSTITEL – organismus, u něhož se během evoluce nevytvořila jediná adaptace, která by sloužila ke snadnějšímu napadení parazitem, právě naopak. Ve větší či menší míře jsou všechny adaptace zaměřeny na zachování stavu před napadením a proti činnosti parazita.</a:t>
            </a:r>
          </a:p>
        </p:txBody>
      </p:sp>
    </p:spTree>
    <p:extLst>
      <p:ext uri="{BB962C8B-B14F-4D97-AF65-F5344CB8AC3E}">
        <p14:creationId xmlns:p14="http://schemas.microsoft.com/office/powerpoint/2010/main" val="22838345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8603" y="1131094"/>
            <a:ext cx="4431442" cy="492275"/>
          </a:xfrm>
        </p:spPr>
        <p:txBody>
          <a:bodyPr>
            <a:normAutofit fontScale="90000"/>
          </a:bodyPr>
          <a:lstStyle/>
          <a:p>
            <a:pPr algn="ctr"/>
            <a:r>
              <a:rPr lang="cs-CZ" sz="2700" b="1" dirty="0">
                <a:solidFill>
                  <a:srgbClr val="212529"/>
                </a:solidFill>
              </a:rPr>
              <a:t>Vyšší rostliny jako paraziti</a:t>
            </a:r>
            <a:endParaRPr lang="cs-CZ" sz="2700" b="1" dirty="0"/>
          </a:p>
        </p:txBody>
      </p:sp>
      <p:sp>
        <p:nvSpPr>
          <p:cNvPr id="3" name="Zástupný symbol pro obsah 2"/>
          <p:cNvSpPr>
            <a:spLocks noGrp="1"/>
          </p:cNvSpPr>
          <p:nvPr>
            <p:ph idx="1"/>
          </p:nvPr>
        </p:nvSpPr>
        <p:spPr>
          <a:xfrm>
            <a:off x="628650" y="1889039"/>
            <a:ext cx="7886700" cy="3600933"/>
          </a:xfrm>
        </p:spPr>
        <p:txBody>
          <a:bodyPr>
            <a:normAutofit fontScale="47500" lnSpcReduction="20000"/>
          </a:bodyPr>
          <a:lstStyle/>
          <a:p>
            <a:r>
              <a:rPr lang="cs-CZ" dirty="0">
                <a:solidFill>
                  <a:srgbClr val="212529"/>
                </a:solidFill>
                <a:latin typeface="Roboto"/>
              </a:rPr>
              <a:t>Rostliny čerpající potřebné minerální látky a fotosyntetické asimiláty částečně, nebo úplně z jiných rostlin.</a:t>
            </a:r>
          </a:p>
          <a:p>
            <a:pPr marL="0" indent="0">
              <a:buNone/>
            </a:pPr>
            <a:endParaRPr lang="cs-CZ" dirty="0">
              <a:solidFill>
                <a:srgbClr val="212529"/>
              </a:solidFill>
              <a:latin typeface="Roboto"/>
            </a:endParaRPr>
          </a:p>
          <a:p>
            <a:r>
              <a:rPr lang="cs-CZ" dirty="0">
                <a:solidFill>
                  <a:srgbClr val="212529"/>
                </a:solidFill>
                <a:latin typeface="Roboto"/>
              </a:rPr>
              <a:t>Asi 1% kvetoucích rostlin je parazitických, </a:t>
            </a:r>
            <a:r>
              <a:rPr lang="cs-CZ" dirty="0" err="1">
                <a:solidFill>
                  <a:srgbClr val="212529"/>
                </a:solidFill>
                <a:latin typeface="Roboto"/>
              </a:rPr>
              <a:t>tj</a:t>
            </a:r>
            <a:r>
              <a:rPr lang="cs-CZ" dirty="0">
                <a:solidFill>
                  <a:srgbClr val="212529"/>
                </a:solidFill>
                <a:latin typeface="Roboto"/>
              </a:rPr>
              <a:t> cca 4 500 druhů. </a:t>
            </a:r>
          </a:p>
          <a:p>
            <a:pPr marL="0" indent="0">
              <a:buNone/>
            </a:pPr>
            <a:endParaRPr lang="cs-CZ" dirty="0">
              <a:solidFill>
                <a:srgbClr val="212529"/>
              </a:solidFill>
              <a:latin typeface="Roboto"/>
            </a:endParaRPr>
          </a:p>
          <a:p>
            <a:r>
              <a:rPr lang="cs-CZ" dirty="0">
                <a:solidFill>
                  <a:srgbClr val="212529"/>
                </a:solidFill>
                <a:latin typeface="Roboto"/>
              </a:rPr>
              <a:t>Vnikají do hostitele a napojují se na jeho cévní systém penetračními výběžky = HAUSTORIA (→ fyziologický a morfologický most mezi parazitem a hostitelem) </a:t>
            </a:r>
          </a:p>
          <a:p>
            <a:pPr marL="0" indent="0">
              <a:buNone/>
            </a:pPr>
            <a:endParaRPr lang="cs-CZ" dirty="0">
              <a:solidFill>
                <a:srgbClr val="212529"/>
              </a:solidFill>
              <a:latin typeface="Roboto"/>
            </a:endParaRPr>
          </a:p>
          <a:p>
            <a:r>
              <a:rPr lang="cs-CZ" dirty="0">
                <a:solidFill>
                  <a:srgbClr val="212529"/>
                </a:solidFill>
                <a:latin typeface="Roboto"/>
              </a:rPr>
              <a:t>Rozlišujeme dva typy parazitických rostlin:</a:t>
            </a:r>
          </a:p>
          <a:p>
            <a:pPr marL="0" indent="0">
              <a:buNone/>
            </a:pPr>
            <a:endParaRPr lang="cs-CZ" dirty="0">
              <a:solidFill>
                <a:srgbClr val="212529"/>
              </a:solidFill>
              <a:latin typeface="Roboto"/>
            </a:endParaRPr>
          </a:p>
          <a:p>
            <a:pPr marL="0" indent="0">
              <a:buNone/>
            </a:pPr>
            <a:r>
              <a:rPr lang="cs-CZ" dirty="0">
                <a:solidFill>
                  <a:srgbClr val="212529"/>
                </a:solidFill>
                <a:latin typeface="Roboto"/>
              </a:rPr>
              <a:t>HOLOPARAZIT - parazitické rostliny bez chlorofylu, jejich zásobování vodou, živinami a vázaným uhlíkem celkem závisí na jejich hostitelských rostlinách - </a:t>
            </a:r>
            <a:r>
              <a:rPr lang="cs-CZ" dirty="0" err="1">
                <a:solidFill>
                  <a:srgbClr val="212529"/>
                </a:solidFill>
                <a:latin typeface="Roboto"/>
              </a:rPr>
              <a:t>Raflézie</a:t>
            </a:r>
            <a:r>
              <a:rPr lang="cs-CZ" dirty="0">
                <a:solidFill>
                  <a:srgbClr val="212529"/>
                </a:solidFill>
                <a:latin typeface="Roboto"/>
              </a:rPr>
              <a:t> (</a:t>
            </a:r>
            <a:r>
              <a:rPr lang="cs-CZ" i="1" dirty="0" err="1">
                <a:solidFill>
                  <a:srgbClr val="212529"/>
                </a:solidFill>
                <a:latin typeface="Roboto"/>
              </a:rPr>
              <a:t>Rafflesia</a:t>
            </a:r>
            <a:r>
              <a:rPr lang="cs-CZ" i="1" dirty="0">
                <a:solidFill>
                  <a:srgbClr val="212529"/>
                </a:solidFill>
                <a:latin typeface="Roboto"/>
              </a:rPr>
              <a:t> </a:t>
            </a:r>
            <a:r>
              <a:rPr lang="cs-CZ" i="1" dirty="0" err="1">
                <a:solidFill>
                  <a:srgbClr val="212529"/>
                </a:solidFill>
                <a:latin typeface="Roboto"/>
              </a:rPr>
              <a:t>arnoldii</a:t>
            </a:r>
            <a:r>
              <a:rPr lang="cs-CZ" dirty="0">
                <a:solidFill>
                  <a:srgbClr val="212529"/>
                </a:solidFill>
                <a:latin typeface="Roboto"/>
              </a:rPr>
              <a:t>), Kokotice (</a:t>
            </a:r>
            <a:r>
              <a:rPr lang="cs-CZ" i="1" dirty="0" err="1">
                <a:solidFill>
                  <a:srgbClr val="212529"/>
                </a:solidFill>
                <a:latin typeface="Roboto"/>
              </a:rPr>
              <a:t>Cuscuta</a:t>
            </a:r>
            <a:r>
              <a:rPr lang="cs-CZ" dirty="0">
                <a:solidFill>
                  <a:srgbClr val="212529"/>
                </a:solidFill>
                <a:latin typeface="Roboto"/>
              </a:rPr>
              <a:t>), Záraza (</a:t>
            </a:r>
            <a:r>
              <a:rPr lang="cs-CZ" i="1" dirty="0" err="1">
                <a:solidFill>
                  <a:srgbClr val="212529"/>
                </a:solidFill>
                <a:latin typeface="Roboto"/>
              </a:rPr>
              <a:t>Orobanche</a:t>
            </a:r>
            <a:r>
              <a:rPr lang="cs-CZ" dirty="0">
                <a:solidFill>
                  <a:srgbClr val="212529"/>
                </a:solidFill>
                <a:latin typeface="Roboto"/>
              </a:rPr>
              <a:t>)</a:t>
            </a:r>
          </a:p>
          <a:p>
            <a:pPr marL="0" indent="0">
              <a:buNone/>
            </a:pPr>
            <a:endParaRPr lang="cs-CZ" dirty="0">
              <a:solidFill>
                <a:srgbClr val="212529"/>
              </a:solidFill>
              <a:latin typeface="Roboto"/>
            </a:endParaRPr>
          </a:p>
          <a:p>
            <a:pPr marL="0" indent="0">
              <a:buNone/>
            </a:pPr>
            <a:r>
              <a:rPr lang="cs-CZ" dirty="0">
                <a:solidFill>
                  <a:srgbClr val="212529"/>
                </a:solidFill>
                <a:latin typeface="Roboto"/>
              </a:rPr>
              <a:t>HEMIPARAZIT - rostlina schopná fotosyntézy; čerpá minerální látky a vodu kořeny zapuštěnými do jiných rostlin. Jmelí (</a:t>
            </a:r>
            <a:r>
              <a:rPr lang="cs-CZ" i="1" dirty="0" err="1">
                <a:solidFill>
                  <a:srgbClr val="212529"/>
                </a:solidFill>
                <a:latin typeface="Roboto"/>
              </a:rPr>
              <a:t>Viscum</a:t>
            </a:r>
            <a:r>
              <a:rPr lang="cs-CZ" dirty="0">
                <a:solidFill>
                  <a:srgbClr val="212529"/>
                </a:solidFill>
                <a:latin typeface="Roboto"/>
              </a:rPr>
              <a:t>), Světlík (</a:t>
            </a:r>
            <a:r>
              <a:rPr lang="cs-CZ" i="1" dirty="0" err="1">
                <a:solidFill>
                  <a:srgbClr val="212529"/>
                </a:solidFill>
                <a:latin typeface="Roboto"/>
              </a:rPr>
              <a:t>Euphrasia</a:t>
            </a:r>
            <a:r>
              <a:rPr lang="cs-CZ" dirty="0">
                <a:solidFill>
                  <a:srgbClr val="212529"/>
                </a:solidFill>
                <a:latin typeface="Roboto"/>
              </a:rPr>
              <a:t>), Kokrhel (</a:t>
            </a:r>
            <a:r>
              <a:rPr lang="cs-CZ" i="1" dirty="0" err="1">
                <a:solidFill>
                  <a:srgbClr val="212529"/>
                </a:solidFill>
                <a:latin typeface="Roboto"/>
              </a:rPr>
              <a:t>Rhinanthus</a:t>
            </a:r>
            <a:r>
              <a:rPr lang="cs-CZ" dirty="0">
                <a:solidFill>
                  <a:srgbClr val="212529"/>
                </a:solidFill>
                <a:latin typeface="Roboto"/>
              </a:rPr>
              <a:t>)</a:t>
            </a:r>
            <a:endParaRPr lang="cs-CZ" dirty="0"/>
          </a:p>
          <a:p>
            <a:endParaRPr lang="cs-CZ" dirty="0"/>
          </a:p>
        </p:txBody>
      </p:sp>
    </p:spTree>
    <p:extLst>
      <p:ext uri="{BB962C8B-B14F-4D97-AF65-F5344CB8AC3E}">
        <p14:creationId xmlns:p14="http://schemas.microsoft.com/office/powerpoint/2010/main" val="12044755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131094"/>
            <a:ext cx="7886700" cy="486097"/>
          </a:xfrm>
        </p:spPr>
        <p:txBody>
          <a:bodyPr>
            <a:normAutofit fontScale="90000"/>
          </a:bodyPr>
          <a:lstStyle/>
          <a:p>
            <a:pPr algn="ctr"/>
            <a:r>
              <a:rPr lang="cs-CZ" sz="2700" b="1" dirty="0"/>
              <a:t>Parazitické rostliny – 2 skupiny</a:t>
            </a:r>
          </a:p>
        </p:txBody>
      </p:sp>
      <p:sp>
        <p:nvSpPr>
          <p:cNvPr id="3" name="Zástupný symbol pro obsah 2"/>
          <p:cNvSpPr>
            <a:spLocks noGrp="1"/>
          </p:cNvSpPr>
          <p:nvPr>
            <p:ph sz="half" idx="1"/>
          </p:nvPr>
        </p:nvSpPr>
        <p:spPr>
          <a:xfrm>
            <a:off x="628650" y="1944644"/>
            <a:ext cx="3886200" cy="3397044"/>
          </a:xfrm>
        </p:spPr>
        <p:txBody>
          <a:bodyPr>
            <a:normAutofit fontScale="92500" lnSpcReduction="20000"/>
          </a:bodyPr>
          <a:lstStyle/>
          <a:p>
            <a:pPr marL="0" indent="0">
              <a:buNone/>
            </a:pPr>
            <a:r>
              <a:rPr lang="cs-CZ" sz="1800" dirty="0"/>
              <a:t>HOLOPARAZITI </a:t>
            </a:r>
          </a:p>
          <a:p>
            <a:pPr marL="0" indent="0">
              <a:buNone/>
            </a:pPr>
            <a:r>
              <a:rPr lang="cs-CZ" sz="1800" dirty="0"/>
              <a:t>(úplní/obligátní paraziti)</a:t>
            </a:r>
          </a:p>
          <a:p>
            <a:pPr marL="0" indent="0">
              <a:buNone/>
            </a:pPr>
            <a:endParaRPr lang="cs-CZ" sz="1800" dirty="0"/>
          </a:p>
          <a:p>
            <a:r>
              <a:rPr lang="cs-CZ" sz="1800" dirty="0"/>
              <a:t>Organické i anorganické látky</a:t>
            </a:r>
          </a:p>
          <a:p>
            <a:r>
              <a:rPr lang="cs-CZ" sz="1800" dirty="0"/>
              <a:t>Nemají chlorofyl</a:t>
            </a:r>
          </a:p>
          <a:p>
            <a:r>
              <a:rPr lang="cs-CZ" sz="1800" dirty="0"/>
              <a:t>Zcela závislí na hostiteli</a:t>
            </a:r>
          </a:p>
          <a:p>
            <a:r>
              <a:rPr lang="cs-CZ" sz="1800" dirty="0"/>
              <a:t>Na povrchu hostitele</a:t>
            </a:r>
          </a:p>
          <a:p>
            <a:r>
              <a:rPr lang="cs-CZ" sz="1800" dirty="0"/>
              <a:t>Listy i kořeny redukovány</a:t>
            </a:r>
          </a:p>
          <a:p>
            <a:r>
              <a:rPr lang="cs-CZ" sz="1800" dirty="0"/>
              <a:t>Haustoria do floému a i do xylému</a:t>
            </a:r>
          </a:p>
          <a:p>
            <a:r>
              <a:rPr lang="cs-CZ" sz="1800" dirty="0"/>
              <a:t>Příklady: </a:t>
            </a:r>
          </a:p>
          <a:p>
            <a:pPr lvl="1"/>
            <a:r>
              <a:rPr lang="cs-CZ" sz="1500" dirty="0"/>
              <a:t>Záraza (kořeny lučních rostlin)</a:t>
            </a:r>
          </a:p>
          <a:p>
            <a:pPr lvl="1"/>
            <a:r>
              <a:rPr lang="cs-CZ" sz="1500" dirty="0"/>
              <a:t>Podbílek (kořeny listnatých dřevin)</a:t>
            </a:r>
          </a:p>
          <a:p>
            <a:pPr lvl="1"/>
            <a:r>
              <a:rPr lang="cs-CZ" sz="1500" dirty="0"/>
              <a:t>Kokotice (na jeteli aj.)</a:t>
            </a:r>
          </a:p>
        </p:txBody>
      </p:sp>
      <p:sp>
        <p:nvSpPr>
          <p:cNvPr id="4" name="Zástupný symbol pro obsah 3"/>
          <p:cNvSpPr>
            <a:spLocks noGrp="1"/>
          </p:cNvSpPr>
          <p:nvPr>
            <p:ph sz="half" idx="2"/>
          </p:nvPr>
        </p:nvSpPr>
        <p:spPr>
          <a:xfrm>
            <a:off x="4629150" y="2004045"/>
            <a:ext cx="3886200" cy="3263504"/>
          </a:xfrm>
        </p:spPr>
        <p:txBody>
          <a:bodyPr>
            <a:normAutofit fontScale="92500" lnSpcReduction="20000"/>
          </a:bodyPr>
          <a:lstStyle/>
          <a:p>
            <a:pPr marL="0" indent="0">
              <a:buNone/>
            </a:pPr>
            <a:r>
              <a:rPr lang="cs-CZ" sz="1800" dirty="0"/>
              <a:t>HEMIPARAZITI </a:t>
            </a:r>
          </a:p>
          <a:p>
            <a:pPr marL="0" indent="0">
              <a:buNone/>
            </a:pPr>
            <a:r>
              <a:rPr lang="cs-CZ" sz="1800" dirty="0"/>
              <a:t>(polo/fakultativní paraziti)</a:t>
            </a:r>
          </a:p>
          <a:p>
            <a:pPr marL="0" indent="0">
              <a:buNone/>
            </a:pPr>
            <a:endParaRPr lang="cs-CZ" sz="1800" dirty="0"/>
          </a:p>
          <a:p>
            <a:r>
              <a:rPr lang="cs-CZ" sz="1800" dirty="0"/>
              <a:t>Voda a minerální látky</a:t>
            </a:r>
          </a:p>
          <a:p>
            <a:r>
              <a:rPr lang="cs-CZ" sz="1800" dirty="0"/>
              <a:t>Zelené, částečně schopné fotosyntézy</a:t>
            </a:r>
          </a:p>
          <a:p>
            <a:r>
              <a:rPr lang="cs-CZ" sz="1800" dirty="0"/>
              <a:t>Místa s dostatkem světla</a:t>
            </a:r>
          </a:p>
          <a:p>
            <a:r>
              <a:rPr lang="cs-CZ" sz="1800" dirty="0"/>
              <a:t>Haustoria buď jen do xylému nebo jen do floému a pak kořeny v půdě</a:t>
            </a:r>
          </a:p>
          <a:p>
            <a:r>
              <a:rPr lang="cs-CZ" sz="1800" dirty="0"/>
              <a:t>Příklady:</a:t>
            </a:r>
          </a:p>
          <a:p>
            <a:pPr lvl="1"/>
            <a:r>
              <a:rPr lang="cs-CZ" sz="1500" dirty="0"/>
              <a:t>Jmelí, </a:t>
            </a:r>
            <a:r>
              <a:rPr lang="cs-CZ" sz="1500" dirty="0" err="1"/>
              <a:t>Ochmet</a:t>
            </a:r>
            <a:r>
              <a:rPr lang="cs-CZ" sz="1500" dirty="0"/>
              <a:t> (do xylému)</a:t>
            </a:r>
          </a:p>
          <a:p>
            <a:pPr lvl="1"/>
            <a:r>
              <a:rPr lang="cs-CZ" sz="1500" dirty="0"/>
              <a:t>Světlík, černýš, všivec (do floému)</a:t>
            </a:r>
          </a:p>
        </p:txBody>
      </p:sp>
    </p:spTree>
    <p:extLst>
      <p:ext uri="{BB962C8B-B14F-4D97-AF65-F5344CB8AC3E}">
        <p14:creationId xmlns:p14="http://schemas.microsoft.com/office/powerpoint/2010/main" val="21030018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652" y="1761984"/>
            <a:ext cx="7886700" cy="994172"/>
          </a:xfrm>
        </p:spPr>
        <p:txBody>
          <a:bodyPr/>
          <a:lstStyle/>
          <a:p>
            <a:endParaRPr lang="cs-CZ" dirty="0"/>
          </a:p>
        </p:txBody>
      </p:sp>
      <p:pic>
        <p:nvPicPr>
          <p:cNvPr id="7174" name="Picture 6" descr="Víte, proč jmelí nosí štěstí a lásku? | iReceptář.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4758" y="1144182"/>
            <a:ext cx="4219832" cy="257973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ozdíl mezi parazitem celkem a parazitem - 2022 - Zprá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47" y="3717032"/>
            <a:ext cx="4314053" cy="262388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Předvánoční speciál: není jmelí jako jmelí - Aktuality | Přírodovědci.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517" y="3717032"/>
            <a:ext cx="4219832" cy="2614529"/>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PRESENTATION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946" y="1151064"/>
            <a:ext cx="4314053" cy="256596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827584" y="116632"/>
            <a:ext cx="7491923" cy="646331"/>
          </a:xfrm>
          <a:prstGeom prst="rect">
            <a:avLst/>
          </a:prstGeom>
          <a:noFill/>
        </p:spPr>
        <p:txBody>
          <a:bodyPr wrap="none" rtlCol="0">
            <a:spAutoFit/>
          </a:bodyPr>
          <a:lstStyle/>
          <a:p>
            <a:r>
              <a:rPr lang="cs-CZ" b="1" dirty="0"/>
              <a:t>Jmelí bílé</a:t>
            </a:r>
            <a:r>
              <a:rPr lang="cs-CZ" dirty="0"/>
              <a:t> (</a:t>
            </a:r>
            <a:r>
              <a:rPr lang="cs-CZ" dirty="0" err="1"/>
              <a:t>Viscum</a:t>
            </a:r>
            <a:r>
              <a:rPr lang="cs-CZ" dirty="0"/>
              <a:t> album) je vidličnatě rozvětvený, stálezelený </a:t>
            </a:r>
            <a:r>
              <a:rPr lang="cs-CZ" dirty="0" err="1"/>
              <a:t>poloparazitický</a:t>
            </a:r>
            <a:r>
              <a:rPr lang="cs-CZ" dirty="0"/>
              <a:t> </a:t>
            </a:r>
          </a:p>
          <a:p>
            <a:r>
              <a:rPr lang="cs-CZ" dirty="0"/>
              <a:t>keřík z čeledi </a:t>
            </a:r>
            <a:r>
              <a:rPr lang="cs-CZ" dirty="0" err="1"/>
              <a:t>santálovitých</a:t>
            </a:r>
            <a:r>
              <a:rPr lang="cs-CZ" dirty="0"/>
              <a:t> (</a:t>
            </a:r>
            <a:r>
              <a:rPr lang="cs-CZ" dirty="0" err="1"/>
              <a:t>Santalaceae</a:t>
            </a:r>
            <a:r>
              <a:rPr lang="cs-CZ" dirty="0"/>
              <a:t>) (</a:t>
            </a:r>
          </a:p>
        </p:txBody>
      </p:sp>
    </p:spTree>
    <p:extLst>
      <p:ext uri="{BB962C8B-B14F-4D97-AF65-F5344CB8AC3E}">
        <p14:creationId xmlns:p14="http://schemas.microsoft.com/office/powerpoint/2010/main" val="23131346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6735" y="692696"/>
            <a:ext cx="3893952" cy="529346"/>
          </a:xfrm>
        </p:spPr>
        <p:txBody>
          <a:bodyPr>
            <a:normAutofit fontScale="90000"/>
          </a:bodyPr>
          <a:lstStyle/>
          <a:p>
            <a:r>
              <a:rPr lang="cs-CZ" sz="2400" b="1" dirty="0"/>
              <a:t>Haustorium jmelí pronikající do hostitele</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46735" y="2589192"/>
            <a:ext cx="5560541" cy="3019232"/>
          </a:xfrm>
        </p:spPr>
      </p:pic>
      <p:pic>
        <p:nvPicPr>
          <p:cNvPr id="5" name="Zástupný symbol pro obsah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293972" y="1018837"/>
            <a:ext cx="4735987" cy="3140708"/>
          </a:xfrm>
          <a:prstGeom prst="rect">
            <a:avLst/>
          </a:prstGeom>
        </p:spPr>
      </p:pic>
      <p:sp>
        <p:nvSpPr>
          <p:cNvPr id="6" name="TextovéPole 5"/>
          <p:cNvSpPr txBox="1"/>
          <p:nvPr/>
        </p:nvSpPr>
        <p:spPr>
          <a:xfrm>
            <a:off x="1767014" y="5311863"/>
            <a:ext cx="2487925" cy="300082"/>
          </a:xfrm>
          <a:prstGeom prst="rect">
            <a:avLst/>
          </a:prstGeom>
          <a:noFill/>
        </p:spPr>
        <p:txBody>
          <a:bodyPr wrap="none" rtlCol="0">
            <a:spAutoFit/>
          </a:bodyPr>
          <a:lstStyle/>
          <a:p>
            <a:r>
              <a:rPr lang="cs-CZ" sz="1350" dirty="0"/>
              <a:t>Dvě embrya z plodu jmelí bílého.</a:t>
            </a:r>
          </a:p>
        </p:txBody>
      </p:sp>
      <p:sp>
        <p:nvSpPr>
          <p:cNvPr id="7" name="TextovéPole 6"/>
          <p:cNvSpPr txBox="1"/>
          <p:nvPr/>
        </p:nvSpPr>
        <p:spPr>
          <a:xfrm>
            <a:off x="6413158" y="4601352"/>
            <a:ext cx="2152897" cy="300082"/>
          </a:xfrm>
          <a:prstGeom prst="rect">
            <a:avLst/>
          </a:prstGeom>
          <a:noFill/>
        </p:spPr>
        <p:txBody>
          <a:bodyPr wrap="none" rtlCol="0">
            <a:spAutoFit/>
          </a:bodyPr>
          <a:lstStyle/>
          <a:p>
            <a:r>
              <a:rPr lang="cs-CZ" sz="1350" dirty="0"/>
              <a:t>Vývoj endofytu jmelí bílého </a:t>
            </a:r>
          </a:p>
        </p:txBody>
      </p:sp>
      <p:sp>
        <p:nvSpPr>
          <p:cNvPr id="8" name="TextovéPole 7"/>
          <p:cNvSpPr txBox="1"/>
          <p:nvPr/>
        </p:nvSpPr>
        <p:spPr>
          <a:xfrm>
            <a:off x="160638" y="1858146"/>
            <a:ext cx="4009768" cy="923330"/>
          </a:xfrm>
          <a:prstGeom prst="rect">
            <a:avLst/>
          </a:prstGeom>
          <a:noFill/>
        </p:spPr>
        <p:txBody>
          <a:bodyPr wrap="square" rtlCol="0">
            <a:spAutoFit/>
          </a:bodyPr>
          <a:lstStyle/>
          <a:p>
            <a:r>
              <a:rPr lang="cs-CZ" sz="1350" dirty="0"/>
              <a:t>Podélný řez dokumentující vývoj přichycovacího (adhesivního) disku na konci hypokotylu Jmelí bílého </a:t>
            </a:r>
          </a:p>
          <a:p>
            <a:r>
              <a:rPr lang="cs-CZ" sz="1350" dirty="0"/>
              <a:t>(m - oblast meristému, ze kterého vyrůstá haustorium; </a:t>
            </a:r>
          </a:p>
          <a:p>
            <a:r>
              <a:rPr lang="cs-CZ" sz="1350" dirty="0"/>
              <a:t>v – hostitelská rostlina)</a:t>
            </a:r>
          </a:p>
        </p:txBody>
      </p:sp>
      <p:sp>
        <p:nvSpPr>
          <p:cNvPr id="9" name="Šipka doprava 8"/>
          <p:cNvSpPr/>
          <p:nvPr/>
        </p:nvSpPr>
        <p:spPr>
          <a:xfrm>
            <a:off x="1198603" y="2957283"/>
            <a:ext cx="568411" cy="2831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0" name="Šipka doprava 9"/>
          <p:cNvSpPr/>
          <p:nvPr/>
        </p:nvSpPr>
        <p:spPr>
          <a:xfrm rot="10636838">
            <a:off x="1809506" y="4995821"/>
            <a:ext cx="568411" cy="2831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1" name="Šipka doprava 10"/>
          <p:cNvSpPr/>
          <p:nvPr/>
        </p:nvSpPr>
        <p:spPr>
          <a:xfrm rot="16200000">
            <a:off x="7183136" y="3954665"/>
            <a:ext cx="568411" cy="2831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Tree>
    <p:extLst>
      <p:ext uri="{BB962C8B-B14F-4D97-AF65-F5344CB8AC3E}">
        <p14:creationId xmlns:p14="http://schemas.microsoft.com/office/powerpoint/2010/main" val="22915856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4" descr="Jak a proč odstraňovat jmelí? – Údržba pozemků, 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63" y="859857"/>
            <a:ext cx="5019606" cy="2818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erbář Wendys - Haustorium (střebad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779" y="3674590"/>
            <a:ext cx="3487369" cy="2326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Části těla semenných rost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22" y="3754175"/>
            <a:ext cx="1968331" cy="214227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Jmelí bílé (Viscum album) - iDNES.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2984" y="859856"/>
            <a:ext cx="4171016" cy="281473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istletoe plant (Viscum album) with haustoria in the trunk of the host  plant, drawing, Stock Photo, Picture And Rights Managed Image. Pic.  DAE-10207031 | agefotost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954701" y="3535916"/>
            <a:ext cx="2343152" cy="2578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539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260648"/>
            <a:ext cx="2592288" cy="994172"/>
          </a:xfrm>
        </p:spPr>
        <p:txBody>
          <a:bodyPr>
            <a:normAutofit fontScale="90000"/>
          </a:bodyPr>
          <a:lstStyle/>
          <a:p>
            <a:r>
              <a:rPr lang="cs-CZ" sz="2400" b="1" dirty="0"/>
              <a:t>Vývojový cyklus</a:t>
            </a:r>
            <a:br>
              <a:rPr lang="cs-CZ" sz="2400" b="1" dirty="0"/>
            </a:br>
            <a:r>
              <a:rPr lang="cs-CZ" sz="2400" b="1" dirty="0"/>
              <a:t> Jmelí bílého </a:t>
            </a:r>
            <a:br>
              <a:rPr lang="cs-CZ" sz="2400" b="1" dirty="0"/>
            </a:br>
            <a:r>
              <a:rPr lang="cs-CZ" sz="2400" dirty="0"/>
              <a:t>(</a:t>
            </a:r>
            <a:r>
              <a:rPr lang="cs-CZ" sz="2400" i="1" dirty="0" err="1"/>
              <a:t>Viscum</a:t>
            </a:r>
            <a:r>
              <a:rPr lang="cs-CZ" sz="2400" i="1" dirty="0"/>
              <a:t> album)</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768" y="404664"/>
            <a:ext cx="6535661" cy="6168410"/>
          </a:xfrm>
        </p:spPr>
      </p:pic>
      <p:sp>
        <p:nvSpPr>
          <p:cNvPr id="5" name="Obdélník 4"/>
          <p:cNvSpPr/>
          <p:nvPr/>
        </p:nvSpPr>
        <p:spPr>
          <a:xfrm>
            <a:off x="3447534" y="970455"/>
            <a:ext cx="5251623" cy="222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Tree>
    <p:extLst>
      <p:ext uri="{BB962C8B-B14F-4D97-AF65-F5344CB8AC3E}">
        <p14:creationId xmlns:p14="http://schemas.microsoft.com/office/powerpoint/2010/main" val="3319306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303647"/>
            <a:ext cx="9144000" cy="6250706"/>
          </a:xfrm>
          <a:prstGeom prst="rect">
            <a:avLst/>
          </a:prstGeom>
        </p:spPr>
      </p:pic>
    </p:spTree>
    <p:extLst>
      <p:ext uri="{BB962C8B-B14F-4D97-AF65-F5344CB8AC3E}">
        <p14:creationId xmlns:p14="http://schemas.microsoft.com/office/powerpoint/2010/main" val="10800938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131095"/>
            <a:ext cx="7886700" cy="510810"/>
          </a:xfrm>
        </p:spPr>
        <p:txBody>
          <a:bodyPr>
            <a:normAutofit/>
          </a:bodyPr>
          <a:lstStyle/>
          <a:p>
            <a:pPr algn="ctr"/>
            <a:r>
              <a:rPr lang="cs-CZ" sz="2700" b="1" dirty="0"/>
              <a:t>Napojení parazita na hostitele</a:t>
            </a:r>
          </a:p>
        </p:txBody>
      </p:sp>
      <p:pic>
        <p:nvPicPr>
          <p:cNvPr id="4106" name="Picture 10" descr="Figure 1 from The strigolactone story. | Semantic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1040"/>
            <a:ext cx="4328356" cy="330186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austorium of parasitic plant. ( A ) Striga hermonthica parasitizing...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185" y="2177307"/>
            <a:ext cx="4738816" cy="3344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4302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8" descr="https://player.slideplayer.cz/93/15372147/slides/slide_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915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4" descr="https://player.slideplayer.cz/93/15372147/slides/slide_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060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8" descr="https://player.slideplayer.cz/93/15372147/slides/slide_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7610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descr="What Is an Oasis in the Dese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1988840"/>
            <a:ext cx="2400267"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57300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3001" y="58614"/>
            <a:ext cx="8229600" cy="850106"/>
          </a:xfrm>
        </p:spPr>
        <p:txBody>
          <a:bodyPr>
            <a:normAutofit/>
          </a:bodyPr>
          <a:lstStyle/>
          <a:p>
            <a:pPr eaLnBrk="1" hangingPunct="1"/>
            <a:r>
              <a:rPr lang="cs-CZ" altLang="cs-CZ" sz="4000" dirty="0"/>
              <a:t>Klasifikace typů hostitelů</a:t>
            </a:r>
          </a:p>
        </p:txBody>
      </p:sp>
      <p:sp>
        <p:nvSpPr>
          <p:cNvPr id="19459" name="Rectangle 3"/>
          <p:cNvSpPr>
            <a:spLocks noGrp="1" noChangeArrowheads="1"/>
          </p:cNvSpPr>
          <p:nvPr>
            <p:ph idx="1"/>
          </p:nvPr>
        </p:nvSpPr>
        <p:spPr>
          <a:xfrm>
            <a:off x="457200" y="3356992"/>
            <a:ext cx="8229600" cy="3672408"/>
          </a:xfrm>
        </p:spPr>
        <p:txBody>
          <a:bodyPr>
            <a:normAutofit/>
          </a:bodyPr>
          <a:lstStyle/>
          <a:p>
            <a:pPr eaLnBrk="1" hangingPunct="1"/>
            <a:r>
              <a:rPr lang="cs-CZ" altLang="cs-CZ" sz="2800" dirty="0"/>
              <a:t>Hostitel definitivní</a:t>
            </a:r>
          </a:p>
          <a:p>
            <a:pPr eaLnBrk="1" hangingPunct="1"/>
            <a:r>
              <a:rPr lang="cs-CZ" altLang="cs-CZ" sz="2800" dirty="0"/>
              <a:t>Mezihostitel</a:t>
            </a:r>
          </a:p>
          <a:p>
            <a:pPr eaLnBrk="1" hangingPunct="1"/>
            <a:r>
              <a:rPr lang="cs-CZ" altLang="cs-CZ" sz="2800" dirty="0" err="1"/>
              <a:t>Paratenický</a:t>
            </a:r>
            <a:r>
              <a:rPr lang="cs-CZ" altLang="cs-CZ" sz="2800" dirty="0"/>
              <a:t> hostitel</a:t>
            </a:r>
          </a:p>
          <a:p>
            <a:pPr eaLnBrk="1" hangingPunct="1"/>
            <a:r>
              <a:rPr lang="cs-CZ" altLang="cs-CZ" sz="2800" dirty="0"/>
              <a:t>Rezervoárový hostitel</a:t>
            </a:r>
          </a:p>
          <a:p>
            <a:pPr eaLnBrk="1" hangingPunct="1"/>
            <a:r>
              <a:rPr lang="cs-CZ" altLang="cs-CZ" sz="2800" dirty="0"/>
              <a:t>Náhodný hostitel</a:t>
            </a:r>
          </a:p>
          <a:p>
            <a:pPr eaLnBrk="1" hangingPunct="1"/>
            <a:r>
              <a:rPr lang="cs-CZ" altLang="cs-CZ" sz="2800" dirty="0"/>
              <a:t>Vektor – přenašeč </a:t>
            </a:r>
          </a:p>
        </p:txBody>
      </p:sp>
      <p:sp>
        <p:nvSpPr>
          <p:cNvPr id="4" name="Rectangle 5"/>
          <p:cNvSpPr>
            <a:spLocks noChangeArrowheads="1"/>
          </p:cNvSpPr>
          <p:nvPr/>
        </p:nvSpPr>
        <p:spPr bwMode="auto">
          <a:xfrm>
            <a:off x="1475656" y="188640"/>
            <a:ext cx="6120680" cy="661719"/>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645024"/>
            <a:ext cx="3968391" cy="3049047"/>
          </a:xfrm>
          <a:prstGeom prst="rect">
            <a:avLst/>
          </a:prstGeom>
        </p:spPr>
      </p:pic>
      <p:sp>
        <p:nvSpPr>
          <p:cNvPr id="6" name="TextovéPole 5"/>
          <p:cNvSpPr txBox="1"/>
          <p:nvPr/>
        </p:nvSpPr>
        <p:spPr>
          <a:xfrm flipH="1">
            <a:off x="5508104" y="3284984"/>
            <a:ext cx="2330545" cy="461665"/>
          </a:xfrm>
          <a:prstGeom prst="rect">
            <a:avLst/>
          </a:prstGeom>
          <a:noFill/>
        </p:spPr>
        <p:txBody>
          <a:bodyPr wrap="square" rtlCol="0">
            <a:spAutoFit/>
          </a:bodyPr>
          <a:lstStyle/>
          <a:p>
            <a:r>
              <a:rPr lang="cs-CZ" sz="2400" dirty="0"/>
              <a:t>Příklady vektorů</a:t>
            </a:r>
          </a:p>
        </p:txBody>
      </p:sp>
      <p:pic>
        <p:nvPicPr>
          <p:cNvPr id="2" name="Obrázek 1"/>
          <p:cNvPicPr>
            <a:picLocks noChangeAspect="1"/>
          </p:cNvPicPr>
          <p:nvPr/>
        </p:nvPicPr>
        <p:blipFill>
          <a:blip r:embed="rId3"/>
          <a:stretch>
            <a:fillRect/>
          </a:stretch>
        </p:blipFill>
        <p:spPr>
          <a:xfrm>
            <a:off x="752967" y="1052393"/>
            <a:ext cx="7707465" cy="2160583"/>
          </a:xfrm>
          <a:prstGeom prst="rect">
            <a:avLst/>
          </a:prstGeom>
        </p:spPr>
      </p:pic>
    </p:spTree>
    <p:extLst>
      <p:ext uri="{BB962C8B-B14F-4D97-AF65-F5344CB8AC3E}">
        <p14:creationId xmlns:p14="http://schemas.microsoft.com/office/powerpoint/2010/main" val="38275327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856" y="202630"/>
            <a:ext cx="8229600" cy="922114"/>
          </a:xfrm>
        </p:spPr>
        <p:txBody>
          <a:bodyPr>
            <a:normAutofit fontScale="90000"/>
          </a:bodyPr>
          <a:lstStyle/>
          <a:p>
            <a:r>
              <a:rPr lang="cs-CZ" sz="4000" dirty="0" smtClean="0"/>
              <a:t>Životní </a:t>
            </a:r>
            <a:r>
              <a:rPr lang="cs-CZ" sz="4000" dirty="0"/>
              <a:t>cyklus </a:t>
            </a:r>
            <a:r>
              <a:rPr lang="cs-CZ" sz="4000" dirty="0" smtClean="0"/>
              <a:t>cizopasníka</a:t>
            </a:r>
            <a:br>
              <a:rPr lang="cs-CZ" sz="4000" dirty="0" smtClean="0"/>
            </a:br>
            <a:r>
              <a:rPr lang="cs-CZ" sz="3600" dirty="0" smtClean="0"/>
              <a:t>Typy hostitelů</a:t>
            </a:r>
            <a:endParaRPr lang="cs-CZ" sz="3600" dirty="0"/>
          </a:p>
        </p:txBody>
      </p:sp>
      <p:pic>
        <p:nvPicPr>
          <p:cNvPr id="26626" name="Picture 2" descr="Diplostomum spathaceum: Trends in Parasit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607" y="1268760"/>
            <a:ext cx="8494786" cy="551723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885138" y="1990001"/>
            <a:ext cx="2349682" cy="430887"/>
          </a:xfrm>
          <a:prstGeom prst="rect">
            <a:avLst/>
          </a:prstGeom>
          <a:noFill/>
        </p:spPr>
        <p:txBody>
          <a:bodyPr wrap="none" rtlCol="0">
            <a:spAutoFit/>
          </a:bodyPr>
          <a:lstStyle/>
          <a:p>
            <a:r>
              <a:rPr lang="cs-CZ" sz="2200" b="1" dirty="0" smtClean="0">
                <a:solidFill>
                  <a:srgbClr val="FF0000"/>
                </a:solidFill>
              </a:rPr>
              <a:t>Definitivní hostitel</a:t>
            </a:r>
            <a:endParaRPr lang="cs-CZ" sz="2200" b="1" dirty="0">
              <a:solidFill>
                <a:srgbClr val="FF0000"/>
              </a:solidFill>
            </a:endParaRPr>
          </a:p>
        </p:txBody>
      </p:sp>
      <p:sp>
        <p:nvSpPr>
          <p:cNvPr id="5" name="TextovéPole 4"/>
          <p:cNvSpPr txBox="1"/>
          <p:nvPr/>
        </p:nvSpPr>
        <p:spPr>
          <a:xfrm>
            <a:off x="5173170" y="5950441"/>
            <a:ext cx="2290563" cy="430887"/>
          </a:xfrm>
          <a:prstGeom prst="rect">
            <a:avLst/>
          </a:prstGeom>
          <a:noFill/>
        </p:spPr>
        <p:txBody>
          <a:bodyPr wrap="none" rtlCol="0">
            <a:spAutoFit/>
          </a:bodyPr>
          <a:lstStyle/>
          <a:p>
            <a:r>
              <a:rPr lang="cs-CZ" sz="2200" b="1" dirty="0" smtClean="0">
                <a:solidFill>
                  <a:srgbClr val="FF0000"/>
                </a:solidFill>
              </a:rPr>
              <a:t>První mezihostitel</a:t>
            </a:r>
            <a:endParaRPr lang="cs-CZ" sz="2200" b="1" dirty="0">
              <a:solidFill>
                <a:srgbClr val="FF0000"/>
              </a:solidFill>
            </a:endParaRPr>
          </a:p>
        </p:txBody>
      </p:sp>
      <p:sp>
        <p:nvSpPr>
          <p:cNvPr id="6" name="TextovéPole 5"/>
          <p:cNvSpPr txBox="1"/>
          <p:nvPr/>
        </p:nvSpPr>
        <p:spPr>
          <a:xfrm>
            <a:off x="1691680" y="3789040"/>
            <a:ext cx="2392001" cy="430887"/>
          </a:xfrm>
          <a:prstGeom prst="rect">
            <a:avLst/>
          </a:prstGeom>
          <a:noFill/>
        </p:spPr>
        <p:txBody>
          <a:bodyPr wrap="none" rtlCol="0">
            <a:spAutoFit/>
          </a:bodyPr>
          <a:lstStyle/>
          <a:p>
            <a:r>
              <a:rPr lang="cs-CZ" sz="2200" b="1" dirty="0" smtClean="0">
                <a:solidFill>
                  <a:srgbClr val="FF0000"/>
                </a:solidFill>
              </a:rPr>
              <a:t>Druhý mezihostitel</a:t>
            </a:r>
            <a:endParaRPr lang="cs-CZ" sz="2200" b="1" dirty="0">
              <a:solidFill>
                <a:srgbClr val="FF0000"/>
              </a:solidFill>
            </a:endParaRPr>
          </a:p>
        </p:txBody>
      </p:sp>
    </p:spTree>
    <p:extLst>
      <p:ext uri="{BB962C8B-B14F-4D97-AF65-F5344CB8AC3E}">
        <p14:creationId xmlns:p14="http://schemas.microsoft.com/office/powerpoint/2010/main" val="15132523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886461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266232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4362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91720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277224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75443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ector Mosquito Definition - PeepsBur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7948632" cy="5961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475656" y="188640"/>
            <a:ext cx="6069547" cy="707886"/>
          </a:xfrm>
          <a:prstGeom prst="rect">
            <a:avLst/>
          </a:prstGeom>
          <a:noFill/>
        </p:spPr>
        <p:txBody>
          <a:bodyPr wrap="none" rtlCol="0">
            <a:spAutoFit/>
          </a:bodyPr>
          <a:lstStyle/>
          <a:p>
            <a:r>
              <a:rPr lang="cs-CZ" sz="4000" dirty="0"/>
              <a:t>Příklady vektorů cizopasníků</a:t>
            </a:r>
          </a:p>
        </p:txBody>
      </p:sp>
      <p:pic>
        <p:nvPicPr>
          <p:cNvPr id="3" name="Obrázek 2"/>
          <p:cNvPicPr>
            <a:picLocks noChangeAspect="1"/>
          </p:cNvPicPr>
          <p:nvPr/>
        </p:nvPicPr>
        <p:blipFill>
          <a:blip r:embed="rId3"/>
          <a:stretch>
            <a:fillRect/>
          </a:stretch>
        </p:blipFill>
        <p:spPr>
          <a:xfrm>
            <a:off x="104140" y="926668"/>
            <a:ext cx="8935720" cy="1380346"/>
          </a:xfrm>
          <a:prstGeom prst="rect">
            <a:avLst/>
          </a:prstGeom>
        </p:spPr>
      </p:pic>
      <p:sp>
        <p:nvSpPr>
          <p:cNvPr id="4" name="Obdélník 3"/>
          <p:cNvSpPr/>
          <p:nvPr/>
        </p:nvSpPr>
        <p:spPr>
          <a:xfrm>
            <a:off x="8461690" y="1908435"/>
            <a:ext cx="410344" cy="410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0518278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836613"/>
            <a:ext cx="914400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5734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7463"/>
            <a:ext cx="9901238" cy="647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65632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875" y="333375"/>
            <a:ext cx="8189913" cy="63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p:cNvSpPr>
            <a:spLocks noChangeArrowheads="1"/>
          </p:cNvSpPr>
          <p:nvPr/>
        </p:nvSpPr>
        <p:spPr bwMode="auto">
          <a:xfrm>
            <a:off x="2483768" y="535033"/>
            <a:ext cx="4464496" cy="188585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143493660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22613" y="631180"/>
            <a:ext cx="7114429" cy="637580"/>
          </a:xfrm>
        </p:spPr>
        <p:txBody>
          <a:bodyPr>
            <a:normAutofit fontScale="90000"/>
          </a:bodyPr>
          <a:lstStyle/>
          <a:p>
            <a:pPr algn="ctr"/>
            <a:r>
              <a:rPr lang="cs-CZ" sz="3000" b="1" dirty="0"/>
              <a:t/>
            </a:r>
            <a:br>
              <a:rPr lang="cs-CZ" sz="3000" b="1" dirty="0"/>
            </a:br>
            <a:r>
              <a:rPr lang="cs-CZ" dirty="0"/>
              <a:t>Co je to prostředí parazitů ?</a:t>
            </a:r>
            <a:r>
              <a:rPr lang="cs-CZ" sz="3000" dirty="0"/>
              <a:t/>
            </a:r>
            <a:br>
              <a:rPr lang="cs-CZ" sz="3000" dirty="0"/>
            </a:br>
            <a:r>
              <a:rPr lang="cs-CZ" sz="3100" dirty="0"/>
              <a:t>Komplexní studium interakcí mezi parazitem, hostitelem a prostředím</a:t>
            </a: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636912"/>
            <a:ext cx="563646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7487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864494"/>
            <a:ext cx="10009188" cy="445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2374509" y="404664"/>
            <a:ext cx="4429739" cy="646331"/>
          </a:xfrm>
          <a:prstGeom prst="rect">
            <a:avLst/>
          </a:prstGeom>
          <a:noFill/>
        </p:spPr>
        <p:txBody>
          <a:bodyPr wrap="none" rtlCol="0">
            <a:spAutoFit/>
          </a:bodyPr>
          <a:lstStyle/>
          <a:p>
            <a:r>
              <a:rPr lang="cs-CZ" sz="3600" b="1" dirty="0"/>
              <a:t>Životní cyklus parazita</a:t>
            </a:r>
          </a:p>
        </p:txBody>
      </p:sp>
      <p:sp>
        <p:nvSpPr>
          <p:cNvPr id="4" name="Rectangle 5"/>
          <p:cNvSpPr>
            <a:spLocks noChangeArrowheads="1"/>
          </p:cNvSpPr>
          <p:nvPr/>
        </p:nvSpPr>
        <p:spPr bwMode="auto">
          <a:xfrm>
            <a:off x="2374509" y="404665"/>
            <a:ext cx="4429739" cy="648072"/>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 name="TextovéPole 2"/>
          <p:cNvSpPr txBox="1"/>
          <p:nvPr/>
        </p:nvSpPr>
        <p:spPr>
          <a:xfrm>
            <a:off x="395536" y="1700808"/>
            <a:ext cx="8522911" cy="1569660"/>
          </a:xfrm>
          <a:prstGeom prst="rect">
            <a:avLst/>
          </a:prstGeom>
          <a:noFill/>
        </p:spPr>
        <p:txBody>
          <a:bodyPr wrap="none" rtlCol="0">
            <a:spAutoFit/>
          </a:bodyPr>
          <a:lstStyle/>
          <a:p>
            <a:r>
              <a:rPr lang="cs-CZ" sz="3200" dirty="0" smtClean="0"/>
              <a:t>Pro správné pochopení </a:t>
            </a:r>
            <a:r>
              <a:rPr lang="cs-CZ" sz="3200" b="1" dirty="0" smtClean="0"/>
              <a:t>interakcí mezi parazitem </a:t>
            </a:r>
          </a:p>
          <a:p>
            <a:r>
              <a:rPr lang="cs-CZ" sz="3200" b="1" dirty="0" smtClean="0"/>
              <a:t>a jeho prostředím </a:t>
            </a:r>
            <a:r>
              <a:rPr lang="cs-CZ" sz="3200" dirty="0" smtClean="0"/>
              <a:t>je nezbytné si nadefinovat jeho </a:t>
            </a:r>
          </a:p>
          <a:p>
            <a:r>
              <a:rPr lang="cs-CZ" sz="3200" b="1" dirty="0" smtClean="0"/>
              <a:t>životní cyklus </a:t>
            </a:r>
            <a:r>
              <a:rPr lang="cs-CZ" sz="3200" dirty="0" smtClean="0"/>
              <a:t>!</a:t>
            </a:r>
            <a:endParaRPr lang="cs-CZ" sz="3200" dirty="0"/>
          </a:p>
        </p:txBody>
      </p:sp>
    </p:spTree>
    <p:extLst>
      <p:ext uri="{BB962C8B-B14F-4D97-AF65-F5344CB8AC3E}">
        <p14:creationId xmlns:p14="http://schemas.microsoft.com/office/powerpoint/2010/main" val="27626558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26988"/>
            <a:ext cx="8747125" cy="691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809479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388" y="1670050"/>
            <a:ext cx="8945562" cy="319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5977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93480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estodes | Springer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27137"/>
            <a:ext cx="3312368" cy="54007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estodes | Springer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804378"/>
            <a:ext cx="4968552" cy="539115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979712" y="87596"/>
            <a:ext cx="5155835" cy="677108"/>
          </a:xfrm>
          <a:prstGeom prst="rect">
            <a:avLst/>
          </a:prstGeom>
          <a:noFill/>
        </p:spPr>
        <p:txBody>
          <a:bodyPr wrap="none" rtlCol="0">
            <a:spAutoFit/>
          </a:bodyPr>
          <a:lstStyle/>
          <a:p>
            <a:r>
              <a:rPr lang="cs-CZ" sz="3800" dirty="0"/>
              <a:t>Vývojová stádia tasemnic</a:t>
            </a:r>
          </a:p>
        </p:txBody>
      </p:sp>
      <p:sp>
        <p:nvSpPr>
          <p:cNvPr id="3" name="TextovéPole 2"/>
          <p:cNvSpPr txBox="1"/>
          <p:nvPr/>
        </p:nvSpPr>
        <p:spPr>
          <a:xfrm>
            <a:off x="1835696" y="6372036"/>
            <a:ext cx="914353" cy="369332"/>
          </a:xfrm>
          <a:prstGeom prst="rect">
            <a:avLst/>
          </a:prstGeom>
          <a:noFill/>
        </p:spPr>
        <p:txBody>
          <a:bodyPr wrap="none" rtlCol="0">
            <a:spAutoFit/>
          </a:bodyPr>
          <a:lstStyle/>
          <a:p>
            <a:r>
              <a:rPr lang="cs-CZ" dirty="0"/>
              <a:t>Larvální</a:t>
            </a:r>
          </a:p>
        </p:txBody>
      </p:sp>
      <p:sp>
        <p:nvSpPr>
          <p:cNvPr id="7" name="TextovéPole 6"/>
          <p:cNvSpPr txBox="1"/>
          <p:nvPr/>
        </p:nvSpPr>
        <p:spPr>
          <a:xfrm>
            <a:off x="6033911" y="6372036"/>
            <a:ext cx="865943" cy="369332"/>
          </a:xfrm>
          <a:prstGeom prst="rect">
            <a:avLst/>
          </a:prstGeom>
          <a:noFill/>
        </p:spPr>
        <p:txBody>
          <a:bodyPr wrap="none" rtlCol="0">
            <a:spAutoFit/>
          </a:bodyPr>
          <a:lstStyle/>
          <a:p>
            <a:r>
              <a:rPr lang="cs-CZ" dirty="0" err="1"/>
              <a:t>Adultní</a:t>
            </a:r>
            <a:endParaRPr lang="cs-CZ" dirty="0"/>
          </a:p>
        </p:txBody>
      </p:sp>
    </p:spTree>
    <p:extLst>
      <p:ext uri="{BB962C8B-B14F-4D97-AF65-F5344CB8AC3E}">
        <p14:creationId xmlns:p14="http://schemas.microsoft.com/office/powerpoint/2010/main" val="31105914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33375"/>
            <a:ext cx="9845675" cy="635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16614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6988"/>
            <a:ext cx="8229600" cy="1143001"/>
          </a:xfrm>
        </p:spPr>
        <p:txBody>
          <a:bodyPr/>
          <a:lstStyle/>
          <a:p>
            <a:pPr eaLnBrk="1" hangingPunct="1"/>
            <a:r>
              <a:rPr lang="cs-CZ" altLang="cs-CZ" sz="3600"/>
              <a:t>Životní cyklus přímý</a:t>
            </a:r>
          </a:p>
        </p:txBody>
      </p:sp>
      <p:pic>
        <p:nvPicPr>
          <p:cNvPr id="8195"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392363" y="1196975"/>
            <a:ext cx="4484687" cy="5649913"/>
          </a:xfrm>
          <a:noFill/>
        </p:spPr>
      </p:pic>
    </p:spTree>
    <p:extLst>
      <p:ext uri="{BB962C8B-B14F-4D97-AF65-F5344CB8AC3E}">
        <p14:creationId xmlns:p14="http://schemas.microsoft.com/office/powerpoint/2010/main" val="26070349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00013"/>
            <a:ext cx="10514013" cy="618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1482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sz="4000" dirty="0"/>
              <a:t>Životní cyklus nepřímý</a:t>
            </a:r>
          </a:p>
        </p:txBody>
      </p:sp>
      <p:pic>
        <p:nvPicPr>
          <p:cNvPr id="2050" name="Picture 2" descr="Ploštěnci (Platyhelminth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556792"/>
            <a:ext cx="7142855" cy="515817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988497" y="1124744"/>
            <a:ext cx="1903983" cy="369332"/>
          </a:xfrm>
          <a:prstGeom prst="rect">
            <a:avLst/>
          </a:prstGeom>
          <a:noFill/>
        </p:spPr>
        <p:txBody>
          <a:bodyPr wrap="none" rtlCol="0">
            <a:spAutoFit/>
          </a:bodyPr>
          <a:lstStyle/>
          <a:p>
            <a:r>
              <a:rPr lang="cs-CZ" dirty="0"/>
              <a:t>Definitivní hostitel</a:t>
            </a:r>
          </a:p>
        </p:txBody>
      </p:sp>
      <p:sp>
        <p:nvSpPr>
          <p:cNvPr id="7" name="TextovéPole 6"/>
          <p:cNvSpPr txBox="1"/>
          <p:nvPr/>
        </p:nvSpPr>
        <p:spPr>
          <a:xfrm>
            <a:off x="795809" y="4797152"/>
            <a:ext cx="1903983" cy="369332"/>
          </a:xfrm>
          <a:prstGeom prst="rect">
            <a:avLst/>
          </a:prstGeom>
          <a:noFill/>
        </p:spPr>
        <p:txBody>
          <a:bodyPr wrap="square" rtlCol="0">
            <a:spAutoFit/>
          </a:bodyPr>
          <a:lstStyle/>
          <a:p>
            <a:r>
              <a:rPr lang="cs-CZ" dirty="0"/>
              <a:t>2. mezihostitel</a:t>
            </a:r>
          </a:p>
        </p:txBody>
      </p:sp>
      <p:sp>
        <p:nvSpPr>
          <p:cNvPr id="8" name="TextovéPole 7"/>
          <p:cNvSpPr txBox="1"/>
          <p:nvPr/>
        </p:nvSpPr>
        <p:spPr>
          <a:xfrm>
            <a:off x="7158604" y="5733256"/>
            <a:ext cx="1557542" cy="369332"/>
          </a:xfrm>
          <a:prstGeom prst="rect">
            <a:avLst/>
          </a:prstGeom>
          <a:noFill/>
        </p:spPr>
        <p:txBody>
          <a:bodyPr wrap="none" rtlCol="0">
            <a:spAutoFit/>
          </a:bodyPr>
          <a:lstStyle/>
          <a:p>
            <a:r>
              <a:rPr lang="cs-CZ" dirty="0"/>
              <a:t>1. mezihostitel</a:t>
            </a:r>
          </a:p>
        </p:txBody>
      </p:sp>
      <p:sp>
        <p:nvSpPr>
          <p:cNvPr id="9" name="TextovéPole 8"/>
          <p:cNvSpPr txBox="1"/>
          <p:nvPr/>
        </p:nvSpPr>
        <p:spPr>
          <a:xfrm>
            <a:off x="1691680" y="1529651"/>
            <a:ext cx="3240360" cy="369332"/>
          </a:xfrm>
          <a:prstGeom prst="rect">
            <a:avLst/>
          </a:prstGeom>
          <a:solidFill>
            <a:schemeClr val="bg1"/>
          </a:solidFill>
        </p:spPr>
        <p:txBody>
          <a:bodyPr wrap="square" rtlCol="0">
            <a:spAutoFit/>
          </a:bodyPr>
          <a:lstStyle/>
          <a:p>
            <a:endParaRPr lang="cs-CZ" dirty="0"/>
          </a:p>
        </p:txBody>
      </p:sp>
      <p:sp>
        <p:nvSpPr>
          <p:cNvPr id="6" name="TextovéPole 5"/>
          <p:cNvSpPr txBox="1"/>
          <p:nvPr/>
        </p:nvSpPr>
        <p:spPr>
          <a:xfrm>
            <a:off x="2119975" y="1484784"/>
            <a:ext cx="2019977" cy="369332"/>
          </a:xfrm>
          <a:prstGeom prst="rect">
            <a:avLst/>
          </a:prstGeom>
          <a:noFill/>
        </p:spPr>
        <p:txBody>
          <a:bodyPr wrap="none" rtlCol="0">
            <a:spAutoFit/>
          </a:bodyPr>
          <a:lstStyle/>
          <a:p>
            <a:r>
              <a:rPr lang="cs-CZ" dirty="0" err="1"/>
              <a:t>Paratenický</a:t>
            </a:r>
            <a:r>
              <a:rPr lang="cs-CZ" dirty="0"/>
              <a:t> hostitel</a:t>
            </a:r>
          </a:p>
        </p:txBody>
      </p:sp>
    </p:spTree>
    <p:extLst>
      <p:ext uri="{BB962C8B-B14F-4D97-AF65-F5344CB8AC3E}">
        <p14:creationId xmlns:p14="http://schemas.microsoft.com/office/powerpoint/2010/main" val="398076768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903538"/>
            <a:ext cx="7559675" cy="311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90525"/>
            <a:ext cx="9720263"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a:spLocks noChangeArrowheads="1"/>
          </p:cNvSpPr>
          <p:nvPr/>
        </p:nvSpPr>
        <p:spPr bwMode="auto">
          <a:xfrm>
            <a:off x="2411760" y="535033"/>
            <a:ext cx="4536504" cy="733727"/>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spTree>
    <p:extLst>
      <p:ext uri="{BB962C8B-B14F-4D97-AF65-F5344CB8AC3E}">
        <p14:creationId xmlns:p14="http://schemas.microsoft.com/office/powerpoint/2010/main" val="180538125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33338"/>
            <a:ext cx="9356725" cy="612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77490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46075"/>
            <a:ext cx="9288463"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34458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nfected With Parasit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620688"/>
            <a:ext cx="6048672" cy="6048672"/>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4"/>
          <p:cNvSpPr txBox="1">
            <a:spLocks noGrp="1"/>
          </p:cNvSpPr>
          <p:nvPr>
            <p:ph type="title"/>
          </p:nvPr>
        </p:nvSpPr>
        <p:spPr>
          <a:xfrm>
            <a:off x="611560" y="-234280"/>
            <a:ext cx="8229600" cy="1143000"/>
          </a:xfrm>
          <a:prstGeom prst="rect">
            <a:avLst/>
          </a:prstGeom>
          <a:noFill/>
        </p:spPr>
        <p:txBody>
          <a:bodyPr wrap="none" rtlCol="0">
            <a:spAutoFit/>
          </a:bodyPr>
          <a:lstStyle/>
          <a:p>
            <a:r>
              <a:rPr lang="cs-CZ" sz="3800" dirty="0"/>
              <a:t>Patogenita parazitů</a:t>
            </a:r>
          </a:p>
        </p:txBody>
      </p:sp>
    </p:spTree>
    <p:extLst>
      <p:ext uri="{BB962C8B-B14F-4D97-AF65-F5344CB8AC3E}">
        <p14:creationId xmlns:p14="http://schemas.microsoft.com/office/powerpoint/2010/main" val="177172263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922114"/>
          </a:xfrm>
        </p:spPr>
        <p:txBody>
          <a:bodyPr>
            <a:normAutofit fontScale="90000"/>
          </a:bodyPr>
          <a:lstStyle/>
          <a:p>
            <a:r>
              <a:rPr lang="cs-CZ" dirty="0"/>
              <a:t>Patogenita parazitů</a:t>
            </a:r>
            <a:r>
              <a:rPr lang="cs-CZ" sz="3600" dirty="0"/>
              <a:t/>
            </a:r>
            <a:br>
              <a:rPr lang="cs-CZ" sz="3600" dirty="0"/>
            </a:br>
            <a:r>
              <a:rPr lang="cs-CZ" sz="2900" dirty="0"/>
              <a:t>Životní cyklus </a:t>
            </a:r>
            <a:r>
              <a:rPr lang="cs-CZ" sz="2900" i="1" dirty="0" err="1"/>
              <a:t>Diplostomum</a:t>
            </a:r>
            <a:r>
              <a:rPr lang="cs-CZ" sz="2900" i="1" dirty="0"/>
              <a:t> </a:t>
            </a:r>
            <a:r>
              <a:rPr lang="cs-CZ" sz="2900" i="1" dirty="0" err="1"/>
              <a:t>spathaceum</a:t>
            </a:r>
            <a:endParaRPr lang="cs-CZ" sz="2900" i="1" dirty="0"/>
          </a:p>
        </p:txBody>
      </p:sp>
      <p:pic>
        <p:nvPicPr>
          <p:cNvPr id="26626" name="Picture 2" descr="Diplostomum spathaceum: Trends in Parasit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607" y="1268760"/>
            <a:ext cx="8494786"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97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ctrTitle"/>
          </p:nvPr>
        </p:nvSpPr>
        <p:spPr>
          <a:xfrm>
            <a:off x="685800" y="836613"/>
            <a:ext cx="7772400" cy="1470025"/>
          </a:xfrm>
        </p:spPr>
        <p:txBody>
          <a:bodyPr>
            <a:normAutofit/>
          </a:bodyPr>
          <a:lstStyle/>
          <a:p>
            <a:r>
              <a:rPr lang="cs-CZ" altLang="cs-CZ" sz="4000" dirty="0"/>
              <a:t>Hlavní starosti parazita </a:t>
            </a:r>
          </a:p>
        </p:txBody>
      </p:sp>
      <p:sp>
        <p:nvSpPr>
          <p:cNvPr id="12291" name="Podnadpis 2"/>
          <p:cNvSpPr>
            <a:spLocks noGrp="1"/>
          </p:cNvSpPr>
          <p:nvPr>
            <p:ph type="subTitle" idx="1"/>
          </p:nvPr>
        </p:nvSpPr>
        <p:spPr>
          <a:xfrm>
            <a:off x="468313" y="2349500"/>
            <a:ext cx="8351837" cy="2807692"/>
          </a:xfrm>
        </p:spPr>
        <p:txBody>
          <a:bodyPr>
            <a:normAutofit fontScale="92500"/>
          </a:bodyPr>
          <a:lstStyle/>
          <a:p>
            <a:pPr marL="457200" indent="-457200" algn="l">
              <a:buFontTx/>
              <a:buAutoNum type="arabicPeriod"/>
            </a:pPr>
            <a:r>
              <a:rPr lang="cs-CZ" altLang="cs-CZ" sz="2500" dirty="0"/>
              <a:t>Mít strategii úspěšného vyhledávání hostitele</a:t>
            </a:r>
          </a:p>
          <a:p>
            <a:pPr marL="457200" indent="-457200" algn="l">
              <a:buFontTx/>
              <a:buAutoNum type="arabicPeriod"/>
            </a:pPr>
            <a:r>
              <a:rPr lang="cs-CZ" altLang="cs-CZ" sz="2500" dirty="0"/>
              <a:t>Znát způsob jak vniknout do hostitele a zachytit se v něm</a:t>
            </a:r>
          </a:p>
          <a:p>
            <a:pPr marL="457200" indent="-457200" algn="l">
              <a:buFontTx/>
              <a:buAutoNum type="arabicPeriod"/>
            </a:pPr>
            <a:r>
              <a:rPr lang="cs-CZ" altLang="cs-CZ" sz="2500" dirty="0"/>
              <a:t>Adaptovat se vůči fyzikálně-chemickým podmínkám hostitele</a:t>
            </a:r>
          </a:p>
          <a:p>
            <a:pPr marL="457200" indent="-457200" algn="l">
              <a:buFontTx/>
              <a:buAutoNum type="arabicPeriod"/>
            </a:pPr>
            <a:r>
              <a:rPr lang="cs-CZ" altLang="cs-CZ" sz="2500" dirty="0"/>
              <a:t>Být schopen se v těle hostitele uživit</a:t>
            </a:r>
          </a:p>
          <a:p>
            <a:pPr marL="457200" indent="-457200" algn="l">
              <a:buFontTx/>
              <a:buAutoNum type="arabicPeriod"/>
            </a:pPr>
            <a:r>
              <a:rPr lang="cs-CZ" altLang="cs-CZ" sz="2500" dirty="0"/>
              <a:t>Umět se bránit před obranným systémem hostitele</a:t>
            </a:r>
          </a:p>
          <a:p>
            <a:pPr marL="457200" indent="-457200" algn="l">
              <a:buFontTx/>
              <a:buAutoNum type="arabicPeriod"/>
            </a:pPr>
            <a:r>
              <a:rPr lang="cs-CZ" altLang="cs-CZ" sz="2500" dirty="0"/>
              <a:t>Dokázat se v množit a šířit na další hostitele</a:t>
            </a:r>
          </a:p>
          <a:p>
            <a:pPr marL="457200" indent="-457200" algn="l">
              <a:buFontTx/>
              <a:buAutoNum type="arabicPeriod"/>
            </a:pPr>
            <a:endParaRPr lang="cs-CZ" altLang="cs-CZ" sz="2500" dirty="0"/>
          </a:p>
        </p:txBody>
      </p:sp>
    </p:spTree>
    <p:extLst>
      <p:ext uri="{BB962C8B-B14F-4D97-AF65-F5344CB8AC3E}">
        <p14:creationId xmlns:p14="http://schemas.microsoft.com/office/powerpoint/2010/main" val="6100473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856" y="1124744"/>
            <a:ext cx="8229600" cy="1143000"/>
          </a:xfrm>
        </p:spPr>
        <p:txBody>
          <a:bodyPr>
            <a:normAutofit fontScale="90000"/>
          </a:bodyPr>
          <a:lstStyle/>
          <a:p>
            <a:r>
              <a:rPr lang="cs-CZ" sz="3300" dirty="0"/>
              <a:t>Motolice </a:t>
            </a:r>
            <a:r>
              <a:rPr lang="cs-CZ" sz="3300" i="1" dirty="0" err="1"/>
              <a:t>Ribeiroia</a:t>
            </a:r>
            <a:r>
              <a:rPr lang="cs-CZ" sz="3300" i="1" dirty="0"/>
              <a:t> </a:t>
            </a:r>
            <a:r>
              <a:rPr lang="cs-CZ" sz="3300" i="1" dirty="0" err="1"/>
              <a:t>ondatrae</a:t>
            </a:r>
            <a:r>
              <a:rPr lang="cs-CZ" sz="3300" i="1" dirty="0"/>
              <a:t> </a:t>
            </a:r>
            <a:r>
              <a:rPr lang="cs-CZ" sz="3300" dirty="0"/>
              <a:t>může působit malformace končetin skokanů (</a:t>
            </a:r>
            <a:r>
              <a:rPr lang="cs-CZ" sz="3300" i="1" dirty="0" err="1"/>
              <a:t>Pseudacris</a:t>
            </a:r>
            <a:r>
              <a:rPr lang="cs-CZ" sz="3300" i="1" dirty="0"/>
              <a:t> </a:t>
            </a:r>
            <a:r>
              <a:rPr lang="cs-CZ" sz="3300" i="1" dirty="0" err="1"/>
              <a:t>regilla</a:t>
            </a:r>
            <a:r>
              <a:rPr lang="cs-CZ" sz="3300" dirty="0"/>
              <a:t>). </a:t>
            </a:r>
            <a:r>
              <a:rPr lang="cs-CZ" sz="3300" i="1" dirty="0"/>
              <a:t/>
            </a:r>
            <a:br>
              <a:rPr lang="cs-CZ" sz="3300" i="1" dirty="0"/>
            </a:br>
            <a:r>
              <a:rPr lang="cs-CZ" sz="2200" dirty="0"/>
              <a:t>(</a:t>
            </a:r>
            <a:r>
              <a:rPr lang="cs-CZ" sz="2200" dirty="0" err="1"/>
              <a:t>Pieter</a:t>
            </a:r>
            <a:r>
              <a:rPr lang="cs-CZ" sz="2200" dirty="0"/>
              <a:t> Johnson/University of Colorado </a:t>
            </a:r>
            <a:r>
              <a:rPr lang="cs-CZ" sz="2200" dirty="0" err="1"/>
              <a:t>Boulder</a:t>
            </a:r>
            <a:r>
              <a:rPr lang="cs-CZ" sz="2200" dirty="0"/>
              <a:t>)</a:t>
            </a:r>
          </a:p>
        </p:txBody>
      </p:sp>
      <p:pic>
        <p:nvPicPr>
          <p:cNvPr id="44034" name="Picture 2" descr="https://fish.uw.edu/wp-content/uploads/sites/29/2020/08/Ribeiroia-ondatrae-825x62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604045"/>
            <a:ext cx="4635478" cy="3489251"/>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https://fish.uw.edu/wp-content/uploads/sites/29/2020/08/Malformed-frog-750x563-1-528x3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04045"/>
            <a:ext cx="4381128" cy="3489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483768" y="260648"/>
            <a:ext cx="4017767" cy="677108"/>
          </a:xfrm>
          <a:prstGeom prst="rect">
            <a:avLst/>
          </a:prstGeom>
          <a:noFill/>
        </p:spPr>
        <p:txBody>
          <a:bodyPr wrap="none" rtlCol="0">
            <a:spAutoFit/>
          </a:bodyPr>
          <a:lstStyle/>
          <a:p>
            <a:r>
              <a:rPr lang="cs-CZ" sz="3800" dirty="0"/>
              <a:t>Patogenita parazitů</a:t>
            </a:r>
          </a:p>
        </p:txBody>
      </p:sp>
    </p:spTree>
    <p:extLst>
      <p:ext uri="{BB962C8B-B14F-4D97-AF65-F5344CB8AC3E}">
        <p14:creationId xmlns:p14="http://schemas.microsoft.com/office/powerpoint/2010/main" val="48349881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Society for Conservation Bi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419" y="985921"/>
            <a:ext cx="6593562" cy="5616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21952" y="188640"/>
            <a:ext cx="8182496" cy="646331"/>
          </a:xfrm>
          <a:prstGeom prst="rect">
            <a:avLst/>
          </a:prstGeom>
          <a:noFill/>
        </p:spPr>
        <p:txBody>
          <a:bodyPr wrap="none" rtlCol="0">
            <a:spAutoFit/>
          </a:bodyPr>
          <a:lstStyle/>
          <a:p>
            <a:r>
              <a:rPr lang="cs-CZ" sz="3600" dirty="0"/>
              <a:t>Schéma vzniku parazitárního onemocnění  </a:t>
            </a:r>
          </a:p>
        </p:txBody>
      </p:sp>
      <p:sp>
        <p:nvSpPr>
          <p:cNvPr id="3" name="Obdélník 2"/>
          <p:cNvSpPr/>
          <p:nvPr/>
        </p:nvSpPr>
        <p:spPr>
          <a:xfrm>
            <a:off x="2411760" y="764704"/>
            <a:ext cx="4104456"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Šířením druhů roste nebezpečí zavlečení nového </a:t>
            </a:r>
            <a:r>
              <a:rPr lang="cs-CZ" dirty="0" err="1" smtClean="0">
                <a:solidFill>
                  <a:schemeClr val="tx1"/>
                </a:solidFill>
              </a:rPr>
              <a:t>patogena</a:t>
            </a:r>
            <a:r>
              <a:rPr lang="cs-CZ" dirty="0" smtClean="0">
                <a:solidFill>
                  <a:schemeClr val="tx1"/>
                </a:solidFill>
              </a:rPr>
              <a:t> do ekosystému</a:t>
            </a:r>
            <a:endParaRPr lang="cs-CZ" dirty="0">
              <a:solidFill>
                <a:schemeClr val="tx1"/>
              </a:solidFill>
            </a:endParaRPr>
          </a:p>
        </p:txBody>
      </p:sp>
      <p:sp>
        <p:nvSpPr>
          <p:cNvPr id="5" name="Obdélník 4"/>
          <p:cNvSpPr/>
          <p:nvPr/>
        </p:nvSpPr>
        <p:spPr>
          <a:xfrm>
            <a:off x="6228184" y="4941168"/>
            <a:ext cx="2538942" cy="1656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Šířením druhů může dojít ke změně složení hostitelských druhů, jejich hustotě nebo rozmístění na dané </a:t>
            </a:r>
            <a:r>
              <a:rPr lang="cs-CZ" dirty="0">
                <a:solidFill>
                  <a:schemeClr val="tx1"/>
                </a:solidFill>
              </a:rPr>
              <a:t>l</a:t>
            </a:r>
            <a:r>
              <a:rPr lang="cs-CZ" dirty="0" smtClean="0">
                <a:solidFill>
                  <a:schemeClr val="tx1"/>
                </a:solidFill>
              </a:rPr>
              <a:t>okalitě</a:t>
            </a:r>
            <a:endParaRPr lang="cs-CZ" dirty="0">
              <a:solidFill>
                <a:schemeClr val="tx1"/>
              </a:solidFill>
            </a:endParaRPr>
          </a:p>
        </p:txBody>
      </p:sp>
      <p:sp>
        <p:nvSpPr>
          <p:cNvPr id="6" name="Obdélník 5"/>
          <p:cNvSpPr/>
          <p:nvPr/>
        </p:nvSpPr>
        <p:spPr>
          <a:xfrm>
            <a:off x="368490" y="4941168"/>
            <a:ext cx="2403310" cy="1656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Šířením druhů může dojít k vystavení daného systému  parazit-hostitel zcela novým, podmínkám prostředí</a:t>
            </a:r>
            <a:endParaRPr lang="cs-CZ" dirty="0">
              <a:solidFill>
                <a:schemeClr val="tx1"/>
              </a:solidFill>
            </a:endParaRPr>
          </a:p>
        </p:txBody>
      </p:sp>
    </p:spTree>
    <p:extLst>
      <p:ext uri="{BB962C8B-B14F-4D97-AF65-F5344CB8AC3E}">
        <p14:creationId xmlns:p14="http://schemas.microsoft.com/office/powerpoint/2010/main" val="238774000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pidemiology | Springer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96752"/>
            <a:ext cx="7404271" cy="538043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26441" y="262389"/>
            <a:ext cx="8174289" cy="646331"/>
          </a:xfrm>
          <a:prstGeom prst="rect">
            <a:avLst/>
          </a:prstGeom>
          <a:noFill/>
        </p:spPr>
        <p:txBody>
          <a:bodyPr wrap="none" rtlCol="0">
            <a:spAutoFit/>
          </a:bodyPr>
          <a:lstStyle/>
          <a:p>
            <a:r>
              <a:rPr lang="cs-CZ" sz="3600" dirty="0"/>
              <a:t>Vzájemné vztahy: Parazit - Hostitel - Vektor</a:t>
            </a:r>
          </a:p>
        </p:txBody>
      </p:sp>
    </p:spTree>
    <p:extLst>
      <p:ext uri="{BB962C8B-B14F-4D97-AF65-F5344CB8AC3E}">
        <p14:creationId xmlns:p14="http://schemas.microsoft.com/office/powerpoint/2010/main" val="336319642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Patogenní organismy člověka</a:t>
            </a:r>
          </a:p>
        </p:txBody>
      </p:sp>
      <p:pic>
        <p:nvPicPr>
          <p:cNvPr id="9218" name="Picture 2" descr="Types Parasites Human Stock Illustrations – 14 Types Parasites Human Stock  Illustrations, Vectors &amp; Clipart - Dreamstim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55489"/>
            <a:ext cx="9144000" cy="434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80807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RASITES - The Full List of Most Common Parasites That Can Live In Human  Body - Ecos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6752" y="122635"/>
            <a:ext cx="4373988" cy="61866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RASITES - The Full List of Most Common Parasites That Can Live In Human  Body - Eco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25962"/>
            <a:ext cx="4371634" cy="618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37054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000" dirty="0"/>
              <a:t>Ekologická parazitologie – komplexní věda</a:t>
            </a:r>
          </a:p>
        </p:txBody>
      </p:sp>
      <p:pic>
        <p:nvPicPr>
          <p:cNvPr id="18434" name="Picture 2" descr="Goethe-Universität — Ecological Parasitology &amp; Animal Physi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772816"/>
            <a:ext cx="8712968"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81022" y="5805264"/>
            <a:ext cx="5527282" cy="584775"/>
          </a:xfrm>
          <a:prstGeom prst="rect">
            <a:avLst/>
          </a:prstGeom>
          <a:noFill/>
        </p:spPr>
        <p:txBody>
          <a:bodyPr wrap="none" rtlCol="0">
            <a:spAutoFit/>
          </a:bodyPr>
          <a:lstStyle/>
          <a:p>
            <a:r>
              <a:rPr lang="cs-CZ" sz="3200" dirty="0" smtClean="0"/>
              <a:t>Ekologické důsledky parazitismu</a:t>
            </a:r>
            <a:endParaRPr lang="cs-CZ" sz="3200" dirty="0"/>
          </a:p>
        </p:txBody>
      </p:sp>
    </p:spTree>
    <p:extLst>
      <p:ext uri="{BB962C8B-B14F-4D97-AF65-F5344CB8AC3E}">
        <p14:creationId xmlns:p14="http://schemas.microsoft.com/office/powerpoint/2010/main" val="159349610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6368" y="80017"/>
            <a:ext cx="8291264" cy="1143000"/>
          </a:xfrm>
        </p:spPr>
        <p:txBody>
          <a:bodyPr>
            <a:normAutofit fontScale="90000"/>
          </a:bodyPr>
          <a:lstStyle/>
          <a:p>
            <a:r>
              <a:rPr lang="cs-CZ" dirty="0"/>
              <a:t>Paraziti prostupují trofickou strukturu ekosystému</a:t>
            </a:r>
          </a:p>
        </p:txBody>
      </p:sp>
      <p:pic>
        <p:nvPicPr>
          <p:cNvPr id="4" name="Zástupný symbol pro obsah 3"/>
          <p:cNvPicPr>
            <a:picLocks noGrp="1" noChangeAspect="1"/>
          </p:cNvPicPr>
          <p:nvPr>
            <p:ph idx="1"/>
          </p:nvPr>
        </p:nvPicPr>
        <p:blipFill>
          <a:blip r:embed="rId2"/>
          <a:stretch>
            <a:fillRect/>
          </a:stretch>
        </p:blipFill>
        <p:spPr>
          <a:xfrm>
            <a:off x="72009" y="1988840"/>
            <a:ext cx="9036495" cy="4800534"/>
          </a:xfrm>
          <a:prstGeom prst="rect">
            <a:avLst/>
          </a:prstGeom>
        </p:spPr>
      </p:pic>
      <p:sp>
        <p:nvSpPr>
          <p:cNvPr id="5" name="Obdélník 4"/>
          <p:cNvSpPr/>
          <p:nvPr/>
        </p:nvSpPr>
        <p:spPr>
          <a:xfrm>
            <a:off x="2483768" y="1600193"/>
            <a:ext cx="1152128"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t>vajíčka, larvy</a:t>
            </a:r>
          </a:p>
        </p:txBody>
      </p:sp>
      <p:sp>
        <p:nvSpPr>
          <p:cNvPr id="6" name="Obdélník 5"/>
          <p:cNvSpPr/>
          <p:nvPr/>
        </p:nvSpPr>
        <p:spPr>
          <a:xfrm>
            <a:off x="3923928" y="1585399"/>
            <a:ext cx="1224136" cy="4754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300" b="1" dirty="0"/>
              <a:t>1.mezihostitel</a:t>
            </a:r>
          </a:p>
        </p:txBody>
      </p:sp>
      <p:sp>
        <p:nvSpPr>
          <p:cNvPr id="8" name="Obdélník 7"/>
          <p:cNvSpPr/>
          <p:nvPr/>
        </p:nvSpPr>
        <p:spPr>
          <a:xfrm>
            <a:off x="6948264" y="1564206"/>
            <a:ext cx="1152128" cy="4966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t>Definitivní hostitel</a:t>
            </a:r>
          </a:p>
        </p:txBody>
      </p:sp>
      <p:sp>
        <p:nvSpPr>
          <p:cNvPr id="9" name="Obdélník 8"/>
          <p:cNvSpPr/>
          <p:nvPr/>
        </p:nvSpPr>
        <p:spPr>
          <a:xfrm>
            <a:off x="5436096" y="1585399"/>
            <a:ext cx="1224136" cy="4754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300" b="1" dirty="0"/>
              <a:t>2.mezihostitel</a:t>
            </a:r>
          </a:p>
        </p:txBody>
      </p:sp>
      <p:sp>
        <p:nvSpPr>
          <p:cNvPr id="10" name="TextovéPole 9"/>
          <p:cNvSpPr txBox="1"/>
          <p:nvPr/>
        </p:nvSpPr>
        <p:spPr>
          <a:xfrm flipH="1">
            <a:off x="179511" y="1484784"/>
            <a:ext cx="1728191" cy="584775"/>
          </a:xfrm>
          <a:prstGeom prst="rect">
            <a:avLst/>
          </a:prstGeom>
          <a:noFill/>
          <a:ln w="28575">
            <a:solidFill>
              <a:srgbClr val="FF0000"/>
            </a:solidFill>
          </a:ln>
        </p:spPr>
        <p:txBody>
          <a:bodyPr wrap="square" rtlCol="0">
            <a:spAutoFit/>
          </a:bodyPr>
          <a:lstStyle/>
          <a:p>
            <a:pPr algn="ctr"/>
            <a:r>
              <a:rPr lang="cs-CZ" sz="1600" b="1" dirty="0">
                <a:solidFill>
                  <a:srgbClr val="FF0000"/>
                </a:solidFill>
              </a:rPr>
              <a:t>Životní cyklus parazita</a:t>
            </a:r>
          </a:p>
        </p:txBody>
      </p:sp>
      <p:sp>
        <p:nvSpPr>
          <p:cNvPr id="11" name="Šipka doprava 10"/>
          <p:cNvSpPr/>
          <p:nvPr/>
        </p:nvSpPr>
        <p:spPr>
          <a:xfrm>
            <a:off x="2015714" y="1635290"/>
            <a:ext cx="360040" cy="4255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p:cNvSpPr/>
          <p:nvPr/>
        </p:nvSpPr>
        <p:spPr>
          <a:xfrm>
            <a:off x="2051720" y="2204864"/>
            <a:ext cx="360040" cy="425558"/>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179512" y="2132856"/>
            <a:ext cx="1730666" cy="584775"/>
          </a:xfrm>
          <a:prstGeom prst="rect">
            <a:avLst/>
          </a:prstGeom>
          <a:solidFill>
            <a:schemeClr val="accent6">
              <a:lumMod val="75000"/>
            </a:schemeClr>
          </a:solidFill>
          <a:ln>
            <a:solidFill>
              <a:schemeClr val="accent6">
                <a:lumMod val="75000"/>
              </a:schemeClr>
            </a:solidFill>
          </a:ln>
        </p:spPr>
        <p:txBody>
          <a:bodyPr wrap="none" rtlCol="0">
            <a:spAutoFit/>
          </a:bodyPr>
          <a:lstStyle/>
          <a:p>
            <a:pPr algn="ctr"/>
            <a:r>
              <a:rPr lang="cs-CZ" sz="1600" b="1" dirty="0">
                <a:solidFill>
                  <a:schemeClr val="bg1"/>
                </a:solidFill>
              </a:rPr>
              <a:t>Trofická struktura </a:t>
            </a:r>
          </a:p>
          <a:p>
            <a:pPr algn="ctr"/>
            <a:r>
              <a:rPr lang="cs-CZ" sz="1600" b="1" dirty="0">
                <a:solidFill>
                  <a:schemeClr val="bg1"/>
                </a:solidFill>
              </a:rPr>
              <a:t>ekosystému</a:t>
            </a:r>
          </a:p>
        </p:txBody>
      </p:sp>
    </p:spTree>
    <p:extLst>
      <p:ext uri="{BB962C8B-B14F-4D97-AF65-F5344CB8AC3E}">
        <p14:creationId xmlns:p14="http://schemas.microsoft.com/office/powerpoint/2010/main" val="118019245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Mechanismy působení parazitů na ekosystém</a:t>
            </a:r>
          </a:p>
        </p:txBody>
      </p:sp>
      <p:pic>
        <p:nvPicPr>
          <p:cNvPr id="6" name="Zástupný symbol pro obsah 5"/>
          <p:cNvPicPr>
            <a:picLocks noGrp="1" noChangeAspect="1"/>
          </p:cNvPicPr>
          <p:nvPr>
            <p:ph idx="1"/>
          </p:nvPr>
        </p:nvPicPr>
        <p:blipFill>
          <a:blip r:embed="rId2"/>
          <a:stretch>
            <a:fillRect/>
          </a:stretch>
        </p:blipFill>
        <p:spPr>
          <a:xfrm>
            <a:off x="1619672" y="1556792"/>
            <a:ext cx="6121356" cy="5095674"/>
          </a:xfrm>
          <a:prstGeom prst="rect">
            <a:avLst/>
          </a:prstGeom>
        </p:spPr>
      </p:pic>
    </p:spTree>
    <p:extLst>
      <p:ext uri="{BB962C8B-B14F-4D97-AF65-F5344CB8AC3E}">
        <p14:creationId xmlns:p14="http://schemas.microsoft.com/office/powerpoint/2010/main" val="399496943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Cíle současné ekologické parazitologie</a:t>
            </a:r>
          </a:p>
        </p:txBody>
      </p:sp>
      <p:sp>
        <p:nvSpPr>
          <p:cNvPr id="3" name="Zástupný symbol pro obsah 2"/>
          <p:cNvSpPr>
            <a:spLocks noGrp="1"/>
          </p:cNvSpPr>
          <p:nvPr>
            <p:ph sz="half" idx="1"/>
          </p:nvPr>
        </p:nvSpPr>
        <p:spPr>
          <a:xfrm>
            <a:off x="251520" y="1600200"/>
            <a:ext cx="4320480" cy="4525963"/>
          </a:xfrm>
        </p:spPr>
        <p:txBody>
          <a:bodyPr>
            <a:normAutofit fontScale="85000" lnSpcReduction="20000"/>
          </a:bodyPr>
          <a:lstStyle/>
          <a:p>
            <a:r>
              <a:rPr lang="cs-CZ" dirty="0"/>
              <a:t>Studium manipulace parazitů hostitelem</a:t>
            </a:r>
          </a:p>
          <a:p>
            <a:r>
              <a:rPr lang="cs-CZ" dirty="0"/>
              <a:t>Populační ekologie parazitů</a:t>
            </a:r>
          </a:p>
          <a:p>
            <a:r>
              <a:rPr lang="cs-CZ" dirty="0" smtClean="0"/>
              <a:t>Analýza </a:t>
            </a:r>
            <a:r>
              <a:rPr lang="cs-CZ" dirty="0"/>
              <a:t>společenstev cizopasníků</a:t>
            </a:r>
          </a:p>
          <a:p>
            <a:r>
              <a:rPr lang="cs-CZ" dirty="0"/>
              <a:t>Vliv parazitů na populace hostitelů, jejich </a:t>
            </a:r>
            <a:r>
              <a:rPr lang="cs-CZ" dirty="0" smtClean="0"/>
              <a:t>společenstva</a:t>
            </a:r>
            <a:r>
              <a:rPr lang="cs-CZ" dirty="0"/>
              <a:t>, a dynamiku potravních řetězců</a:t>
            </a:r>
          </a:p>
          <a:p>
            <a:r>
              <a:rPr lang="en-US" dirty="0"/>
              <a:t>Para</a:t>
            </a:r>
            <a:r>
              <a:rPr lang="cs-CZ" dirty="0" err="1" smtClean="0"/>
              <a:t>zité</a:t>
            </a:r>
            <a:r>
              <a:rPr lang="cs-CZ" dirty="0" smtClean="0"/>
              <a:t>,</a:t>
            </a:r>
            <a:r>
              <a:rPr lang="en-US" dirty="0" smtClean="0"/>
              <a:t> </a:t>
            </a:r>
            <a:r>
              <a:rPr lang="cs-CZ" dirty="0"/>
              <a:t>vliv pohlaví </a:t>
            </a:r>
            <a:r>
              <a:rPr lang="en-US" dirty="0"/>
              <a:t>host</a:t>
            </a:r>
            <a:r>
              <a:rPr lang="cs-CZ" dirty="0" err="1"/>
              <a:t>ele</a:t>
            </a:r>
            <a:r>
              <a:rPr lang="en-US" dirty="0"/>
              <a:t> a</a:t>
            </a:r>
            <a:r>
              <a:rPr lang="cs-CZ" dirty="0"/>
              <a:t> sexuální selekce v populaci hostitele</a:t>
            </a:r>
            <a:endParaRPr lang="en-US" dirty="0"/>
          </a:p>
          <a:p>
            <a:r>
              <a:rPr lang="cs-CZ" dirty="0"/>
              <a:t>Virulence and hostitelsko-parazitární koevoluce</a:t>
            </a:r>
          </a:p>
          <a:p>
            <a:endParaRPr lang="en-US" dirty="0">
              <a:solidFill>
                <a:srgbClr val="FF0000"/>
              </a:solidFill>
            </a:endParaRPr>
          </a:p>
          <a:p>
            <a:endParaRPr lang="cs-CZ" dirty="0"/>
          </a:p>
        </p:txBody>
      </p:sp>
      <p:sp>
        <p:nvSpPr>
          <p:cNvPr id="4" name="Zástupný symbol pro obsah 3"/>
          <p:cNvSpPr>
            <a:spLocks noGrp="1"/>
          </p:cNvSpPr>
          <p:nvPr>
            <p:ph sz="half" idx="2"/>
          </p:nvPr>
        </p:nvSpPr>
        <p:spPr>
          <a:xfrm>
            <a:off x="4648200" y="1600200"/>
            <a:ext cx="4244280" cy="4525963"/>
          </a:xfrm>
        </p:spPr>
        <p:txBody>
          <a:bodyPr>
            <a:normAutofit fontScale="85000" lnSpcReduction="20000"/>
          </a:bodyPr>
          <a:lstStyle/>
          <a:p>
            <a:r>
              <a:rPr lang="en-US" dirty="0"/>
              <a:t>Para</a:t>
            </a:r>
            <a:r>
              <a:rPr lang="cs-CZ" dirty="0"/>
              <a:t>z</a:t>
            </a:r>
            <a:r>
              <a:rPr lang="en-US" dirty="0"/>
              <a:t>it</a:t>
            </a:r>
            <a:r>
              <a:rPr lang="cs-CZ" dirty="0"/>
              <a:t>i</a:t>
            </a:r>
            <a:r>
              <a:rPr lang="en-US" dirty="0"/>
              <a:t> </a:t>
            </a:r>
            <a:r>
              <a:rPr lang="cs-CZ" dirty="0"/>
              <a:t>a jejich přenos a šíření mezi hostiteli </a:t>
            </a:r>
          </a:p>
          <a:p>
            <a:r>
              <a:rPr lang="en-US" dirty="0"/>
              <a:t>Hos</a:t>
            </a:r>
            <a:r>
              <a:rPr lang="cs-CZ" dirty="0"/>
              <a:t>ti</a:t>
            </a:r>
            <a:r>
              <a:rPr lang="en-US" dirty="0"/>
              <a:t>t</a:t>
            </a:r>
            <a:r>
              <a:rPr lang="cs-CZ" dirty="0" err="1"/>
              <a:t>elsko</a:t>
            </a:r>
            <a:r>
              <a:rPr lang="en-US" dirty="0"/>
              <a:t>-para</a:t>
            </a:r>
            <a:r>
              <a:rPr lang="cs-CZ" dirty="0" err="1"/>
              <a:t>zitární</a:t>
            </a:r>
            <a:r>
              <a:rPr lang="cs-CZ" dirty="0"/>
              <a:t> </a:t>
            </a:r>
            <a:r>
              <a:rPr lang="en-US" dirty="0" err="1"/>
              <a:t>intera</a:t>
            </a:r>
            <a:r>
              <a:rPr lang="cs-CZ" dirty="0" err="1"/>
              <a:t>kce</a:t>
            </a:r>
            <a:r>
              <a:rPr lang="cs-CZ" dirty="0"/>
              <a:t> v</a:t>
            </a:r>
            <a:r>
              <a:rPr lang="en-US" dirty="0"/>
              <a:t> </a:t>
            </a:r>
            <a:r>
              <a:rPr lang="en-US" dirty="0" err="1"/>
              <a:t>Anthropoc</a:t>
            </a:r>
            <a:r>
              <a:rPr lang="cs-CZ" dirty="0" err="1"/>
              <a:t>énu</a:t>
            </a:r>
            <a:endParaRPr lang="cs-CZ" dirty="0"/>
          </a:p>
          <a:p>
            <a:r>
              <a:rPr lang="cs-CZ" dirty="0"/>
              <a:t>Spolupůsobení biodiverzity a parazitárních infekcí</a:t>
            </a:r>
          </a:p>
          <a:p>
            <a:r>
              <a:rPr lang="cs-CZ" dirty="0"/>
              <a:t>Analýza </a:t>
            </a:r>
            <a:r>
              <a:rPr lang="en-US" dirty="0" err="1"/>
              <a:t>biogeogra</a:t>
            </a:r>
            <a:r>
              <a:rPr lang="cs-CZ" dirty="0" err="1"/>
              <a:t>fie</a:t>
            </a:r>
            <a:r>
              <a:rPr lang="en-US" dirty="0"/>
              <a:t> </a:t>
            </a:r>
            <a:r>
              <a:rPr lang="cs-CZ" dirty="0"/>
              <a:t>parazitů a ve vztahu k jejich </a:t>
            </a:r>
            <a:r>
              <a:rPr lang="en-US" dirty="0" err="1"/>
              <a:t>biodiver</a:t>
            </a:r>
            <a:r>
              <a:rPr lang="cs-CZ" dirty="0"/>
              <a:t>z</a:t>
            </a:r>
            <a:r>
              <a:rPr lang="en-US" dirty="0"/>
              <a:t>it</a:t>
            </a:r>
            <a:r>
              <a:rPr lang="cs-CZ" dirty="0"/>
              <a:t>ě</a:t>
            </a:r>
            <a:r>
              <a:rPr lang="en-US" dirty="0"/>
              <a:t> </a:t>
            </a:r>
            <a:endParaRPr lang="cs-CZ" dirty="0"/>
          </a:p>
          <a:p>
            <a:r>
              <a:rPr lang="en-US" dirty="0"/>
              <a:t>Para</a:t>
            </a:r>
            <a:r>
              <a:rPr lang="cs-CZ" dirty="0"/>
              <a:t>z</a:t>
            </a:r>
            <a:r>
              <a:rPr lang="en-US" dirty="0"/>
              <a:t>it</a:t>
            </a:r>
            <a:r>
              <a:rPr lang="cs-CZ" dirty="0" err="1"/>
              <a:t>ární</a:t>
            </a:r>
            <a:r>
              <a:rPr lang="cs-CZ" dirty="0"/>
              <a:t> </a:t>
            </a:r>
            <a:r>
              <a:rPr lang="en-US" dirty="0"/>
              <a:t>e</a:t>
            </a:r>
            <a:r>
              <a:rPr lang="cs-CZ" dirty="0"/>
              <a:t>k</a:t>
            </a:r>
            <a:r>
              <a:rPr lang="en-US" dirty="0" err="1"/>
              <a:t>olo</a:t>
            </a:r>
            <a:r>
              <a:rPr lang="cs-CZ" dirty="0" err="1"/>
              <a:t>gie</a:t>
            </a:r>
            <a:r>
              <a:rPr lang="cs-CZ" dirty="0"/>
              <a:t> v molekulárním věku</a:t>
            </a:r>
            <a:endParaRPr lang="en-US" dirty="0"/>
          </a:p>
          <a:p>
            <a:r>
              <a:rPr lang="cs-CZ" dirty="0" err="1"/>
              <a:t>Kofylogeneze</a:t>
            </a:r>
            <a:r>
              <a:rPr lang="cs-CZ" dirty="0"/>
              <a:t> parazita a hostitele</a:t>
            </a:r>
          </a:p>
          <a:p>
            <a:endParaRPr lang="en-US" dirty="0"/>
          </a:p>
          <a:p>
            <a:endParaRPr lang="cs-CZ" dirty="0"/>
          </a:p>
          <a:p>
            <a:endParaRPr lang="cs-CZ" dirty="0"/>
          </a:p>
        </p:txBody>
      </p:sp>
    </p:spTree>
    <p:extLst>
      <p:ext uri="{BB962C8B-B14F-4D97-AF65-F5344CB8AC3E}">
        <p14:creationId xmlns:p14="http://schemas.microsoft.com/office/powerpoint/2010/main" val="290510441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dirty="0"/>
              <a:t>Děkuji za pozornost !</a:t>
            </a:r>
          </a:p>
        </p:txBody>
      </p:sp>
      <p:pic>
        <p:nvPicPr>
          <p:cNvPr id="7170" name="Picture 2" descr="Parasitic worms found in medieval human remains hold secret for eradicating  them today | Science | AA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7638"/>
            <a:ext cx="8789044" cy="514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152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p:txBody>
          <a:bodyPr/>
          <a:lstStyle/>
          <a:p>
            <a:pPr eaLnBrk="1" hangingPunct="1"/>
            <a:endParaRPr lang="cs-CZ" altLang="cs-CZ"/>
          </a:p>
        </p:txBody>
      </p:sp>
      <p:sp>
        <p:nvSpPr>
          <p:cNvPr id="11267" name="Rectangle 3"/>
          <p:cNvSpPr>
            <a:spLocks noGrp="1" noChangeArrowheads="1"/>
          </p:cNvSpPr>
          <p:nvPr>
            <p:ph type="subTitle" idx="1"/>
          </p:nvPr>
        </p:nvSpPr>
        <p:spPr/>
        <p:txBody>
          <a:bodyPr/>
          <a:lstStyle/>
          <a:p>
            <a:pPr eaLnBrk="1" hangingPunct="1"/>
            <a:endParaRPr lang="cs-CZ" altLang="cs-CZ"/>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38" y="728663"/>
            <a:ext cx="7826375"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a:spLocks noChangeArrowheads="1"/>
          </p:cNvSpPr>
          <p:nvPr/>
        </p:nvSpPr>
        <p:spPr bwMode="auto">
          <a:xfrm>
            <a:off x="3203848" y="908720"/>
            <a:ext cx="3456384" cy="43204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6716289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19665346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cs-CZ" altLang="cs-CZ"/>
          </a:p>
        </p:txBody>
      </p:sp>
      <p:pic>
        <p:nvPicPr>
          <p:cNvPr id="17411"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96838" y="549275"/>
            <a:ext cx="9299575" cy="4735513"/>
          </a:xfrm>
          <a:noFill/>
        </p:spPr>
      </p:pic>
    </p:spTree>
    <p:extLst>
      <p:ext uri="{BB962C8B-B14F-4D97-AF65-F5344CB8AC3E}">
        <p14:creationId xmlns:p14="http://schemas.microsoft.com/office/powerpoint/2010/main" val="246142680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796925"/>
            <a:ext cx="9866313" cy="522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81052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412875"/>
            <a:ext cx="9302751"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198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Apendix 1) rozmanitost parazitů na příkladu třídy </a:t>
            </a:r>
            <a:r>
              <a:rPr lang="cs-CZ" dirty="0" err="1"/>
              <a:t>Monogenea</a:t>
            </a:r>
            <a:endParaRPr lang="cs-CZ" dirty="0"/>
          </a:p>
        </p:txBody>
      </p:sp>
    </p:spTree>
    <p:extLst>
      <p:ext uri="{BB962C8B-B14F-4D97-AF65-F5344CB8AC3E}">
        <p14:creationId xmlns:p14="http://schemas.microsoft.com/office/powerpoint/2010/main" val="3819479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0"/>
            <a:ext cx="5104765" cy="685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ástupný symbol pro text 3"/>
          <p:cNvSpPr>
            <a:spLocks noGrp="1"/>
          </p:cNvSpPr>
          <p:nvPr>
            <p:ph type="body" sz="half" idx="2"/>
          </p:nvPr>
        </p:nvSpPr>
        <p:spPr>
          <a:xfrm>
            <a:off x="323528" y="260648"/>
            <a:ext cx="2952328" cy="1008112"/>
          </a:xfrm>
        </p:spPr>
        <p:txBody>
          <a:bodyPr>
            <a:noAutofit/>
          </a:bodyPr>
          <a:lstStyle/>
          <a:p>
            <a:r>
              <a:rPr lang="cs-CZ" sz="2400" b="1" dirty="0">
                <a:solidFill>
                  <a:srgbClr val="FF0000"/>
                </a:solidFill>
              </a:rPr>
              <a:t>Výskyt parazitismu </a:t>
            </a:r>
          </a:p>
          <a:p>
            <a:r>
              <a:rPr lang="cs-CZ" sz="2400" b="1" dirty="0">
                <a:solidFill>
                  <a:srgbClr val="FF0000"/>
                </a:solidFill>
              </a:rPr>
              <a:t>u  </a:t>
            </a:r>
            <a:r>
              <a:rPr lang="cs-CZ" sz="2400" b="1" dirty="0" err="1">
                <a:solidFill>
                  <a:srgbClr val="FF0000"/>
                </a:solidFill>
              </a:rPr>
              <a:t>Platyhelmithes</a:t>
            </a:r>
            <a:r>
              <a:rPr lang="cs-CZ" sz="2400" b="1" dirty="0">
                <a:solidFill>
                  <a:srgbClr val="FF0000"/>
                </a:solidFill>
              </a:rPr>
              <a:t> </a:t>
            </a:r>
          </a:p>
        </p:txBody>
      </p:sp>
      <p:sp>
        <p:nvSpPr>
          <p:cNvPr id="7" name="Šipka doprava 6"/>
          <p:cNvSpPr/>
          <p:nvPr/>
        </p:nvSpPr>
        <p:spPr>
          <a:xfrm rot="10800000" flipV="1">
            <a:off x="6804248" y="4293096"/>
            <a:ext cx="1799529" cy="50405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Platyhelmithes</a:t>
            </a:r>
            <a:endParaRPr lang="cs-CZ" dirty="0"/>
          </a:p>
        </p:txBody>
      </p:sp>
      <p:sp>
        <p:nvSpPr>
          <p:cNvPr id="6" name="Ovál 5"/>
          <p:cNvSpPr/>
          <p:nvPr/>
        </p:nvSpPr>
        <p:spPr>
          <a:xfrm>
            <a:off x="3635896" y="836712"/>
            <a:ext cx="4967880" cy="4968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751277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30622"/>
            <a:ext cx="8579296" cy="778098"/>
          </a:xfrm>
        </p:spPr>
        <p:txBody>
          <a:bodyPr>
            <a:normAutofit fontScale="90000"/>
          </a:bodyPr>
          <a:lstStyle/>
          <a:p>
            <a:r>
              <a:rPr lang="cs-CZ" dirty="0"/>
              <a:t>Fylogeneze a rozmanitost </a:t>
            </a:r>
            <a:r>
              <a:rPr lang="cs-CZ" dirty="0" err="1"/>
              <a:t>Platyhelmithes</a:t>
            </a:r>
            <a:r>
              <a:rPr lang="cs-CZ" dirty="0"/>
              <a:t> </a:t>
            </a:r>
          </a:p>
        </p:txBody>
      </p:sp>
      <p:pic>
        <p:nvPicPr>
          <p:cNvPr id="7170" name="Picture 2" descr="Phylogeny and Adaptive Radiation | Acoelomate Animals | The Diversity of  Animal Lif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9526" y="1055852"/>
            <a:ext cx="7332833" cy="5674976"/>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prava 4"/>
          <p:cNvSpPr/>
          <p:nvPr/>
        </p:nvSpPr>
        <p:spPr>
          <a:xfrm rot="10800000" flipV="1">
            <a:off x="4860032" y="1628801"/>
            <a:ext cx="1427715" cy="5297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err="1"/>
              <a:t>Monogenea</a:t>
            </a:r>
            <a:endParaRPr lang="cs-CZ" sz="1600" dirty="0"/>
          </a:p>
        </p:txBody>
      </p:sp>
    </p:spTree>
    <p:extLst>
      <p:ext uri="{BB962C8B-B14F-4D97-AF65-F5344CB8AC3E}">
        <p14:creationId xmlns:p14="http://schemas.microsoft.com/office/powerpoint/2010/main" val="20175421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err="1"/>
              <a:t>Monogenea</a:t>
            </a:r>
            <a:r>
              <a:rPr lang="cs-CZ" sz="4000" dirty="0"/>
              <a:t> – na povrchu těla ryb</a:t>
            </a:r>
          </a:p>
        </p:txBody>
      </p:sp>
      <p:pic>
        <p:nvPicPr>
          <p:cNvPr id="13314" name="Picture 2" descr="GyroDb: gyrodactylid monogeneans on the web: Trends in Parasit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771" y="1639341"/>
            <a:ext cx="5374835" cy="438194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Class Monogenea - An Overview - Examples, Life Cycle, Characterist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Class Monogenea - An Overview - Examples, Life Cycle, Characteristic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8" descr="Class Monogenea - An Overview - Examples, Life Cycle, Characteristic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Obrázek 8"/>
          <p:cNvPicPr>
            <a:picLocks noChangeAspect="1"/>
          </p:cNvPicPr>
          <p:nvPr/>
        </p:nvPicPr>
        <p:blipFill>
          <a:blip r:embed="rId3"/>
          <a:stretch>
            <a:fillRect/>
          </a:stretch>
        </p:blipFill>
        <p:spPr>
          <a:xfrm>
            <a:off x="4777680" y="1700808"/>
            <a:ext cx="4042792" cy="4147347"/>
          </a:xfrm>
          <a:prstGeom prst="rect">
            <a:avLst/>
          </a:prstGeom>
        </p:spPr>
      </p:pic>
    </p:spTree>
    <p:extLst>
      <p:ext uri="{BB962C8B-B14F-4D97-AF65-F5344CB8AC3E}">
        <p14:creationId xmlns:p14="http://schemas.microsoft.com/office/powerpoint/2010/main" val="34209604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a:t>Rozmanitost </a:t>
            </a:r>
            <a:r>
              <a:rPr lang="cs-CZ" dirty="0" err="1"/>
              <a:t>Monogenea</a:t>
            </a:r>
            <a:endParaRPr lang="cs-CZ" dirty="0"/>
          </a:p>
        </p:txBody>
      </p:sp>
      <p:pic>
        <p:nvPicPr>
          <p:cNvPr id="8194" name="Picture 2" descr="Monogenea | SpringerLi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97981"/>
            <a:ext cx="8291264" cy="496734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691680" y="2492896"/>
            <a:ext cx="127444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543294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02630"/>
            <a:ext cx="8229600" cy="490066"/>
          </a:xfrm>
        </p:spPr>
        <p:txBody>
          <a:bodyPr>
            <a:normAutofit fontScale="90000"/>
          </a:bodyPr>
          <a:lstStyle/>
          <a:p>
            <a:r>
              <a:rPr lang="cs-CZ" dirty="0"/>
              <a:t>Rozmanitost zástupců </a:t>
            </a:r>
            <a:r>
              <a:rPr lang="cs-CZ" dirty="0" err="1"/>
              <a:t>Monogenea</a:t>
            </a:r>
            <a:endParaRPr lang="cs-CZ" dirty="0"/>
          </a:p>
        </p:txBody>
      </p:sp>
      <p:pic>
        <p:nvPicPr>
          <p:cNvPr id="5124" name="Picture 4" descr="Molecular phylogeny of Neotropical monogeneans (Platyhelminthes: Monogenea)  from catfishes (Siluriformes) | Parasites &amp; Vectors | Full Tex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845542"/>
            <a:ext cx="4176464" cy="560316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olecular and morphological phylogeny of host-specific Dactylogyrus  parasites (Monogenea) sheds new light on the puzzling Middle Eastern origin  of European and African lineages | Parasites &amp; Vectors | Full 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586" y="845542"/>
            <a:ext cx="4104456" cy="5572474"/>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prava 4"/>
          <p:cNvSpPr/>
          <p:nvPr/>
        </p:nvSpPr>
        <p:spPr>
          <a:xfrm>
            <a:off x="3832002" y="2276872"/>
            <a:ext cx="1604094" cy="5040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t>DACTYLOGYRUS</a:t>
            </a:r>
          </a:p>
        </p:txBody>
      </p:sp>
      <p:sp>
        <p:nvSpPr>
          <p:cNvPr id="9" name="Obdélník 8"/>
          <p:cNvSpPr/>
          <p:nvPr/>
        </p:nvSpPr>
        <p:spPr>
          <a:xfrm>
            <a:off x="3203848" y="1417191"/>
            <a:ext cx="914400" cy="1396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hnutá šipka 5"/>
          <p:cNvSpPr/>
          <p:nvPr/>
        </p:nvSpPr>
        <p:spPr>
          <a:xfrm rot="5400000">
            <a:off x="3926135" y="1631010"/>
            <a:ext cx="931690" cy="504056"/>
          </a:xfrm>
          <a:prstGeom prst="bentArrow">
            <a:avLst>
              <a:gd name="adj1" fmla="val 27462"/>
              <a:gd name="adj2" fmla="val 26052"/>
              <a:gd name="adj3" fmla="val 25000"/>
              <a:gd name="adj4" fmla="val 437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4132750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icture 2"/>
          <p:cNvSpPr>
            <a:spLocks noChangeAspect="1" noChangeArrowheads="1"/>
          </p:cNvSpPr>
          <p:nvPr/>
        </p:nvSpPr>
        <p:spPr bwMode="auto">
          <a:xfrm>
            <a:off x="-15087600" y="-137699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15" name="Picture 3"/>
          <p:cNvSpPr>
            <a:spLocks noChangeAspect="1" noChangeArrowheads="1"/>
          </p:cNvSpPr>
          <p:nvPr/>
        </p:nvSpPr>
        <p:spPr bwMode="auto">
          <a:xfrm>
            <a:off x="-14871700" y="-135540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16" name="Picture 4"/>
          <p:cNvSpPr>
            <a:spLocks noChangeAspect="1" noChangeArrowheads="1"/>
          </p:cNvSpPr>
          <p:nvPr/>
        </p:nvSpPr>
        <p:spPr bwMode="auto">
          <a:xfrm>
            <a:off x="-14655800" y="-133381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228600"/>
            <a:ext cx="10944225" cy="672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17605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7238" y="634901"/>
            <a:ext cx="7629525" cy="201811"/>
          </a:xfrm>
        </p:spPr>
        <p:txBody>
          <a:bodyPr>
            <a:noAutofit/>
          </a:bodyPr>
          <a:lstStyle/>
          <a:p>
            <a:pPr>
              <a:defRPr/>
            </a:pPr>
            <a:r>
              <a:rPr lang="cs-CZ" sz="2800" dirty="0"/>
              <a:t>Evoluční expanze </a:t>
            </a:r>
            <a:r>
              <a:rPr lang="cs-CZ" sz="2800" dirty="0" err="1"/>
              <a:t>monogeneí</a:t>
            </a:r>
            <a:r>
              <a:rPr lang="cs-CZ" sz="2800" dirty="0"/>
              <a:t>  - obrovská morfologická strukturální rozmanitost</a:t>
            </a:r>
          </a:p>
        </p:txBody>
      </p:sp>
      <p:sp>
        <p:nvSpPr>
          <p:cNvPr id="22531" name="Zástupný symbol pro text 2"/>
          <p:cNvSpPr>
            <a:spLocks noGrp="1"/>
          </p:cNvSpPr>
          <p:nvPr>
            <p:ph type="body" idx="1"/>
          </p:nvPr>
        </p:nvSpPr>
        <p:spPr>
          <a:xfrm>
            <a:off x="1403648" y="1467133"/>
            <a:ext cx="2272606" cy="377691"/>
          </a:xfrm>
        </p:spPr>
        <p:txBody>
          <a:bodyPr>
            <a:noAutofit/>
          </a:bodyPr>
          <a:lstStyle/>
          <a:p>
            <a:r>
              <a:rPr lang="cs-CZ" altLang="cs-CZ" sz="2000" b="0" dirty="0"/>
              <a:t>Typy </a:t>
            </a:r>
            <a:r>
              <a:rPr lang="cs-CZ" altLang="cs-CZ" sz="2000" b="0" dirty="0" err="1"/>
              <a:t>opisthaptoru</a:t>
            </a:r>
            <a:endParaRPr lang="cs-CZ" altLang="cs-CZ" sz="2000" b="0" dirty="0"/>
          </a:p>
        </p:txBody>
      </p:sp>
      <p:sp>
        <p:nvSpPr>
          <p:cNvPr id="22533" name="Zástupný symbol pro text 4"/>
          <p:cNvSpPr>
            <a:spLocks noGrp="1"/>
          </p:cNvSpPr>
          <p:nvPr>
            <p:ph type="body" sz="quarter" idx="3"/>
          </p:nvPr>
        </p:nvSpPr>
        <p:spPr>
          <a:xfrm>
            <a:off x="5175499" y="1484957"/>
            <a:ext cx="2492845" cy="359867"/>
          </a:xfrm>
        </p:spPr>
        <p:txBody>
          <a:bodyPr>
            <a:noAutofit/>
          </a:bodyPr>
          <a:lstStyle/>
          <a:p>
            <a:r>
              <a:rPr lang="cs-CZ" altLang="cs-CZ" sz="2000" b="0" dirty="0"/>
              <a:t>Evoluce </a:t>
            </a:r>
            <a:r>
              <a:rPr lang="cs-CZ" altLang="cs-CZ" sz="2000" b="0" dirty="0" err="1"/>
              <a:t>opisthaptoru</a:t>
            </a:r>
            <a:endParaRPr lang="cs-CZ" altLang="cs-CZ" sz="2000" b="0" dirty="0"/>
          </a:p>
        </p:txBody>
      </p:sp>
      <p:pic>
        <p:nvPicPr>
          <p:cNvPr id="225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694" y="2057374"/>
            <a:ext cx="3024487" cy="355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674" y="1910026"/>
            <a:ext cx="3184326" cy="3608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6060" y="5400759"/>
            <a:ext cx="432197" cy="41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12512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Group 2"/>
          <p:cNvGrpSpPr>
            <a:grpSpLocks/>
          </p:cNvGrpSpPr>
          <p:nvPr/>
        </p:nvGrpSpPr>
        <p:grpSpPr bwMode="auto">
          <a:xfrm>
            <a:off x="1295636" y="1052736"/>
            <a:ext cx="6552728" cy="5616624"/>
            <a:chOff x="336" y="96"/>
            <a:chExt cx="5136" cy="4080"/>
          </a:xfrm>
        </p:grpSpPr>
        <p:grpSp>
          <p:nvGrpSpPr>
            <p:cNvPr id="110595" name="Group 3"/>
            <p:cNvGrpSpPr>
              <a:grpSpLocks/>
            </p:cNvGrpSpPr>
            <p:nvPr/>
          </p:nvGrpSpPr>
          <p:grpSpPr bwMode="auto">
            <a:xfrm>
              <a:off x="336" y="549"/>
              <a:ext cx="1449" cy="3627"/>
              <a:chOff x="3831" y="528"/>
              <a:chExt cx="1449" cy="3616"/>
            </a:xfrm>
          </p:grpSpPr>
          <p:pic>
            <p:nvPicPr>
              <p:cNvPr id="110596" name="Picture 4" descr="Thylacicleidus serendipitus zmensen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1" y="528"/>
                <a:ext cx="1449" cy="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5"/>
              <p:cNvSpPr txBox="1">
                <a:spLocks noChangeArrowheads="1"/>
              </p:cNvSpPr>
              <p:nvPr/>
            </p:nvSpPr>
            <p:spPr bwMode="auto">
              <a:xfrm rot="16200000">
                <a:off x="4808" y="2210"/>
                <a:ext cx="5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r>
                  <a:rPr lang="cs-CZ" altLang="cs-CZ" sz="1200">
                    <a:solidFill>
                      <a:prstClr val="black"/>
                    </a:solidFill>
                    <a:latin typeface="Corbel" pitchFamily="34" charset="0"/>
                  </a:rPr>
                  <a:t>200 </a:t>
                </a:r>
                <a:r>
                  <a:rPr lang="cs-CZ" altLang="cs-CZ" sz="1200">
                    <a:solidFill>
                      <a:prstClr val="black"/>
                    </a:solidFill>
                    <a:latin typeface="Symbol" pitchFamily="18" charset="2"/>
                  </a:rPr>
                  <a:t>m</a:t>
                </a:r>
                <a:r>
                  <a:rPr lang="cs-CZ" altLang="cs-CZ" sz="1200">
                    <a:solidFill>
                      <a:prstClr val="black"/>
                    </a:solidFill>
                    <a:latin typeface="Corbel" pitchFamily="34" charset="0"/>
                  </a:rPr>
                  <a:t>m</a:t>
                </a:r>
                <a:endParaRPr lang="cs-CZ" altLang="cs-CZ">
                  <a:solidFill>
                    <a:prstClr val="black"/>
                  </a:solidFill>
                  <a:latin typeface="Corbel" pitchFamily="34" charset="0"/>
                </a:endParaRPr>
              </a:p>
            </p:txBody>
          </p:sp>
        </p:grpSp>
        <p:sp>
          <p:nvSpPr>
            <p:cNvPr id="110598" name="Text Box 6"/>
            <p:cNvSpPr txBox="1">
              <a:spLocks noChangeArrowheads="1"/>
            </p:cNvSpPr>
            <p:nvPr/>
          </p:nvSpPr>
          <p:spPr bwMode="auto">
            <a:xfrm>
              <a:off x="480" y="96"/>
              <a:ext cx="120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r>
                <a:rPr lang="cs-CZ" altLang="cs-CZ" sz="1575" i="1">
                  <a:solidFill>
                    <a:prstClr val="black"/>
                  </a:solidFill>
                  <a:latin typeface="Corbel" pitchFamily="34" charset="0"/>
                </a:rPr>
                <a:t>Thylacicleidus serendipitus</a:t>
              </a:r>
              <a:endParaRPr lang="cs-CZ" altLang="cs-CZ" sz="1575">
                <a:solidFill>
                  <a:prstClr val="black"/>
                </a:solidFill>
                <a:latin typeface="Corbel" pitchFamily="34" charset="0"/>
              </a:endParaRPr>
            </a:p>
          </p:txBody>
        </p:sp>
        <p:grpSp>
          <p:nvGrpSpPr>
            <p:cNvPr id="110599" name="Group 7"/>
            <p:cNvGrpSpPr>
              <a:grpSpLocks/>
            </p:cNvGrpSpPr>
            <p:nvPr/>
          </p:nvGrpSpPr>
          <p:grpSpPr bwMode="auto">
            <a:xfrm>
              <a:off x="1972" y="96"/>
              <a:ext cx="1532" cy="4080"/>
              <a:chOff x="1972" y="96"/>
              <a:chExt cx="1532" cy="4080"/>
            </a:xfrm>
          </p:grpSpPr>
          <p:grpSp>
            <p:nvGrpSpPr>
              <p:cNvPr id="110600" name="Group 8"/>
              <p:cNvGrpSpPr>
                <a:grpSpLocks/>
              </p:cNvGrpSpPr>
              <p:nvPr/>
            </p:nvGrpSpPr>
            <p:grpSpPr bwMode="auto">
              <a:xfrm>
                <a:off x="1972" y="540"/>
                <a:ext cx="1532" cy="3636"/>
                <a:chOff x="4036" y="336"/>
                <a:chExt cx="1532" cy="3826"/>
              </a:xfrm>
            </p:grpSpPr>
            <p:pic>
              <p:nvPicPr>
                <p:cNvPr id="110601" name="Picture 9" descr="Thylacicleidus sp1zmenseni zmensenikon"/>
                <p:cNvPicPr>
                  <a:picLocks noChangeAspect="1" noChangeArrowheads="1"/>
                </p:cNvPicPr>
                <p:nvPr/>
              </p:nvPicPr>
              <p:blipFill>
                <a:blip r:embed="rId3"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4036" y="336"/>
                  <a:ext cx="1532" cy="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2" name="Text Box 10"/>
                <p:cNvSpPr txBox="1">
                  <a:spLocks noChangeArrowheads="1"/>
                </p:cNvSpPr>
                <p:nvPr/>
              </p:nvSpPr>
              <p:spPr bwMode="auto">
                <a:xfrm rot="5400000">
                  <a:off x="4038" y="2132"/>
                  <a:ext cx="59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r>
                    <a:rPr lang="cs-CZ" altLang="cs-CZ" sz="1200">
                      <a:solidFill>
                        <a:prstClr val="black"/>
                      </a:solidFill>
                      <a:latin typeface="Corbel" pitchFamily="34" charset="0"/>
                    </a:rPr>
                    <a:t>100 </a:t>
                  </a:r>
                  <a:r>
                    <a:rPr lang="cs-CZ" altLang="cs-CZ" sz="1350">
                      <a:solidFill>
                        <a:prstClr val="black"/>
                      </a:solidFill>
                      <a:latin typeface="Symbol" pitchFamily="18" charset="2"/>
                    </a:rPr>
                    <a:t>m</a:t>
                  </a:r>
                  <a:r>
                    <a:rPr lang="cs-CZ" altLang="cs-CZ" sz="1200">
                      <a:solidFill>
                        <a:prstClr val="black"/>
                      </a:solidFill>
                      <a:latin typeface="Corbel" pitchFamily="34" charset="0"/>
                    </a:rPr>
                    <a:t>m</a:t>
                  </a:r>
                  <a:endParaRPr lang="cs-CZ" altLang="cs-CZ">
                    <a:solidFill>
                      <a:prstClr val="black"/>
                    </a:solidFill>
                    <a:latin typeface="Corbel" pitchFamily="34" charset="0"/>
                  </a:endParaRPr>
                </a:p>
              </p:txBody>
            </p:sp>
          </p:grpSp>
          <p:sp>
            <p:nvSpPr>
              <p:cNvPr id="110603" name="Text Box 11"/>
              <p:cNvSpPr txBox="1">
                <a:spLocks noChangeArrowheads="1"/>
              </p:cNvSpPr>
              <p:nvPr/>
            </p:nvSpPr>
            <p:spPr bwMode="auto">
              <a:xfrm>
                <a:off x="2191" y="96"/>
                <a:ext cx="1107"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r>
                  <a:rPr lang="cs-CZ" altLang="cs-CZ" sz="1575" i="1">
                    <a:solidFill>
                      <a:prstClr val="black"/>
                    </a:solidFill>
                    <a:latin typeface="Corbel" pitchFamily="34" charset="0"/>
                  </a:rPr>
                  <a:t>Thylacicleidus</a:t>
                </a:r>
                <a:endParaRPr lang="cs-CZ" altLang="cs-CZ" sz="1575">
                  <a:solidFill>
                    <a:prstClr val="black"/>
                  </a:solidFill>
                  <a:latin typeface="Corbel" pitchFamily="34" charset="0"/>
                </a:endParaRPr>
              </a:p>
              <a:p>
                <a:pPr algn="ctr" eaLnBrk="0" hangingPunct="0"/>
                <a:r>
                  <a:rPr lang="cs-CZ" altLang="cs-CZ" sz="1575">
                    <a:solidFill>
                      <a:prstClr val="black"/>
                    </a:solidFill>
                    <a:latin typeface="Corbel" pitchFamily="34" charset="0"/>
                  </a:rPr>
                  <a:t>sp. 1</a:t>
                </a:r>
                <a:endParaRPr lang="cs-CZ" altLang="cs-CZ">
                  <a:solidFill>
                    <a:prstClr val="black"/>
                  </a:solidFill>
                  <a:latin typeface="Corbel" pitchFamily="34" charset="0"/>
                </a:endParaRPr>
              </a:p>
            </p:txBody>
          </p:sp>
        </p:grpSp>
        <p:grpSp>
          <p:nvGrpSpPr>
            <p:cNvPr id="110604" name="Group 12"/>
            <p:cNvGrpSpPr>
              <a:grpSpLocks/>
            </p:cNvGrpSpPr>
            <p:nvPr/>
          </p:nvGrpSpPr>
          <p:grpSpPr bwMode="auto">
            <a:xfrm>
              <a:off x="3704" y="96"/>
              <a:ext cx="1768" cy="4080"/>
              <a:chOff x="3704" y="96"/>
              <a:chExt cx="1768" cy="4080"/>
            </a:xfrm>
          </p:grpSpPr>
          <p:grpSp>
            <p:nvGrpSpPr>
              <p:cNvPr id="110605" name="Group 13"/>
              <p:cNvGrpSpPr>
                <a:grpSpLocks/>
              </p:cNvGrpSpPr>
              <p:nvPr/>
            </p:nvGrpSpPr>
            <p:grpSpPr bwMode="auto">
              <a:xfrm>
                <a:off x="3704" y="528"/>
                <a:ext cx="1768" cy="3648"/>
                <a:chOff x="3648" y="336"/>
                <a:chExt cx="1768" cy="3840"/>
              </a:xfrm>
            </p:grpSpPr>
            <p:pic>
              <p:nvPicPr>
                <p:cNvPr id="110606" name="Picture 14" descr="Thylacicleidus sp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8" y="336"/>
                  <a:ext cx="1768"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7" name="Text Box 15"/>
                <p:cNvSpPr txBox="1">
                  <a:spLocks noChangeArrowheads="1"/>
                </p:cNvSpPr>
                <p:nvPr/>
              </p:nvSpPr>
              <p:spPr bwMode="auto">
                <a:xfrm rot="5327596">
                  <a:off x="3803" y="2181"/>
                  <a:ext cx="59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r>
                    <a:rPr lang="cs-CZ" altLang="cs-CZ" sz="1200">
                      <a:solidFill>
                        <a:prstClr val="black"/>
                      </a:solidFill>
                      <a:latin typeface="Corbel" pitchFamily="34" charset="0"/>
                    </a:rPr>
                    <a:t>100 </a:t>
                  </a:r>
                  <a:r>
                    <a:rPr lang="cs-CZ" altLang="cs-CZ" sz="1350">
                      <a:solidFill>
                        <a:prstClr val="black"/>
                      </a:solidFill>
                      <a:latin typeface="Symbol" pitchFamily="18" charset="2"/>
                    </a:rPr>
                    <a:t>m</a:t>
                  </a:r>
                  <a:r>
                    <a:rPr lang="cs-CZ" altLang="cs-CZ" sz="1200">
                      <a:solidFill>
                        <a:prstClr val="black"/>
                      </a:solidFill>
                      <a:latin typeface="Corbel" pitchFamily="34" charset="0"/>
                    </a:rPr>
                    <a:t>m</a:t>
                  </a:r>
                </a:p>
              </p:txBody>
            </p:sp>
          </p:grpSp>
          <p:sp>
            <p:nvSpPr>
              <p:cNvPr id="110608" name="Text Box 16"/>
              <p:cNvSpPr txBox="1">
                <a:spLocks noChangeArrowheads="1"/>
              </p:cNvSpPr>
              <p:nvPr/>
            </p:nvSpPr>
            <p:spPr bwMode="auto">
              <a:xfrm>
                <a:off x="4063" y="96"/>
                <a:ext cx="1107"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r>
                  <a:rPr lang="cs-CZ" altLang="cs-CZ" sz="1575" i="1">
                    <a:solidFill>
                      <a:prstClr val="black"/>
                    </a:solidFill>
                    <a:latin typeface="Corbel" pitchFamily="34" charset="0"/>
                  </a:rPr>
                  <a:t>Thylacicleidus</a:t>
                </a:r>
                <a:endParaRPr lang="cs-CZ" altLang="cs-CZ" sz="1575">
                  <a:solidFill>
                    <a:prstClr val="black"/>
                  </a:solidFill>
                  <a:latin typeface="Corbel" pitchFamily="34" charset="0"/>
                </a:endParaRPr>
              </a:p>
              <a:p>
                <a:pPr algn="ctr" eaLnBrk="0" hangingPunct="0"/>
                <a:r>
                  <a:rPr lang="cs-CZ" altLang="cs-CZ" sz="1575">
                    <a:solidFill>
                      <a:prstClr val="black"/>
                    </a:solidFill>
                    <a:latin typeface="Corbel" pitchFamily="34" charset="0"/>
                  </a:rPr>
                  <a:t>sp. 2</a:t>
                </a:r>
                <a:endParaRPr lang="cs-CZ" altLang="cs-CZ">
                  <a:solidFill>
                    <a:prstClr val="black"/>
                  </a:solidFill>
                  <a:latin typeface="Corbel" pitchFamily="34" charset="0"/>
                </a:endParaRPr>
              </a:p>
            </p:txBody>
          </p:sp>
        </p:grpSp>
      </p:grpSp>
      <p:sp>
        <p:nvSpPr>
          <p:cNvPr id="2" name="TextovéPole 1"/>
          <p:cNvSpPr txBox="1"/>
          <p:nvPr/>
        </p:nvSpPr>
        <p:spPr>
          <a:xfrm>
            <a:off x="1760313" y="260648"/>
            <a:ext cx="5692007" cy="523220"/>
          </a:xfrm>
          <a:prstGeom prst="rect">
            <a:avLst/>
          </a:prstGeom>
          <a:noFill/>
        </p:spPr>
        <p:txBody>
          <a:bodyPr wrap="none" rtlCol="0">
            <a:spAutoFit/>
          </a:bodyPr>
          <a:lstStyle/>
          <a:p>
            <a:r>
              <a:rPr lang="cs-CZ" sz="2800" dirty="0"/>
              <a:t>Srovnání tři druhů rodu </a:t>
            </a:r>
            <a:r>
              <a:rPr lang="cs-CZ" sz="2800" i="1" dirty="0" err="1"/>
              <a:t>Thylacicleidus</a:t>
            </a:r>
            <a:endParaRPr lang="cs-CZ" sz="2800" i="1" dirty="0"/>
          </a:p>
        </p:txBody>
      </p:sp>
    </p:spTree>
    <p:extLst>
      <p:ext uri="{BB962C8B-B14F-4D97-AF65-F5344CB8AC3E}">
        <p14:creationId xmlns:p14="http://schemas.microsoft.com/office/powerpoint/2010/main" val="37943624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533-15-10k6(60x1)-kop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7878" y="3546823"/>
            <a:ext cx="4723986" cy="305052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1139" name="Picture 3" descr="533-15-10h6(60x1)-kop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857250"/>
            <a:ext cx="4302721" cy="40119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1140" name="Picture 4" descr="533-15-10k5(60x1)-kopie-vagina-oříznut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272" y="863020"/>
            <a:ext cx="3859592" cy="284975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1141" name="Text Box 5"/>
          <p:cNvSpPr txBox="1">
            <a:spLocks noChangeArrowheads="1"/>
          </p:cNvSpPr>
          <p:nvPr/>
        </p:nvSpPr>
        <p:spPr bwMode="auto">
          <a:xfrm>
            <a:off x="899592" y="5033717"/>
            <a:ext cx="2781300" cy="141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5000"/>
              </a:lnSpc>
              <a:spcBef>
                <a:spcPct val="0"/>
              </a:spcBef>
              <a:buFontTx/>
              <a:buNone/>
            </a:pPr>
            <a:r>
              <a:rPr lang="cs-CZ" altLang="cs-CZ" sz="1350" i="1" dirty="0" err="1">
                <a:solidFill>
                  <a:srgbClr val="000000"/>
                </a:solidFill>
                <a:latin typeface="Tahoma" panose="020B0604030504040204" pitchFamily="34" charset="0"/>
              </a:rPr>
              <a:t>Nanotrema</a:t>
            </a:r>
            <a:r>
              <a:rPr lang="cs-CZ" altLang="cs-CZ" sz="1350" i="1" dirty="0">
                <a:solidFill>
                  <a:srgbClr val="000000"/>
                </a:solidFill>
                <a:latin typeface="Tahoma" panose="020B0604030504040204" pitchFamily="34" charset="0"/>
              </a:rPr>
              <a:t> </a:t>
            </a:r>
            <a:r>
              <a:rPr lang="cs-CZ" altLang="cs-CZ" sz="1350" i="1" dirty="0" err="1">
                <a:solidFill>
                  <a:srgbClr val="000000"/>
                </a:solidFill>
                <a:latin typeface="Tahoma" panose="020B0604030504040204" pitchFamily="34" charset="0"/>
              </a:rPr>
              <a:t>niokoloensis</a:t>
            </a:r>
            <a:r>
              <a:rPr lang="cs-CZ" altLang="cs-CZ" sz="1350" dirty="0">
                <a:solidFill>
                  <a:srgbClr val="000000"/>
                </a:solidFill>
                <a:latin typeface="Tahoma" panose="020B0604030504040204" pitchFamily="34" charset="0"/>
              </a:rPr>
              <a:t> </a:t>
            </a:r>
            <a:r>
              <a:rPr lang="cs-CZ" altLang="cs-CZ" sz="1350" dirty="0" err="1">
                <a:solidFill>
                  <a:srgbClr val="000000"/>
                </a:solidFill>
                <a:latin typeface="Tahoma" panose="020B0604030504040204" pitchFamily="34" charset="0"/>
              </a:rPr>
              <a:t>n.sp</a:t>
            </a:r>
            <a:r>
              <a:rPr lang="cs-CZ" altLang="cs-CZ" sz="1350" dirty="0">
                <a:solidFill>
                  <a:srgbClr val="000000"/>
                </a:solidFill>
                <a:latin typeface="Tahoma" panose="020B0604030504040204" pitchFamily="34" charset="0"/>
              </a:rPr>
              <a:t>. </a:t>
            </a:r>
          </a:p>
          <a:p>
            <a:pPr eaLnBrk="1" hangingPunct="1">
              <a:lnSpc>
                <a:spcPct val="125000"/>
              </a:lnSpc>
              <a:spcBef>
                <a:spcPct val="0"/>
              </a:spcBef>
              <a:buFontTx/>
              <a:buNone/>
            </a:pPr>
            <a:r>
              <a:rPr lang="cs-CZ" altLang="cs-CZ" sz="1050" b="1" dirty="0">
                <a:solidFill>
                  <a:srgbClr val="000000"/>
                </a:solidFill>
                <a:latin typeface="Tahoma" panose="020B0604030504040204" pitchFamily="34" charset="0"/>
              </a:rPr>
              <a:t>Host:</a:t>
            </a:r>
            <a:r>
              <a:rPr lang="cs-CZ" altLang="cs-CZ" sz="1050" i="1" dirty="0">
                <a:solidFill>
                  <a:srgbClr val="000000"/>
                </a:solidFill>
                <a:latin typeface="Tahoma" panose="020B0604030504040204" pitchFamily="34" charset="0"/>
              </a:rPr>
              <a:t> </a:t>
            </a:r>
            <a:r>
              <a:rPr lang="cs-CZ" altLang="cs-CZ" sz="1050" i="1" dirty="0" err="1">
                <a:solidFill>
                  <a:srgbClr val="000000"/>
                </a:solidFill>
                <a:latin typeface="Tahoma" panose="020B0604030504040204" pitchFamily="34" charset="0"/>
              </a:rPr>
              <a:t>Citharinus</a:t>
            </a:r>
            <a:r>
              <a:rPr lang="cs-CZ" altLang="cs-CZ" sz="1050" i="1" dirty="0">
                <a:solidFill>
                  <a:srgbClr val="000000"/>
                </a:solidFill>
                <a:latin typeface="Tahoma" panose="020B0604030504040204" pitchFamily="34" charset="0"/>
              </a:rPr>
              <a:t> </a:t>
            </a:r>
            <a:r>
              <a:rPr lang="cs-CZ" altLang="cs-CZ" sz="1050" i="1" dirty="0" err="1">
                <a:solidFill>
                  <a:srgbClr val="000000"/>
                </a:solidFill>
                <a:latin typeface="Tahoma" panose="020B0604030504040204" pitchFamily="34" charset="0"/>
              </a:rPr>
              <a:t>citharus</a:t>
            </a:r>
            <a:r>
              <a:rPr lang="cs-CZ" altLang="cs-CZ" sz="1050" i="1" dirty="0">
                <a:solidFill>
                  <a:srgbClr val="000000"/>
                </a:solidFill>
                <a:latin typeface="Tahoma" panose="020B0604030504040204" pitchFamily="34" charset="0"/>
              </a:rPr>
              <a:t> </a:t>
            </a:r>
            <a:r>
              <a:rPr lang="cs-CZ" altLang="cs-CZ" sz="1050" i="1" dirty="0" err="1">
                <a:solidFill>
                  <a:srgbClr val="000000"/>
                </a:solidFill>
                <a:latin typeface="Tahoma" panose="020B0604030504040204" pitchFamily="34" charset="0"/>
              </a:rPr>
              <a:t>citharus</a:t>
            </a:r>
            <a:r>
              <a:rPr lang="cs-CZ" altLang="cs-CZ" sz="1050" dirty="0">
                <a:solidFill>
                  <a:srgbClr val="000000"/>
                </a:solidFill>
                <a:latin typeface="Tahoma" panose="020B0604030504040204" pitchFamily="34" charset="0"/>
              </a:rPr>
              <a:t> </a:t>
            </a:r>
          </a:p>
          <a:p>
            <a:pPr eaLnBrk="1" hangingPunct="1">
              <a:lnSpc>
                <a:spcPct val="125000"/>
              </a:lnSpc>
              <a:spcBef>
                <a:spcPct val="0"/>
              </a:spcBef>
              <a:buFontTx/>
              <a:buNone/>
            </a:pPr>
            <a:r>
              <a:rPr lang="cs-CZ" altLang="cs-CZ" sz="1050" b="1" dirty="0" err="1">
                <a:solidFill>
                  <a:srgbClr val="000000"/>
                </a:solidFill>
                <a:latin typeface="Tahoma" panose="020B0604030504040204" pitchFamily="34" charset="0"/>
              </a:rPr>
              <a:t>Locality</a:t>
            </a:r>
            <a:r>
              <a:rPr lang="cs-CZ" altLang="cs-CZ" sz="1050" b="1" dirty="0">
                <a:solidFill>
                  <a:srgbClr val="000000"/>
                </a:solidFill>
                <a:latin typeface="Tahoma" panose="020B0604030504040204" pitchFamily="34" charset="0"/>
              </a:rPr>
              <a:t>:</a:t>
            </a:r>
            <a:r>
              <a:rPr lang="cs-CZ" altLang="cs-CZ" sz="1050" dirty="0">
                <a:solidFill>
                  <a:srgbClr val="000000"/>
                </a:solidFill>
                <a:latin typeface="Tahoma" panose="020B0604030504040204" pitchFamily="34" charset="0"/>
              </a:rPr>
              <a:t> </a:t>
            </a:r>
            <a:r>
              <a:rPr lang="cs-CZ" altLang="cs-CZ" sz="1050" dirty="0" err="1">
                <a:solidFill>
                  <a:srgbClr val="000000"/>
                </a:solidFill>
                <a:latin typeface="Tahoma" panose="020B0604030504040204" pitchFamily="34" charset="0"/>
              </a:rPr>
              <a:t>Niokolo</a:t>
            </a:r>
            <a:r>
              <a:rPr lang="cs-CZ" altLang="cs-CZ" sz="1050" dirty="0">
                <a:solidFill>
                  <a:srgbClr val="000000"/>
                </a:solidFill>
                <a:latin typeface="Tahoma" panose="020B0604030504040204" pitchFamily="34" charset="0"/>
              </a:rPr>
              <a:t> Koba River </a:t>
            </a:r>
            <a:r>
              <a:rPr lang="cs-CZ" altLang="cs-CZ" sz="1050" dirty="0" err="1">
                <a:solidFill>
                  <a:srgbClr val="000000"/>
                </a:solidFill>
                <a:latin typeface="Tahoma" panose="020B0604030504040204" pitchFamily="34" charset="0"/>
              </a:rPr>
              <a:t>near</a:t>
            </a:r>
            <a:r>
              <a:rPr lang="cs-CZ" altLang="cs-CZ" sz="1050" dirty="0">
                <a:solidFill>
                  <a:srgbClr val="000000"/>
                </a:solidFill>
                <a:latin typeface="Tahoma" panose="020B0604030504040204" pitchFamily="34" charset="0"/>
              </a:rPr>
              <a:t> Pont </a:t>
            </a:r>
            <a:r>
              <a:rPr lang="cs-CZ" altLang="cs-CZ" sz="1050" dirty="0" err="1">
                <a:solidFill>
                  <a:srgbClr val="000000"/>
                </a:solidFill>
                <a:latin typeface="Tahoma" panose="020B0604030504040204" pitchFamily="34" charset="0"/>
              </a:rPr>
              <a:t>Suspendu</a:t>
            </a:r>
            <a:r>
              <a:rPr lang="cs-CZ" altLang="cs-CZ" sz="1050" dirty="0">
                <a:solidFill>
                  <a:srgbClr val="000000"/>
                </a:solidFill>
                <a:latin typeface="Tahoma" panose="020B0604030504040204" pitchFamily="34" charset="0"/>
              </a:rPr>
              <a:t> </a:t>
            </a:r>
            <a:r>
              <a:rPr lang="cs-CZ" altLang="cs-CZ" sz="1050" dirty="0" err="1">
                <a:solidFill>
                  <a:srgbClr val="000000"/>
                </a:solidFill>
                <a:latin typeface="Tahoma" panose="020B0604030504040204" pitchFamily="34" charset="0"/>
              </a:rPr>
              <a:t>Niokolo</a:t>
            </a:r>
            <a:r>
              <a:rPr lang="cs-CZ" altLang="cs-CZ" sz="1050" dirty="0">
                <a:solidFill>
                  <a:srgbClr val="000000"/>
                </a:solidFill>
                <a:latin typeface="Tahoma" panose="020B0604030504040204" pitchFamily="34" charset="0"/>
              </a:rPr>
              <a:t>-Koba </a:t>
            </a:r>
            <a:r>
              <a:rPr lang="cs-CZ" altLang="cs-CZ" sz="1050" dirty="0" err="1">
                <a:solidFill>
                  <a:srgbClr val="000000"/>
                </a:solidFill>
                <a:latin typeface="Tahoma" panose="020B0604030504040204" pitchFamily="34" charset="0"/>
              </a:rPr>
              <a:t>National</a:t>
            </a:r>
            <a:r>
              <a:rPr lang="cs-CZ" altLang="cs-CZ" sz="1050" dirty="0">
                <a:solidFill>
                  <a:srgbClr val="000000"/>
                </a:solidFill>
                <a:latin typeface="Tahoma" panose="020B0604030504040204" pitchFamily="34" charset="0"/>
              </a:rPr>
              <a:t> Park, Senegal</a:t>
            </a:r>
          </a:p>
          <a:p>
            <a:pPr eaLnBrk="1" hangingPunct="1">
              <a:lnSpc>
                <a:spcPct val="125000"/>
              </a:lnSpc>
              <a:spcBef>
                <a:spcPct val="0"/>
              </a:spcBef>
              <a:buFontTx/>
              <a:buNone/>
            </a:pPr>
            <a:r>
              <a:rPr lang="cs-CZ" altLang="cs-CZ" sz="1350" i="1" dirty="0">
                <a:solidFill>
                  <a:srgbClr val="000000"/>
                </a:solidFill>
                <a:latin typeface="Tahoma" panose="020B0604030504040204" pitchFamily="34" charset="0"/>
              </a:rPr>
              <a:t>      </a:t>
            </a:r>
          </a:p>
        </p:txBody>
      </p:sp>
      <p:sp>
        <p:nvSpPr>
          <p:cNvPr id="2" name="TextovéPole 1"/>
          <p:cNvSpPr txBox="1"/>
          <p:nvPr/>
        </p:nvSpPr>
        <p:spPr>
          <a:xfrm>
            <a:off x="1331640" y="188640"/>
            <a:ext cx="6498702" cy="523220"/>
          </a:xfrm>
          <a:prstGeom prst="rect">
            <a:avLst/>
          </a:prstGeom>
          <a:noFill/>
        </p:spPr>
        <p:txBody>
          <a:bodyPr wrap="none" rtlCol="0">
            <a:spAutoFit/>
          </a:bodyPr>
          <a:lstStyle/>
          <a:p>
            <a:r>
              <a:rPr lang="cs-CZ" sz="2800" dirty="0"/>
              <a:t>Determinační znaky </a:t>
            </a:r>
            <a:r>
              <a:rPr lang="cs-CZ" sz="2800" i="1" dirty="0" err="1"/>
              <a:t>Nanotrema</a:t>
            </a:r>
            <a:r>
              <a:rPr lang="cs-CZ" sz="2800" i="1" dirty="0"/>
              <a:t> </a:t>
            </a:r>
            <a:r>
              <a:rPr lang="cs-CZ" sz="2800" i="1" dirty="0" err="1"/>
              <a:t>niokolensis</a:t>
            </a:r>
            <a:endParaRPr lang="cs-CZ" sz="2800" i="1" dirty="0"/>
          </a:p>
        </p:txBody>
      </p:sp>
    </p:spTree>
    <p:extLst>
      <p:ext uri="{BB962C8B-B14F-4D97-AF65-F5344CB8AC3E}">
        <p14:creationId xmlns:p14="http://schemas.microsoft.com/office/powerpoint/2010/main" val="3469478386"/>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FIG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802032"/>
            <a:ext cx="6627887" cy="502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1277542" y="5827330"/>
            <a:ext cx="65889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5000"/>
              </a:lnSpc>
            </a:pPr>
            <a:r>
              <a:rPr lang="cs-CZ" altLang="cs-CZ" sz="1200" i="1" dirty="0" err="1">
                <a:solidFill>
                  <a:srgbClr val="000000"/>
                </a:solidFill>
                <a:latin typeface="Tahoma" pitchFamily="34" charset="0"/>
              </a:rPr>
              <a:t>Sclerotised</a:t>
            </a:r>
            <a:r>
              <a:rPr lang="cs-CZ" altLang="cs-CZ" sz="1200" i="1" dirty="0">
                <a:solidFill>
                  <a:srgbClr val="000000"/>
                </a:solidFill>
                <a:latin typeface="Tahoma" pitchFamily="34" charset="0"/>
              </a:rPr>
              <a:t> </a:t>
            </a:r>
            <a:r>
              <a:rPr lang="cs-CZ" altLang="cs-CZ" sz="1200" i="1" dirty="0" err="1">
                <a:solidFill>
                  <a:srgbClr val="000000"/>
                </a:solidFill>
                <a:latin typeface="Tahoma" pitchFamily="34" charset="0"/>
              </a:rPr>
              <a:t>structures</a:t>
            </a:r>
            <a:r>
              <a:rPr lang="cs-CZ" altLang="cs-CZ" sz="1200" i="1" dirty="0">
                <a:solidFill>
                  <a:srgbClr val="000000"/>
                </a:solidFill>
                <a:latin typeface="Tahoma" pitchFamily="34" charset="0"/>
              </a:rPr>
              <a:t> of </a:t>
            </a:r>
            <a:r>
              <a:rPr lang="cs-CZ" altLang="cs-CZ" sz="1200" i="1" dirty="0" err="1">
                <a:solidFill>
                  <a:srgbClr val="000000"/>
                </a:solidFill>
                <a:latin typeface="Tahoma" pitchFamily="34" charset="0"/>
              </a:rPr>
              <a:t>Nanotrema</a:t>
            </a:r>
            <a:r>
              <a:rPr lang="cs-CZ" altLang="cs-CZ" sz="1200" i="1" dirty="0">
                <a:solidFill>
                  <a:srgbClr val="000000"/>
                </a:solidFill>
                <a:latin typeface="Tahoma" pitchFamily="34" charset="0"/>
              </a:rPr>
              <a:t> </a:t>
            </a:r>
            <a:r>
              <a:rPr lang="cs-CZ" altLang="cs-CZ" sz="1200" i="1" dirty="0" err="1">
                <a:solidFill>
                  <a:srgbClr val="000000"/>
                </a:solidFill>
                <a:latin typeface="Tahoma" pitchFamily="34" charset="0"/>
              </a:rPr>
              <a:t>niokoloensis</a:t>
            </a:r>
            <a:r>
              <a:rPr lang="cs-CZ" altLang="cs-CZ" sz="1200" dirty="0">
                <a:solidFill>
                  <a:srgbClr val="000000"/>
                </a:solidFill>
                <a:latin typeface="Tahoma" pitchFamily="34" charset="0"/>
              </a:rPr>
              <a:t> </a:t>
            </a:r>
            <a:r>
              <a:rPr lang="cs-CZ" altLang="cs-CZ" sz="1200" dirty="0" err="1">
                <a:solidFill>
                  <a:srgbClr val="000000"/>
                </a:solidFill>
                <a:latin typeface="Tahoma" pitchFamily="34" charset="0"/>
              </a:rPr>
              <a:t>sp.nov</a:t>
            </a:r>
            <a:r>
              <a:rPr lang="cs-CZ" altLang="cs-CZ" sz="1200" dirty="0">
                <a:solidFill>
                  <a:srgbClr val="000000"/>
                </a:solidFill>
                <a:latin typeface="Tahoma" pitchFamily="34" charset="0"/>
              </a:rPr>
              <a:t>.: </a:t>
            </a:r>
            <a:r>
              <a:rPr lang="cs-CZ" altLang="cs-CZ" sz="1200" dirty="0" err="1">
                <a:solidFill>
                  <a:srgbClr val="000000"/>
                </a:solidFill>
                <a:latin typeface="Tahoma" pitchFamily="34" charset="0"/>
              </a:rPr>
              <a:t>va</a:t>
            </a:r>
            <a:r>
              <a:rPr lang="cs-CZ" altLang="cs-CZ" sz="1200" dirty="0">
                <a:solidFill>
                  <a:srgbClr val="000000"/>
                </a:solidFill>
                <a:latin typeface="Tahoma" pitchFamily="34" charset="0"/>
              </a:rPr>
              <a:t> = </a:t>
            </a:r>
            <a:r>
              <a:rPr lang="cs-CZ" altLang="cs-CZ" sz="1200" dirty="0" err="1">
                <a:solidFill>
                  <a:srgbClr val="000000"/>
                </a:solidFill>
                <a:latin typeface="Tahoma" pitchFamily="34" charset="0"/>
              </a:rPr>
              <a:t>ventral</a:t>
            </a:r>
            <a:r>
              <a:rPr lang="cs-CZ" altLang="cs-CZ" sz="1200" dirty="0">
                <a:solidFill>
                  <a:srgbClr val="000000"/>
                </a:solidFill>
                <a:latin typeface="Tahoma" pitchFamily="34" charset="0"/>
              </a:rPr>
              <a:t> </a:t>
            </a:r>
            <a:r>
              <a:rPr lang="cs-CZ" altLang="cs-CZ" sz="1200" dirty="0" err="1">
                <a:solidFill>
                  <a:srgbClr val="000000"/>
                </a:solidFill>
                <a:latin typeface="Tahoma" pitchFamily="34" charset="0"/>
              </a:rPr>
              <a:t>anchor</a:t>
            </a:r>
            <a:r>
              <a:rPr lang="cs-CZ" altLang="cs-CZ" sz="1200" dirty="0">
                <a:solidFill>
                  <a:srgbClr val="000000"/>
                </a:solidFill>
                <a:latin typeface="Tahoma" pitchFamily="34" charset="0"/>
              </a:rPr>
              <a:t>, </a:t>
            </a:r>
            <a:r>
              <a:rPr lang="cs-CZ" altLang="cs-CZ" sz="1200" dirty="0" err="1">
                <a:solidFill>
                  <a:srgbClr val="000000"/>
                </a:solidFill>
                <a:latin typeface="Tahoma" pitchFamily="34" charset="0"/>
              </a:rPr>
              <a:t>vb</a:t>
            </a:r>
            <a:r>
              <a:rPr lang="cs-CZ" altLang="cs-CZ" sz="1200" dirty="0">
                <a:solidFill>
                  <a:srgbClr val="000000"/>
                </a:solidFill>
                <a:latin typeface="Tahoma" pitchFamily="34" charset="0"/>
              </a:rPr>
              <a:t> = </a:t>
            </a:r>
            <a:r>
              <a:rPr lang="cs-CZ" altLang="cs-CZ" sz="1200" dirty="0" err="1">
                <a:solidFill>
                  <a:srgbClr val="000000"/>
                </a:solidFill>
                <a:latin typeface="Tahoma" pitchFamily="34" charset="0"/>
              </a:rPr>
              <a:t>ventral</a:t>
            </a:r>
            <a:r>
              <a:rPr lang="cs-CZ" altLang="cs-CZ" sz="1200" dirty="0">
                <a:solidFill>
                  <a:srgbClr val="000000"/>
                </a:solidFill>
                <a:latin typeface="Tahoma" pitchFamily="34" charset="0"/>
              </a:rPr>
              <a:t> bar, da = </a:t>
            </a:r>
            <a:r>
              <a:rPr lang="cs-CZ" altLang="cs-CZ" sz="1200" dirty="0" err="1">
                <a:solidFill>
                  <a:srgbClr val="000000"/>
                </a:solidFill>
                <a:latin typeface="Tahoma" pitchFamily="34" charset="0"/>
              </a:rPr>
              <a:t>dorsal</a:t>
            </a:r>
            <a:r>
              <a:rPr lang="cs-CZ" altLang="cs-CZ" sz="1200" dirty="0">
                <a:solidFill>
                  <a:srgbClr val="000000"/>
                </a:solidFill>
                <a:latin typeface="Tahoma" pitchFamily="34" charset="0"/>
              </a:rPr>
              <a:t> </a:t>
            </a:r>
            <a:r>
              <a:rPr lang="cs-CZ" altLang="cs-CZ" sz="1200" dirty="0" err="1">
                <a:solidFill>
                  <a:srgbClr val="000000"/>
                </a:solidFill>
                <a:latin typeface="Tahoma" pitchFamily="34" charset="0"/>
              </a:rPr>
              <a:t>anchor</a:t>
            </a:r>
            <a:r>
              <a:rPr lang="cs-CZ" altLang="cs-CZ" sz="1200" dirty="0">
                <a:solidFill>
                  <a:srgbClr val="000000"/>
                </a:solidFill>
                <a:latin typeface="Tahoma" pitchFamily="34" charset="0"/>
              </a:rPr>
              <a:t>, I-VII = </a:t>
            </a:r>
            <a:r>
              <a:rPr lang="cs-CZ" altLang="cs-CZ" sz="1200" dirty="0" err="1">
                <a:solidFill>
                  <a:srgbClr val="000000"/>
                </a:solidFill>
                <a:latin typeface="Tahoma" pitchFamily="34" charset="0"/>
              </a:rPr>
              <a:t>pairs</a:t>
            </a:r>
            <a:r>
              <a:rPr lang="cs-CZ" altLang="cs-CZ" sz="1200" dirty="0">
                <a:solidFill>
                  <a:srgbClr val="000000"/>
                </a:solidFill>
                <a:latin typeface="Tahoma" pitchFamily="34" charset="0"/>
              </a:rPr>
              <a:t> of </a:t>
            </a:r>
            <a:r>
              <a:rPr lang="cs-CZ" altLang="cs-CZ" sz="1200" dirty="0" err="1">
                <a:solidFill>
                  <a:srgbClr val="000000"/>
                </a:solidFill>
                <a:latin typeface="Tahoma" pitchFamily="34" charset="0"/>
              </a:rPr>
              <a:t>hooks</a:t>
            </a:r>
            <a:r>
              <a:rPr lang="cs-CZ" altLang="cs-CZ" sz="1200" dirty="0">
                <a:solidFill>
                  <a:srgbClr val="000000"/>
                </a:solidFill>
                <a:latin typeface="Tahoma" pitchFamily="34" charset="0"/>
              </a:rPr>
              <a:t>, co = </a:t>
            </a:r>
            <a:r>
              <a:rPr lang="cs-CZ" altLang="cs-CZ" sz="1200" dirty="0" err="1">
                <a:solidFill>
                  <a:srgbClr val="000000"/>
                </a:solidFill>
                <a:latin typeface="Tahoma" pitchFamily="34" charset="0"/>
              </a:rPr>
              <a:t>copulatory</a:t>
            </a:r>
            <a:r>
              <a:rPr lang="cs-CZ" altLang="cs-CZ" sz="1200" dirty="0">
                <a:solidFill>
                  <a:srgbClr val="000000"/>
                </a:solidFill>
                <a:latin typeface="Tahoma" pitchFamily="34" charset="0"/>
              </a:rPr>
              <a:t> organ, </a:t>
            </a:r>
            <a:r>
              <a:rPr lang="cs-CZ" altLang="cs-CZ" sz="1200" dirty="0" err="1">
                <a:solidFill>
                  <a:srgbClr val="000000"/>
                </a:solidFill>
                <a:latin typeface="Tahoma" pitchFamily="34" charset="0"/>
              </a:rPr>
              <a:t>vg</a:t>
            </a:r>
            <a:r>
              <a:rPr lang="cs-CZ" altLang="cs-CZ" sz="1200" dirty="0">
                <a:solidFill>
                  <a:srgbClr val="000000"/>
                </a:solidFill>
                <a:latin typeface="Tahoma" pitchFamily="34" charset="0"/>
              </a:rPr>
              <a:t> = vagina</a:t>
            </a:r>
            <a:endParaRPr lang="en-GB" altLang="cs-CZ" sz="1200" dirty="0">
              <a:solidFill>
                <a:srgbClr val="000000"/>
              </a:solidFill>
              <a:latin typeface="Tahoma" pitchFamily="34" charset="0"/>
            </a:endParaRPr>
          </a:p>
        </p:txBody>
      </p:sp>
      <p:sp>
        <p:nvSpPr>
          <p:cNvPr id="4" name="TextovéPole 3"/>
          <p:cNvSpPr txBox="1"/>
          <p:nvPr/>
        </p:nvSpPr>
        <p:spPr>
          <a:xfrm>
            <a:off x="1331640" y="188640"/>
            <a:ext cx="6498702" cy="523220"/>
          </a:xfrm>
          <a:prstGeom prst="rect">
            <a:avLst/>
          </a:prstGeom>
          <a:noFill/>
        </p:spPr>
        <p:txBody>
          <a:bodyPr wrap="none" rtlCol="0">
            <a:spAutoFit/>
          </a:bodyPr>
          <a:lstStyle/>
          <a:p>
            <a:r>
              <a:rPr lang="cs-CZ" sz="2800" dirty="0"/>
              <a:t>Determinační znaky </a:t>
            </a:r>
            <a:r>
              <a:rPr lang="cs-CZ" sz="2800" i="1" dirty="0" err="1"/>
              <a:t>Nanotrema</a:t>
            </a:r>
            <a:r>
              <a:rPr lang="cs-CZ" sz="2800" i="1" dirty="0"/>
              <a:t> </a:t>
            </a:r>
            <a:r>
              <a:rPr lang="cs-CZ" sz="2800" i="1" dirty="0" err="1"/>
              <a:t>niokolensis</a:t>
            </a:r>
            <a:endParaRPr lang="cs-CZ" sz="2800" i="1" dirty="0"/>
          </a:p>
        </p:txBody>
      </p:sp>
    </p:spTree>
    <p:extLst>
      <p:ext uri="{BB962C8B-B14F-4D97-AF65-F5344CB8AC3E}">
        <p14:creationId xmlns:p14="http://schemas.microsoft.com/office/powerpoint/2010/main" val="2173263294"/>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575397" y="351324"/>
            <a:ext cx="7993205" cy="5994312"/>
            <a:chOff x="-1176" y="-558"/>
            <a:chExt cx="7930" cy="5454"/>
          </a:xfrm>
        </p:grpSpPr>
        <p:sp>
          <p:nvSpPr>
            <p:cNvPr id="24579" name="Text Box 4"/>
            <p:cNvSpPr txBox="1">
              <a:spLocks noChangeArrowheads="1"/>
            </p:cNvSpPr>
            <p:nvPr/>
          </p:nvSpPr>
          <p:spPr bwMode="auto">
            <a:xfrm>
              <a:off x="-1176" y="-558"/>
              <a:ext cx="7930" cy="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000" dirty="0"/>
                <a:t>Strukturální rozmanitost </a:t>
              </a:r>
              <a:r>
                <a:rPr lang="cs-CZ" altLang="cs-CZ" sz="3000" dirty="0" err="1"/>
                <a:t>monogeneí</a:t>
              </a:r>
              <a:r>
                <a:rPr lang="cs-CZ" altLang="cs-CZ" sz="3000" dirty="0"/>
                <a:t> - příklady</a:t>
              </a:r>
            </a:p>
          </p:txBody>
        </p:sp>
        <p:pic>
          <p:nvPicPr>
            <p:cNvPr id="2458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 y="122"/>
              <a:ext cx="3324" cy="2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4" y="144"/>
              <a:ext cx="3501" cy="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Oval 7"/>
            <p:cNvSpPr>
              <a:spLocks noChangeArrowheads="1"/>
            </p:cNvSpPr>
            <p:nvPr/>
          </p:nvSpPr>
          <p:spPr bwMode="auto">
            <a:xfrm>
              <a:off x="476" y="1661"/>
              <a:ext cx="136" cy="12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013"/>
            </a:p>
          </p:txBody>
        </p:sp>
        <p:sp>
          <p:nvSpPr>
            <p:cNvPr id="24583" name="Oval 8"/>
            <p:cNvSpPr>
              <a:spLocks noChangeArrowheads="1"/>
            </p:cNvSpPr>
            <p:nvPr/>
          </p:nvSpPr>
          <p:spPr bwMode="auto">
            <a:xfrm>
              <a:off x="884" y="1661"/>
              <a:ext cx="136" cy="12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013"/>
            </a:p>
          </p:txBody>
        </p:sp>
        <p:sp>
          <p:nvSpPr>
            <p:cNvPr id="24584" name="Oval 9"/>
            <p:cNvSpPr>
              <a:spLocks noChangeArrowheads="1"/>
            </p:cNvSpPr>
            <p:nvPr/>
          </p:nvSpPr>
          <p:spPr bwMode="auto">
            <a:xfrm>
              <a:off x="1247" y="1616"/>
              <a:ext cx="136" cy="12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013"/>
            </a:p>
          </p:txBody>
        </p:sp>
        <p:sp>
          <p:nvSpPr>
            <p:cNvPr id="24585" name="Oval 10"/>
            <p:cNvSpPr>
              <a:spLocks noChangeArrowheads="1"/>
            </p:cNvSpPr>
            <p:nvPr/>
          </p:nvSpPr>
          <p:spPr bwMode="auto">
            <a:xfrm>
              <a:off x="1701" y="1616"/>
              <a:ext cx="136" cy="12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013"/>
            </a:p>
          </p:txBody>
        </p:sp>
        <p:sp>
          <p:nvSpPr>
            <p:cNvPr id="24586" name="Oval 11"/>
            <p:cNvSpPr>
              <a:spLocks noChangeArrowheads="1"/>
            </p:cNvSpPr>
            <p:nvPr/>
          </p:nvSpPr>
          <p:spPr bwMode="auto">
            <a:xfrm>
              <a:off x="2064" y="1616"/>
              <a:ext cx="136" cy="12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013"/>
            </a:p>
          </p:txBody>
        </p:sp>
        <p:sp>
          <p:nvSpPr>
            <p:cNvPr id="24587" name="Oval 12"/>
            <p:cNvSpPr>
              <a:spLocks noChangeArrowheads="1"/>
            </p:cNvSpPr>
            <p:nvPr/>
          </p:nvSpPr>
          <p:spPr bwMode="auto">
            <a:xfrm>
              <a:off x="385" y="2704"/>
              <a:ext cx="136" cy="12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013"/>
            </a:p>
          </p:txBody>
        </p:sp>
        <p:sp>
          <p:nvSpPr>
            <p:cNvPr id="24588" name="Oval 13"/>
            <p:cNvSpPr>
              <a:spLocks noChangeArrowheads="1"/>
            </p:cNvSpPr>
            <p:nvPr/>
          </p:nvSpPr>
          <p:spPr bwMode="auto">
            <a:xfrm>
              <a:off x="839" y="2704"/>
              <a:ext cx="136" cy="12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013"/>
            </a:p>
          </p:txBody>
        </p:sp>
        <p:sp>
          <p:nvSpPr>
            <p:cNvPr id="24589" name="Oval 14"/>
            <p:cNvSpPr>
              <a:spLocks noChangeArrowheads="1"/>
            </p:cNvSpPr>
            <p:nvPr/>
          </p:nvSpPr>
          <p:spPr bwMode="auto">
            <a:xfrm>
              <a:off x="1202" y="2659"/>
              <a:ext cx="136" cy="12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013"/>
            </a:p>
          </p:txBody>
        </p:sp>
        <p:sp>
          <p:nvSpPr>
            <p:cNvPr id="24590" name="Oval 15"/>
            <p:cNvSpPr>
              <a:spLocks noChangeArrowheads="1"/>
            </p:cNvSpPr>
            <p:nvPr/>
          </p:nvSpPr>
          <p:spPr bwMode="auto">
            <a:xfrm>
              <a:off x="1791" y="2704"/>
              <a:ext cx="136" cy="12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013"/>
            </a:p>
          </p:txBody>
        </p:sp>
        <p:sp>
          <p:nvSpPr>
            <p:cNvPr id="24591" name="Oval 16"/>
            <p:cNvSpPr>
              <a:spLocks noChangeArrowheads="1"/>
            </p:cNvSpPr>
            <p:nvPr/>
          </p:nvSpPr>
          <p:spPr bwMode="auto">
            <a:xfrm>
              <a:off x="2200" y="2523"/>
              <a:ext cx="136" cy="12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013"/>
            </a:p>
          </p:txBody>
        </p:sp>
        <p:pic>
          <p:nvPicPr>
            <p:cNvPr id="24592"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1" y="2439"/>
              <a:ext cx="3073" cy="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93"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 y="2783"/>
              <a:ext cx="3166" cy="2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94" name="Rectangle 19"/>
            <p:cNvSpPr>
              <a:spLocks noChangeArrowheads="1"/>
            </p:cNvSpPr>
            <p:nvPr/>
          </p:nvSpPr>
          <p:spPr bwMode="auto">
            <a:xfrm>
              <a:off x="1564" y="2587"/>
              <a:ext cx="46" cy="31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013"/>
            </a:p>
          </p:txBody>
        </p:sp>
      </p:grpSp>
      <p:sp>
        <p:nvSpPr>
          <p:cNvPr id="2" name="TextovéPole 1"/>
          <p:cNvSpPr txBox="1"/>
          <p:nvPr/>
        </p:nvSpPr>
        <p:spPr>
          <a:xfrm>
            <a:off x="1971847" y="3707740"/>
            <a:ext cx="1448025" cy="369332"/>
          </a:xfrm>
          <a:prstGeom prst="rect">
            <a:avLst/>
          </a:prstGeom>
          <a:noFill/>
        </p:spPr>
        <p:txBody>
          <a:bodyPr wrap="none" rtlCol="0">
            <a:spAutoFit/>
          </a:bodyPr>
          <a:lstStyle/>
          <a:p>
            <a:r>
              <a:rPr lang="cs-CZ" dirty="0"/>
              <a:t>Střední háčky</a:t>
            </a:r>
          </a:p>
        </p:txBody>
      </p:sp>
      <p:sp>
        <p:nvSpPr>
          <p:cNvPr id="3" name="TextovéPole 2"/>
          <p:cNvSpPr txBox="1"/>
          <p:nvPr/>
        </p:nvSpPr>
        <p:spPr>
          <a:xfrm>
            <a:off x="1043608" y="6309320"/>
            <a:ext cx="3528392" cy="369332"/>
          </a:xfrm>
          <a:prstGeom prst="rect">
            <a:avLst/>
          </a:prstGeom>
          <a:noFill/>
        </p:spPr>
        <p:txBody>
          <a:bodyPr wrap="square" rtlCol="0">
            <a:spAutoFit/>
          </a:bodyPr>
          <a:lstStyle/>
          <a:p>
            <a:r>
              <a:rPr lang="cs-CZ" dirty="0"/>
              <a:t>Marginální háčky rodu </a:t>
            </a:r>
            <a:r>
              <a:rPr lang="cs-CZ" dirty="0" err="1"/>
              <a:t>Gyrodactylus</a:t>
            </a:r>
            <a:endParaRPr lang="cs-CZ" dirty="0"/>
          </a:p>
        </p:txBody>
      </p:sp>
      <p:sp>
        <p:nvSpPr>
          <p:cNvPr id="4" name="TextovéPole 3"/>
          <p:cNvSpPr txBox="1"/>
          <p:nvPr/>
        </p:nvSpPr>
        <p:spPr>
          <a:xfrm>
            <a:off x="5220072" y="3212976"/>
            <a:ext cx="2504596" cy="369332"/>
          </a:xfrm>
          <a:prstGeom prst="rect">
            <a:avLst/>
          </a:prstGeom>
          <a:noFill/>
        </p:spPr>
        <p:txBody>
          <a:bodyPr wrap="none" rtlCol="0">
            <a:spAutoFit/>
          </a:bodyPr>
          <a:lstStyle/>
          <a:p>
            <a:r>
              <a:rPr lang="cs-CZ" dirty="0"/>
              <a:t>Hlavní spojovací destičky</a:t>
            </a:r>
          </a:p>
        </p:txBody>
      </p:sp>
      <p:sp>
        <p:nvSpPr>
          <p:cNvPr id="5" name="TextovéPole 4"/>
          <p:cNvSpPr txBox="1"/>
          <p:nvPr/>
        </p:nvSpPr>
        <p:spPr>
          <a:xfrm>
            <a:off x="5580112" y="6300028"/>
            <a:ext cx="2375715" cy="369332"/>
          </a:xfrm>
          <a:prstGeom prst="rect">
            <a:avLst/>
          </a:prstGeom>
          <a:noFill/>
        </p:spPr>
        <p:txBody>
          <a:bodyPr wrap="none" rtlCol="0">
            <a:spAutoFit/>
          </a:bodyPr>
          <a:lstStyle/>
          <a:p>
            <a:r>
              <a:rPr lang="cs-CZ" dirty="0"/>
              <a:t>Samčí kopulační organy</a:t>
            </a:r>
          </a:p>
        </p:txBody>
      </p:sp>
    </p:spTree>
    <p:extLst>
      <p:ext uri="{BB962C8B-B14F-4D97-AF65-F5344CB8AC3E}">
        <p14:creationId xmlns:p14="http://schemas.microsoft.com/office/powerpoint/2010/main" val="415847463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000" dirty="0" err="1"/>
              <a:t>Monogenea</a:t>
            </a:r>
            <a:r>
              <a:rPr lang="cs-CZ" sz="4000" dirty="0"/>
              <a:t> </a:t>
            </a:r>
            <a:r>
              <a:rPr lang="cs-CZ" sz="3400" i="1" dirty="0"/>
              <a:t>versus</a:t>
            </a:r>
            <a:r>
              <a:rPr lang="cs-CZ" dirty="0"/>
              <a:t> </a:t>
            </a:r>
            <a:r>
              <a:rPr lang="cs-CZ" sz="4000" dirty="0" err="1"/>
              <a:t>Cestoda</a:t>
            </a:r>
            <a:endParaRPr lang="cs-CZ" sz="4000" dirty="0"/>
          </a:p>
        </p:txBody>
      </p:sp>
      <p:pic>
        <p:nvPicPr>
          <p:cNvPr id="14340" name="Picture 4" descr="Diversity of monogeneans and tapeworms in cypriniform fishes across two  continents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6451" y="1484784"/>
            <a:ext cx="5967877" cy="492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912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02630"/>
            <a:ext cx="8229600" cy="706090"/>
          </a:xfrm>
        </p:spPr>
        <p:txBody>
          <a:bodyPr>
            <a:normAutofit/>
          </a:bodyPr>
          <a:lstStyle/>
          <a:p>
            <a:r>
              <a:rPr lang="cs-CZ" sz="4000" dirty="0"/>
              <a:t>Podpora sbírek cizopasníků</a:t>
            </a:r>
          </a:p>
        </p:txBody>
      </p:sp>
      <p:pic>
        <p:nvPicPr>
          <p:cNvPr id="6" name="Zástupný symbol pro obsah 5"/>
          <p:cNvPicPr>
            <a:picLocks noGrp="1" noChangeAspect="1"/>
          </p:cNvPicPr>
          <p:nvPr>
            <p:ph idx="1"/>
          </p:nvPr>
        </p:nvPicPr>
        <p:blipFill>
          <a:blip r:embed="rId2"/>
          <a:stretch>
            <a:fillRect/>
          </a:stretch>
        </p:blipFill>
        <p:spPr>
          <a:xfrm>
            <a:off x="1187624" y="1196752"/>
            <a:ext cx="7111830" cy="5440675"/>
          </a:xfrm>
          <a:prstGeom prst="rect">
            <a:avLst/>
          </a:prstGeom>
        </p:spPr>
      </p:pic>
    </p:spTree>
    <p:extLst>
      <p:ext uri="{BB962C8B-B14F-4D97-AF65-F5344CB8AC3E}">
        <p14:creationId xmlns:p14="http://schemas.microsoft.com/office/powerpoint/2010/main" val="33354310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6969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Apendix 2) Ekologická/environmentální parazitologie</a:t>
            </a:r>
          </a:p>
        </p:txBody>
      </p:sp>
    </p:spTree>
    <p:extLst>
      <p:ext uri="{BB962C8B-B14F-4D97-AF65-F5344CB8AC3E}">
        <p14:creationId xmlns:p14="http://schemas.microsoft.com/office/powerpoint/2010/main" val="41284220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4000" dirty="0"/>
              <a:t>Struktura ekologické parazitologie</a:t>
            </a:r>
          </a:p>
        </p:txBody>
      </p:sp>
      <p:pic>
        <p:nvPicPr>
          <p:cNvPr id="21506" name="Picture 2" descr="Parasites as drivers of key processes in aquatic ecosystems: Facts and  future directions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7744" y="1196752"/>
            <a:ext cx="4820054" cy="531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351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081577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800" dirty="0"/>
              <a:t>Vliv environmentálních stresorů na </a:t>
            </a:r>
            <a:r>
              <a:rPr lang="cs-CZ" sz="3800" dirty="0" err="1"/>
              <a:t>akvatické</a:t>
            </a:r>
            <a:r>
              <a:rPr lang="cs-CZ" sz="3800" dirty="0"/>
              <a:t> parazity</a:t>
            </a:r>
          </a:p>
        </p:txBody>
      </p:sp>
      <p:pic>
        <p:nvPicPr>
          <p:cNvPr id="23554" name="Picture 2" descr="Environmental parasitology: stressor effects on aquatic parasites: Trends  in Parasit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7869445"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06889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Paraziti jako </a:t>
            </a:r>
            <a:r>
              <a:rPr lang="cs-CZ" sz="4000" dirty="0" err="1"/>
              <a:t>akumulátoři</a:t>
            </a:r>
            <a:r>
              <a:rPr lang="cs-CZ" sz="4000" dirty="0"/>
              <a:t> polutantů</a:t>
            </a:r>
          </a:p>
        </p:txBody>
      </p:sp>
      <p:pic>
        <p:nvPicPr>
          <p:cNvPr id="24578" name="Picture 2" descr="Environmental parasitology: Parasites as accumulation bioindicators in the  marine environment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5666" y="1556792"/>
            <a:ext cx="6012668" cy="4722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95455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Benefity parazitologie v kontaminovaném prostředí</a:t>
            </a:r>
          </a:p>
        </p:txBody>
      </p:sp>
      <p:pic>
        <p:nvPicPr>
          <p:cNvPr id="22530" name="Picture 2" descr="Frontiers | Benefits of Parasitism in Polluted Environments: A Review and  Perspective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50880" y="1916832"/>
            <a:ext cx="5242240" cy="4554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3866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Vliv komplexního stresu na ryby: jak paraziti a polutanty interagují ?</a:t>
            </a:r>
          </a:p>
        </p:txBody>
      </p:sp>
      <p:pic>
        <p:nvPicPr>
          <p:cNvPr id="25602" name="Picture 2" descr="Effects of multiple stressors in fish: how parasites and contaminants  interact | Parasitology | Cambridge Co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901" y="1916832"/>
            <a:ext cx="8744198" cy="4318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2546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482" name="Picture 2" descr="https://ars.els-cdn.com/content/image/1-s2.0-S0020751921002381-gr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52425"/>
            <a:ext cx="6393460" cy="675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51400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Dynamický rozvoj ekologické parazitologie (za 50let)</a:t>
            </a:r>
          </a:p>
        </p:txBody>
      </p:sp>
      <p:pic>
        <p:nvPicPr>
          <p:cNvPr id="19458" name="Picture 2" descr="https://ars.els-cdn.com/content/image/1-s2.0-S0020751921002381-gr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1807" y="1772816"/>
            <a:ext cx="6260386" cy="452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2539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73832"/>
            <a:ext cx="8229600" cy="1143000"/>
          </a:xfrm>
        </p:spPr>
        <p:txBody>
          <a:bodyPr>
            <a:normAutofit fontScale="90000"/>
          </a:bodyPr>
          <a:lstStyle/>
          <a:p>
            <a:r>
              <a:rPr lang="cs-CZ" dirty="0"/>
              <a:t>Evoluční parazitologie</a:t>
            </a:r>
            <a:br>
              <a:rPr lang="cs-CZ" dirty="0"/>
            </a:br>
            <a:r>
              <a:rPr lang="cs-CZ" sz="3300" dirty="0"/>
              <a:t>Současnost, minulost a budoucnost vztahů mezi parazitem a hostitelem.</a:t>
            </a:r>
          </a:p>
        </p:txBody>
      </p:sp>
      <p:pic>
        <p:nvPicPr>
          <p:cNvPr id="33794" name="Picture 2" descr="Past, present and future of host–parasite co-extinctions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276872"/>
            <a:ext cx="7748805" cy="2975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00666" y="5622339"/>
            <a:ext cx="8347798" cy="830997"/>
          </a:xfrm>
          <a:prstGeom prst="rect">
            <a:avLst/>
          </a:prstGeom>
          <a:noFill/>
        </p:spPr>
        <p:txBody>
          <a:bodyPr wrap="none" rtlCol="0">
            <a:spAutoFit/>
          </a:bodyPr>
          <a:lstStyle/>
          <a:p>
            <a:pPr algn="ctr"/>
            <a:r>
              <a:rPr lang="cs-CZ" sz="2400" dirty="0"/>
              <a:t>Evoluční parazitologie: i</a:t>
            </a:r>
            <a:r>
              <a:rPr lang="en-US" sz="2400" dirty="0" err="1"/>
              <a:t>ntegr</a:t>
            </a:r>
            <a:r>
              <a:rPr lang="cs-CZ" sz="2400" dirty="0" err="1"/>
              <a:t>ované</a:t>
            </a:r>
            <a:r>
              <a:rPr lang="cs-CZ" sz="2400" dirty="0"/>
              <a:t> s</a:t>
            </a:r>
            <a:r>
              <a:rPr lang="en-US" sz="2400" dirty="0" err="1"/>
              <a:t>tud</a:t>
            </a:r>
            <a:r>
              <a:rPr lang="cs-CZ" sz="2400" dirty="0" err="1"/>
              <a:t>ium</a:t>
            </a:r>
            <a:r>
              <a:rPr lang="cs-CZ" sz="2400" dirty="0"/>
              <a:t> parazitárních i</a:t>
            </a:r>
            <a:r>
              <a:rPr lang="en-US" sz="2400" dirty="0" err="1"/>
              <a:t>nfe</a:t>
            </a:r>
            <a:r>
              <a:rPr lang="cs-CZ" sz="2400" dirty="0" err="1"/>
              <a:t>kcí</a:t>
            </a:r>
            <a:r>
              <a:rPr lang="en-US" sz="2400" dirty="0"/>
              <a:t>, </a:t>
            </a:r>
            <a:endParaRPr lang="cs-CZ" sz="2400" dirty="0"/>
          </a:p>
          <a:p>
            <a:pPr algn="ctr"/>
            <a:r>
              <a:rPr lang="cs-CZ" sz="2400" dirty="0"/>
              <a:t>i</a:t>
            </a:r>
            <a:r>
              <a:rPr lang="en-US" sz="2400" dirty="0" err="1"/>
              <a:t>munolog</a:t>
            </a:r>
            <a:r>
              <a:rPr lang="cs-CZ" sz="2400" dirty="0" err="1"/>
              <a:t>ie</a:t>
            </a:r>
            <a:r>
              <a:rPr lang="en-US" sz="2400" dirty="0"/>
              <a:t>, </a:t>
            </a:r>
            <a:r>
              <a:rPr lang="cs-CZ" sz="2400" dirty="0" err="1"/>
              <a:t>ek</a:t>
            </a:r>
            <a:r>
              <a:rPr lang="en-US" sz="2400" dirty="0"/>
              <a:t>o</a:t>
            </a:r>
            <a:r>
              <a:rPr lang="cs-CZ" sz="2400" dirty="0"/>
              <a:t>l</a:t>
            </a:r>
            <a:r>
              <a:rPr lang="en-US" sz="2400" dirty="0" err="1"/>
              <a:t>og</a:t>
            </a:r>
            <a:r>
              <a:rPr lang="cs-CZ" sz="2400" dirty="0" err="1"/>
              <a:t>ie</a:t>
            </a:r>
            <a:r>
              <a:rPr lang="en-US" sz="2400" dirty="0"/>
              <a:t>, a </a:t>
            </a:r>
            <a:r>
              <a:rPr lang="cs-CZ" sz="2400" dirty="0"/>
              <a:t>g</a:t>
            </a:r>
            <a:r>
              <a:rPr lang="en-US" sz="2400" dirty="0" err="1"/>
              <a:t>eneti</a:t>
            </a:r>
            <a:r>
              <a:rPr lang="cs-CZ" sz="2400" dirty="0" err="1"/>
              <a:t>ky</a:t>
            </a:r>
            <a:r>
              <a:rPr lang="cs-CZ" sz="2400" dirty="0"/>
              <a:t>.</a:t>
            </a:r>
            <a:endParaRPr lang="en-US" sz="2400" dirty="0"/>
          </a:p>
        </p:txBody>
      </p:sp>
    </p:spTree>
    <p:extLst>
      <p:ext uri="{BB962C8B-B14F-4D97-AF65-F5344CB8AC3E}">
        <p14:creationId xmlns:p14="http://schemas.microsoft.com/office/powerpoint/2010/main" val="28659017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Apendix 3) Příklady studií ekologické parazitologie </a:t>
            </a:r>
          </a:p>
        </p:txBody>
      </p:sp>
    </p:spTree>
    <p:extLst>
      <p:ext uri="{BB962C8B-B14F-4D97-AF65-F5344CB8AC3E}">
        <p14:creationId xmlns:p14="http://schemas.microsoft.com/office/powerpoint/2010/main" val="40673317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Mechanismy působení parazitů na ekosystém</a:t>
            </a:r>
          </a:p>
        </p:txBody>
      </p:sp>
      <p:pic>
        <p:nvPicPr>
          <p:cNvPr id="6" name="Zástupný symbol pro obsah 5"/>
          <p:cNvPicPr>
            <a:picLocks noGrp="1" noChangeAspect="1"/>
          </p:cNvPicPr>
          <p:nvPr>
            <p:ph idx="1"/>
          </p:nvPr>
        </p:nvPicPr>
        <p:blipFill>
          <a:blip r:embed="rId2"/>
          <a:stretch>
            <a:fillRect/>
          </a:stretch>
        </p:blipFill>
        <p:spPr>
          <a:xfrm>
            <a:off x="1619672" y="1556792"/>
            <a:ext cx="6121356" cy="5095674"/>
          </a:xfrm>
          <a:prstGeom prst="rect">
            <a:avLst/>
          </a:prstGeom>
        </p:spPr>
      </p:pic>
    </p:spTree>
    <p:extLst>
      <p:ext uri="{BB962C8B-B14F-4D97-AF65-F5344CB8AC3E}">
        <p14:creationId xmlns:p14="http://schemas.microsoft.com/office/powerpoint/2010/main" val="206283398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fontAlgn="base"/>
            <a:r>
              <a:rPr lang="cs-CZ" sz="2400" b="1" dirty="0"/>
              <a:t>Mravenci</a:t>
            </a:r>
            <a:r>
              <a:rPr lang="en-US" sz="2400" b="1" dirty="0"/>
              <a:t> (Hymenoptera: </a:t>
            </a:r>
            <a:r>
              <a:rPr lang="en-US" sz="2400" b="1" dirty="0" err="1"/>
              <a:t>Formicidae</a:t>
            </a:r>
            <a:r>
              <a:rPr lang="en-US" sz="2400" b="1" dirty="0"/>
              <a:t>) a</a:t>
            </a:r>
            <a:r>
              <a:rPr lang="cs-CZ" sz="2400" b="1" dirty="0"/>
              <a:t> jejich paraziti:</a:t>
            </a:r>
            <a:r>
              <a:rPr lang="en-US" sz="2400" b="1" dirty="0"/>
              <a:t> </a:t>
            </a:r>
            <a:r>
              <a:rPr lang="cs-CZ" sz="2400" b="1" dirty="0"/>
              <a:t/>
            </a:r>
            <a:br>
              <a:rPr lang="cs-CZ" sz="2400" b="1" dirty="0"/>
            </a:br>
            <a:r>
              <a:rPr lang="cs-CZ" sz="2400" b="1" dirty="0"/>
              <a:t>vliv </a:t>
            </a:r>
            <a:r>
              <a:rPr lang="en-US" sz="2400" b="1" dirty="0"/>
              <a:t>para</a:t>
            </a:r>
            <a:r>
              <a:rPr lang="cs-CZ" sz="2400" b="1" dirty="0"/>
              <a:t>z</a:t>
            </a:r>
            <a:r>
              <a:rPr lang="en-US" sz="2400" b="1" dirty="0"/>
              <a:t>it</a:t>
            </a:r>
            <a:r>
              <a:rPr lang="cs-CZ" sz="2400" b="1" dirty="0" err="1"/>
              <a:t>ární</a:t>
            </a:r>
            <a:r>
              <a:rPr lang="en-US" sz="2400" b="1" dirty="0"/>
              <a:t> </a:t>
            </a:r>
            <a:r>
              <a:rPr lang="en-US" sz="2400" b="1" dirty="0" err="1"/>
              <a:t>manipula</a:t>
            </a:r>
            <a:r>
              <a:rPr lang="cs-CZ" sz="2400" b="1" dirty="0" err="1"/>
              <a:t>ce</a:t>
            </a:r>
            <a:r>
              <a:rPr lang="en-US" sz="2400" b="1" dirty="0"/>
              <a:t> a </a:t>
            </a:r>
            <a:r>
              <a:rPr lang="cs-CZ" sz="2400" b="1" dirty="0"/>
              <a:t>reakce </a:t>
            </a:r>
            <a:r>
              <a:rPr lang="en-US" sz="2400" b="1" dirty="0"/>
              <a:t>host</a:t>
            </a:r>
            <a:r>
              <a:rPr lang="cs-CZ" sz="2400" b="1" dirty="0" err="1"/>
              <a:t>itele</a:t>
            </a:r>
            <a:r>
              <a:rPr lang="en-US" sz="2400" b="1" dirty="0"/>
              <a:t> </a:t>
            </a:r>
            <a:r>
              <a:rPr lang="cs-CZ" sz="2400" b="1" dirty="0"/>
              <a:t>na </a:t>
            </a:r>
            <a:r>
              <a:rPr lang="en-US" sz="2400" b="1" dirty="0"/>
              <a:t>behavior</a:t>
            </a:r>
            <a:r>
              <a:rPr lang="cs-CZ" sz="2400" b="1" dirty="0"/>
              <a:t>á</a:t>
            </a:r>
            <a:r>
              <a:rPr lang="en-US" sz="2400" b="1" dirty="0"/>
              <a:t>l</a:t>
            </a:r>
            <a:r>
              <a:rPr lang="cs-CZ" sz="2400" b="1" dirty="0"/>
              <a:t>ní</a:t>
            </a:r>
            <a:r>
              <a:rPr lang="en-US" sz="2400" b="1" dirty="0"/>
              <a:t> e</a:t>
            </a:r>
            <a:r>
              <a:rPr lang="cs-CZ" sz="2400" b="1" dirty="0"/>
              <a:t>k</a:t>
            </a:r>
            <a:r>
              <a:rPr lang="en-US" sz="2400" b="1" dirty="0" err="1"/>
              <a:t>olog</a:t>
            </a:r>
            <a:r>
              <a:rPr lang="cs-CZ" sz="2400" b="1" dirty="0" err="1"/>
              <a:t>ii</a:t>
            </a:r>
            <a:r>
              <a:rPr lang="cs-CZ" sz="2400" b="1" dirty="0"/>
              <a:t> mravenců</a:t>
            </a:r>
            <a:endParaRPr lang="en-US" sz="2400" b="1" dirty="0"/>
          </a:p>
        </p:txBody>
      </p:sp>
      <p:pic>
        <p:nvPicPr>
          <p:cNvPr id="46082" name="Picture 2" descr="The ants (Hymenoptera: Formicidae) and their parasites: effects of  parasitic manipulations and host responses on ant behavioral ecology - De  Bekker Lab"/>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44824"/>
            <a:ext cx="8319632"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870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p:txBody>
          <a:bodyPr/>
          <a:lstStyle/>
          <a:p>
            <a:pPr eaLnBrk="1" hangingPunct="1"/>
            <a:endParaRPr lang="cs-CZ" altLang="cs-CZ"/>
          </a:p>
        </p:txBody>
      </p:sp>
      <p:pic>
        <p:nvPicPr>
          <p:cNvPr id="17411" name="Picture 3"/>
          <p:cNvPicPr>
            <a:picLocks noGrp="1" noChangeAspect="1" noChangeArrowheads="1"/>
          </p:cNvPicPr>
          <p:nvPr>
            <p:ph type="ctrTitle"/>
          </p:nvPr>
        </p:nvPicPr>
        <p:blipFill>
          <a:blip r:embed="rId2" cstate="print">
            <a:extLst>
              <a:ext uri="{28A0092B-C50C-407E-A947-70E740481C1C}">
                <a14:useLocalDpi xmlns:a14="http://schemas.microsoft.com/office/drawing/2010/main" val="0"/>
              </a:ext>
            </a:extLst>
          </a:blip>
          <a:srcRect/>
          <a:stretch>
            <a:fillRect/>
          </a:stretch>
        </p:blipFill>
        <p:spPr>
          <a:xfrm rot="5400000">
            <a:off x="1864519" y="-1110456"/>
            <a:ext cx="5414962" cy="9036050"/>
          </a:xfrm>
          <a:noFill/>
        </p:spPr>
      </p:pic>
      <p:sp>
        <p:nvSpPr>
          <p:cNvPr id="17412" name="Oval 4"/>
          <p:cNvSpPr>
            <a:spLocks noChangeArrowheads="1"/>
          </p:cNvSpPr>
          <p:nvPr/>
        </p:nvSpPr>
        <p:spPr bwMode="auto">
          <a:xfrm>
            <a:off x="6877050" y="3854450"/>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3" name="Oval 5"/>
          <p:cNvSpPr>
            <a:spLocks noChangeArrowheads="1"/>
          </p:cNvSpPr>
          <p:nvPr/>
        </p:nvSpPr>
        <p:spPr bwMode="auto">
          <a:xfrm>
            <a:off x="6588125" y="3062288"/>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4" name="Oval 6"/>
          <p:cNvSpPr>
            <a:spLocks noChangeArrowheads="1"/>
          </p:cNvSpPr>
          <p:nvPr/>
        </p:nvSpPr>
        <p:spPr bwMode="auto">
          <a:xfrm>
            <a:off x="6300788" y="2557463"/>
            <a:ext cx="71437" cy="79375"/>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5" name="Oval 7"/>
          <p:cNvSpPr>
            <a:spLocks noChangeArrowheads="1"/>
          </p:cNvSpPr>
          <p:nvPr/>
        </p:nvSpPr>
        <p:spPr bwMode="auto">
          <a:xfrm>
            <a:off x="6804025" y="3565525"/>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6" name="Oval 8"/>
          <p:cNvSpPr>
            <a:spLocks noChangeArrowheads="1"/>
          </p:cNvSpPr>
          <p:nvPr/>
        </p:nvSpPr>
        <p:spPr bwMode="auto">
          <a:xfrm>
            <a:off x="6516688" y="2917825"/>
            <a:ext cx="71437"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7" name="Oval 9"/>
          <p:cNvSpPr>
            <a:spLocks noChangeArrowheads="1"/>
          </p:cNvSpPr>
          <p:nvPr/>
        </p:nvSpPr>
        <p:spPr bwMode="auto">
          <a:xfrm>
            <a:off x="755650" y="6373813"/>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8" name="Oval 10"/>
          <p:cNvSpPr>
            <a:spLocks noChangeArrowheads="1"/>
          </p:cNvSpPr>
          <p:nvPr/>
        </p:nvSpPr>
        <p:spPr bwMode="auto">
          <a:xfrm>
            <a:off x="4860925" y="1765300"/>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19" name="Oval 11"/>
          <p:cNvSpPr>
            <a:spLocks noChangeArrowheads="1"/>
          </p:cNvSpPr>
          <p:nvPr/>
        </p:nvSpPr>
        <p:spPr bwMode="auto">
          <a:xfrm>
            <a:off x="4572000" y="1836738"/>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0" name="Oval 12"/>
          <p:cNvSpPr>
            <a:spLocks noChangeArrowheads="1"/>
          </p:cNvSpPr>
          <p:nvPr/>
        </p:nvSpPr>
        <p:spPr bwMode="auto">
          <a:xfrm>
            <a:off x="3276600" y="2270125"/>
            <a:ext cx="71438" cy="79375"/>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1" name="Oval 13"/>
          <p:cNvSpPr>
            <a:spLocks noChangeArrowheads="1"/>
          </p:cNvSpPr>
          <p:nvPr/>
        </p:nvSpPr>
        <p:spPr bwMode="auto">
          <a:xfrm>
            <a:off x="2916238" y="2636838"/>
            <a:ext cx="71437"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2" name="Oval 14"/>
          <p:cNvSpPr>
            <a:spLocks noChangeArrowheads="1"/>
          </p:cNvSpPr>
          <p:nvPr/>
        </p:nvSpPr>
        <p:spPr bwMode="auto">
          <a:xfrm>
            <a:off x="2628900" y="3205163"/>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3" name="Oval 15"/>
          <p:cNvSpPr>
            <a:spLocks noChangeArrowheads="1"/>
          </p:cNvSpPr>
          <p:nvPr/>
        </p:nvSpPr>
        <p:spPr bwMode="auto">
          <a:xfrm>
            <a:off x="2555776" y="3493641"/>
            <a:ext cx="71437"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4" name="Oval 17"/>
          <p:cNvSpPr>
            <a:spLocks noChangeArrowheads="1"/>
          </p:cNvSpPr>
          <p:nvPr/>
        </p:nvSpPr>
        <p:spPr bwMode="auto">
          <a:xfrm>
            <a:off x="2413000" y="4357688"/>
            <a:ext cx="71438" cy="793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5" name="Text Box 18"/>
          <p:cNvSpPr txBox="1">
            <a:spLocks noChangeArrowheads="1"/>
          </p:cNvSpPr>
          <p:nvPr/>
        </p:nvSpPr>
        <p:spPr bwMode="auto">
          <a:xfrm>
            <a:off x="827088" y="6237288"/>
            <a:ext cx="694055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cs-CZ" sz="1600" b="1"/>
              <a:t>Parasites of </a:t>
            </a:r>
            <a:r>
              <a:rPr lang="cs-CZ" altLang="cs-CZ" sz="1600" b="1" i="1"/>
              <a:t>Homo sapiens                          </a:t>
            </a:r>
            <a:r>
              <a:rPr lang="cs-CZ" altLang="cs-CZ" sz="1600" b="1"/>
              <a:t>other non human parasites </a:t>
            </a:r>
          </a:p>
        </p:txBody>
      </p:sp>
      <p:sp>
        <p:nvSpPr>
          <p:cNvPr id="17426" name="Rectangle 19"/>
          <p:cNvSpPr>
            <a:spLocks noChangeArrowheads="1"/>
          </p:cNvSpPr>
          <p:nvPr/>
        </p:nvSpPr>
        <p:spPr bwMode="auto">
          <a:xfrm>
            <a:off x="-36513" y="476250"/>
            <a:ext cx="431801" cy="914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17427" name="Text Box 20"/>
          <p:cNvSpPr txBox="1">
            <a:spLocks noChangeArrowheads="1"/>
          </p:cNvSpPr>
          <p:nvPr/>
        </p:nvSpPr>
        <p:spPr bwMode="auto">
          <a:xfrm>
            <a:off x="1820777" y="241484"/>
            <a:ext cx="55595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cs-CZ" sz="2800" b="1" dirty="0">
                <a:solidFill>
                  <a:srgbClr val="FF0000"/>
                </a:solidFill>
              </a:rPr>
              <a:t>Výskyt cizopasníků u </a:t>
            </a:r>
            <a:r>
              <a:rPr lang="cs-CZ" altLang="cs-CZ" sz="2800" b="1" dirty="0" err="1">
                <a:solidFill>
                  <a:srgbClr val="FF0000"/>
                </a:solidFill>
              </a:rPr>
              <a:t>Eucaryot</a:t>
            </a:r>
            <a:endParaRPr lang="cs-CZ" altLang="cs-CZ" sz="2800" b="1" dirty="0">
              <a:solidFill>
                <a:srgbClr val="FF0000"/>
              </a:solidFill>
            </a:endParaRPr>
          </a:p>
        </p:txBody>
      </p:sp>
      <p:sp>
        <p:nvSpPr>
          <p:cNvPr id="17428" name="Oval 21"/>
          <p:cNvSpPr>
            <a:spLocks noChangeArrowheads="1"/>
          </p:cNvSpPr>
          <p:nvPr/>
        </p:nvSpPr>
        <p:spPr bwMode="auto">
          <a:xfrm>
            <a:off x="4787900" y="6381750"/>
            <a:ext cx="71438" cy="79375"/>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cs-CZ" altLang="cs-CZ" sz="1800"/>
          </a:p>
        </p:txBody>
      </p:sp>
      <p:sp>
        <p:nvSpPr>
          <p:cNvPr id="2" name="Šipka doprava 1"/>
          <p:cNvSpPr/>
          <p:nvPr/>
        </p:nvSpPr>
        <p:spPr>
          <a:xfrm rot="10800000" flipV="1">
            <a:off x="2700463" y="3259259"/>
            <a:ext cx="1367481" cy="5297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Metazoa</a:t>
            </a:r>
          </a:p>
        </p:txBody>
      </p:sp>
    </p:spTree>
    <p:extLst>
      <p:ext uri="{BB962C8B-B14F-4D97-AF65-F5344CB8AC3E}">
        <p14:creationId xmlns:p14="http://schemas.microsoft.com/office/powerpoint/2010/main" val="4641438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sz="2700" dirty="0"/>
              <a:t>Behavior</a:t>
            </a:r>
            <a:r>
              <a:rPr lang="cs-CZ" sz="2700" dirty="0"/>
              <a:t>á</a:t>
            </a:r>
            <a:r>
              <a:rPr lang="en-US" sz="2700" dirty="0"/>
              <a:t>l</a:t>
            </a:r>
            <a:r>
              <a:rPr lang="cs-CZ" sz="2700" dirty="0"/>
              <a:t>ní</a:t>
            </a:r>
            <a:r>
              <a:rPr lang="en-US" sz="2700" dirty="0"/>
              <a:t> e</a:t>
            </a:r>
            <a:r>
              <a:rPr lang="cs-CZ" sz="2700" dirty="0"/>
              <a:t>k</a:t>
            </a:r>
            <a:r>
              <a:rPr lang="en-US" sz="2700" dirty="0" err="1"/>
              <a:t>ologic</a:t>
            </a:r>
            <a:r>
              <a:rPr lang="cs-CZ" sz="2700" dirty="0" err="1"/>
              <a:t>ký</a:t>
            </a:r>
            <a:r>
              <a:rPr lang="en-US" sz="2700" dirty="0"/>
              <a:t> </a:t>
            </a:r>
            <a:r>
              <a:rPr lang="cs-CZ" sz="2700" dirty="0"/>
              <a:t>vliv na</a:t>
            </a:r>
            <a:r>
              <a:rPr lang="en-US" sz="2700" dirty="0"/>
              <a:t> organism</a:t>
            </a:r>
            <a:r>
              <a:rPr lang="cs-CZ" sz="2700" dirty="0"/>
              <a:t>á</a:t>
            </a:r>
            <a:r>
              <a:rPr lang="en-US" sz="2700" dirty="0"/>
              <a:t>l</a:t>
            </a:r>
            <a:r>
              <a:rPr lang="cs-CZ" sz="2700" dirty="0"/>
              <a:t>ní odpověď</a:t>
            </a:r>
            <a:r>
              <a:rPr lang="en-US" sz="2700" dirty="0"/>
              <a:t> </a:t>
            </a:r>
            <a:r>
              <a:rPr lang="cs-CZ" sz="2700" dirty="0"/>
              <a:t>vůči</a:t>
            </a:r>
            <a:r>
              <a:rPr lang="en-US" sz="2700" dirty="0"/>
              <a:t> </a:t>
            </a:r>
            <a:r>
              <a:rPr lang="en-US" sz="2700" dirty="0" err="1"/>
              <a:t>antropogen</a:t>
            </a:r>
            <a:r>
              <a:rPr lang="cs-CZ" sz="2700" dirty="0" err="1"/>
              <a:t>ímu</a:t>
            </a:r>
            <a:r>
              <a:rPr lang="en-US" sz="2700" dirty="0"/>
              <a:t> environment</a:t>
            </a:r>
            <a:r>
              <a:rPr lang="cs-CZ" sz="2700" dirty="0" err="1"/>
              <a:t>álnímu</a:t>
            </a:r>
            <a:r>
              <a:rPr lang="cs-CZ" sz="2700" dirty="0"/>
              <a:t> působení </a:t>
            </a:r>
            <a:r>
              <a:rPr lang="en-US" sz="2700" dirty="0"/>
              <a:t>a </a:t>
            </a:r>
            <a:r>
              <a:rPr lang="cs-CZ" sz="2700" dirty="0"/>
              <a:t/>
            </a:r>
            <a:br>
              <a:rPr lang="cs-CZ" sz="2700" dirty="0"/>
            </a:br>
            <a:r>
              <a:rPr lang="cs-CZ" sz="2700" dirty="0"/>
              <a:t>v podmínkách tzv. </a:t>
            </a:r>
            <a:r>
              <a:rPr lang="en-US" sz="2700" dirty="0"/>
              <a:t>multi-</a:t>
            </a:r>
            <a:r>
              <a:rPr lang="en-US" sz="2700" dirty="0" err="1"/>
              <a:t>stres</a:t>
            </a:r>
            <a:r>
              <a:rPr lang="cs-CZ" sz="2700" dirty="0"/>
              <a:t>u</a:t>
            </a:r>
            <a:endParaRPr lang="en-US" sz="2700" dirty="0"/>
          </a:p>
        </p:txBody>
      </p:sp>
      <p:pic>
        <p:nvPicPr>
          <p:cNvPr id="47106" name="Picture 2" descr="Frontiers | Editorial: Behavioral ecological insights into organismal  responses to anthropogenic environmental change: a multi-stress perspectiv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060" y="1628800"/>
            <a:ext cx="8111388" cy="48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651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2400" b="1" dirty="0"/>
              <a:t>Refocusing multiple stressor research around the targets and scales of ecological impacts</a:t>
            </a:r>
          </a:p>
        </p:txBody>
      </p:sp>
      <p:pic>
        <p:nvPicPr>
          <p:cNvPr id="48130" name="Picture 2" descr="Refocusing multiple stressor research around the targets and scales of  ecological impacts | Nature Ecology &amp; Evoluti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75396" y="1600200"/>
            <a:ext cx="659320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63292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 y="188640"/>
            <a:ext cx="9011344" cy="1143000"/>
          </a:xfrm>
        </p:spPr>
        <p:txBody>
          <a:bodyPr>
            <a:normAutofit fontScale="90000"/>
          </a:bodyPr>
          <a:lstStyle/>
          <a:p>
            <a:r>
              <a:rPr lang="cs-CZ" dirty="0"/>
              <a:t>Potravní pyramida v </a:t>
            </a:r>
            <a:r>
              <a:rPr lang="cs-CZ" dirty="0" err="1"/>
              <a:t>akvatickém</a:t>
            </a:r>
            <a:r>
              <a:rPr lang="cs-CZ" dirty="0"/>
              <a:t> prostředí</a:t>
            </a:r>
          </a:p>
        </p:txBody>
      </p:sp>
      <p:pic>
        <p:nvPicPr>
          <p:cNvPr id="49154" name="Picture 2" descr="Concentration factor of metals in zooplankton and their seasonality in  Kalpakkam coast, southwest Bay of Bengal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417638"/>
            <a:ext cx="6768751" cy="4870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627784" y="4365104"/>
            <a:ext cx="921984" cy="369332"/>
          </a:xfrm>
          <a:prstGeom prst="rect">
            <a:avLst/>
          </a:prstGeom>
          <a:solidFill>
            <a:srgbClr val="FF0000"/>
          </a:solidFill>
          <a:ln>
            <a:solidFill>
              <a:srgbClr val="FF0000"/>
            </a:solidFill>
          </a:ln>
        </p:spPr>
        <p:txBody>
          <a:bodyPr wrap="square" rtlCol="0">
            <a:spAutoFit/>
          </a:bodyPr>
          <a:lstStyle/>
          <a:p>
            <a:r>
              <a:rPr lang="cs-CZ" b="1" dirty="0">
                <a:solidFill>
                  <a:schemeClr val="bg1"/>
                </a:solidFill>
              </a:rPr>
              <a:t>Paraziti </a:t>
            </a:r>
          </a:p>
        </p:txBody>
      </p:sp>
      <p:sp>
        <p:nvSpPr>
          <p:cNvPr id="7" name="TextovéPole 6"/>
          <p:cNvSpPr txBox="1"/>
          <p:nvPr/>
        </p:nvSpPr>
        <p:spPr>
          <a:xfrm>
            <a:off x="3001944" y="3429000"/>
            <a:ext cx="921984" cy="369332"/>
          </a:xfrm>
          <a:prstGeom prst="rect">
            <a:avLst/>
          </a:prstGeom>
          <a:solidFill>
            <a:srgbClr val="FF0000"/>
          </a:solidFill>
          <a:ln>
            <a:solidFill>
              <a:srgbClr val="FF0000"/>
            </a:solidFill>
          </a:ln>
        </p:spPr>
        <p:txBody>
          <a:bodyPr wrap="square" rtlCol="0">
            <a:spAutoFit/>
          </a:bodyPr>
          <a:lstStyle/>
          <a:p>
            <a:r>
              <a:rPr lang="cs-CZ" b="1" dirty="0">
                <a:solidFill>
                  <a:schemeClr val="bg1"/>
                </a:solidFill>
              </a:rPr>
              <a:t>Paraziti </a:t>
            </a:r>
          </a:p>
        </p:txBody>
      </p:sp>
      <p:sp>
        <p:nvSpPr>
          <p:cNvPr id="8" name="TextovéPole 7"/>
          <p:cNvSpPr txBox="1"/>
          <p:nvPr/>
        </p:nvSpPr>
        <p:spPr>
          <a:xfrm>
            <a:off x="3203848" y="2699628"/>
            <a:ext cx="921984" cy="369332"/>
          </a:xfrm>
          <a:prstGeom prst="rect">
            <a:avLst/>
          </a:prstGeom>
          <a:solidFill>
            <a:srgbClr val="FF0000"/>
          </a:solidFill>
          <a:ln>
            <a:solidFill>
              <a:srgbClr val="FF0000"/>
            </a:solidFill>
          </a:ln>
        </p:spPr>
        <p:txBody>
          <a:bodyPr wrap="square" rtlCol="0">
            <a:spAutoFit/>
          </a:bodyPr>
          <a:lstStyle/>
          <a:p>
            <a:r>
              <a:rPr lang="cs-CZ" b="1" dirty="0">
                <a:solidFill>
                  <a:schemeClr val="bg1"/>
                </a:solidFill>
              </a:rPr>
              <a:t>Paraziti </a:t>
            </a:r>
          </a:p>
        </p:txBody>
      </p:sp>
      <p:sp>
        <p:nvSpPr>
          <p:cNvPr id="9" name="TextovéPole 8"/>
          <p:cNvSpPr txBox="1"/>
          <p:nvPr/>
        </p:nvSpPr>
        <p:spPr>
          <a:xfrm>
            <a:off x="6314312" y="1700808"/>
            <a:ext cx="921984" cy="369332"/>
          </a:xfrm>
          <a:prstGeom prst="rect">
            <a:avLst/>
          </a:prstGeom>
          <a:solidFill>
            <a:srgbClr val="FF0000"/>
          </a:solidFill>
          <a:ln>
            <a:solidFill>
              <a:srgbClr val="FF0000"/>
            </a:solidFill>
          </a:ln>
        </p:spPr>
        <p:txBody>
          <a:bodyPr wrap="square" rtlCol="0">
            <a:spAutoFit/>
          </a:bodyPr>
          <a:lstStyle/>
          <a:p>
            <a:r>
              <a:rPr lang="cs-CZ" b="1" dirty="0">
                <a:solidFill>
                  <a:schemeClr val="bg1"/>
                </a:solidFill>
              </a:rPr>
              <a:t>Paraziti </a:t>
            </a:r>
          </a:p>
        </p:txBody>
      </p:sp>
    </p:spTree>
    <p:extLst>
      <p:ext uri="{BB962C8B-B14F-4D97-AF65-F5344CB8AC3E}">
        <p14:creationId xmlns:p14="http://schemas.microsoft.com/office/powerpoint/2010/main" val="41347235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en-US" sz="2400" b="1" dirty="0"/>
              <a:t>Biomonitoring of Heavy Metal Pollution Using Acanthocephalans Parasite in Ecosystem: An Updated Overview</a:t>
            </a:r>
            <a:br>
              <a:rPr lang="en-US" sz="2400" b="1" dirty="0"/>
            </a:br>
            <a:endParaRPr lang="cs-CZ" sz="2400" dirty="0"/>
          </a:p>
        </p:txBody>
      </p:sp>
      <p:pic>
        <p:nvPicPr>
          <p:cNvPr id="50178" name="Picture 2" descr="Animals | Free Full-Text | Biomonitoring of Heavy Metal Pollution Using  Acanthocephalans Parasite in Ecosystem: An Updated Overview"/>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61442" y="1600200"/>
            <a:ext cx="662111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22137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74638"/>
            <a:ext cx="8712968" cy="1143000"/>
          </a:xfrm>
        </p:spPr>
        <p:txBody>
          <a:bodyPr>
            <a:noAutofit/>
          </a:bodyPr>
          <a:lstStyle/>
          <a:p>
            <a:r>
              <a:rPr lang="cs-CZ" sz="3600" dirty="0"/>
              <a:t>Biodiverzita parazitů z hlediska jejich extinkce a redistribuce v důsledku změny klimatu</a:t>
            </a:r>
            <a:endParaRPr lang="en-US" sz="3600" dirty="0"/>
          </a:p>
        </p:txBody>
      </p:sp>
      <p:sp>
        <p:nvSpPr>
          <p:cNvPr id="5" name="AutoShape 4" descr="Parasite biodiversity faces extinction and redistribution in a changing  climate | Science Advances"/>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55000" lnSpcReduction="20000"/>
          </a:bodyPr>
          <a:lstStyle/>
          <a:p>
            <a:r>
              <a:rPr lang="en-US" dirty="0">
                <a:solidFill>
                  <a:srgbClr val="FF0000"/>
                </a:solidFill>
              </a:rPr>
              <a:t>Climate change is a well-documented driver of both wildlife extinction and disease emergence, but the negative impacts of climate change on parasite diversity are undocumented. We compiled the most comprehensive spatially explicit data set available for parasites, projected range shifts in a changing climate, and estimated extinction rates for eight major parasite clades. On the basis of 53,133 occurrences capturing the geographic ranges of 457 parasite species, conservative model projections suggest that 5 to 10% of these species are committed to extinction by 2070 from climate-driven habitat loss alone. We find no evidence that parasites with zoonotic potential have a significantly higher potential to gain range in a changing climate, but we do find that </a:t>
            </a:r>
            <a:r>
              <a:rPr lang="en-US" dirty="0" err="1">
                <a:solidFill>
                  <a:srgbClr val="FF0000"/>
                </a:solidFill>
              </a:rPr>
              <a:t>ectoparasites</a:t>
            </a:r>
            <a:r>
              <a:rPr lang="en-US" dirty="0">
                <a:solidFill>
                  <a:srgbClr val="FF0000"/>
                </a:solidFill>
              </a:rPr>
              <a:t> (especially ticks) fare disproportionately worse than </a:t>
            </a:r>
            <a:r>
              <a:rPr lang="en-US" dirty="0" err="1">
                <a:solidFill>
                  <a:srgbClr val="FF0000"/>
                </a:solidFill>
              </a:rPr>
              <a:t>endoparasites</a:t>
            </a:r>
            <a:r>
              <a:rPr lang="en-US" dirty="0">
                <a:solidFill>
                  <a:srgbClr val="FF0000"/>
                </a:solidFill>
              </a:rPr>
              <a:t>. Accounting for host-driven </a:t>
            </a:r>
            <a:r>
              <a:rPr lang="en-US" dirty="0" err="1">
                <a:solidFill>
                  <a:srgbClr val="FF0000"/>
                </a:solidFill>
              </a:rPr>
              <a:t>coextinctions</a:t>
            </a:r>
            <a:r>
              <a:rPr lang="en-US" dirty="0">
                <a:solidFill>
                  <a:srgbClr val="FF0000"/>
                </a:solidFill>
              </a:rPr>
              <a:t>, models predict that up to 30% of parasitic worms are committed to extinction, driven by a combination of direct and indirect pressures. Despite high local extinction rates, parasite richness could still increase by an order of magnitude in some places, because species successfully tracking climate change invade temperate ecosystems and replace native species with unpredictable ecological consequences.</a:t>
            </a:r>
            <a:endParaRPr lang="cs-CZ" dirty="0">
              <a:solidFill>
                <a:srgbClr val="FF0000"/>
              </a:solidFill>
            </a:endParaRPr>
          </a:p>
        </p:txBody>
      </p:sp>
    </p:spTree>
    <p:extLst>
      <p:ext uri="{BB962C8B-B14F-4D97-AF65-F5344CB8AC3E}">
        <p14:creationId xmlns:p14="http://schemas.microsoft.com/office/powerpoint/2010/main" val="393339875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457200" y="260648"/>
            <a:ext cx="8229600" cy="1282154"/>
          </a:xfrm>
        </p:spPr>
        <p:txBody>
          <a:bodyPr>
            <a:normAutofit fontScale="90000"/>
          </a:bodyPr>
          <a:lstStyle/>
          <a:p>
            <a:r>
              <a:rPr lang="cs-CZ" sz="3400" b="1" dirty="0" err="1"/>
              <a:t>Extince</a:t>
            </a:r>
            <a:r>
              <a:rPr lang="cs-CZ" sz="3400" b="1" dirty="0"/>
              <a:t> biodiverzity cizopasníků v důsledku jejich redistribuce díky změnám klimatu v rozpětí od 2020 do 2070</a:t>
            </a:r>
            <a:endParaRPr lang="en-US" sz="3400" b="1" dirty="0"/>
          </a:p>
        </p:txBody>
      </p:sp>
      <p:pic>
        <p:nvPicPr>
          <p:cNvPr id="6" name="Zástupný symbol pro obsah 5"/>
          <p:cNvPicPr>
            <a:picLocks noGrp="1" noChangeAspect="1"/>
          </p:cNvPicPr>
          <p:nvPr>
            <p:ph idx="1"/>
          </p:nvPr>
        </p:nvPicPr>
        <p:blipFill>
          <a:blip r:embed="rId2"/>
          <a:stretch>
            <a:fillRect/>
          </a:stretch>
        </p:blipFill>
        <p:spPr>
          <a:xfrm>
            <a:off x="575216" y="2266528"/>
            <a:ext cx="8029232" cy="3178696"/>
          </a:xfrm>
          <a:prstGeom prst="rect">
            <a:avLst/>
          </a:prstGeom>
        </p:spPr>
      </p:pic>
      <p:sp>
        <p:nvSpPr>
          <p:cNvPr id="7" name="TextovéPole 6"/>
          <p:cNvSpPr txBox="1"/>
          <p:nvPr/>
        </p:nvSpPr>
        <p:spPr>
          <a:xfrm>
            <a:off x="1187624" y="5517232"/>
            <a:ext cx="1575688" cy="369332"/>
          </a:xfrm>
          <a:prstGeom prst="rect">
            <a:avLst/>
          </a:prstGeom>
          <a:noFill/>
        </p:spPr>
        <p:txBody>
          <a:bodyPr wrap="none" rtlCol="0">
            <a:spAutoFit/>
          </a:bodyPr>
          <a:lstStyle/>
          <a:p>
            <a:r>
              <a:rPr lang="cs-CZ" b="1" dirty="0"/>
              <a:t>Všechny druhy</a:t>
            </a:r>
          </a:p>
        </p:txBody>
      </p:sp>
      <p:sp>
        <p:nvSpPr>
          <p:cNvPr id="8" name="TextovéPole 7"/>
          <p:cNvSpPr txBox="1"/>
          <p:nvPr/>
        </p:nvSpPr>
        <p:spPr>
          <a:xfrm>
            <a:off x="2474478" y="1988840"/>
            <a:ext cx="2025514" cy="369332"/>
          </a:xfrm>
          <a:prstGeom prst="rect">
            <a:avLst/>
          </a:prstGeom>
          <a:noFill/>
        </p:spPr>
        <p:txBody>
          <a:bodyPr wrap="square" rtlCol="0">
            <a:spAutoFit/>
          </a:bodyPr>
          <a:lstStyle/>
          <a:p>
            <a:r>
              <a:rPr lang="cs-CZ" dirty="0"/>
              <a:t>   </a:t>
            </a:r>
            <a:r>
              <a:rPr lang="cs-CZ" dirty="0" err="1"/>
              <a:t>Acanthocephala</a:t>
            </a:r>
            <a:r>
              <a:rPr lang="cs-CZ" dirty="0"/>
              <a:t>  </a:t>
            </a:r>
          </a:p>
        </p:txBody>
      </p:sp>
      <p:sp>
        <p:nvSpPr>
          <p:cNvPr id="9" name="TextovéPole 8"/>
          <p:cNvSpPr txBox="1"/>
          <p:nvPr/>
        </p:nvSpPr>
        <p:spPr>
          <a:xfrm>
            <a:off x="4530787" y="1988840"/>
            <a:ext cx="1121333" cy="369332"/>
          </a:xfrm>
          <a:prstGeom prst="rect">
            <a:avLst/>
          </a:prstGeom>
          <a:noFill/>
        </p:spPr>
        <p:txBody>
          <a:bodyPr wrap="none" rtlCol="0">
            <a:spAutoFit/>
          </a:bodyPr>
          <a:lstStyle/>
          <a:p>
            <a:r>
              <a:rPr lang="cs-CZ" dirty="0" err="1"/>
              <a:t>Astigmata</a:t>
            </a:r>
            <a:endParaRPr lang="cs-CZ" dirty="0"/>
          </a:p>
        </p:txBody>
      </p:sp>
      <p:sp>
        <p:nvSpPr>
          <p:cNvPr id="10" name="TextovéPole 9"/>
          <p:cNvSpPr txBox="1"/>
          <p:nvPr/>
        </p:nvSpPr>
        <p:spPr>
          <a:xfrm>
            <a:off x="6084168" y="1979548"/>
            <a:ext cx="939681" cy="369332"/>
          </a:xfrm>
          <a:prstGeom prst="rect">
            <a:avLst/>
          </a:prstGeom>
          <a:noFill/>
        </p:spPr>
        <p:txBody>
          <a:bodyPr wrap="none" rtlCol="0">
            <a:spAutoFit/>
          </a:bodyPr>
          <a:lstStyle/>
          <a:p>
            <a:r>
              <a:rPr lang="cs-CZ" dirty="0" err="1"/>
              <a:t>Cestoda</a:t>
            </a:r>
            <a:endParaRPr lang="cs-CZ" dirty="0"/>
          </a:p>
        </p:txBody>
      </p:sp>
      <p:sp>
        <p:nvSpPr>
          <p:cNvPr id="11" name="TextovéPole 10"/>
          <p:cNvSpPr txBox="1"/>
          <p:nvPr/>
        </p:nvSpPr>
        <p:spPr>
          <a:xfrm>
            <a:off x="7380312" y="1988840"/>
            <a:ext cx="864532" cy="369332"/>
          </a:xfrm>
          <a:prstGeom prst="rect">
            <a:avLst/>
          </a:prstGeom>
          <a:noFill/>
        </p:spPr>
        <p:txBody>
          <a:bodyPr wrap="none" rtlCol="0">
            <a:spAutoFit/>
          </a:bodyPr>
          <a:lstStyle/>
          <a:p>
            <a:r>
              <a:rPr lang="cs-CZ" dirty="0" err="1"/>
              <a:t>Ixodida</a:t>
            </a:r>
            <a:endParaRPr lang="cs-CZ" dirty="0"/>
          </a:p>
        </p:txBody>
      </p:sp>
      <p:sp>
        <p:nvSpPr>
          <p:cNvPr id="12" name="TextovéPole 11"/>
          <p:cNvSpPr txBox="1"/>
          <p:nvPr/>
        </p:nvSpPr>
        <p:spPr>
          <a:xfrm>
            <a:off x="3203848" y="5517232"/>
            <a:ext cx="1170962" cy="369332"/>
          </a:xfrm>
          <a:prstGeom prst="rect">
            <a:avLst/>
          </a:prstGeom>
          <a:noFill/>
        </p:spPr>
        <p:txBody>
          <a:bodyPr wrap="none" rtlCol="0">
            <a:spAutoFit/>
          </a:bodyPr>
          <a:lstStyle/>
          <a:p>
            <a:r>
              <a:rPr lang="cs-CZ" dirty="0" err="1"/>
              <a:t>Nematoda</a:t>
            </a:r>
            <a:endParaRPr lang="cs-CZ" dirty="0"/>
          </a:p>
        </p:txBody>
      </p:sp>
      <p:sp>
        <p:nvSpPr>
          <p:cNvPr id="13" name="TextovéPole 12"/>
          <p:cNvSpPr txBox="1"/>
          <p:nvPr/>
        </p:nvSpPr>
        <p:spPr>
          <a:xfrm>
            <a:off x="4572000" y="5517232"/>
            <a:ext cx="1163588" cy="369332"/>
          </a:xfrm>
          <a:prstGeom prst="rect">
            <a:avLst/>
          </a:prstGeom>
          <a:noFill/>
        </p:spPr>
        <p:txBody>
          <a:bodyPr wrap="none" rtlCol="0">
            <a:spAutoFit/>
          </a:bodyPr>
          <a:lstStyle/>
          <a:p>
            <a:r>
              <a:rPr lang="cs-CZ" dirty="0" err="1"/>
              <a:t>Pthiaptera</a:t>
            </a:r>
            <a:endParaRPr lang="cs-CZ" dirty="0"/>
          </a:p>
        </p:txBody>
      </p:sp>
      <p:sp>
        <p:nvSpPr>
          <p:cNvPr id="14" name="TextovéPole 13"/>
          <p:cNvSpPr txBox="1"/>
          <p:nvPr/>
        </p:nvSpPr>
        <p:spPr>
          <a:xfrm>
            <a:off x="5870346" y="5517232"/>
            <a:ext cx="1437958" cy="369332"/>
          </a:xfrm>
          <a:prstGeom prst="rect">
            <a:avLst/>
          </a:prstGeom>
          <a:noFill/>
        </p:spPr>
        <p:txBody>
          <a:bodyPr wrap="none" rtlCol="0">
            <a:spAutoFit/>
          </a:bodyPr>
          <a:lstStyle/>
          <a:p>
            <a:r>
              <a:rPr lang="cs-CZ" dirty="0" err="1"/>
              <a:t>Siphonaptera</a:t>
            </a:r>
            <a:endParaRPr lang="cs-CZ" dirty="0"/>
          </a:p>
        </p:txBody>
      </p:sp>
      <p:sp>
        <p:nvSpPr>
          <p:cNvPr id="15" name="TextovéPole 14"/>
          <p:cNvSpPr txBox="1"/>
          <p:nvPr/>
        </p:nvSpPr>
        <p:spPr>
          <a:xfrm>
            <a:off x="7524328" y="5517232"/>
            <a:ext cx="1196931" cy="369332"/>
          </a:xfrm>
          <a:prstGeom prst="rect">
            <a:avLst/>
          </a:prstGeom>
          <a:noFill/>
        </p:spPr>
        <p:txBody>
          <a:bodyPr wrap="none" rtlCol="0">
            <a:spAutoFit/>
          </a:bodyPr>
          <a:lstStyle/>
          <a:p>
            <a:r>
              <a:rPr lang="cs-CZ" dirty="0" err="1"/>
              <a:t>Trematoda</a:t>
            </a:r>
            <a:endParaRPr lang="cs-CZ" dirty="0"/>
          </a:p>
        </p:txBody>
      </p:sp>
      <p:sp>
        <p:nvSpPr>
          <p:cNvPr id="16" name="TextovéPole 15"/>
          <p:cNvSpPr txBox="1"/>
          <p:nvPr/>
        </p:nvSpPr>
        <p:spPr>
          <a:xfrm>
            <a:off x="1659454" y="5106670"/>
            <a:ext cx="1760418" cy="338554"/>
          </a:xfrm>
          <a:prstGeom prst="rect">
            <a:avLst/>
          </a:prstGeom>
          <a:solidFill>
            <a:srgbClr val="FF0000"/>
          </a:solidFill>
          <a:ln>
            <a:solidFill>
              <a:srgbClr val="FF0000"/>
            </a:solidFill>
          </a:ln>
        </p:spPr>
        <p:txBody>
          <a:bodyPr wrap="none" rtlCol="0">
            <a:spAutoFit/>
          </a:bodyPr>
          <a:lstStyle/>
          <a:p>
            <a:r>
              <a:rPr lang="cs-CZ" sz="1600" b="1" dirty="0">
                <a:solidFill>
                  <a:schemeClr val="bg1"/>
                </a:solidFill>
              </a:rPr>
              <a:t>Nejméně zasažené</a:t>
            </a:r>
          </a:p>
        </p:txBody>
      </p:sp>
      <p:sp>
        <p:nvSpPr>
          <p:cNvPr id="17" name="TextovéPole 16"/>
          <p:cNvSpPr txBox="1"/>
          <p:nvPr/>
        </p:nvSpPr>
        <p:spPr>
          <a:xfrm>
            <a:off x="1542175" y="2442374"/>
            <a:ext cx="1661673" cy="338554"/>
          </a:xfrm>
          <a:prstGeom prst="rect">
            <a:avLst/>
          </a:prstGeom>
          <a:solidFill>
            <a:srgbClr val="FF0000"/>
          </a:solidFill>
          <a:ln>
            <a:solidFill>
              <a:srgbClr val="FF0000"/>
            </a:solidFill>
          </a:ln>
        </p:spPr>
        <p:txBody>
          <a:bodyPr wrap="none" rtlCol="0">
            <a:spAutoFit/>
          </a:bodyPr>
          <a:lstStyle/>
          <a:p>
            <a:r>
              <a:rPr lang="cs-CZ" sz="1600" b="1" dirty="0">
                <a:solidFill>
                  <a:schemeClr val="bg1"/>
                </a:solidFill>
              </a:rPr>
              <a:t>Kriticky ohrožené</a:t>
            </a:r>
          </a:p>
        </p:txBody>
      </p:sp>
      <p:sp>
        <p:nvSpPr>
          <p:cNvPr id="18" name="TextovéPole 17"/>
          <p:cNvSpPr txBox="1"/>
          <p:nvPr/>
        </p:nvSpPr>
        <p:spPr>
          <a:xfrm>
            <a:off x="2411760" y="2874422"/>
            <a:ext cx="1008225" cy="338554"/>
          </a:xfrm>
          <a:prstGeom prst="rect">
            <a:avLst/>
          </a:prstGeom>
          <a:solidFill>
            <a:srgbClr val="FF0000"/>
          </a:solidFill>
          <a:ln>
            <a:solidFill>
              <a:srgbClr val="FF0000"/>
            </a:solidFill>
          </a:ln>
        </p:spPr>
        <p:txBody>
          <a:bodyPr wrap="none" rtlCol="0">
            <a:spAutoFit/>
          </a:bodyPr>
          <a:lstStyle/>
          <a:p>
            <a:r>
              <a:rPr lang="cs-CZ" sz="1600" b="1" dirty="0">
                <a:solidFill>
                  <a:schemeClr val="bg1"/>
                </a:solidFill>
              </a:rPr>
              <a:t>Ohrožené</a:t>
            </a:r>
          </a:p>
        </p:txBody>
      </p:sp>
      <p:sp>
        <p:nvSpPr>
          <p:cNvPr id="19" name="TextovéPole 18"/>
          <p:cNvSpPr txBox="1"/>
          <p:nvPr/>
        </p:nvSpPr>
        <p:spPr>
          <a:xfrm>
            <a:off x="357143" y="2946430"/>
            <a:ext cx="1046505" cy="338554"/>
          </a:xfrm>
          <a:prstGeom prst="rect">
            <a:avLst/>
          </a:prstGeom>
          <a:solidFill>
            <a:srgbClr val="FF0000"/>
          </a:solidFill>
          <a:ln>
            <a:solidFill>
              <a:srgbClr val="FF0000"/>
            </a:solidFill>
          </a:ln>
        </p:spPr>
        <p:txBody>
          <a:bodyPr wrap="none" rtlCol="0">
            <a:spAutoFit/>
          </a:bodyPr>
          <a:lstStyle/>
          <a:p>
            <a:r>
              <a:rPr lang="cs-CZ" sz="1600" b="1" dirty="0">
                <a:solidFill>
                  <a:schemeClr val="bg1"/>
                </a:solidFill>
              </a:rPr>
              <a:t>Zranitelné</a:t>
            </a:r>
          </a:p>
        </p:txBody>
      </p:sp>
      <p:sp>
        <p:nvSpPr>
          <p:cNvPr id="20" name="TextovéPole 19"/>
          <p:cNvSpPr txBox="1"/>
          <p:nvPr/>
        </p:nvSpPr>
        <p:spPr>
          <a:xfrm>
            <a:off x="1475656" y="3810526"/>
            <a:ext cx="1430200" cy="338554"/>
          </a:xfrm>
          <a:prstGeom prst="rect">
            <a:avLst/>
          </a:prstGeom>
          <a:solidFill>
            <a:srgbClr val="FF0000"/>
          </a:solidFill>
          <a:ln>
            <a:solidFill>
              <a:srgbClr val="FF0000"/>
            </a:solidFill>
          </a:ln>
        </p:spPr>
        <p:txBody>
          <a:bodyPr wrap="none" rtlCol="0">
            <a:spAutoFit/>
          </a:bodyPr>
          <a:lstStyle/>
          <a:p>
            <a:r>
              <a:rPr lang="cs-CZ" sz="1600" b="1" dirty="0">
                <a:solidFill>
                  <a:schemeClr val="bg1"/>
                </a:solidFill>
              </a:rPr>
              <a:t>Všechny druhy</a:t>
            </a:r>
          </a:p>
        </p:txBody>
      </p:sp>
    </p:spTree>
    <p:extLst>
      <p:ext uri="{BB962C8B-B14F-4D97-AF65-F5344CB8AC3E}">
        <p14:creationId xmlns:p14="http://schemas.microsoft.com/office/powerpoint/2010/main" val="288146225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r>
              <a:rPr lang="cs-CZ" dirty="0"/>
              <a:t>Paraziti v ohrožení:  </a:t>
            </a:r>
            <a:br>
              <a:rPr lang="cs-CZ" dirty="0"/>
            </a:br>
            <a:r>
              <a:rPr lang="cs-CZ" sz="3300" dirty="0"/>
              <a:t>Ohrožený hostitel – ohrožený paraziti</a:t>
            </a:r>
          </a:p>
        </p:txBody>
      </p:sp>
      <p:pic>
        <p:nvPicPr>
          <p:cNvPr id="1026" name="Picture 2" descr="PDF] Parasites at Risk - Insights from an Endangered Marsupial. | Semantic  Schol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196752"/>
            <a:ext cx="7344816" cy="5514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014226" y="1340768"/>
            <a:ext cx="3141950" cy="369332"/>
          </a:xfrm>
          <a:prstGeom prst="rect">
            <a:avLst/>
          </a:prstGeom>
          <a:noFill/>
        </p:spPr>
        <p:txBody>
          <a:bodyPr wrap="none" rtlCol="0">
            <a:spAutoFit/>
          </a:bodyPr>
          <a:lstStyle/>
          <a:p>
            <a:r>
              <a:rPr lang="cs-CZ" dirty="0">
                <a:solidFill>
                  <a:schemeClr val="bg2"/>
                </a:solidFill>
              </a:rPr>
              <a:t>Vačnatec (</a:t>
            </a:r>
            <a:r>
              <a:rPr lang="en-US" dirty="0" err="1">
                <a:solidFill>
                  <a:schemeClr val="bg2"/>
                </a:solidFill>
              </a:rPr>
              <a:t>Bettongia</a:t>
            </a:r>
            <a:r>
              <a:rPr lang="en-US" dirty="0">
                <a:solidFill>
                  <a:schemeClr val="bg2"/>
                </a:solidFill>
              </a:rPr>
              <a:t> </a:t>
            </a:r>
            <a:r>
              <a:rPr lang="en-US" dirty="0" err="1">
                <a:solidFill>
                  <a:schemeClr val="bg2"/>
                </a:solidFill>
              </a:rPr>
              <a:t>penicillata</a:t>
            </a:r>
            <a:r>
              <a:rPr lang="en-US" dirty="0">
                <a:solidFill>
                  <a:schemeClr val="bg2"/>
                </a:solidFill>
              </a:rPr>
              <a:t>)</a:t>
            </a:r>
            <a:endParaRPr lang="cs-CZ" dirty="0">
              <a:solidFill>
                <a:schemeClr val="bg2"/>
              </a:solidFill>
            </a:endParaRPr>
          </a:p>
        </p:txBody>
      </p:sp>
      <p:sp>
        <p:nvSpPr>
          <p:cNvPr id="6" name="TextovéPole 5"/>
          <p:cNvSpPr txBox="1"/>
          <p:nvPr/>
        </p:nvSpPr>
        <p:spPr>
          <a:xfrm>
            <a:off x="3347864" y="1844824"/>
            <a:ext cx="2394117" cy="369332"/>
          </a:xfrm>
          <a:prstGeom prst="rect">
            <a:avLst/>
          </a:prstGeom>
          <a:noFill/>
        </p:spPr>
        <p:txBody>
          <a:bodyPr wrap="none" rtlCol="0">
            <a:spAutoFit/>
          </a:bodyPr>
          <a:lstStyle/>
          <a:p>
            <a:r>
              <a:rPr lang="cs-CZ" dirty="0">
                <a:solidFill>
                  <a:schemeClr val="bg2"/>
                </a:solidFill>
              </a:rPr>
              <a:t>Ohrožené druhy - </a:t>
            </a:r>
            <a:r>
              <a:rPr lang="cs-CZ" dirty="0">
                <a:solidFill>
                  <a:srgbClr val="FFC000"/>
                </a:solidFill>
              </a:rPr>
              <a:t>žlutě</a:t>
            </a:r>
            <a:r>
              <a:rPr lang="en-US" dirty="0">
                <a:solidFill>
                  <a:schemeClr val="bg2"/>
                </a:solidFill>
              </a:rPr>
              <a:t>)</a:t>
            </a:r>
            <a:endParaRPr lang="cs-CZ" dirty="0">
              <a:solidFill>
                <a:schemeClr val="bg2"/>
              </a:solidFill>
            </a:endParaRPr>
          </a:p>
        </p:txBody>
      </p:sp>
    </p:spTree>
    <p:extLst>
      <p:ext uri="{BB962C8B-B14F-4D97-AF65-F5344CB8AC3E}">
        <p14:creationId xmlns:p14="http://schemas.microsoft.com/office/powerpoint/2010/main" val="35769045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706090"/>
          </a:xfrm>
        </p:spPr>
        <p:txBody>
          <a:bodyPr>
            <a:normAutofit/>
          </a:bodyPr>
          <a:lstStyle/>
          <a:p>
            <a:r>
              <a:rPr lang="cs-CZ" sz="3600" dirty="0"/>
              <a:t>Paraziti v ohrožení</a:t>
            </a:r>
          </a:p>
        </p:txBody>
      </p:sp>
      <p:pic>
        <p:nvPicPr>
          <p:cNvPr id="3074" name="Picture 2" descr="https://d3i71xaburhd42.cloudfront.net/eaabc888c0b6d8a89128e4e2c854a1681d6a4670/7-Figure2-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9898" y="1556792"/>
            <a:ext cx="7812542" cy="521361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014226" y="836712"/>
            <a:ext cx="3141950" cy="369332"/>
          </a:xfrm>
          <a:prstGeom prst="rect">
            <a:avLst/>
          </a:prstGeom>
          <a:noFill/>
        </p:spPr>
        <p:txBody>
          <a:bodyPr wrap="none" rtlCol="0">
            <a:spAutoFit/>
          </a:bodyPr>
          <a:lstStyle/>
          <a:p>
            <a:r>
              <a:rPr lang="cs-CZ" dirty="0"/>
              <a:t>Vačnatec (</a:t>
            </a:r>
            <a:r>
              <a:rPr lang="en-US" dirty="0" err="1"/>
              <a:t>Bettongia</a:t>
            </a:r>
            <a:r>
              <a:rPr lang="en-US" dirty="0"/>
              <a:t> </a:t>
            </a:r>
            <a:r>
              <a:rPr lang="en-US" dirty="0" err="1"/>
              <a:t>penicillata</a:t>
            </a:r>
            <a:r>
              <a:rPr lang="en-US" dirty="0"/>
              <a:t>)</a:t>
            </a:r>
            <a:endParaRPr lang="cs-CZ" dirty="0"/>
          </a:p>
        </p:txBody>
      </p:sp>
      <p:sp>
        <p:nvSpPr>
          <p:cNvPr id="4" name="Obdélník 3"/>
          <p:cNvSpPr/>
          <p:nvPr/>
        </p:nvSpPr>
        <p:spPr>
          <a:xfrm>
            <a:off x="7164288" y="6453336"/>
            <a:ext cx="115212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4199274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fontScale="90000"/>
          </a:bodyPr>
          <a:lstStyle/>
          <a:p>
            <a:r>
              <a:rPr lang="cs-CZ" dirty="0"/>
              <a:t>Paraziti v ohrožení – ohrožení vačnatců</a:t>
            </a:r>
          </a:p>
        </p:txBody>
      </p:sp>
      <p:pic>
        <p:nvPicPr>
          <p:cNvPr id="4098" name="Picture 2" descr="Parasites at Risk – Insights from an Endangered Marsupial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4292" y="1412776"/>
            <a:ext cx="6875415" cy="533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086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fontScale="90000"/>
          </a:bodyPr>
          <a:lstStyle/>
          <a:p>
            <a:r>
              <a:rPr lang="cs-CZ" dirty="0"/>
              <a:t>Molekulární diagnostika</a:t>
            </a:r>
          </a:p>
        </p:txBody>
      </p:sp>
      <p:pic>
        <p:nvPicPr>
          <p:cNvPr id="38916" name="Picture 4" descr="Worms and bugs of the gut: the search for diagnostic signatures using  barcoding, and metagenomics–metabolomics | Parasites &amp; Vectors | Full Tex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052736"/>
            <a:ext cx="7128791" cy="564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718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0963"/>
            <a:ext cx="5692775" cy="6696075"/>
          </a:xfrm>
        </p:spPr>
      </p:pic>
      <p:sp>
        <p:nvSpPr>
          <p:cNvPr id="5123" name="TextovéPole 4"/>
          <p:cNvSpPr txBox="1">
            <a:spLocks noChangeArrowheads="1"/>
          </p:cNvSpPr>
          <p:nvPr/>
        </p:nvSpPr>
        <p:spPr bwMode="auto">
          <a:xfrm>
            <a:off x="6372225" y="227013"/>
            <a:ext cx="247491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600"/>
          </a:p>
          <a:p>
            <a:pPr>
              <a:spcBef>
                <a:spcPct val="0"/>
              </a:spcBef>
              <a:buFontTx/>
              <a:buNone/>
            </a:pPr>
            <a:r>
              <a:rPr lang="cs-CZ" altLang="cs-CZ" sz="1600"/>
              <a:t>Demospongiae (Porifera)</a:t>
            </a:r>
          </a:p>
          <a:p>
            <a:pPr>
              <a:spcBef>
                <a:spcPct val="0"/>
              </a:spcBef>
              <a:buFontTx/>
              <a:buNone/>
            </a:pPr>
            <a:r>
              <a:rPr lang="cs-CZ" altLang="cs-CZ" sz="1600"/>
              <a:t>Ctenophora</a:t>
            </a:r>
          </a:p>
          <a:p>
            <a:pPr>
              <a:spcBef>
                <a:spcPct val="0"/>
              </a:spcBef>
              <a:buFontTx/>
              <a:buNone/>
            </a:pPr>
            <a:r>
              <a:rPr lang="cs-CZ" altLang="cs-CZ" sz="1600"/>
              <a:t>Placozoa</a:t>
            </a:r>
          </a:p>
          <a:p>
            <a:pPr>
              <a:spcBef>
                <a:spcPct val="0"/>
              </a:spcBef>
              <a:buFontTx/>
              <a:buNone/>
            </a:pPr>
            <a:r>
              <a:rPr lang="cs-CZ" altLang="cs-CZ" sz="1600"/>
              <a:t>Cnidaria</a:t>
            </a:r>
          </a:p>
          <a:p>
            <a:pPr>
              <a:spcBef>
                <a:spcPct val="0"/>
              </a:spcBef>
              <a:buFontTx/>
              <a:buNone/>
            </a:pPr>
            <a:r>
              <a:rPr lang="cs-CZ" altLang="cs-CZ" sz="1600"/>
              <a:t>Myxozoa</a:t>
            </a:r>
          </a:p>
          <a:p>
            <a:pPr>
              <a:spcBef>
                <a:spcPct val="0"/>
              </a:spcBef>
              <a:buFontTx/>
              <a:buNone/>
            </a:pPr>
            <a:r>
              <a:rPr lang="cs-CZ" altLang="cs-CZ" sz="1600"/>
              <a:t>Orthonectida</a:t>
            </a:r>
          </a:p>
          <a:p>
            <a:pPr>
              <a:spcBef>
                <a:spcPct val="0"/>
              </a:spcBef>
              <a:buFontTx/>
              <a:buNone/>
            </a:pPr>
            <a:r>
              <a:rPr lang="cs-CZ" altLang="cs-CZ" sz="1600"/>
              <a:t>Craniata</a:t>
            </a:r>
          </a:p>
          <a:p>
            <a:pPr>
              <a:spcBef>
                <a:spcPct val="0"/>
              </a:spcBef>
              <a:buFontTx/>
              <a:buNone/>
            </a:pPr>
            <a:r>
              <a:rPr lang="cs-CZ" altLang="cs-CZ" sz="1600"/>
              <a:t>Echinodermata</a:t>
            </a:r>
          </a:p>
          <a:p>
            <a:pPr>
              <a:spcBef>
                <a:spcPct val="0"/>
              </a:spcBef>
              <a:buFontTx/>
              <a:buNone/>
            </a:pPr>
            <a:r>
              <a:rPr lang="cs-CZ" altLang="cs-CZ" sz="1600"/>
              <a:t>Myzostomida</a:t>
            </a:r>
          </a:p>
          <a:p>
            <a:pPr>
              <a:spcBef>
                <a:spcPct val="0"/>
              </a:spcBef>
              <a:buFontTx/>
              <a:buNone/>
            </a:pPr>
            <a:r>
              <a:rPr lang="cs-CZ" altLang="cs-CZ" sz="1600"/>
              <a:t>Dicyemida</a:t>
            </a:r>
          </a:p>
          <a:p>
            <a:pPr>
              <a:spcBef>
                <a:spcPct val="0"/>
              </a:spcBef>
              <a:buFontTx/>
              <a:buNone/>
            </a:pPr>
            <a:r>
              <a:rPr lang="cs-CZ" altLang="cs-CZ" sz="1600"/>
              <a:t>Rotifera</a:t>
            </a:r>
          </a:p>
          <a:p>
            <a:pPr>
              <a:spcBef>
                <a:spcPct val="0"/>
              </a:spcBef>
              <a:buFontTx/>
              <a:buNone/>
            </a:pPr>
            <a:r>
              <a:rPr lang="cs-CZ" altLang="cs-CZ" sz="1600"/>
              <a:t>Acanthocephala</a:t>
            </a:r>
          </a:p>
          <a:p>
            <a:pPr>
              <a:spcBef>
                <a:spcPct val="0"/>
              </a:spcBef>
              <a:buFontTx/>
              <a:buNone/>
            </a:pPr>
            <a:r>
              <a:rPr lang="cs-CZ" altLang="cs-CZ" sz="1600"/>
              <a:t>Gnathostomulida</a:t>
            </a:r>
          </a:p>
          <a:p>
            <a:pPr>
              <a:spcBef>
                <a:spcPct val="0"/>
              </a:spcBef>
              <a:buFontTx/>
              <a:buNone/>
            </a:pPr>
            <a:r>
              <a:rPr lang="cs-CZ" altLang="cs-CZ" sz="1600"/>
              <a:t>Platyhelminthes</a:t>
            </a:r>
          </a:p>
          <a:p>
            <a:pPr>
              <a:spcBef>
                <a:spcPct val="0"/>
              </a:spcBef>
              <a:buFontTx/>
              <a:buNone/>
            </a:pPr>
            <a:r>
              <a:rPr lang="cs-CZ" altLang="cs-CZ" sz="1600"/>
              <a:t>Nemertea</a:t>
            </a:r>
          </a:p>
          <a:p>
            <a:pPr>
              <a:spcBef>
                <a:spcPct val="0"/>
              </a:spcBef>
              <a:buFontTx/>
              <a:buNone/>
            </a:pPr>
            <a:r>
              <a:rPr lang="cs-CZ" altLang="cs-CZ" sz="1600"/>
              <a:t>Mollusca</a:t>
            </a:r>
          </a:p>
          <a:p>
            <a:pPr>
              <a:spcBef>
                <a:spcPct val="0"/>
              </a:spcBef>
              <a:buFontTx/>
              <a:buNone/>
            </a:pPr>
            <a:r>
              <a:rPr lang="cs-CZ" altLang="cs-CZ" sz="1600"/>
              <a:t>Annelida</a:t>
            </a:r>
          </a:p>
          <a:p>
            <a:pPr>
              <a:spcBef>
                <a:spcPct val="0"/>
              </a:spcBef>
              <a:buFontTx/>
              <a:buNone/>
            </a:pPr>
            <a:r>
              <a:rPr lang="cs-CZ" altLang="cs-CZ" sz="1600"/>
              <a:t>Chelicerata</a:t>
            </a:r>
          </a:p>
          <a:p>
            <a:pPr>
              <a:spcBef>
                <a:spcPct val="0"/>
              </a:spcBef>
              <a:buFontTx/>
              <a:buNone/>
            </a:pPr>
            <a:r>
              <a:rPr lang="cs-CZ" altLang="cs-CZ" sz="1600"/>
              <a:t>Tartigrada</a:t>
            </a:r>
          </a:p>
          <a:p>
            <a:pPr>
              <a:spcBef>
                <a:spcPct val="0"/>
              </a:spcBef>
              <a:buFontTx/>
              <a:buNone/>
            </a:pPr>
            <a:r>
              <a:rPr lang="cs-CZ" altLang="cs-CZ" sz="1600"/>
              <a:t>Pancrustacea</a:t>
            </a:r>
          </a:p>
          <a:p>
            <a:pPr>
              <a:spcBef>
                <a:spcPct val="0"/>
              </a:spcBef>
              <a:buFontTx/>
              <a:buNone/>
            </a:pPr>
            <a:r>
              <a:rPr lang="cs-CZ" altLang="cs-CZ" sz="1600"/>
              <a:t>Hexapoda</a:t>
            </a:r>
          </a:p>
          <a:p>
            <a:pPr>
              <a:spcBef>
                <a:spcPct val="0"/>
              </a:spcBef>
              <a:buFontTx/>
              <a:buNone/>
            </a:pPr>
            <a:r>
              <a:rPr lang="cs-CZ" altLang="cs-CZ" sz="1600"/>
              <a:t>Pentastomida</a:t>
            </a:r>
          </a:p>
          <a:p>
            <a:pPr>
              <a:spcBef>
                <a:spcPct val="0"/>
              </a:spcBef>
              <a:buFontTx/>
              <a:buNone/>
            </a:pPr>
            <a:r>
              <a:rPr lang="cs-CZ" altLang="cs-CZ" sz="1600"/>
              <a:t>Nematomorpha</a:t>
            </a:r>
          </a:p>
          <a:p>
            <a:pPr>
              <a:spcBef>
                <a:spcPct val="0"/>
              </a:spcBef>
              <a:buFontTx/>
              <a:buNone/>
            </a:pPr>
            <a:r>
              <a:rPr lang="cs-CZ" altLang="cs-CZ" sz="1600"/>
              <a:t>Nematoda</a:t>
            </a:r>
          </a:p>
          <a:p>
            <a:pPr>
              <a:spcBef>
                <a:spcPct val="0"/>
              </a:spcBef>
              <a:buFontTx/>
              <a:buNone/>
            </a:pPr>
            <a:r>
              <a:rPr lang="cs-CZ" altLang="cs-CZ" sz="1600"/>
              <a:t>Vertebrata</a:t>
            </a:r>
          </a:p>
          <a:p>
            <a:pPr>
              <a:spcBef>
                <a:spcPct val="0"/>
              </a:spcBef>
              <a:buFontTx/>
              <a:buNone/>
            </a:pPr>
            <a:endParaRPr lang="cs-CZ" altLang="cs-CZ" sz="1800"/>
          </a:p>
          <a:p>
            <a:pPr>
              <a:spcBef>
                <a:spcPct val="0"/>
              </a:spcBef>
              <a:buFontTx/>
              <a:buNone/>
            </a:pPr>
            <a:endParaRPr lang="cs-CZ" altLang="cs-CZ" sz="1800"/>
          </a:p>
        </p:txBody>
      </p:sp>
      <p:sp>
        <p:nvSpPr>
          <p:cNvPr id="7" name="Ovál 6"/>
          <p:cNvSpPr/>
          <p:nvPr/>
        </p:nvSpPr>
        <p:spPr>
          <a:xfrm>
            <a:off x="5867400" y="1001713"/>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Ovál 7"/>
          <p:cNvSpPr/>
          <p:nvPr/>
        </p:nvSpPr>
        <p:spPr>
          <a:xfrm>
            <a:off x="5867400" y="908050"/>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Ovál 8"/>
          <p:cNvSpPr/>
          <p:nvPr/>
        </p:nvSpPr>
        <p:spPr>
          <a:xfrm>
            <a:off x="5867400" y="1196975"/>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t>0</a:t>
            </a:r>
          </a:p>
        </p:txBody>
      </p:sp>
      <p:sp>
        <p:nvSpPr>
          <p:cNvPr id="10" name="Ovál 9"/>
          <p:cNvSpPr/>
          <p:nvPr/>
        </p:nvSpPr>
        <p:spPr>
          <a:xfrm>
            <a:off x="5867400" y="1290638"/>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Ovál 10"/>
          <p:cNvSpPr/>
          <p:nvPr/>
        </p:nvSpPr>
        <p:spPr>
          <a:xfrm>
            <a:off x="5867400" y="1412875"/>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2" name="Ovál 11"/>
          <p:cNvSpPr/>
          <p:nvPr/>
        </p:nvSpPr>
        <p:spPr>
          <a:xfrm>
            <a:off x="5867400" y="1722438"/>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 name="Ovál 12"/>
          <p:cNvSpPr/>
          <p:nvPr/>
        </p:nvSpPr>
        <p:spPr>
          <a:xfrm>
            <a:off x="5867400" y="1866900"/>
            <a:ext cx="73025" cy="49213"/>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Ovál 13"/>
          <p:cNvSpPr/>
          <p:nvPr/>
        </p:nvSpPr>
        <p:spPr>
          <a:xfrm>
            <a:off x="5867400" y="3235325"/>
            <a:ext cx="73025" cy="49213"/>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5" name="Ovál 14"/>
          <p:cNvSpPr/>
          <p:nvPr/>
        </p:nvSpPr>
        <p:spPr>
          <a:xfrm>
            <a:off x="5867400" y="2730500"/>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6" name="Ovál 15"/>
          <p:cNvSpPr/>
          <p:nvPr/>
        </p:nvSpPr>
        <p:spPr>
          <a:xfrm>
            <a:off x="5867400" y="2154238"/>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 name="Ovál 16"/>
          <p:cNvSpPr/>
          <p:nvPr/>
        </p:nvSpPr>
        <p:spPr>
          <a:xfrm>
            <a:off x="5867400" y="4243388"/>
            <a:ext cx="73025" cy="49212"/>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 name="Ovál 17"/>
          <p:cNvSpPr/>
          <p:nvPr/>
        </p:nvSpPr>
        <p:spPr>
          <a:xfrm>
            <a:off x="5867400" y="3954463"/>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5136" name="Zástupný symbol pro obsah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7150"/>
            <a:ext cx="5654675" cy="669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ál 19"/>
          <p:cNvSpPr/>
          <p:nvPr/>
        </p:nvSpPr>
        <p:spPr>
          <a:xfrm>
            <a:off x="5867400" y="4098925"/>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1" name="Ovál 20"/>
          <p:cNvSpPr/>
          <p:nvPr/>
        </p:nvSpPr>
        <p:spPr>
          <a:xfrm>
            <a:off x="5867400" y="4386263"/>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2" name="Ovál 21"/>
          <p:cNvSpPr/>
          <p:nvPr/>
        </p:nvSpPr>
        <p:spPr>
          <a:xfrm>
            <a:off x="5867400" y="5445125"/>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3" name="Ovál 22"/>
          <p:cNvSpPr/>
          <p:nvPr/>
        </p:nvSpPr>
        <p:spPr>
          <a:xfrm>
            <a:off x="5867400" y="5322888"/>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4" name="Ovál 23"/>
          <p:cNvSpPr/>
          <p:nvPr/>
        </p:nvSpPr>
        <p:spPr>
          <a:xfrm>
            <a:off x="5867400" y="4962525"/>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5" name="Ovál 24"/>
          <p:cNvSpPr/>
          <p:nvPr/>
        </p:nvSpPr>
        <p:spPr>
          <a:xfrm>
            <a:off x="5867400" y="5538788"/>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6" name="Ovál 25"/>
          <p:cNvSpPr/>
          <p:nvPr/>
        </p:nvSpPr>
        <p:spPr>
          <a:xfrm>
            <a:off x="5867400" y="5827713"/>
            <a:ext cx="73025" cy="49212"/>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7" name="Ovál 26"/>
          <p:cNvSpPr/>
          <p:nvPr/>
        </p:nvSpPr>
        <p:spPr>
          <a:xfrm>
            <a:off x="5867400" y="6043613"/>
            <a:ext cx="73025" cy="49212"/>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8" name="Ovál 27"/>
          <p:cNvSpPr/>
          <p:nvPr/>
        </p:nvSpPr>
        <p:spPr>
          <a:xfrm>
            <a:off x="5867400" y="6330950"/>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 name="Šipka doleva 1"/>
          <p:cNvSpPr/>
          <p:nvPr/>
        </p:nvSpPr>
        <p:spPr>
          <a:xfrm>
            <a:off x="3635375" y="6308725"/>
            <a:ext cx="360363" cy="144463"/>
          </a:xfrm>
          <a:prstGeom prst="leftArrow">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9" name="Šipka doleva 28"/>
          <p:cNvSpPr/>
          <p:nvPr/>
        </p:nvSpPr>
        <p:spPr>
          <a:xfrm rot="10800000">
            <a:off x="6011863" y="549275"/>
            <a:ext cx="360362" cy="144463"/>
          </a:xfrm>
          <a:prstGeom prst="leftArrow">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 name="TextovéPole 2"/>
          <p:cNvSpPr txBox="1"/>
          <p:nvPr/>
        </p:nvSpPr>
        <p:spPr>
          <a:xfrm>
            <a:off x="5001593" y="45785"/>
            <a:ext cx="3658887" cy="430887"/>
          </a:xfrm>
          <a:prstGeom prst="rect">
            <a:avLst/>
          </a:prstGeom>
          <a:noFill/>
        </p:spPr>
        <p:txBody>
          <a:bodyPr wrap="none" rtlCol="0">
            <a:spAutoFit/>
          </a:bodyPr>
          <a:lstStyle/>
          <a:p>
            <a:r>
              <a:rPr lang="cs-CZ" sz="2200" b="1" dirty="0">
                <a:solidFill>
                  <a:srgbClr val="FF0000"/>
                </a:solidFill>
              </a:rPr>
              <a:t>Výskyt cizopasníků u metazoa</a:t>
            </a:r>
          </a:p>
        </p:txBody>
      </p:sp>
    </p:spTree>
    <p:extLst>
      <p:ext uri="{BB962C8B-B14F-4D97-AF65-F5344CB8AC3E}">
        <p14:creationId xmlns:p14="http://schemas.microsoft.com/office/powerpoint/2010/main" val="302654062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8385845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r>
              <a:rPr lang="cs-CZ" dirty="0"/>
              <a:t>Bez komentáře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4680520"/>
          </a:xfrm>
          <a:prstGeom prst="rect">
            <a:avLst/>
          </a:prstGeom>
        </p:spPr>
      </p:pic>
      <p:sp>
        <p:nvSpPr>
          <p:cNvPr id="4" name="TextovéPole 3"/>
          <p:cNvSpPr txBox="1"/>
          <p:nvPr/>
        </p:nvSpPr>
        <p:spPr>
          <a:xfrm>
            <a:off x="827584" y="6156012"/>
            <a:ext cx="7521033" cy="369332"/>
          </a:xfrm>
          <a:prstGeom prst="rect">
            <a:avLst/>
          </a:prstGeom>
          <a:noFill/>
        </p:spPr>
        <p:txBody>
          <a:bodyPr wrap="none" rtlCol="0">
            <a:spAutoFit/>
          </a:bodyPr>
          <a:lstStyle/>
          <a:p>
            <a:r>
              <a:rPr lang="cs-CZ" dirty="0"/>
              <a:t>Viry jsou v podstatě obligátní paraziti, bez hostitele nejsou schopni existence ! </a:t>
            </a:r>
          </a:p>
        </p:txBody>
      </p:sp>
    </p:spTree>
    <p:extLst>
      <p:ext uri="{BB962C8B-B14F-4D97-AF65-F5344CB8AC3E}">
        <p14:creationId xmlns:p14="http://schemas.microsoft.com/office/powerpoint/2010/main" val="341971740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07504" y="1772816"/>
            <a:ext cx="4248472" cy="4154984"/>
          </a:xfrm>
          <a:prstGeom prst="rect">
            <a:avLst/>
          </a:prstGeom>
          <a:noFill/>
        </p:spPr>
        <p:txBody>
          <a:bodyPr wrap="square" rtlCol="0">
            <a:spAutoFit/>
          </a:bodyPr>
          <a:lstStyle/>
          <a:p>
            <a:pPr marL="285750" indent="-285750">
              <a:buFont typeface="Arial" panose="020B0604020202020204" pitchFamily="34" charset="0"/>
              <a:buChar char="•"/>
            </a:pPr>
            <a:r>
              <a:rPr lang="cs-CZ" sz="2400" dirty="0"/>
              <a:t>Vektor je organismus, který </a:t>
            </a:r>
          </a:p>
          <a:p>
            <a:r>
              <a:rPr lang="cs-CZ" sz="2400" dirty="0"/>
              <a:t>     funguje jako zprostředkující </a:t>
            </a:r>
          </a:p>
          <a:p>
            <a:r>
              <a:rPr lang="cs-CZ" sz="2400" dirty="0"/>
              <a:t>     hostitel parazita. </a:t>
            </a:r>
          </a:p>
          <a:p>
            <a:endParaRPr lang="cs-CZ" sz="2400" dirty="0"/>
          </a:p>
          <a:p>
            <a:pPr marL="285750" indent="-285750">
              <a:buFont typeface="Arial" panose="020B0604020202020204" pitchFamily="34" charset="0"/>
              <a:buChar char="•"/>
            </a:pPr>
            <a:r>
              <a:rPr lang="cs-CZ" sz="2400" dirty="0"/>
              <a:t>Nejdůležitější je, že vektor </a:t>
            </a:r>
          </a:p>
          <a:p>
            <a:r>
              <a:rPr lang="cs-CZ" sz="2400" dirty="0"/>
              <a:t>    přenáší parazita na dalšího     	hostitele.</a:t>
            </a:r>
          </a:p>
          <a:p>
            <a:r>
              <a:rPr lang="cs-CZ" sz="2400" dirty="0"/>
              <a:t> </a:t>
            </a:r>
          </a:p>
          <a:p>
            <a:pPr marL="285750" indent="-285750">
              <a:buFont typeface="Arial" panose="020B0604020202020204" pitchFamily="34" charset="0"/>
              <a:buChar char="•"/>
            </a:pPr>
            <a:r>
              <a:rPr lang="cs-CZ" sz="2400" dirty="0"/>
              <a:t>Dobrými příklady vektorů jsou </a:t>
            </a:r>
          </a:p>
          <a:p>
            <a:r>
              <a:rPr lang="cs-CZ" sz="2400" dirty="0"/>
              <a:t>    komáři při přenosu malárie a </a:t>
            </a:r>
          </a:p>
          <a:p>
            <a:r>
              <a:rPr lang="cs-CZ" sz="2400" dirty="0"/>
              <a:t>    klíšťata při přenosu boreliózy. </a:t>
            </a:r>
          </a:p>
        </p:txBody>
      </p:sp>
      <p:sp>
        <p:nvSpPr>
          <p:cNvPr id="5" name="TextovéPole 4"/>
          <p:cNvSpPr txBox="1"/>
          <p:nvPr/>
        </p:nvSpPr>
        <p:spPr>
          <a:xfrm>
            <a:off x="1827947" y="478413"/>
            <a:ext cx="5499967" cy="646331"/>
          </a:xfrm>
          <a:prstGeom prst="rect">
            <a:avLst/>
          </a:prstGeom>
          <a:noFill/>
        </p:spPr>
        <p:txBody>
          <a:bodyPr wrap="none" rtlCol="0">
            <a:spAutoFit/>
          </a:bodyPr>
          <a:lstStyle/>
          <a:p>
            <a:r>
              <a:rPr lang="cs-CZ" sz="3600" dirty="0"/>
              <a:t>Parazitární vektor – definice </a:t>
            </a:r>
          </a:p>
        </p:txBody>
      </p:sp>
      <p:pic>
        <p:nvPicPr>
          <p:cNvPr id="6146" name="Picture 2" descr="Insect parasites vector. Stock Vector Image by ©adekvat #1019064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654795"/>
            <a:ext cx="4680520" cy="439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290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7463"/>
            <a:ext cx="9793288"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5353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7652">
            <a:off x="179388" y="284163"/>
            <a:ext cx="8713787" cy="624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489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360040"/>
          </a:xfrm>
        </p:spPr>
        <p:txBody>
          <a:bodyPr>
            <a:noAutofit/>
          </a:bodyPr>
          <a:lstStyle/>
          <a:p>
            <a:r>
              <a:rPr lang="cs-CZ" sz="3200" dirty="0"/>
              <a:t>Morfologická rozmanitost -</a:t>
            </a:r>
            <a:r>
              <a:rPr lang="cs-CZ" sz="3200" dirty="0" err="1"/>
              <a:t>Monogenea</a:t>
            </a:r>
            <a:endParaRPr lang="cs-CZ" sz="3200" dirty="0"/>
          </a:p>
        </p:txBody>
      </p:sp>
      <p:sp>
        <p:nvSpPr>
          <p:cNvPr id="3" name="Zástupný symbol pro text 2"/>
          <p:cNvSpPr>
            <a:spLocks noGrp="1"/>
          </p:cNvSpPr>
          <p:nvPr>
            <p:ph type="body" idx="1"/>
          </p:nvPr>
        </p:nvSpPr>
        <p:spPr>
          <a:xfrm>
            <a:off x="1107876" y="692696"/>
            <a:ext cx="4040188" cy="639762"/>
          </a:xfrm>
        </p:spPr>
        <p:txBody>
          <a:bodyPr/>
          <a:lstStyle/>
          <a:p>
            <a:r>
              <a:rPr lang="cs-CZ" dirty="0"/>
              <a:t>Typy </a:t>
            </a:r>
            <a:r>
              <a:rPr lang="cs-CZ" dirty="0" err="1"/>
              <a:t>opisthaptoru</a:t>
            </a:r>
            <a:endParaRPr lang="cs-CZ" dirty="0"/>
          </a:p>
        </p:txBody>
      </p:sp>
      <p:sp>
        <p:nvSpPr>
          <p:cNvPr id="4" name="Zástupný symbol pro obsah 3"/>
          <p:cNvSpPr>
            <a:spLocks noGrp="1"/>
          </p:cNvSpPr>
          <p:nvPr>
            <p:ph sz="half" idx="2"/>
          </p:nvPr>
        </p:nvSpPr>
        <p:spPr>
          <a:xfrm>
            <a:off x="72008" y="1916832"/>
            <a:ext cx="4644008" cy="4608512"/>
          </a:xfrm>
        </p:spPr>
        <p:txBody>
          <a:bodyPr/>
          <a:lstStyle/>
          <a:p>
            <a:pPr marL="0" indent="0">
              <a:buNone/>
            </a:pPr>
            <a:endParaRPr lang="cs-CZ" dirty="0"/>
          </a:p>
        </p:txBody>
      </p:sp>
      <p:sp>
        <p:nvSpPr>
          <p:cNvPr id="5" name="Zástupný symbol pro text 4"/>
          <p:cNvSpPr>
            <a:spLocks noGrp="1"/>
          </p:cNvSpPr>
          <p:nvPr>
            <p:ph type="body" sz="quarter" idx="3"/>
          </p:nvPr>
        </p:nvSpPr>
        <p:spPr>
          <a:xfrm>
            <a:off x="5138737" y="692696"/>
            <a:ext cx="4041775" cy="639762"/>
          </a:xfrm>
        </p:spPr>
        <p:txBody>
          <a:bodyPr/>
          <a:lstStyle/>
          <a:p>
            <a:r>
              <a:rPr lang="cs-CZ" dirty="0"/>
              <a:t>Evoluce </a:t>
            </a:r>
            <a:r>
              <a:rPr lang="cs-CZ" dirty="0" err="1"/>
              <a:t>opisthaptoru</a:t>
            </a:r>
            <a:endParaRPr lang="cs-CZ" dirty="0"/>
          </a:p>
        </p:txBody>
      </p:sp>
      <p:sp>
        <p:nvSpPr>
          <p:cNvPr id="6" name="Zástupný symbol pro obsah 5"/>
          <p:cNvSpPr>
            <a:spLocks noGrp="1"/>
          </p:cNvSpPr>
          <p:nvPr>
            <p:ph sz="quarter" idx="4"/>
          </p:nvPr>
        </p:nvSpPr>
        <p:spPr/>
        <p:txBody>
          <a:bodyPr/>
          <a:lstStyle/>
          <a:p>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4143623" cy="486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382" y="1693167"/>
            <a:ext cx="4262106" cy="483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48679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922114"/>
          </a:xfrm>
        </p:spPr>
        <p:txBody>
          <a:bodyPr>
            <a:normAutofit fontScale="90000"/>
          </a:bodyPr>
          <a:lstStyle/>
          <a:p>
            <a:r>
              <a:rPr lang="cs-CZ" dirty="0"/>
              <a:t>Evoluční vztahy hlavních skupin </a:t>
            </a:r>
            <a:r>
              <a:rPr lang="cs-CZ" dirty="0" err="1"/>
              <a:t>Platyhelminthes</a:t>
            </a:r>
            <a:endParaRPr lang="cs-CZ"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6411" y="1340768"/>
            <a:ext cx="7333981"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94239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490066"/>
          </a:xfrm>
        </p:spPr>
        <p:txBody>
          <a:bodyPr>
            <a:normAutofit fontScale="90000"/>
          </a:bodyPr>
          <a:lstStyle/>
          <a:p>
            <a:r>
              <a:rPr lang="cs-CZ" sz="3200" dirty="0"/>
              <a:t>A co ryby, mají si kde hrát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036495" cy="6265299"/>
          </a:xfrm>
          <a:prstGeom prst="rect">
            <a:avLst/>
          </a:prstGeom>
        </p:spPr>
      </p:pic>
    </p:spTree>
    <p:extLst>
      <p:ext uri="{BB962C8B-B14F-4D97-AF65-F5344CB8AC3E}">
        <p14:creationId xmlns:p14="http://schemas.microsoft.com/office/powerpoint/2010/main" val="6241138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Desmodus Draculae | Resident Evil Fanon Wiki | Fandom"/>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464" y="960320"/>
            <a:ext cx="1159103" cy="11708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t Skull (Vampire Bat) XL 8:1 Scale Cast Replica - Desmodus rotundus |  Darwin and Wallace: A Nature &amp; Fossil Sto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0909" y="2137758"/>
            <a:ext cx="2990335" cy="388002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Vampire Bat (PSD) | Official PS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5774" y="929389"/>
            <a:ext cx="1359243" cy="1097639"/>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Going Batty! - Lessons - Blendspa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1243" y="2131133"/>
            <a:ext cx="3212757" cy="3886646"/>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12" descr="science based - Anatomically correct Camazotz - Worldbuilding Stack Excha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148160"/>
            <a:ext cx="2940908" cy="3852590"/>
          </a:xfrm>
          <a:prstGeom prst="rect">
            <a:avLst/>
          </a:prstGeom>
          <a:noFill/>
          <a:extLst>
            <a:ext uri="{909E8E84-426E-40DD-AFC4-6F175D3DCCD1}">
              <a14:hiddenFill xmlns:a14="http://schemas.microsoft.com/office/drawing/2010/main">
                <a:solidFill>
                  <a:srgbClr val="FFFFFF"/>
                </a:solidFill>
              </a14:hiddenFill>
            </a:ext>
          </a:extLst>
        </p:spPr>
      </p:pic>
      <p:pic>
        <p:nvPicPr>
          <p:cNvPr id="32782" name="Picture 14" descr="Hallan fósil de un vampiro gigante de 100 mil años | El Pergaminens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8885" y="829247"/>
            <a:ext cx="2645897" cy="1312088"/>
          </a:xfrm>
          <a:prstGeom prst="rect">
            <a:avLst/>
          </a:prstGeom>
          <a:noFill/>
          <a:extLst>
            <a:ext uri="{909E8E84-426E-40DD-AFC4-6F175D3DCCD1}">
              <a14:hiddenFill xmlns:a14="http://schemas.microsoft.com/office/drawing/2010/main">
                <a:solidFill>
                  <a:srgbClr val="FFFFFF"/>
                </a:solidFill>
              </a14:hiddenFill>
            </a:ext>
          </a:extLst>
        </p:spPr>
      </p:pic>
      <p:pic>
        <p:nvPicPr>
          <p:cNvPr id="32784" name="Picture 16" descr="Genoma del murciélago vampiro le permite sobrevivir a base de sangre |  Ecología | La Revista | El Univers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6460" y="825284"/>
            <a:ext cx="1749965" cy="131247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3004035" y="56818"/>
            <a:ext cx="3135930" cy="707886"/>
          </a:xfrm>
          <a:prstGeom prst="rect">
            <a:avLst/>
          </a:prstGeom>
          <a:noFill/>
        </p:spPr>
        <p:txBody>
          <a:bodyPr wrap="square" rtlCol="0">
            <a:spAutoFit/>
          </a:bodyPr>
          <a:lstStyle/>
          <a:p>
            <a:r>
              <a:rPr lang="cs-CZ" sz="4000" dirty="0"/>
              <a:t>Vampyrismus</a:t>
            </a:r>
          </a:p>
        </p:txBody>
      </p:sp>
    </p:spTree>
    <p:extLst>
      <p:ext uri="{BB962C8B-B14F-4D97-AF65-F5344CB8AC3E}">
        <p14:creationId xmlns:p14="http://schemas.microsoft.com/office/powerpoint/2010/main" val="281146788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03948" y="1124744"/>
            <a:ext cx="5404356" cy="561044"/>
          </a:xfrm>
        </p:spPr>
        <p:txBody>
          <a:bodyPr>
            <a:normAutofit fontScale="90000"/>
          </a:bodyPr>
          <a:lstStyle/>
          <a:p>
            <a:r>
              <a:rPr lang="cs-CZ" sz="2400" b="1" dirty="0"/>
              <a:t>Upíři a vampyrismus </a:t>
            </a:r>
            <a:r>
              <a:rPr lang="cs-CZ" sz="2400" b="1" dirty="0">
                <a:sym typeface="Wingdings" panose="05000000000000000000" pitchFamily="2" charset="2"/>
              </a:rPr>
              <a:t> </a:t>
            </a:r>
            <a:r>
              <a:rPr lang="cs-CZ" sz="2400" b="1" dirty="0"/>
              <a:t>– ženy typu vamp </a:t>
            </a:r>
            <a:r>
              <a:rPr lang="cs-CZ" sz="2400" b="1" dirty="0">
                <a:sym typeface="Wingdings" panose="05000000000000000000" pitchFamily="2" charset="2"/>
              </a:rPr>
              <a:t></a:t>
            </a:r>
            <a:endParaRPr lang="cs-CZ" sz="24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553" y="2125266"/>
            <a:ext cx="4292277" cy="3150922"/>
          </a:xfrm>
        </p:spPr>
      </p:pic>
      <p:pic>
        <p:nvPicPr>
          <p:cNvPr id="2054" name="Picture 6" descr="Ženy vamp. Žena vamp, čo to je dôvod, prečo sa bojí muž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444" y="2125264"/>
            <a:ext cx="2100614" cy="315092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amp sty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830" y="2125265"/>
            <a:ext cx="2100614" cy="315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017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209" y="857250"/>
            <a:ext cx="7147790" cy="5143500"/>
          </a:xfrm>
        </p:spPr>
      </p:pic>
      <p:sp>
        <p:nvSpPr>
          <p:cNvPr id="2" name="Nadpis 1"/>
          <p:cNvSpPr>
            <a:spLocks noGrp="1"/>
          </p:cNvSpPr>
          <p:nvPr>
            <p:ph type="title"/>
          </p:nvPr>
        </p:nvSpPr>
        <p:spPr>
          <a:xfrm>
            <a:off x="2633299" y="332656"/>
            <a:ext cx="5395085" cy="452586"/>
          </a:xfrm>
        </p:spPr>
        <p:txBody>
          <a:bodyPr>
            <a:noAutofit/>
          </a:bodyPr>
          <a:lstStyle/>
          <a:p>
            <a:r>
              <a:rPr lang="cs-CZ" sz="2700" b="1" dirty="0"/>
              <a:t>Za Zemi jsou čtyři typy prostředí</a:t>
            </a:r>
            <a:r>
              <a:rPr lang="cs-CZ" sz="2700" dirty="0"/>
              <a:t>: </a:t>
            </a:r>
          </a:p>
        </p:txBody>
      </p:sp>
      <p:sp>
        <p:nvSpPr>
          <p:cNvPr id="7" name="TextovéPole 6"/>
          <p:cNvSpPr txBox="1"/>
          <p:nvPr/>
        </p:nvSpPr>
        <p:spPr>
          <a:xfrm>
            <a:off x="7317189" y="2099762"/>
            <a:ext cx="1509131" cy="2677656"/>
          </a:xfrm>
          <a:prstGeom prst="rect">
            <a:avLst/>
          </a:prstGeom>
          <a:noFill/>
        </p:spPr>
        <p:txBody>
          <a:bodyPr wrap="none" rtlCol="0">
            <a:spAutoFit/>
          </a:bodyPr>
          <a:lstStyle/>
          <a:p>
            <a:r>
              <a:rPr lang="cs-CZ" sz="2400" dirty="0"/>
              <a:t>Voda</a:t>
            </a:r>
          </a:p>
          <a:p>
            <a:endParaRPr lang="cs-CZ" sz="2400" dirty="0"/>
          </a:p>
          <a:p>
            <a:r>
              <a:rPr lang="cs-CZ" sz="2400" dirty="0"/>
              <a:t>Půda</a:t>
            </a:r>
          </a:p>
          <a:p>
            <a:endParaRPr lang="cs-CZ" sz="2400" dirty="0"/>
          </a:p>
          <a:p>
            <a:r>
              <a:rPr lang="cs-CZ" sz="2400" dirty="0"/>
              <a:t>Vzduch</a:t>
            </a:r>
          </a:p>
          <a:p>
            <a:endParaRPr lang="cs-CZ" sz="2400" dirty="0"/>
          </a:p>
          <a:p>
            <a:r>
              <a:rPr lang="cs-CZ" sz="2400" dirty="0"/>
              <a:t>Organismy</a:t>
            </a:r>
          </a:p>
        </p:txBody>
      </p:sp>
    </p:spTree>
    <p:extLst>
      <p:ext uri="{BB962C8B-B14F-4D97-AF65-F5344CB8AC3E}">
        <p14:creationId xmlns:p14="http://schemas.microsoft.com/office/powerpoint/2010/main" val="601716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0963"/>
            <a:ext cx="5692775" cy="6696075"/>
          </a:xfrm>
        </p:spPr>
      </p:pic>
      <p:sp>
        <p:nvSpPr>
          <p:cNvPr id="5123" name="TextovéPole 4"/>
          <p:cNvSpPr txBox="1">
            <a:spLocks noChangeArrowheads="1"/>
          </p:cNvSpPr>
          <p:nvPr/>
        </p:nvSpPr>
        <p:spPr bwMode="auto">
          <a:xfrm>
            <a:off x="6372225" y="227013"/>
            <a:ext cx="247491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600"/>
          </a:p>
          <a:p>
            <a:pPr>
              <a:spcBef>
                <a:spcPct val="0"/>
              </a:spcBef>
              <a:buFontTx/>
              <a:buNone/>
            </a:pPr>
            <a:r>
              <a:rPr lang="cs-CZ" altLang="cs-CZ" sz="1600"/>
              <a:t>Demospongiae (Porifera)</a:t>
            </a:r>
          </a:p>
          <a:p>
            <a:pPr>
              <a:spcBef>
                <a:spcPct val="0"/>
              </a:spcBef>
              <a:buFontTx/>
              <a:buNone/>
            </a:pPr>
            <a:r>
              <a:rPr lang="cs-CZ" altLang="cs-CZ" sz="1600"/>
              <a:t>Ctenophora</a:t>
            </a:r>
          </a:p>
          <a:p>
            <a:pPr>
              <a:spcBef>
                <a:spcPct val="0"/>
              </a:spcBef>
              <a:buFontTx/>
              <a:buNone/>
            </a:pPr>
            <a:r>
              <a:rPr lang="cs-CZ" altLang="cs-CZ" sz="1600"/>
              <a:t>Placozoa</a:t>
            </a:r>
          </a:p>
          <a:p>
            <a:pPr>
              <a:spcBef>
                <a:spcPct val="0"/>
              </a:spcBef>
              <a:buFontTx/>
              <a:buNone/>
            </a:pPr>
            <a:r>
              <a:rPr lang="cs-CZ" altLang="cs-CZ" sz="1600"/>
              <a:t>Cnidaria</a:t>
            </a:r>
          </a:p>
          <a:p>
            <a:pPr>
              <a:spcBef>
                <a:spcPct val="0"/>
              </a:spcBef>
              <a:buFontTx/>
              <a:buNone/>
            </a:pPr>
            <a:r>
              <a:rPr lang="cs-CZ" altLang="cs-CZ" sz="1600"/>
              <a:t>Myxozoa</a:t>
            </a:r>
          </a:p>
          <a:p>
            <a:pPr>
              <a:spcBef>
                <a:spcPct val="0"/>
              </a:spcBef>
              <a:buFontTx/>
              <a:buNone/>
            </a:pPr>
            <a:r>
              <a:rPr lang="cs-CZ" altLang="cs-CZ" sz="1600"/>
              <a:t>Orthonectida</a:t>
            </a:r>
          </a:p>
          <a:p>
            <a:pPr>
              <a:spcBef>
                <a:spcPct val="0"/>
              </a:spcBef>
              <a:buFontTx/>
              <a:buNone/>
            </a:pPr>
            <a:r>
              <a:rPr lang="cs-CZ" altLang="cs-CZ" sz="1600"/>
              <a:t>Craniata</a:t>
            </a:r>
          </a:p>
          <a:p>
            <a:pPr>
              <a:spcBef>
                <a:spcPct val="0"/>
              </a:spcBef>
              <a:buFontTx/>
              <a:buNone/>
            </a:pPr>
            <a:r>
              <a:rPr lang="cs-CZ" altLang="cs-CZ" sz="1600"/>
              <a:t>Echinodermata</a:t>
            </a:r>
          </a:p>
          <a:p>
            <a:pPr>
              <a:spcBef>
                <a:spcPct val="0"/>
              </a:spcBef>
              <a:buFontTx/>
              <a:buNone/>
            </a:pPr>
            <a:r>
              <a:rPr lang="cs-CZ" altLang="cs-CZ" sz="1600"/>
              <a:t>Myzostomida</a:t>
            </a:r>
          </a:p>
          <a:p>
            <a:pPr>
              <a:spcBef>
                <a:spcPct val="0"/>
              </a:spcBef>
              <a:buFontTx/>
              <a:buNone/>
            </a:pPr>
            <a:r>
              <a:rPr lang="cs-CZ" altLang="cs-CZ" sz="1600"/>
              <a:t>Dicyemida</a:t>
            </a:r>
          </a:p>
          <a:p>
            <a:pPr>
              <a:spcBef>
                <a:spcPct val="0"/>
              </a:spcBef>
              <a:buFontTx/>
              <a:buNone/>
            </a:pPr>
            <a:r>
              <a:rPr lang="cs-CZ" altLang="cs-CZ" sz="1600"/>
              <a:t>Rotifera</a:t>
            </a:r>
          </a:p>
          <a:p>
            <a:pPr>
              <a:spcBef>
                <a:spcPct val="0"/>
              </a:spcBef>
              <a:buFontTx/>
              <a:buNone/>
            </a:pPr>
            <a:r>
              <a:rPr lang="cs-CZ" altLang="cs-CZ" sz="1600"/>
              <a:t>Acanthocephala</a:t>
            </a:r>
          </a:p>
          <a:p>
            <a:pPr>
              <a:spcBef>
                <a:spcPct val="0"/>
              </a:spcBef>
              <a:buFontTx/>
              <a:buNone/>
            </a:pPr>
            <a:r>
              <a:rPr lang="cs-CZ" altLang="cs-CZ" sz="1600"/>
              <a:t>Gnathostomulida</a:t>
            </a:r>
          </a:p>
          <a:p>
            <a:pPr>
              <a:spcBef>
                <a:spcPct val="0"/>
              </a:spcBef>
              <a:buFontTx/>
              <a:buNone/>
            </a:pPr>
            <a:r>
              <a:rPr lang="cs-CZ" altLang="cs-CZ" sz="1600"/>
              <a:t>Platyhelminthes</a:t>
            </a:r>
          </a:p>
          <a:p>
            <a:pPr>
              <a:spcBef>
                <a:spcPct val="0"/>
              </a:spcBef>
              <a:buFontTx/>
              <a:buNone/>
            </a:pPr>
            <a:r>
              <a:rPr lang="cs-CZ" altLang="cs-CZ" sz="1600"/>
              <a:t>Nemertea</a:t>
            </a:r>
          </a:p>
          <a:p>
            <a:pPr>
              <a:spcBef>
                <a:spcPct val="0"/>
              </a:spcBef>
              <a:buFontTx/>
              <a:buNone/>
            </a:pPr>
            <a:r>
              <a:rPr lang="cs-CZ" altLang="cs-CZ" sz="1600"/>
              <a:t>Mollusca</a:t>
            </a:r>
          </a:p>
          <a:p>
            <a:pPr>
              <a:spcBef>
                <a:spcPct val="0"/>
              </a:spcBef>
              <a:buFontTx/>
              <a:buNone/>
            </a:pPr>
            <a:r>
              <a:rPr lang="cs-CZ" altLang="cs-CZ" sz="1600"/>
              <a:t>Annelida</a:t>
            </a:r>
          </a:p>
          <a:p>
            <a:pPr>
              <a:spcBef>
                <a:spcPct val="0"/>
              </a:spcBef>
              <a:buFontTx/>
              <a:buNone/>
            </a:pPr>
            <a:r>
              <a:rPr lang="cs-CZ" altLang="cs-CZ" sz="1600"/>
              <a:t>Chelicerata</a:t>
            </a:r>
          </a:p>
          <a:p>
            <a:pPr>
              <a:spcBef>
                <a:spcPct val="0"/>
              </a:spcBef>
              <a:buFontTx/>
              <a:buNone/>
            </a:pPr>
            <a:r>
              <a:rPr lang="cs-CZ" altLang="cs-CZ" sz="1600"/>
              <a:t>Tartigrada</a:t>
            </a:r>
          </a:p>
          <a:p>
            <a:pPr>
              <a:spcBef>
                <a:spcPct val="0"/>
              </a:spcBef>
              <a:buFontTx/>
              <a:buNone/>
            </a:pPr>
            <a:r>
              <a:rPr lang="cs-CZ" altLang="cs-CZ" sz="1600"/>
              <a:t>Pancrustacea</a:t>
            </a:r>
          </a:p>
          <a:p>
            <a:pPr>
              <a:spcBef>
                <a:spcPct val="0"/>
              </a:spcBef>
              <a:buFontTx/>
              <a:buNone/>
            </a:pPr>
            <a:r>
              <a:rPr lang="cs-CZ" altLang="cs-CZ" sz="1600"/>
              <a:t>Hexapoda</a:t>
            </a:r>
          </a:p>
          <a:p>
            <a:pPr>
              <a:spcBef>
                <a:spcPct val="0"/>
              </a:spcBef>
              <a:buFontTx/>
              <a:buNone/>
            </a:pPr>
            <a:r>
              <a:rPr lang="cs-CZ" altLang="cs-CZ" sz="1600"/>
              <a:t>Pentastomida</a:t>
            </a:r>
          </a:p>
          <a:p>
            <a:pPr>
              <a:spcBef>
                <a:spcPct val="0"/>
              </a:spcBef>
              <a:buFontTx/>
              <a:buNone/>
            </a:pPr>
            <a:r>
              <a:rPr lang="cs-CZ" altLang="cs-CZ" sz="1600"/>
              <a:t>Nematomorpha</a:t>
            </a:r>
          </a:p>
          <a:p>
            <a:pPr>
              <a:spcBef>
                <a:spcPct val="0"/>
              </a:spcBef>
              <a:buFontTx/>
              <a:buNone/>
            </a:pPr>
            <a:r>
              <a:rPr lang="cs-CZ" altLang="cs-CZ" sz="1600"/>
              <a:t>Nematoda</a:t>
            </a:r>
          </a:p>
          <a:p>
            <a:pPr>
              <a:spcBef>
                <a:spcPct val="0"/>
              </a:spcBef>
              <a:buFontTx/>
              <a:buNone/>
            </a:pPr>
            <a:r>
              <a:rPr lang="cs-CZ" altLang="cs-CZ" sz="1600"/>
              <a:t>Vertebrata</a:t>
            </a:r>
          </a:p>
          <a:p>
            <a:pPr>
              <a:spcBef>
                <a:spcPct val="0"/>
              </a:spcBef>
              <a:buFontTx/>
              <a:buNone/>
            </a:pPr>
            <a:endParaRPr lang="cs-CZ" altLang="cs-CZ" sz="1800"/>
          </a:p>
          <a:p>
            <a:pPr>
              <a:spcBef>
                <a:spcPct val="0"/>
              </a:spcBef>
              <a:buFontTx/>
              <a:buNone/>
            </a:pPr>
            <a:endParaRPr lang="cs-CZ" altLang="cs-CZ" sz="1800"/>
          </a:p>
        </p:txBody>
      </p:sp>
      <p:sp>
        <p:nvSpPr>
          <p:cNvPr id="7" name="Ovál 6"/>
          <p:cNvSpPr/>
          <p:nvPr/>
        </p:nvSpPr>
        <p:spPr>
          <a:xfrm>
            <a:off x="5867400" y="1001713"/>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Ovál 7"/>
          <p:cNvSpPr/>
          <p:nvPr/>
        </p:nvSpPr>
        <p:spPr>
          <a:xfrm>
            <a:off x="5867400" y="908050"/>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Ovál 8"/>
          <p:cNvSpPr/>
          <p:nvPr/>
        </p:nvSpPr>
        <p:spPr>
          <a:xfrm>
            <a:off x="5867400" y="1196975"/>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t>0</a:t>
            </a:r>
          </a:p>
        </p:txBody>
      </p:sp>
      <p:sp>
        <p:nvSpPr>
          <p:cNvPr id="10" name="Ovál 9"/>
          <p:cNvSpPr/>
          <p:nvPr/>
        </p:nvSpPr>
        <p:spPr>
          <a:xfrm>
            <a:off x="5867400" y="1290638"/>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Ovál 10"/>
          <p:cNvSpPr/>
          <p:nvPr/>
        </p:nvSpPr>
        <p:spPr>
          <a:xfrm>
            <a:off x="5867400" y="1412875"/>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2" name="Ovál 11"/>
          <p:cNvSpPr/>
          <p:nvPr/>
        </p:nvSpPr>
        <p:spPr>
          <a:xfrm>
            <a:off x="5867400" y="1722438"/>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 name="Ovál 12"/>
          <p:cNvSpPr/>
          <p:nvPr/>
        </p:nvSpPr>
        <p:spPr>
          <a:xfrm>
            <a:off x="5867400" y="1866900"/>
            <a:ext cx="73025" cy="49213"/>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Ovál 13"/>
          <p:cNvSpPr/>
          <p:nvPr/>
        </p:nvSpPr>
        <p:spPr>
          <a:xfrm>
            <a:off x="5867400" y="3235325"/>
            <a:ext cx="73025" cy="49213"/>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5" name="Ovál 14"/>
          <p:cNvSpPr/>
          <p:nvPr/>
        </p:nvSpPr>
        <p:spPr>
          <a:xfrm>
            <a:off x="5867400" y="2730500"/>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6" name="Ovál 15"/>
          <p:cNvSpPr/>
          <p:nvPr/>
        </p:nvSpPr>
        <p:spPr>
          <a:xfrm>
            <a:off x="5867400" y="2154238"/>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 name="Ovál 16"/>
          <p:cNvSpPr/>
          <p:nvPr/>
        </p:nvSpPr>
        <p:spPr>
          <a:xfrm>
            <a:off x="5867400" y="4243388"/>
            <a:ext cx="73025" cy="49212"/>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 name="Ovál 17"/>
          <p:cNvSpPr/>
          <p:nvPr/>
        </p:nvSpPr>
        <p:spPr>
          <a:xfrm>
            <a:off x="5867400" y="3954463"/>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5136" name="Zástupný symbol pro obsah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7150"/>
            <a:ext cx="5654675" cy="669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ál 19"/>
          <p:cNvSpPr/>
          <p:nvPr/>
        </p:nvSpPr>
        <p:spPr>
          <a:xfrm>
            <a:off x="5867400" y="4098925"/>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1" name="Ovál 20"/>
          <p:cNvSpPr/>
          <p:nvPr/>
        </p:nvSpPr>
        <p:spPr>
          <a:xfrm>
            <a:off x="5867400" y="4386263"/>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2" name="Ovál 21"/>
          <p:cNvSpPr/>
          <p:nvPr/>
        </p:nvSpPr>
        <p:spPr>
          <a:xfrm>
            <a:off x="5867400" y="5445125"/>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3" name="Ovál 22"/>
          <p:cNvSpPr/>
          <p:nvPr/>
        </p:nvSpPr>
        <p:spPr>
          <a:xfrm>
            <a:off x="5867400" y="5322888"/>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4" name="Ovál 23"/>
          <p:cNvSpPr/>
          <p:nvPr/>
        </p:nvSpPr>
        <p:spPr>
          <a:xfrm>
            <a:off x="5867400" y="4962525"/>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5" name="Ovál 24"/>
          <p:cNvSpPr/>
          <p:nvPr/>
        </p:nvSpPr>
        <p:spPr>
          <a:xfrm>
            <a:off x="5867400" y="5538788"/>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6" name="Ovál 25"/>
          <p:cNvSpPr/>
          <p:nvPr/>
        </p:nvSpPr>
        <p:spPr>
          <a:xfrm>
            <a:off x="5867400" y="5827713"/>
            <a:ext cx="73025" cy="49212"/>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7" name="Ovál 26"/>
          <p:cNvSpPr/>
          <p:nvPr/>
        </p:nvSpPr>
        <p:spPr>
          <a:xfrm>
            <a:off x="5867400" y="6043613"/>
            <a:ext cx="73025" cy="49212"/>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8" name="Ovál 27"/>
          <p:cNvSpPr/>
          <p:nvPr/>
        </p:nvSpPr>
        <p:spPr>
          <a:xfrm>
            <a:off x="5867400" y="6330950"/>
            <a:ext cx="73025" cy="508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 name="Šipka doleva 1"/>
          <p:cNvSpPr/>
          <p:nvPr/>
        </p:nvSpPr>
        <p:spPr>
          <a:xfrm>
            <a:off x="3635375" y="6308725"/>
            <a:ext cx="360363" cy="144463"/>
          </a:xfrm>
          <a:prstGeom prst="leftArrow">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9" name="Šipka doleva 28"/>
          <p:cNvSpPr/>
          <p:nvPr/>
        </p:nvSpPr>
        <p:spPr>
          <a:xfrm rot="10800000">
            <a:off x="6011863" y="549275"/>
            <a:ext cx="360362" cy="144463"/>
          </a:xfrm>
          <a:prstGeom prst="leftArrow">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 name="TextovéPole 2"/>
          <p:cNvSpPr txBox="1"/>
          <p:nvPr/>
        </p:nvSpPr>
        <p:spPr>
          <a:xfrm>
            <a:off x="5001593" y="45785"/>
            <a:ext cx="3676519" cy="430887"/>
          </a:xfrm>
          <a:prstGeom prst="rect">
            <a:avLst/>
          </a:prstGeom>
          <a:noFill/>
        </p:spPr>
        <p:txBody>
          <a:bodyPr wrap="none" rtlCol="0">
            <a:spAutoFit/>
          </a:bodyPr>
          <a:lstStyle/>
          <a:p>
            <a:r>
              <a:rPr lang="cs-CZ" sz="2200" b="1" dirty="0">
                <a:solidFill>
                  <a:srgbClr val="FF0000"/>
                </a:solidFill>
              </a:rPr>
              <a:t>Výskyt cizopasníků u Metazoa</a:t>
            </a:r>
          </a:p>
        </p:txBody>
      </p:sp>
      <p:sp>
        <p:nvSpPr>
          <p:cNvPr id="30" name="Šipka doprava 29"/>
          <p:cNvSpPr/>
          <p:nvPr/>
        </p:nvSpPr>
        <p:spPr>
          <a:xfrm rot="10800000" flipV="1">
            <a:off x="3708575" y="2971227"/>
            <a:ext cx="1799529" cy="5297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Platyhelmithes</a:t>
            </a:r>
            <a:endParaRPr lang="cs-CZ" dirty="0"/>
          </a:p>
        </p:txBody>
      </p:sp>
    </p:spTree>
    <p:extLst>
      <p:ext uri="{BB962C8B-B14F-4D97-AF65-F5344CB8AC3E}">
        <p14:creationId xmlns:p14="http://schemas.microsoft.com/office/powerpoint/2010/main" val="385497196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Vamp styl v oblečen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137686" y="1670502"/>
            <a:ext cx="1375698" cy="461665"/>
          </a:xfrm>
          <a:prstGeom prst="rect">
            <a:avLst/>
          </a:prstGeom>
          <a:noFill/>
        </p:spPr>
        <p:txBody>
          <a:bodyPr wrap="none" rtlCol="0">
            <a:spAutoFit/>
          </a:bodyPr>
          <a:lstStyle/>
          <a:p>
            <a:r>
              <a:rPr lang="cs-CZ" sz="1350" dirty="0"/>
              <a:t> </a:t>
            </a:r>
            <a:r>
              <a:rPr lang="cs-CZ" sz="2400" dirty="0" err="1">
                <a:solidFill>
                  <a:schemeClr val="bg1"/>
                </a:solidFill>
              </a:rPr>
              <a:t>Out</a:t>
            </a:r>
            <a:r>
              <a:rPr lang="cs-CZ" sz="2400" dirty="0">
                <a:solidFill>
                  <a:schemeClr val="bg1"/>
                </a:solidFill>
              </a:rPr>
              <a:t> of ….</a:t>
            </a:r>
          </a:p>
        </p:txBody>
      </p:sp>
    </p:spTree>
    <p:extLst>
      <p:ext uri="{BB962C8B-B14F-4D97-AF65-F5344CB8AC3E}">
        <p14:creationId xmlns:p14="http://schemas.microsoft.com/office/powerpoint/2010/main" val="39721976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bdélník 3"/>
          <p:cNvSpPr/>
          <p:nvPr/>
        </p:nvSpPr>
        <p:spPr>
          <a:xfrm>
            <a:off x="1979712" y="193074"/>
            <a:ext cx="5184576" cy="653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41140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ctrTitle"/>
          </p:nvPr>
        </p:nvSpPr>
        <p:spPr>
          <a:xfrm>
            <a:off x="685800" y="692150"/>
            <a:ext cx="7772400" cy="1470025"/>
          </a:xfrm>
        </p:spPr>
        <p:txBody>
          <a:bodyPr/>
          <a:lstStyle/>
          <a:p>
            <a:r>
              <a:rPr lang="cs-CZ" altLang="cs-CZ"/>
              <a:t>Podle hostitelů</a:t>
            </a:r>
          </a:p>
        </p:txBody>
      </p:sp>
      <p:sp>
        <p:nvSpPr>
          <p:cNvPr id="26627" name="Podnadpis 2"/>
          <p:cNvSpPr>
            <a:spLocks noGrp="1"/>
          </p:cNvSpPr>
          <p:nvPr>
            <p:ph type="subTitle" idx="1"/>
          </p:nvPr>
        </p:nvSpPr>
        <p:spPr>
          <a:xfrm>
            <a:off x="1371600" y="2397125"/>
            <a:ext cx="6400800" cy="1752600"/>
          </a:xfrm>
        </p:spPr>
        <p:txBody>
          <a:bodyPr>
            <a:normAutofit fontScale="92500" lnSpcReduction="20000"/>
          </a:bodyPr>
          <a:lstStyle/>
          <a:p>
            <a:pPr algn="l"/>
            <a:r>
              <a:rPr lang="cs-CZ" altLang="cs-CZ" b="1"/>
              <a:t>Zooparaziti</a:t>
            </a:r>
            <a:r>
              <a:rPr lang="cs-CZ" altLang="cs-CZ"/>
              <a:t> – paraziti živočichů a člověka</a:t>
            </a:r>
          </a:p>
          <a:p>
            <a:pPr algn="l"/>
            <a:endParaRPr lang="cs-CZ" altLang="cs-CZ"/>
          </a:p>
          <a:p>
            <a:pPr algn="l"/>
            <a:r>
              <a:rPr lang="cs-CZ" altLang="cs-CZ" b="1"/>
              <a:t>Fytoparaziti </a:t>
            </a:r>
            <a:r>
              <a:rPr lang="cs-CZ" altLang="cs-CZ"/>
              <a:t>– paraziti rostlin</a:t>
            </a:r>
          </a:p>
        </p:txBody>
      </p:sp>
    </p:spTree>
    <p:extLst>
      <p:ext uri="{BB962C8B-B14F-4D97-AF65-F5344CB8AC3E}">
        <p14:creationId xmlns:p14="http://schemas.microsoft.com/office/powerpoint/2010/main" val="91640405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ctrTitle"/>
          </p:nvPr>
        </p:nvSpPr>
        <p:spPr>
          <a:xfrm>
            <a:off x="685800" y="549275"/>
            <a:ext cx="7772400" cy="1470025"/>
          </a:xfrm>
        </p:spPr>
        <p:txBody>
          <a:bodyPr/>
          <a:lstStyle/>
          <a:p>
            <a:r>
              <a:rPr lang="cs-CZ" altLang="cs-CZ"/>
              <a:t>Podle lokalizace</a:t>
            </a:r>
          </a:p>
        </p:txBody>
      </p:sp>
      <p:sp>
        <p:nvSpPr>
          <p:cNvPr id="27651" name="Podnadpis 2"/>
          <p:cNvSpPr>
            <a:spLocks noGrp="1"/>
          </p:cNvSpPr>
          <p:nvPr>
            <p:ph type="subTitle" idx="1"/>
          </p:nvPr>
        </p:nvSpPr>
        <p:spPr>
          <a:xfrm>
            <a:off x="1371600" y="2324100"/>
            <a:ext cx="6400800" cy="1752600"/>
          </a:xfrm>
        </p:spPr>
        <p:txBody>
          <a:bodyPr>
            <a:normAutofit fontScale="70000" lnSpcReduction="20000"/>
          </a:bodyPr>
          <a:lstStyle/>
          <a:p>
            <a:pPr algn="l"/>
            <a:r>
              <a:rPr lang="cs-CZ" altLang="cs-CZ" b="1"/>
              <a:t>Ektoparaziti </a:t>
            </a:r>
            <a:r>
              <a:rPr lang="cs-CZ" altLang="cs-CZ"/>
              <a:t>– na povrchu těla hostitele (monogenea, parazitičtí korýši, vši, blechy)</a:t>
            </a:r>
          </a:p>
          <a:p>
            <a:pPr algn="l"/>
            <a:endParaRPr lang="cs-CZ" altLang="cs-CZ"/>
          </a:p>
          <a:p>
            <a:pPr algn="l"/>
            <a:r>
              <a:rPr lang="cs-CZ" altLang="cs-CZ" b="1"/>
              <a:t>Endoparaziti</a:t>
            </a:r>
            <a:r>
              <a:rPr lang="cs-CZ" altLang="cs-CZ"/>
              <a:t> – ve vnitřních orgánech hostitele (měňavka úplavičná, motolice, tasemnice)</a:t>
            </a:r>
          </a:p>
        </p:txBody>
      </p:sp>
    </p:spTree>
    <p:extLst>
      <p:ext uri="{BB962C8B-B14F-4D97-AF65-F5344CB8AC3E}">
        <p14:creationId xmlns:p14="http://schemas.microsoft.com/office/powerpoint/2010/main" val="201052667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ctrTitle"/>
          </p:nvPr>
        </p:nvSpPr>
        <p:spPr>
          <a:xfrm>
            <a:off x="685800" y="44450"/>
            <a:ext cx="7772400" cy="1470025"/>
          </a:xfrm>
        </p:spPr>
        <p:txBody>
          <a:bodyPr/>
          <a:lstStyle/>
          <a:p>
            <a:r>
              <a:rPr lang="cs-CZ" altLang="cs-CZ"/>
              <a:t>Endoparaziti</a:t>
            </a:r>
          </a:p>
        </p:txBody>
      </p:sp>
      <p:sp>
        <p:nvSpPr>
          <p:cNvPr id="3" name="Podnadpis 2"/>
          <p:cNvSpPr>
            <a:spLocks noGrp="1"/>
          </p:cNvSpPr>
          <p:nvPr>
            <p:ph type="subTitle" idx="1"/>
          </p:nvPr>
        </p:nvSpPr>
        <p:spPr>
          <a:xfrm>
            <a:off x="611188" y="1460500"/>
            <a:ext cx="8208962" cy="4056732"/>
          </a:xfrm>
        </p:spPr>
        <p:txBody>
          <a:bodyPr>
            <a:normAutofit fontScale="92500" lnSpcReduction="20000"/>
          </a:bodyPr>
          <a:lstStyle/>
          <a:p>
            <a:pPr marL="514350" indent="-514350" algn="l">
              <a:buFontTx/>
              <a:buAutoNum type="arabicParenR"/>
              <a:defRPr/>
            </a:pPr>
            <a:r>
              <a:rPr lang="cs-CZ" sz="2400" b="1" dirty="0"/>
              <a:t>Střevní</a:t>
            </a:r>
            <a:r>
              <a:rPr lang="cs-CZ" sz="2400" dirty="0"/>
              <a:t> (</a:t>
            </a:r>
            <a:r>
              <a:rPr lang="cs-CZ" sz="2400" dirty="0" err="1"/>
              <a:t>Entamoeba</a:t>
            </a:r>
            <a:r>
              <a:rPr lang="cs-CZ" sz="2400" dirty="0"/>
              <a:t> </a:t>
            </a:r>
            <a:r>
              <a:rPr lang="cs-CZ" sz="2400" dirty="0" err="1"/>
              <a:t>histolytica</a:t>
            </a:r>
            <a:r>
              <a:rPr lang="cs-CZ" sz="2400" dirty="0"/>
              <a:t>, </a:t>
            </a:r>
            <a:r>
              <a:rPr lang="cs-CZ" sz="2400" dirty="0" err="1"/>
              <a:t>Trematoda</a:t>
            </a:r>
            <a:r>
              <a:rPr lang="cs-CZ" sz="2400" dirty="0"/>
              <a:t>, </a:t>
            </a:r>
            <a:r>
              <a:rPr lang="cs-CZ" sz="2400" dirty="0" err="1"/>
              <a:t>Cestoda</a:t>
            </a:r>
            <a:r>
              <a:rPr lang="cs-CZ" sz="2400" dirty="0"/>
              <a:t>)</a:t>
            </a:r>
          </a:p>
          <a:p>
            <a:pPr marL="514350" indent="-514350" algn="l">
              <a:buFontTx/>
              <a:buAutoNum type="arabicParenR"/>
              <a:defRPr/>
            </a:pPr>
            <a:r>
              <a:rPr lang="cs-CZ" sz="2400" b="1" dirty="0"/>
              <a:t>Krevní </a:t>
            </a:r>
            <a:r>
              <a:rPr lang="cs-CZ" sz="2400" dirty="0"/>
              <a:t>–   a) v plasmě (</a:t>
            </a:r>
            <a:r>
              <a:rPr lang="cs-CZ" sz="2400" dirty="0" err="1"/>
              <a:t>Trypaanosoma</a:t>
            </a:r>
            <a:r>
              <a:rPr lang="cs-CZ" sz="2400" dirty="0"/>
              <a:t>)</a:t>
            </a:r>
          </a:p>
          <a:p>
            <a:pPr algn="l">
              <a:defRPr/>
            </a:pPr>
            <a:r>
              <a:rPr lang="cs-CZ" sz="2400" dirty="0"/>
              <a:t>                          b) v krvinkách (</a:t>
            </a:r>
            <a:r>
              <a:rPr lang="cs-CZ" sz="2400" dirty="0" err="1"/>
              <a:t>Plasmodium</a:t>
            </a:r>
            <a:r>
              <a:rPr lang="cs-CZ" sz="2400" dirty="0"/>
              <a:t>)</a:t>
            </a:r>
          </a:p>
          <a:p>
            <a:pPr algn="l">
              <a:defRPr/>
            </a:pPr>
            <a:r>
              <a:rPr lang="cs-CZ" sz="2400" dirty="0"/>
              <a:t>3)    </a:t>
            </a:r>
            <a:r>
              <a:rPr lang="cs-CZ" sz="2400" b="1" dirty="0" err="1"/>
              <a:t>Kavitární</a:t>
            </a:r>
            <a:r>
              <a:rPr lang="cs-CZ" sz="2400" b="1" dirty="0"/>
              <a:t> </a:t>
            </a:r>
            <a:r>
              <a:rPr lang="cs-CZ" sz="2400" dirty="0"/>
              <a:t>– </a:t>
            </a:r>
            <a:r>
              <a:rPr lang="cs-CZ" sz="2400" dirty="0" err="1"/>
              <a:t>Entaboeba</a:t>
            </a:r>
            <a:r>
              <a:rPr lang="cs-CZ" sz="2400" dirty="0"/>
              <a:t> </a:t>
            </a:r>
            <a:r>
              <a:rPr lang="cs-CZ" sz="2400" dirty="0" err="1"/>
              <a:t>gingivalis</a:t>
            </a:r>
            <a:r>
              <a:rPr lang="cs-CZ" sz="2400" dirty="0"/>
              <a:t>,   </a:t>
            </a:r>
          </a:p>
          <a:p>
            <a:pPr algn="l">
              <a:defRPr/>
            </a:pPr>
            <a:r>
              <a:rPr lang="cs-CZ" sz="2400" dirty="0"/>
              <a:t>                        </a:t>
            </a:r>
            <a:r>
              <a:rPr lang="cs-CZ" sz="2400" dirty="0" err="1"/>
              <a:t>Trichomonas</a:t>
            </a:r>
            <a:r>
              <a:rPr lang="cs-CZ" sz="2400" dirty="0"/>
              <a:t> </a:t>
            </a:r>
            <a:r>
              <a:rPr lang="cs-CZ" sz="2400" dirty="0" err="1"/>
              <a:t>vaginalis</a:t>
            </a:r>
            <a:endParaRPr lang="cs-CZ" sz="2400" dirty="0"/>
          </a:p>
          <a:p>
            <a:pPr algn="l">
              <a:defRPr/>
            </a:pPr>
            <a:r>
              <a:rPr lang="cs-CZ" sz="2400" dirty="0"/>
              <a:t>4)    </a:t>
            </a:r>
            <a:r>
              <a:rPr lang="cs-CZ" sz="2400" b="1" dirty="0"/>
              <a:t>Tkáňoví</a:t>
            </a:r>
            <a:r>
              <a:rPr lang="cs-CZ" sz="2400" dirty="0"/>
              <a:t> –  a) intercelulární (</a:t>
            </a:r>
            <a:r>
              <a:rPr lang="cs-CZ" sz="2400" dirty="0" err="1"/>
              <a:t>Toxoplasma</a:t>
            </a:r>
            <a:r>
              <a:rPr lang="cs-CZ" sz="2400" dirty="0"/>
              <a:t> </a:t>
            </a:r>
            <a:r>
              <a:rPr lang="cs-CZ" sz="2400" dirty="0" err="1"/>
              <a:t>gondii</a:t>
            </a:r>
            <a:r>
              <a:rPr lang="cs-CZ" sz="2400" dirty="0"/>
              <a:t>,    </a:t>
            </a:r>
          </a:p>
          <a:p>
            <a:pPr algn="l">
              <a:defRPr/>
            </a:pPr>
            <a:r>
              <a:rPr lang="cs-CZ" sz="2400" dirty="0"/>
              <a:t>	                                        </a:t>
            </a:r>
            <a:r>
              <a:rPr lang="cs-CZ" sz="2400" dirty="0" err="1"/>
              <a:t>Leishmania</a:t>
            </a:r>
            <a:r>
              <a:rPr lang="cs-CZ" sz="2400" dirty="0"/>
              <a:t>)</a:t>
            </a:r>
          </a:p>
          <a:p>
            <a:pPr algn="l">
              <a:defRPr/>
            </a:pPr>
            <a:r>
              <a:rPr lang="cs-CZ" sz="2400" dirty="0"/>
              <a:t>	             b) </a:t>
            </a:r>
            <a:r>
              <a:rPr lang="cs-CZ" sz="2400" dirty="0" err="1"/>
              <a:t>Epicelulární</a:t>
            </a:r>
            <a:r>
              <a:rPr lang="cs-CZ" sz="2400" dirty="0"/>
              <a:t> (</a:t>
            </a:r>
            <a:r>
              <a:rPr lang="cs-CZ" sz="2400" dirty="0" err="1"/>
              <a:t>Giardia</a:t>
            </a:r>
            <a:r>
              <a:rPr lang="cs-CZ" sz="2400" dirty="0"/>
              <a:t> </a:t>
            </a:r>
            <a:r>
              <a:rPr lang="cs-CZ" sz="2400" dirty="0" err="1"/>
              <a:t>intestinalis</a:t>
            </a:r>
            <a:r>
              <a:rPr lang="cs-CZ" sz="2400" dirty="0"/>
              <a:t>)</a:t>
            </a:r>
          </a:p>
          <a:p>
            <a:pPr algn="l">
              <a:defRPr/>
            </a:pPr>
            <a:r>
              <a:rPr lang="cs-CZ" sz="2400" dirty="0"/>
              <a:t>                            c) Intercelulární (</a:t>
            </a:r>
            <a:r>
              <a:rPr lang="cs-CZ" sz="2400" dirty="0" err="1"/>
              <a:t>Myxosporidia</a:t>
            </a:r>
            <a:r>
              <a:rPr lang="cs-CZ" sz="2400" dirty="0"/>
              <a:t>)</a:t>
            </a:r>
          </a:p>
          <a:p>
            <a:pPr algn="l">
              <a:defRPr/>
            </a:pPr>
            <a:endParaRPr lang="cs-CZ" sz="2400" dirty="0"/>
          </a:p>
          <a:p>
            <a:pPr algn="l">
              <a:defRPr/>
            </a:pPr>
            <a:r>
              <a:rPr lang="cs-CZ" sz="2400" b="1" dirty="0"/>
              <a:t>  Ektopická lokalizace </a:t>
            </a:r>
            <a:r>
              <a:rPr lang="cs-CZ" sz="2400" dirty="0"/>
              <a:t>– </a:t>
            </a:r>
            <a:r>
              <a:rPr lang="cs-CZ" sz="2400" dirty="0" err="1"/>
              <a:t>Paragonimus</a:t>
            </a:r>
            <a:r>
              <a:rPr lang="cs-CZ" sz="2400" dirty="0"/>
              <a:t> </a:t>
            </a:r>
            <a:r>
              <a:rPr lang="cs-CZ" sz="2400" dirty="0" err="1"/>
              <a:t>westermani</a:t>
            </a:r>
            <a:endParaRPr lang="cs-CZ" sz="2400" dirty="0"/>
          </a:p>
          <a:p>
            <a:pPr algn="l">
              <a:defRPr/>
            </a:pPr>
            <a:endParaRPr lang="cs-CZ" dirty="0"/>
          </a:p>
          <a:p>
            <a:pPr algn="l">
              <a:defRPr/>
            </a:pPr>
            <a:endParaRPr lang="cs-CZ" dirty="0"/>
          </a:p>
        </p:txBody>
      </p:sp>
    </p:spTree>
    <p:extLst>
      <p:ext uri="{BB962C8B-B14F-4D97-AF65-F5344CB8AC3E}">
        <p14:creationId xmlns:p14="http://schemas.microsoft.com/office/powerpoint/2010/main" val="349233873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ctrTitle"/>
          </p:nvPr>
        </p:nvSpPr>
        <p:spPr>
          <a:xfrm>
            <a:off x="685800" y="115888"/>
            <a:ext cx="7772400" cy="1470025"/>
          </a:xfrm>
        </p:spPr>
        <p:txBody>
          <a:bodyPr/>
          <a:lstStyle/>
          <a:p>
            <a:r>
              <a:rPr lang="cs-CZ" altLang="cs-CZ"/>
              <a:t>Podle vazby na hostitele</a:t>
            </a:r>
          </a:p>
        </p:txBody>
      </p:sp>
      <p:sp>
        <p:nvSpPr>
          <p:cNvPr id="29699" name="Podnadpis 2"/>
          <p:cNvSpPr>
            <a:spLocks noGrp="1"/>
          </p:cNvSpPr>
          <p:nvPr>
            <p:ph type="subTitle" idx="1"/>
          </p:nvPr>
        </p:nvSpPr>
        <p:spPr>
          <a:xfrm>
            <a:off x="1371600" y="2108200"/>
            <a:ext cx="6400800" cy="1752600"/>
          </a:xfrm>
        </p:spPr>
        <p:txBody>
          <a:bodyPr>
            <a:normAutofit fontScale="70000" lnSpcReduction="20000"/>
          </a:bodyPr>
          <a:lstStyle/>
          <a:p>
            <a:pPr algn="l"/>
            <a:r>
              <a:rPr lang="cs-CZ" altLang="cs-CZ" b="1"/>
              <a:t>Obligatorní </a:t>
            </a:r>
            <a:r>
              <a:rPr lang="cs-CZ" altLang="cs-CZ"/>
              <a:t>– celý svůj život parazitují (motolice, tasemnice)</a:t>
            </a:r>
          </a:p>
          <a:p>
            <a:pPr algn="l"/>
            <a:endParaRPr lang="cs-CZ" altLang="cs-CZ"/>
          </a:p>
          <a:p>
            <a:pPr algn="l"/>
            <a:r>
              <a:rPr lang="cs-CZ" altLang="cs-CZ" b="1"/>
              <a:t>Fakultativní </a:t>
            </a:r>
            <a:r>
              <a:rPr lang="cs-CZ" altLang="cs-CZ"/>
              <a:t>– parazitují pouze příležitostně (pijavka lékařská)</a:t>
            </a:r>
          </a:p>
        </p:txBody>
      </p:sp>
    </p:spTree>
    <p:extLst>
      <p:ext uri="{BB962C8B-B14F-4D97-AF65-F5344CB8AC3E}">
        <p14:creationId xmlns:p14="http://schemas.microsoft.com/office/powerpoint/2010/main" val="246053394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ctrTitle"/>
          </p:nvPr>
        </p:nvSpPr>
        <p:spPr>
          <a:xfrm>
            <a:off x="539750" y="404813"/>
            <a:ext cx="8208963" cy="1470025"/>
          </a:xfrm>
        </p:spPr>
        <p:txBody>
          <a:bodyPr/>
          <a:lstStyle/>
          <a:p>
            <a:r>
              <a:rPr lang="cs-CZ" altLang="cs-CZ" sz="3200" b="1"/>
              <a:t>Podle časového úseku v životním cyklu kdy parazitují</a:t>
            </a:r>
          </a:p>
        </p:txBody>
      </p:sp>
      <p:sp>
        <p:nvSpPr>
          <p:cNvPr id="30723" name="Podnadpis 2"/>
          <p:cNvSpPr>
            <a:spLocks noGrp="1"/>
          </p:cNvSpPr>
          <p:nvPr>
            <p:ph type="subTitle" idx="1"/>
          </p:nvPr>
        </p:nvSpPr>
        <p:spPr>
          <a:xfrm>
            <a:off x="1371600" y="2276474"/>
            <a:ext cx="6400800" cy="2952725"/>
          </a:xfrm>
        </p:spPr>
        <p:txBody>
          <a:bodyPr>
            <a:normAutofit/>
          </a:bodyPr>
          <a:lstStyle/>
          <a:p>
            <a:pPr algn="l"/>
            <a:r>
              <a:rPr lang="cs-CZ" altLang="cs-CZ" sz="2500" b="1" dirty="0"/>
              <a:t>Permanentní</a:t>
            </a:r>
            <a:r>
              <a:rPr lang="cs-CZ" altLang="cs-CZ" sz="2500" dirty="0"/>
              <a:t> – celý ŽC parazitují (</a:t>
            </a:r>
            <a:r>
              <a:rPr lang="cs-CZ" altLang="cs-CZ" sz="2500" dirty="0" err="1"/>
              <a:t>Plasmodium</a:t>
            </a:r>
            <a:r>
              <a:rPr lang="cs-CZ" altLang="cs-CZ" sz="2500" dirty="0"/>
              <a:t>) </a:t>
            </a:r>
          </a:p>
          <a:p>
            <a:pPr algn="l"/>
            <a:endParaRPr lang="cs-CZ" altLang="cs-CZ" sz="2500" dirty="0"/>
          </a:p>
          <a:p>
            <a:pPr algn="l"/>
            <a:r>
              <a:rPr lang="cs-CZ" altLang="cs-CZ" sz="2500" b="1" dirty="0" err="1"/>
              <a:t>Temporární</a:t>
            </a:r>
            <a:r>
              <a:rPr lang="cs-CZ" altLang="cs-CZ" sz="2500" b="1" dirty="0"/>
              <a:t> </a:t>
            </a:r>
            <a:r>
              <a:rPr lang="cs-CZ" altLang="cs-CZ" sz="2500" dirty="0"/>
              <a:t>– parazitují pouze občas – příjem potravy (</a:t>
            </a:r>
            <a:r>
              <a:rPr lang="cs-CZ" altLang="cs-CZ" sz="2500" dirty="0" err="1"/>
              <a:t>Argulus</a:t>
            </a:r>
            <a:r>
              <a:rPr lang="cs-CZ" altLang="cs-CZ" sz="2500" dirty="0"/>
              <a:t>, </a:t>
            </a:r>
            <a:r>
              <a:rPr lang="cs-CZ" altLang="cs-CZ" sz="2500" dirty="0" err="1"/>
              <a:t>Anopheles</a:t>
            </a:r>
            <a:r>
              <a:rPr lang="cs-CZ" altLang="cs-CZ" sz="2500" dirty="0"/>
              <a:t>, </a:t>
            </a:r>
            <a:r>
              <a:rPr lang="cs-CZ" altLang="cs-CZ" sz="2500" dirty="0" err="1"/>
              <a:t>Culex</a:t>
            </a:r>
            <a:r>
              <a:rPr lang="cs-CZ" altLang="cs-CZ" sz="2500" dirty="0"/>
              <a:t>, </a:t>
            </a:r>
            <a:r>
              <a:rPr lang="cs-CZ" altLang="cs-CZ" sz="2500" dirty="0" err="1"/>
              <a:t>Ixodes</a:t>
            </a:r>
            <a:r>
              <a:rPr lang="cs-CZ" altLang="cs-CZ" sz="2500" dirty="0"/>
              <a:t>)</a:t>
            </a:r>
          </a:p>
          <a:p>
            <a:pPr algn="l"/>
            <a:endParaRPr lang="cs-CZ" altLang="cs-CZ" sz="2500" dirty="0"/>
          </a:p>
          <a:p>
            <a:pPr algn="l"/>
            <a:r>
              <a:rPr lang="cs-CZ" altLang="cs-CZ" sz="2500" b="1" dirty="0"/>
              <a:t>Periodický parazitismus </a:t>
            </a:r>
          </a:p>
          <a:p>
            <a:pPr algn="l"/>
            <a:endParaRPr lang="cs-CZ" altLang="cs-CZ" sz="2500" dirty="0"/>
          </a:p>
        </p:txBody>
      </p:sp>
    </p:spTree>
    <p:extLst>
      <p:ext uri="{BB962C8B-B14F-4D97-AF65-F5344CB8AC3E}">
        <p14:creationId xmlns:p14="http://schemas.microsoft.com/office/powerpoint/2010/main" val="125221297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ctrTitle"/>
          </p:nvPr>
        </p:nvSpPr>
        <p:spPr>
          <a:xfrm>
            <a:off x="755650" y="188913"/>
            <a:ext cx="7772400" cy="1470025"/>
          </a:xfrm>
        </p:spPr>
        <p:txBody>
          <a:bodyPr/>
          <a:lstStyle/>
          <a:p>
            <a:r>
              <a:rPr lang="cs-CZ" altLang="cs-CZ" sz="3600" b="1"/>
              <a:t>Periodický parazitismus</a:t>
            </a:r>
          </a:p>
        </p:txBody>
      </p:sp>
      <p:sp>
        <p:nvSpPr>
          <p:cNvPr id="3" name="Podnadpis 2"/>
          <p:cNvSpPr>
            <a:spLocks noGrp="1"/>
          </p:cNvSpPr>
          <p:nvPr>
            <p:ph type="subTitle" idx="1"/>
          </p:nvPr>
        </p:nvSpPr>
        <p:spPr>
          <a:xfrm>
            <a:off x="107950" y="1604962"/>
            <a:ext cx="8567738" cy="3768253"/>
          </a:xfrm>
        </p:spPr>
        <p:txBody>
          <a:bodyPr>
            <a:normAutofit lnSpcReduction="10000"/>
          </a:bodyPr>
          <a:lstStyle/>
          <a:p>
            <a:pPr marL="514350" indent="-514350" algn="l">
              <a:buFontTx/>
              <a:buAutoNum type="arabicParenR"/>
              <a:defRPr/>
            </a:pPr>
            <a:r>
              <a:rPr lang="cs-CZ" b="1" dirty="0"/>
              <a:t>Parazitismus </a:t>
            </a:r>
            <a:r>
              <a:rPr lang="cs-CZ" b="1" dirty="0" err="1"/>
              <a:t>stádijní</a:t>
            </a:r>
            <a:r>
              <a:rPr lang="cs-CZ" b="1" dirty="0"/>
              <a:t> </a:t>
            </a:r>
          </a:p>
          <a:p>
            <a:pPr algn="l">
              <a:defRPr/>
            </a:pPr>
            <a:r>
              <a:rPr lang="cs-CZ" dirty="0"/>
              <a:t>		a) larvální (glochidia mlžů, larvy  				</a:t>
            </a:r>
            <a:r>
              <a:rPr lang="cs-CZ" dirty="0" err="1"/>
              <a:t>dipter</a:t>
            </a:r>
            <a:r>
              <a:rPr lang="cs-CZ" dirty="0"/>
              <a:t> – </a:t>
            </a:r>
            <a:r>
              <a:rPr lang="cs-CZ" dirty="0" err="1"/>
              <a:t>myiasis</a:t>
            </a:r>
            <a:r>
              <a:rPr lang="cs-CZ" dirty="0"/>
              <a:t>)</a:t>
            </a:r>
          </a:p>
          <a:p>
            <a:pPr algn="l">
              <a:defRPr/>
            </a:pPr>
            <a:r>
              <a:rPr lang="cs-CZ" dirty="0"/>
              <a:t>                    b) </a:t>
            </a:r>
            <a:r>
              <a:rPr lang="cs-CZ" dirty="0" err="1"/>
              <a:t>imaginální</a:t>
            </a:r>
            <a:r>
              <a:rPr lang="cs-CZ" dirty="0"/>
              <a:t> – (komáři, muchničky)</a:t>
            </a:r>
          </a:p>
          <a:p>
            <a:pPr algn="l">
              <a:defRPr/>
            </a:pPr>
            <a:endParaRPr lang="cs-CZ" dirty="0"/>
          </a:p>
          <a:p>
            <a:pPr algn="l">
              <a:defRPr/>
            </a:pPr>
            <a:r>
              <a:rPr lang="cs-CZ" dirty="0"/>
              <a:t>2) </a:t>
            </a:r>
            <a:r>
              <a:rPr lang="cs-CZ" b="1" dirty="0"/>
              <a:t>Parazitismus generační </a:t>
            </a:r>
            <a:r>
              <a:rPr lang="cs-CZ" dirty="0"/>
              <a:t>(hádě ropuší – 					</a:t>
            </a:r>
            <a:r>
              <a:rPr lang="cs-CZ" dirty="0" err="1"/>
              <a:t>Rhabdias</a:t>
            </a:r>
            <a:r>
              <a:rPr lang="cs-CZ" dirty="0"/>
              <a:t> </a:t>
            </a:r>
            <a:r>
              <a:rPr lang="cs-CZ" dirty="0" err="1"/>
              <a:t>bufonis</a:t>
            </a:r>
            <a:r>
              <a:rPr lang="cs-CZ" dirty="0"/>
              <a:t>) </a:t>
            </a:r>
          </a:p>
          <a:p>
            <a:pPr algn="l">
              <a:defRPr/>
            </a:pPr>
            <a:endParaRPr lang="cs-CZ" dirty="0"/>
          </a:p>
          <a:p>
            <a:pPr algn="l">
              <a:defRPr/>
            </a:pPr>
            <a:endParaRPr lang="cs-CZ" dirty="0"/>
          </a:p>
        </p:txBody>
      </p:sp>
    </p:spTree>
    <p:extLst>
      <p:ext uri="{BB962C8B-B14F-4D97-AF65-F5344CB8AC3E}">
        <p14:creationId xmlns:p14="http://schemas.microsoft.com/office/powerpoint/2010/main" val="402623924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ctrTitle"/>
          </p:nvPr>
        </p:nvSpPr>
        <p:spPr>
          <a:xfrm>
            <a:off x="685800" y="260350"/>
            <a:ext cx="7772400" cy="1470025"/>
          </a:xfrm>
        </p:spPr>
        <p:txBody>
          <a:bodyPr/>
          <a:lstStyle/>
          <a:p>
            <a:r>
              <a:rPr lang="cs-CZ" altLang="cs-CZ"/>
              <a:t>Podle typu životního cyklu</a:t>
            </a:r>
          </a:p>
        </p:txBody>
      </p:sp>
      <p:sp>
        <p:nvSpPr>
          <p:cNvPr id="32771" name="Podnadpis 2"/>
          <p:cNvSpPr>
            <a:spLocks noGrp="1"/>
          </p:cNvSpPr>
          <p:nvPr>
            <p:ph type="subTitle" idx="1"/>
          </p:nvPr>
        </p:nvSpPr>
        <p:spPr>
          <a:xfrm>
            <a:off x="1371600" y="1916112"/>
            <a:ext cx="6400800" cy="2809031"/>
          </a:xfrm>
        </p:spPr>
        <p:txBody>
          <a:bodyPr>
            <a:normAutofit fontScale="85000" lnSpcReduction="20000"/>
          </a:bodyPr>
          <a:lstStyle/>
          <a:p>
            <a:pPr algn="l"/>
            <a:r>
              <a:rPr lang="cs-CZ" altLang="cs-CZ" b="1" dirty="0" err="1"/>
              <a:t>Monoxenní</a:t>
            </a:r>
            <a:r>
              <a:rPr lang="cs-CZ" altLang="cs-CZ" dirty="0"/>
              <a:t> – (</a:t>
            </a:r>
            <a:r>
              <a:rPr lang="cs-CZ" altLang="cs-CZ" dirty="0" err="1"/>
              <a:t>Eimeria</a:t>
            </a:r>
            <a:r>
              <a:rPr lang="cs-CZ" altLang="cs-CZ" dirty="0"/>
              <a:t> </a:t>
            </a:r>
            <a:r>
              <a:rPr lang="cs-CZ" altLang="cs-CZ" dirty="0" err="1"/>
              <a:t>tenella</a:t>
            </a:r>
            <a:r>
              <a:rPr lang="cs-CZ" altLang="cs-CZ" dirty="0"/>
              <a:t>, </a:t>
            </a:r>
            <a:r>
              <a:rPr lang="cs-CZ" altLang="cs-CZ" dirty="0" err="1"/>
              <a:t>Enterobius</a:t>
            </a:r>
            <a:r>
              <a:rPr lang="cs-CZ" altLang="cs-CZ" dirty="0"/>
              <a:t> </a:t>
            </a:r>
            <a:r>
              <a:rPr lang="cs-CZ" altLang="cs-CZ" dirty="0" err="1"/>
              <a:t>vermicularis</a:t>
            </a:r>
            <a:r>
              <a:rPr lang="cs-CZ" altLang="cs-CZ" dirty="0"/>
              <a:t>)</a:t>
            </a:r>
          </a:p>
          <a:p>
            <a:pPr algn="l"/>
            <a:r>
              <a:rPr lang="cs-CZ" altLang="cs-CZ" b="1" dirty="0" err="1"/>
              <a:t>Heteroxenní</a:t>
            </a:r>
            <a:r>
              <a:rPr lang="cs-CZ" altLang="cs-CZ" dirty="0"/>
              <a:t> – </a:t>
            </a:r>
            <a:r>
              <a:rPr lang="cs-CZ" altLang="cs-CZ" dirty="0" err="1"/>
              <a:t>Toxoplasma</a:t>
            </a:r>
            <a:r>
              <a:rPr lang="cs-CZ" altLang="cs-CZ" dirty="0"/>
              <a:t> </a:t>
            </a:r>
            <a:r>
              <a:rPr lang="cs-CZ" altLang="cs-CZ" dirty="0" err="1"/>
              <a:t>gondii</a:t>
            </a:r>
            <a:r>
              <a:rPr lang="cs-CZ" altLang="cs-CZ" dirty="0"/>
              <a:t>, </a:t>
            </a:r>
            <a:r>
              <a:rPr lang="cs-CZ" altLang="cs-CZ" dirty="0" err="1"/>
              <a:t>Sarcosystis</a:t>
            </a:r>
            <a:r>
              <a:rPr lang="cs-CZ" altLang="cs-CZ" dirty="0"/>
              <a:t> </a:t>
            </a:r>
            <a:r>
              <a:rPr lang="cs-CZ" altLang="cs-CZ" dirty="0" err="1"/>
              <a:t>tenella</a:t>
            </a:r>
            <a:r>
              <a:rPr lang="cs-CZ" altLang="cs-CZ" dirty="0"/>
              <a:t>, </a:t>
            </a:r>
            <a:r>
              <a:rPr lang="cs-CZ" altLang="cs-CZ" dirty="0" err="1"/>
              <a:t>Fasciola</a:t>
            </a:r>
            <a:r>
              <a:rPr lang="cs-CZ" altLang="cs-CZ" dirty="0"/>
              <a:t> </a:t>
            </a:r>
            <a:r>
              <a:rPr lang="cs-CZ" altLang="cs-CZ" dirty="0" err="1"/>
              <a:t>hepatica</a:t>
            </a:r>
            <a:r>
              <a:rPr lang="cs-CZ" altLang="cs-CZ" dirty="0"/>
              <a:t>)</a:t>
            </a:r>
          </a:p>
          <a:p>
            <a:pPr algn="l"/>
            <a:r>
              <a:rPr lang="cs-CZ" altLang="cs-CZ" dirty="0"/>
              <a:t>		</a:t>
            </a:r>
            <a:r>
              <a:rPr lang="cs-CZ" altLang="cs-CZ" b="1" dirty="0" err="1"/>
              <a:t>Dixenní</a:t>
            </a:r>
            <a:endParaRPr lang="cs-CZ" altLang="cs-CZ" b="1" dirty="0"/>
          </a:p>
          <a:p>
            <a:pPr algn="l"/>
            <a:r>
              <a:rPr lang="cs-CZ" altLang="cs-CZ" b="1" dirty="0"/>
              <a:t>		</a:t>
            </a:r>
            <a:r>
              <a:rPr lang="cs-CZ" altLang="cs-CZ" b="1" dirty="0" err="1"/>
              <a:t>Trixenní</a:t>
            </a:r>
            <a:endParaRPr lang="cs-CZ" altLang="cs-CZ" b="1" dirty="0"/>
          </a:p>
          <a:p>
            <a:pPr algn="l"/>
            <a:r>
              <a:rPr lang="cs-CZ" altLang="cs-CZ" b="1" dirty="0"/>
              <a:t>		</a:t>
            </a:r>
            <a:r>
              <a:rPr lang="cs-CZ" altLang="cs-CZ" b="1" dirty="0" err="1"/>
              <a:t>Tetraxenní</a:t>
            </a:r>
            <a:endParaRPr lang="cs-CZ" altLang="cs-CZ" b="1" dirty="0"/>
          </a:p>
        </p:txBody>
      </p:sp>
    </p:spTree>
    <p:extLst>
      <p:ext uri="{BB962C8B-B14F-4D97-AF65-F5344CB8AC3E}">
        <p14:creationId xmlns:p14="http://schemas.microsoft.com/office/powerpoint/2010/main" val="105653202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ctrTitle"/>
          </p:nvPr>
        </p:nvSpPr>
        <p:spPr>
          <a:xfrm>
            <a:off x="685800" y="260350"/>
            <a:ext cx="7772400" cy="1470025"/>
          </a:xfrm>
        </p:spPr>
        <p:txBody>
          <a:bodyPr/>
          <a:lstStyle/>
          <a:p>
            <a:r>
              <a:rPr lang="cs-CZ" altLang="cs-CZ"/>
              <a:t>Podle způsobu výživy</a:t>
            </a:r>
          </a:p>
        </p:txBody>
      </p:sp>
      <p:sp>
        <p:nvSpPr>
          <p:cNvPr id="33795" name="Podnadpis 2"/>
          <p:cNvSpPr>
            <a:spLocks noGrp="1"/>
          </p:cNvSpPr>
          <p:nvPr>
            <p:ph type="subTitle" idx="1"/>
          </p:nvPr>
        </p:nvSpPr>
        <p:spPr>
          <a:xfrm>
            <a:off x="539750" y="1773238"/>
            <a:ext cx="7488238" cy="2879898"/>
          </a:xfrm>
        </p:spPr>
        <p:txBody>
          <a:bodyPr>
            <a:normAutofit fontScale="85000" lnSpcReduction="20000"/>
          </a:bodyPr>
          <a:lstStyle/>
          <a:p>
            <a:pPr algn="l"/>
            <a:r>
              <a:rPr lang="cs-CZ" altLang="cs-CZ" b="1" dirty="0" err="1"/>
              <a:t>Stenofágní</a:t>
            </a:r>
            <a:r>
              <a:rPr lang="cs-CZ" altLang="cs-CZ" dirty="0"/>
              <a:t> (monofágní) živí se na jednom druhu hostitele – specialista</a:t>
            </a:r>
          </a:p>
          <a:p>
            <a:pPr algn="l"/>
            <a:endParaRPr lang="cs-CZ" altLang="cs-CZ" dirty="0"/>
          </a:p>
          <a:p>
            <a:pPr algn="l"/>
            <a:r>
              <a:rPr lang="cs-CZ" altLang="cs-CZ" b="1" dirty="0" err="1"/>
              <a:t>Euryfágní</a:t>
            </a:r>
            <a:r>
              <a:rPr lang="cs-CZ" altLang="cs-CZ" dirty="0"/>
              <a:t> (polyfágní) – živí se více druzích hostitelů – </a:t>
            </a:r>
            <a:r>
              <a:rPr lang="cs-CZ" altLang="cs-CZ" dirty="0" err="1"/>
              <a:t>generalista</a:t>
            </a:r>
            <a:endParaRPr lang="cs-CZ" altLang="cs-CZ" dirty="0"/>
          </a:p>
          <a:p>
            <a:pPr algn="l"/>
            <a:endParaRPr lang="cs-CZ" altLang="cs-CZ" dirty="0"/>
          </a:p>
          <a:p>
            <a:pPr algn="l"/>
            <a:r>
              <a:rPr lang="cs-CZ" altLang="cs-CZ" b="1" dirty="0"/>
              <a:t>Specifičnost cizopasníka</a:t>
            </a:r>
          </a:p>
          <a:p>
            <a:pPr algn="l"/>
            <a:endParaRPr lang="cs-CZ" altLang="cs-CZ" dirty="0"/>
          </a:p>
        </p:txBody>
      </p:sp>
    </p:spTree>
    <p:extLst>
      <p:ext uri="{BB962C8B-B14F-4D97-AF65-F5344CB8AC3E}">
        <p14:creationId xmlns:p14="http://schemas.microsoft.com/office/powerpoint/2010/main" val="3066103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err="1"/>
              <a:t>Monogenea</a:t>
            </a:r>
            <a:r>
              <a:rPr lang="cs-CZ" sz="4000" dirty="0"/>
              <a:t> – na povrchu těla ryb</a:t>
            </a:r>
          </a:p>
        </p:txBody>
      </p:sp>
      <p:pic>
        <p:nvPicPr>
          <p:cNvPr id="13314" name="Picture 2" descr="GyroDb: gyrodactylid monogeneans on the web: Trends in Parasit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771" y="1639341"/>
            <a:ext cx="5374835" cy="438194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Class Monogenea - An Overview - Examples, Life Cycle, Characterist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Class Monogenea - An Overview - Examples, Life Cycle, Characteristic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8" descr="Class Monogenea - An Overview - Examples, Life Cycle, Characteristic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Obrázek 8"/>
          <p:cNvPicPr>
            <a:picLocks noChangeAspect="1"/>
          </p:cNvPicPr>
          <p:nvPr/>
        </p:nvPicPr>
        <p:blipFill>
          <a:blip r:embed="rId3"/>
          <a:stretch>
            <a:fillRect/>
          </a:stretch>
        </p:blipFill>
        <p:spPr>
          <a:xfrm>
            <a:off x="4777680" y="1700808"/>
            <a:ext cx="4042792" cy="4147347"/>
          </a:xfrm>
          <a:prstGeom prst="rect">
            <a:avLst/>
          </a:prstGeom>
        </p:spPr>
      </p:pic>
    </p:spTree>
    <p:extLst>
      <p:ext uri="{BB962C8B-B14F-4D97-AF65-F5344CB8AC3E}">
        <p14:creationId xmlns:p14="http://schemas.microsoft.com/office/powerpoint/2010/main" val="49781444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2172" y="1383259"/>
            <a:ext cx="7299655" cy="5474741"/>
          </a:xfrm>
        </p:spPr>
      </p:pic>
      <p:sp>
        <p:nvSpPr>
          <p:cNvPr id="3" name="TextovéPole 2"/>
          <p:cNvSpPr txBox="1"/>
          <p:nvPr/>
        </p:nvSpPr>
        <p:spPr>
          <a:xfrm>
            <a:off x="2686192" y="476672"/>
            <a:ext cx="3758016" cy="646331"/>
          </a:xfrm>
          <a:prstGeom prst="rect">
            <a:avLst/>
          </a:prstGeom>
          <a:noFill/>
        </p:spPr>
        <p:txBody>
          <a:bodyPr wrap="none" rtlCol="0">
            <a:spAutoFit/>
          </a:bodyPr>
          <a:lstStyle/>
          <a:p>
            <a:r>
              <a:rPr lang="cs-CZ" sz="3600" dirty="0"/>
              <a:t>Klasifikace parazitů</a:t>
            </a:r>
          </a:p>
        </p:txBody>
      </p:sp>
    </p:spTree>
    <p:extLst>
      <p:ext uri="{BB962C8B-B14F-4D97-AF65-F5344CB8AC3E}">
        <p14:creationId xmlns:p14="http://schemas.microsoft.com/office/powerpoint/2010/main" val="419310016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icture 2"/>
          <p:cNvSpPr>
            <a:spLocks noChangeAspect="1" noChangeArrowheads="1"/>
          </p:cNvSpPr>
          <p:nvPr/>
        </p:nvSpPr>
        <p:spPr bwMode="auto">
          <a:xfrm>
            <a:off x="-15087600" y="-137699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22531" name="Picture 3"/>
          <p:cNvSpPr>
            <a:spLocks noChangeAspect="1" noChangeArrowheads="1"/>
          </p:cNvSpPr>
          <p:nvPr/>
        </p:nvSpPr>
        <p:spPr bwMode="auto">
          <a:xfrm>
            <a:off x="-14871700" y="-135540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22532" name="Picture 4"/>
          <p:cNvSpPr>
            <a:spLocks noChangeAspect="1" noChangeArrowheads="1"/>
          </p:cNvSpPr>
          <p:nvPr/>
        </p:nvSpPr>
        <p:spPr bwMode="auto">
          <a:xfrm>
            <a:off x="-14655800" y="-133381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908721"/>
            <a:ext cx="7815262" cy="455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1221730" y="764705"/>
            <a:ext cx="5942558" cy="1368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a:solidFill>
                  <a:schemeClr val="tx1"/>
                </a:solidFill>
              </a:rPr>
              <a:t>Klasifikace cizopasníků</a:t>
            </a:r>
          </a:p>
          <a:p>
            <a:pPr algn="ctr"/>
            <a:r>
              <a:rPr lang="cs-CZ" sz="3200" dirty="0">
                <a:solidFill>
                  <a:schemeClr val="tx1"/>
                </a:solidFill>
              </a:rPr>
              <a:t>Systematika </a:t>
            </a:r>
            <a:r>
              <a:rPr lang="cs-CZ" sz="3200" i="1" dirty="0">
                <a:solidFill>
                  <a:schemeClr val="tx1"/>
                </a:solidFill>
              </a:rPr>
              <a:t>versus </a:t>
            </a:r>
            <a:r>
              <a:rPr lang="cs-CZ" sz="3200" dirty="0">
                <a:solidFill>
                  <a:schemeClr val="tx1"/>
                </a:solidFill>
              </a:rPr>
              <a:t>Ekologie</a:t>
            </a:r>
          </a:p>
        </p:txBody>
      </p:sp>
    </p:spTree>
    <p:extLst>
      <p:ext uri="{BB962C8B-B14F-4D97-AF65-F5344CB8AC3E}">
        <p14:creationId xmlns:p14="http://schemas.microsoft.com/office/powerpoint/2010/main" val="180399358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ctrTitle"/>
          </p:nvPr>
        </p:nvSpPr>
        <p:spPr>
          <a:xfrm>
            <a:off x="685800" y="260350"/>
            <a:ext cx="7772400" cy="1443038"/>
          </a:xfrm>
        </p:spPr>
        <p:txBody>
          <a:bodyPr/>
          <a:lstStyle/>
          <a:p>
            <a:r>
              <a:rPr lang="cs-CZ" altLang="cs-CZ" sz="3500" dirty="0"/>
              <a:t>Ekologické klasifikace parazitů</a:t>
            </a:r>
          </a:p>
        </p:txBody>
      </p:sp>
      <p:sp>
        <p:nvSpPr>
          <p:cNvPr id="24579" name="Podnadpis 2"/>
          <p:cNvSpPr>
            <a:spLocks noGrp="1"/>
          </p:cNvSpPr>
          <p:nvPr>
            <p:ph type="subTitle" idx="1"/>
          </p:nvPr>
        </p:nvSpPr>
        <p:spPr>
          <a:xfrm>
            <a:off x="250825" y="2181224"/>
            <a:ext cx="8713788" cy="2831951"/>
          </a:xfrm>
        </p:spPr>
        <p:txBody>
          <a:bodyPr>
            <a:normAutofit lnSpcReduction="10000"/>
          </a:bodyPr>
          <a:lstStyle/>
          <a:p>
            <a:r>
              <a:rPr lang="cs-CZ" altLang="cs-CZ" b="1" dirty="0" err="1"/>
              <a:t>Mikroparaziti</a:t>
            </a:r>
            <a:r>
              <a:rPr lang="cs-CZ" altLang="cs-CZ" b="1" dirty="0"/>
              <a:t> </a:t>
            </a:r>
            <a:r>
              <a:rPr lang="cs-CZ" altLang="cs-CZ" dirty="0"/>
              <a:t>– množí se na/v     </a:t>
            </a:r>
          </a:p>
          <a:p>
            <a:r>
              <a:rPr lang="cs-CZ" altLang="cs-CZ" dirty="0"/>
              <a:t>             hostiteli (viry, bakterie, houby, prvoci)</a:t>
            </a:r>
          </a:p>
          <a:p>
            <a:r>
              <a:rPr lang="cs-CZ" altLang="cs-CZ" dirty="0"/>
              <a:t>  </a:t>
            </a:r>
          </a:p>
          <a:p>
            <a:r>
              <a:rPr lang="cs-CZ" altLang="cs-CZ" dirty="0"/>
              <a:t>   </a:t>
            </a:r>
            <a:r>
              <a:rPr lang="cs-CZ" altLang="cs-CZ" b="1" dirty="0" err="1"/>
              <a:t>Makroparaziti</a:t>
            </a:r>
            <a:r>
              <a:rPr lang="cs-CZ" altLang="cs-CZ" b="1" dirty="0"/>
              <a:t> </a:t>
            </a:r>
            <a:r>
              <a:rPr lang="cs-CZ" altLang="cs-CZ" dirty="0"/>
              <a:t>-  vyvíjejí a rostou      </a:t>
            </a:r>
          </a:p>
          <a:p>
            <a:r>
              <a:rPr lang="cs-CZ" altLang="cs-CZ" dirty="0"/>
              <a:t>   na/v hostiteli (helminti, členovci)</a:t>
            </a:r>
          </a:p>
          <a:p>
            <a:endParaRPr lang="cs-CZ" altLang="cs-CZ" dirty="0"/>
          </a:p>
        </p:txBody>
      </p:sp>
    </p:spTree>
    <p:extLst>
      <p:ext uri="{BB962C8B-B14F-4D97-AF65-F5344CB8AC3E}">
        <p14:creationId xmlns:p14="http://schemas.microsoft.com/office/powerpoint/2010/main" val="66126525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ctrTitle"/>
          </p:nvPr>
        </p:nvSpPr>
        <p:spPr>
          <a:xfrm>
            <a:off x="685800" y="692150"/>
            <a:ext cx="7772400" cy="1470025"/>
          </a:xfrm>
        </p:spPr>
        <p:txBody>
          <a:bodyPr/>
          <a:lstStyle/>
          <a:p>
            <a:r>
              <a:rPr lang="cs-CZ" altLang="cs-CZ"/>
              <a:t>Ekologické klasifikace parazitů</a:t>
            </a:r>
          </a:p>
        </p:txBody>
      </p:sp>
      <p:sp>
        <p:nvSpPr>
          <p:cNvPr id="25603" name="Podnadpis 2"/>
          <p:cNvSpPr>
            <a:spLocks noGrp="1"/>
          </p:cNvSpPr>
          <p:nvPr>
            <p:ph type="subTitle" idx="1"/>
          </p:nvPr>
        </p:nvSpPr>
        <p:spPr>
          <a:xfrm>
            <a:off x="1331913" y="2060574"/>
            <a:ext cx="6400800" cy="2880593"/>
          </a:xfrm>
        </p:spPr>
        <p:txBody>
          <a:bodyPr>
            <a:normAutofit fontScale="92500" lnSpcReduction="20000"/>
          </a:bodyPr>
          <a:lstStyle/>
          <a:p>
            <a:pPr algn="l"/>
            <a:r>
              <a:rPr lang="cs-CZ" altLang="cs-CZ" dirty="0"/>
              <a:t>Podle hostitelů</a:t>
            </a:r>
          </a:p>
          <a:p>
            <a:pPr algn="l"/>
            <a:r>
              <a:rPr lang="cs-CZ" altLang="cs-CZ" dirty="0"/>
              <a:t>Podle lokalizace</a:t>
            </a:r>
          </a:p>
          <a:p>
            <a:pPr algn="l"/>
            <a:r>
              <a:rPr lang="cs-CZ" altLang="cs-CZ" dirty="0"/>
              <a:t>Podle vazby na hostitele</a:t>
            </a:r>
          </a:p>
          <a:p>
            <a:pPr algn="l"/>
            <a:r>
              <a:rPr lang="cs-CZ" altLang="cs-CZ" dirty="0"/>
              <a:t>Podle časového úseku, kdy parazitují</a:t>
            </a:r>
          </a:p>
          <a:p>
            <a:pPr algn="l"/>
            <a:r>
              <a:rPr lang="cs-CZ" altLang="cs-CZ" dirty="0"/>
              <a:t>Podle typu životního cyklu</a:t>
            </a:r>
          </a:p>
          <a:p>
            <a:pPr algn="l"/>
            <a:r>
              <a:rPr lang="cs-CZ" altLang="cs-CZ" dirty="0"/>
              <a:t>Podle způsobu výživy</a:t>
            </a:r>
          </a:p>
        </p:txBody>
      </p:sp>
    </p:spTree>
    <p:extLst>
      <p:ext uri="{BB962C8B-B14F-4D97-AF65-F5344CB8AC3E}">
        <p14:creationId xmlns:p14="http://schemas.microsoft.com/office/powerpoint/2010/main" val="1894036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Příklad: </a:t>
            </a:r>
            <a:r>
              <a:rPr lang="cs-CZ" sz="4000" dirty="0" err="1"/>
              <a:t>Monogenea</a:t>
            </a:r>
            <a:r>
              <a:rPr lang="cs-CZ" sz="4000" dirty="0"/>
              <a:t> –rozmanitost</a:t>
            </a:r>
          </a:p>
        </p:txBody>
      </p:sp>
      <p:sp>
        <p:nvSpPr>
          <p:cNvPr id="3" name="Zástupný symbol pro obsah 2"/>
          <p:cNvSpPr>
            <a:spLocks noGrp="1"/>
          </p:cNvSpPr>
          <p:nvPr>
            <p:ph idx="1"/>
          </p:nvPr>
        </p:nvSpPr>
        <p:spPr/>
        <p:txBody>
          <a:bodyPr/>
          <a:lstStyle/>
          <a:p>
            <a:r>
              <a:rPr lang="cs-CZ" dirty="0" err="1"/>
              <a:t>Platyhelminthes</a:t>
            </a:r>
            <a:r>
              <a:rPr lang="cs-CZ" dirty="0"/>
              <a:t>: cca 40 tis. druhů cizopasníků</a:t>
            </a:r>
          </a:p>
          <a:p>
            <a:r>
              <a:rPr lang="cs-CZ" dirty="0" err="1"/>
              <a:t>Monogenea</a:t>
            </a:r>
            <a:r>
              <a:rPr lang="cs-CZ" dirty="0"/>
              <a:t>: cca 4 tis druhů z cca 2 tis druhů kostnatých ryb</a:t>
            </a:r>
          </a:p>
          <a:p>
            <a:r>
              <a:rPr lang="cs-CZ" dirty="0"/>
              <a:t>cca 30 až 35 druhů ryb</a:t>
            </a:r>
          </a:p>
          <a:p>
            <a:r>
              <a:rPr lang="cs-CZ" dirty="0"/>
              <a:t>Více než 60 tis. Druhů </a:t>
            </a:r>
            <a:r>
              <a:rPr lang="cs-CZ" dirty="0" err="1"/>
              <a:t>monogeneí</a:t>
            </a:r>
            <a:endParaRPr lang="cs-CZ" dirty="0"/>
          </a:p>
        </p:txBody>
      </p:sp>
    </p:spTree>
    <p:extLst>
      <p:ext uri="{BB962C8B-B14F-4D97-AF65-F5344CB8AC3E}">
        <p14:creationId xmlns:p14="http://schemas.microsoft.com/office/powerpoint/2010/main" val="884622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800" dirty="0"/>
              <a:t>Heterogenita </a:t>
            </a:r>
            <a:r>
              <a:rPr lang="cs-CZ" sz="3800" dirty="0" err="1"/>
              <a:t>scolexů</a:t>
            </a:r>
            <a:r>
              <a:rPr lang="cs-CZ" sz="3800" dirty="0"/>
              <a:t> tasemnic</a:t>
            </a:r>
          </a:p>
        </p:txBody>
      </p:sp>
      <p:pic>
        <p:nvPicPr>
          <p:cNvPr id="4098" name="Picture 2" descr="Fish tapeworms (Cestoda) in the molecular era: achievements, gaps and  prospects | Parasitology | Cambridge Cor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77761" y="1407690"/>
            <a:ext cx="4486727" cy="50456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cestode community in northern fur seals (Callorhinus ursinus) on St.  Paul Island, Alaska - ScienceDir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7638"/>
            <a:ext cx="4107738" cy="504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910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000" dirty="0" err="1"/>
              <a:t>Monogenea</a:t>
            </a:r>
            <a:r>
              <a:rPr lang="cs-CZ" sz="4000" dirty="0"/>
              <a:t> </a:t>
            </a:r>
            <a:r>
              <a:rPr lang="cs-CZ" sz="3400" i="1" dirty="0"/>
              <a:t>versus</a:t>
            </a:r>
            <a:r>
              <a:rPr lang="cs-CZ" dirty="0"/>
              <a:t> </a:t>
            </a:r>
            <a:r>
              <a:rPr lang="cs-CZ" sz="4000" dirty="0" err="1"/>
              <a:t>Cestoda</a:t>
            </a:r>
            <a:endParaRPr lang="cs-CZ" sz="4000" dirty="0"/>
          </a:p>
        </p:txBody>
      </p:sp>
      <p:pic>
        <p:nvPicPr>
          <p:cNvPr id="14340" name="Picture 4" descr="Diversity of monogeneans and tapeworms in cypriniform fishes across two  continents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6451" y="1484784"/>
            <a:ext cx="5967877" cy="492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944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469" y="1561004"/>
            <a:ext cx="3780420" cy="420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1445504" y="1214755"/>
            <a:ext cx="6967571" cy="369332"/>
          </a:xfrm>
          <a:prstGeom prst="rect">
            <a:avLst/>
          </a:prstGeom>
          <a:noFill/>
        </p:spPr>
        <p:txBody>
          <a:bodyPr wrap="square" rtlCol="0">
            <a:spAutoFit/>
          </a:bodyPr>
          <a:lstStyle/>
          <a:p>
            <a:r>
              <a:rPr lang="cs-CZ" dirty="0"/>
              <a:t>Kolik je na Zemi cizopasníků ?                                   Jaká je jejich velikost ?</a:t>
            </a:r>
          </a:p>
        </p:txBody>
      </p:sp>
      <p:pic>
        <p:nvPicPr>
          <p:cNvPr id="4" name="Zástupný symbol pro obsah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976132" y="1688204"/>
            <a:ext cx="3436944" cy="3785949"/>
          </a:xfrm>
          <a:prstGeom prst="rect">
            <a:avLst/>
          </a:prstGeom>
        </p:spPr>
      </p:pic>
      <p:sp>
        <p:nvSpPr>
          <p:cNvPr id="3" name="TextovéPole 2"/>
          <p:cNvSpPr txBox="1"/>
          <p:nvPr/>
        </p:nvSpPr>
        <p:spPr>
          <a:xfrm>
            <a:off x="2483768" y="385500"/>
            <a:ext cx="4197175" cy="523220"/>
          </a:xfrm>
          <a:prstGeom prst="rect">
            <a:avLst/>
          </a:prstGeom>
          <a:noFill/>
        </p:spPr>
        <p:txBody>
          <a:bodyPr wrap="none" rtlCol="0">
            <a:spAutoFit/>
          </a:bodyPr>
          <a:lstStyle/>
          <a:p>
            <a:r>
              <a:rPr lang="cs-CZ" sz="2800" dirty="0"/>
              <a:t>Počet a velikost cizopasníků</a:t>
            </a:r>
          </a:p>
        </p:txBody>
      </p:sp>
    </p:spTree>
    <p:extLst>
      <p:ext uri="{BB962C8B-B14F-4D97-AF65-F5344CB8AC3E}">
        <p14:creationId xmlns:p14="http://schemas.microsoft.com/office/powerpoint/2010/main" val="1934129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ctrTitle"/>
          </p:nvPr>
        </p:nvSpPr>
        <p:spPr>
          <a:xfrm>
            <a:off x="685800" y="44450"/>
            <a:ext cx="7772400" cy="576263"/>
          </a:xfrm>
        </p:spPr>
        <p:txBody>
          <a:bodyPr/>
          <a:lstStyle/>
          <a:p>
            <a:r>
              <a:rPr lang="cs-CZ" altLang="cs-CZ" sz="2400" b="1" dirty="0"/>
              <a:t>Počet popsaných druhů cizopasníků</a:t>
            </a:r>
          </a:p>
        </p:txBody>
      </p:sp>
      <p:sp>
        <p:nvSpPr>
          <p:cNvPr id="21507" name="Podnadpis 2"/>
          <p:cNvSpPr>
            <a:spLocks noGrp="1"/>
          </p:cNvSpPr>
          <p:nvPr>
            <p:ph type="subTitle" idx="1"/>
          </p:nvPr>
        </p:nvSpPr>
        <p:spPr>
          <a:xfrm>
            <a:off x="323850" y="549274"/>
            <a:ext cx="8496300" cy="6048078"/>
          </a:xfrm>
        </p:spPr>
        <p:txBody>
          <a:bodyPr>
            <a:normAutofit lnSpcReduction="10000"/>
          </a:bodyPr>
          <a:lstStyle/>
          <a:p>
            <a:pPr algn="l"/>
            <a:r>
              <a:rPr lang="cs-CZ" altLang="cs-CZ" sz="2000" b="1" dirty="0" err="1"/>
              <a:t>Plantae</a:t>
            </a:r>
            <a:endParaRPr lang="cs-CZ" altLang="cs-CZ" sz="2000" b="1" dirty="0"/>
          </a:p>
          <a:p>
            <a:pPr algn="l"/>
            <a:r>
              <a:rPr lang="cs-CZ" altLang="cs-CZ" sz="2000" dirty="0"/>
              <a:t>Paraziti a hemiparaziti			R		2 620		</a:t>
            </a:r>
          </a:p>
          <a:p>
            <a:pPr algn="l"/>
            <a:r>
              <a:rPr lang="cs-CZ" altLang="cs-CZ" sz="2000" b="1" dirty="0" err="1"/>
              <a:t>Fungi</a:t>
            </a:r>
            <a:r>
              <a:rPr lang="cs-CZ" altLang="cs-CZ" sz="2000" dirty="0"/>
              <a:t>	- paraziti rostlin			R	              28 100</a:t>
            </a:r>
          </a:p>
          <a:p>
            <a:pPr algn="l"/>
            <a:r>
              <a:rPr lang="cs-CZ" altLang="cs-CZ" sz="2000" dirty="0"/>
              <a:t>	  paraziti živočichů 		Ž		4 000</a:t>
            </a:r>
          </a:p>
          <a:p>
            <a:pPr algn="l"/>
            <a:r>
              <a:rPr lang="cs-CZ" altLang="cs-CZ" sz="2000" b="1" dirty="0"/>
              <a:t>Protista</a:t>
            </a:r>
            <a:r>
              <a:rPr lang="cs-CZ" altLang="cs-CZ" sz="2000" dirty="0"/>
              <a:t> – paraziti rostlin		 	R		   100</a:t>
            </a:r>
          </a:p>
          <a:p>
            <a:pPr algn="l"/>
            <a:r>
              <a:rPr lang="cs-CZ" altLang="cs-CZ" sz="2000" dirty="0"/>
              <a:t>	     paraziti živočichů	 	Ž		7 505 	</a:t>
            </a:r>
          </a:p>
          <a:p>
            <a:pPr algn="l"/>
            <a:r>
              <a:rPr lang="cs-CZ" altLang="cs-CZ" sz="2000" b="1" dirty="0" err="1"/>
              <a:t>Animalia</a:t>
            </a:r>
            <a:endParaRPr lang="cs-CZ" altLang="cs-CZ" sz="2000" b="1" dirty="0"/>
          </a:p>
          <a:p>
            <a:pPr algn="l"/>
            <a:r>
              <a:rPr lang="cs-CZ" altLang="cs-CZ" sz="2000" b="1" dirty="0" err="1"/>
              <a:t>Plathelminthes</a:t>
            </a:r>
            <a:r>
              <a:rPr lang="cs-CZ" altLang="cs-CZ" sz="2000" b="1" dirty="0"/>
              <a:t> </a:t>
            </a:r>
            <a:r>
              <a:rPr lang="cs-CZ" altLang="cs-CZ" sz="2000" dirty="0"/>
              <a:t>				Ž		40 000</a:t>
            </a:r>
          </a:p>
          <a:p>
            <a:pPr algn="l"/>
            <a:r>
              <a:rPr lang="cs-CZ" altLang="cs-CZ" sz="2000" b="1" dirty="0" err="1"/>
              <a:t>Nematoda</a:t>
            </a:r>
            <a:r>
              <a:rPr lang="cs-CZ" altLang="cs-CZ" sz="2000" dirty="0"/>
              <a:t> – paraziti rostlin 		R		   2 500</a:t>
            </a:r>
          </a:p>
          <a:p>
            <a:pPr algn="l"/>
            <a:r>
              <a:rPr lang="cs-CZ" altLang="cs-CZ" sz="2000" dirty="0"/>
              <a:t>	        paraziti živočichů 		Ž		 10 000</a:t>
            </a:r>
          </a:p>
          <a:p>
            <a:pPr algn="l"/>
            <a:r>
              <a:rPr lang="cs-CZ" altLang="cs-CZ" sz="2000" b="1" dirty="0" err="1"/>
              <a:t>Crustacea</a:t>
            </a:r>
            <a:r>
              <a:rPr lang="cs-CZ" altLang="cs-CZ" sz="2000" dirty="0"/>
              <a:t>				Ž	                   4 500</a:t>
            </a:r>
          </a:p>
          <a:p>
            <a:pPr algn="l"/>
            <a:r>
              <a:rPr lang="cs-CZ" altLang="cs-CZ" sz="2000" b="1" dirty="0" err="1"/>
              <a:t>Arachnida</a:t>
            </a:r>
            <a:r>
              <a:rPr lang="cs-CZ" altLang="cs-CZ" sz="2000" dirty="0"/>
              <a:t>				Ž		 10 000	</a:t>
            </a:r>
          </a:p>
          <a:p>
            <a:pPr algn="l"/>
            <a:r>
              <a:rPr lang="cs-CZ" altLang="cs-CZ" sz="2000" b="1" dirty="0" err="1"/>
              <a:t>Insecta</a:t>
            </a:r>
            <a:r>
              <a:rPr lang="cs-CZ" altLang="cs-CZ" sz="2000" dirty="0"/>
              <a:t> – paraziti živočichů		Ž		 15 500	 </a:t>
            </a:r>
          </a:p>
          <a:p>
            <a:pPr algn="l"/>
            <a:r>
              <a:rPr lang="cs-CZ" altLang="cs-CZ" sz="2000" dirty="0"/>
              <a:t> 	   paraziti rostlin			R		  63 300</a:t>
            </a:r>
          </a:p>
          <a:p>
            <a:pPr algn="l"/>
            <a:r>
              <a:rPr lang="cs-CZ" altLang="cs-CZ" sz="2000" dirty="0"/>
              <a:t>	  </a:t>
            </a:r>
            <a:r>
              <a:rPr lang="cs-CZ" altLang="cs-CZ" sz="2000" dirty="0" err="1"/>
              <a:t>parazitoidi</a:t>
            </a:r>
            <a:r>
              <a:rPr lang="cs-CZ" altLang="cs-CZ" sz="2000" dirty="0"/>
              <a:t> živočichů		Ž		107 500</a:t>
            </a:r>
          </a:p>
          <a:p>
            <a:pPr algn="l"/>
            <a:r>
              <a:rPr lang="cs-CZ" altLang="cs-CZ" sz="2000" dirty="0"/>
              <a:t>	  </a:t>
            </a:r>
            <a:r>
              <a:rPr lang="cs-CZ" altLang="cs-CZ" sz="2000" dirty="0" err="1"/>
              <a:t>parazitoidi</a:t>
            </a:r>
            <a:r>
              <a:rPr lang="cs-CZ" altLang="cs-CZ" sz="2000" dirty="0"/>
              <a:t> rostlin		R		159 000</a:t>
            </a:r>
          </a:p>
          <a:p>
            <a:pPr algn="l"/>
            <a:r>
              <a:rPr lang="cs-CZ" altLang="cs-CZ" sz="2000" b="1" dirty="0" err="1"/>
              <a:t>Chordata</a:t>
            </a:r>
            <a:r>
              <a:rPr lang="cs-CZ" altLang="cs-CZ" sz="2000" dirty="0"/>
              <a:t>				Ž		        100</a:t>
            </a:r>
          </a:p>
        </p:txBody>
      </p:sp>
    </p:spTree>
    <p:extLst>
      <p:ext uri="{BB962C8B-B14F-4D97-AF65-F5344CB8AC3E}">
        <p14:creationId xmlns:p14="http://schemas.microsoft.com/office/powerpoint/2010/main" val="83750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4" descr="Fig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119" y="1808560"/>
            <a:ext cx="6482954" cy="410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Rot="1" noChangeArrowheads="1"/>
          </p:cNvSpPr>
          <p:nvPr>
            <p:ph type="title"/>
          </p:nvPr>
        </p:nvSpPr>
        <p:spPr>
          <a:xfrm>
            <a:off x="628650" y="764704"/>
            <a:ext cx="7886700" cy="894998"/>
          </a:xfrm>
        </p:spPr>
        <p:txBody>
          <a:bodyPr>
            <a:noAutofit/>
          </a:bodyPr>
          <a:lstStyle/>
          <a:p>
            <a:pPr algn="ctr" eaLnBrk="1" hangingPunct="1"/>
            <a:r>
              <a:rPr lang="en-US" altLang="cs-CZ" sz="3200" dirty="0" err="1"/>
              <a:t>Fre</a:t>
            </a:r>
            <a:r>
              <a:rPr lang="cs-CZ" altLang="cs-CZ" sz="3200" dirty="0" err="1"/>
              <a:t>kvence</a:t>
            </a:r>
            <a:r>
              <a:rPr lang="cs-CZ" altLang="cs-CZ" sz="3200" dirty="0"/>
              <a:t> poměru relativní velikosti těla </a:t>
            </a:r>
            <a:br>
              <a:rPr lang="cs-CZ" altLang="cs-CZ" sz="3200" dirty="0"/>
            </a:br>
            <a:r>
              <a:rPr lang="cs-CZ" altLang="cs-CZ" sz="3200" dirty="0"/>
              <a:t>parazita/konzumenta a hostitele</a:t>
            </a:r>
          </a:p>
        </p:txBody>
      </p:sp>
    </p:spTree>
    <p:extLst>
      <p:ext uri="{BB962C8B-B14F-4D97-AF65-F5344CB8AC3E}">
        <p14:creationId xmlns:p14="http://schemas.microsoft.com/office/powerpoint/2010/main" val="434246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9157"/>
            <a:ext cx="10836696" cy="5596147"/>
          </a:xfrm>
          <a:prstGeom prst="rect">
            <a:avLst/>
          </a:prstGeom>
        </p:spPr>
      </p:pic>
      <p:sp>
        <p:nvSpPr>
          <p:cNvPr id="3" name="TextovéPole 2"/>
          <p:cNvSpPr txBox="1"/>
          <p:nvPr/>
        </p:nvSpPr>
        <p:spPr>
          <a:xfrm>
            <a:off x="2123728" y="-25643"/>
            <a:ext cx="4900444" cy="646331"/>
          </a:xfrm>
          <a:prstGeom prst="rect">
            <a:avLst/>
          </a:prstGeom>
          <a:noFill/>
        </p:spPr>
        <p:txBody>
          <a:bodyPr wrap="none" rtlCol="0">
            <a:spAutoFit/>
          </a:bodyPr>
          <a:lstStyle/>
          <a:p>
            <a:r>
              <a:rPr lang="cs-CZ" sz="3600" dirty="0"/>
              <a:t>Paraziti a historie člověka</a:t>
            </a:r>
          </a:p>
        </p:txBody>
      </p:sp>
    </p:spTree>
    <p:extLst>
      <p:ext uri="{BB962C8B-B14F-4D97-AF65-F5344CB8AC3E}">
        <p14:creationId xmlns:p14="http://schemas.microsoft.com/office/powerpoint/2010/main" val="3589239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ctrTitle"/>
          </p:nvPr>
        </p:nvSpPr>
        <p:spPr>
          <a:xfrm>
            <a:off x="684213" y="44450"/>
            <a:ext cx="7772400" cy="1470025"/>
          </a:xfrm>
        </p:spPr>
        <p:txBody>
          <a:bodyPr/>
          <a:lstStyle/>
          <a:p>
            <a:r>
              <a:rPr lang="cs-CZ" altLang="cs-CZ"/>
              <a:t>Parazitární nemoci člověka</a:t>
            </a:r>
          </a:p>
        </p:txBody>
      </p:sp>
      <p:sp>
        <p:nvSpPr>
          <p:cNvPr id="39939" name="Podnadpis 2"/>
          <p:cNvSpPr>
            <a:spLocks noGrp="1"/>
          </p:cNvSpPr>
          <p:nvPr>
            <p:ph type="subTitle" idx="1"/>
          </p:nvPr>
        </p:nvSpPr>
        <p:spPr>
          <a:xfrm>
            <a:off x="827088" y="1676400"/>
            <a:ext cx="7377112" cy="4056856"/>
          </a:xfrm>
        </p:spPr>
        <p:txBody>
          <a:bodyPr>
            <a:normAutofit fontScale="92500" lnSpcReduction="10000"/>
          </a:bodyPr>
          <a:lstStyle/>
          <a:p>
            <a:pPr algn="l"/>
            <a:r>
              <a:rPr lang="cs-CZ" altLang="cs-CZ" dirty="0" err="1"/>
              <a:t>Helmintózy</a:t>
            </a:r>
            <a:r>
              <a:rPr lang="cs-CZ" altLang="cs-CZ" dirty="0"/>
              <a:t> 			4,46 miliard</a:t>
            </a:r>
          </a:p>
          <a:p>
            <a:pPr algn="l"/>
            <a:r>
              <a:rPr lang="cs-CZ" altLang="cs-CZ" dirty="0" err="1"/>
              <a:t>Ascaris</a:t>
            </a:r>
            <a:r>
              <a:rPr lang="cs-CZ" altLang="cs-CZ" dirty="0"/>
              <a:t> </a:t>
            </a:r>
            <a:r>
              <a:rPr lang="cs-CZ" altLang="cs-CZ" dirty="0" err="1"/>
              <a:t>lumbricoides</a:t>
            </a:r>
            <a:r>
              <a:rPr lang="cs-CZ" altLang="cs-CZ" dirty="0"/>
              <a:t> 	 	1221 mil</a:t>
            </a:r>
          </a:p>
          <a:p>
            <a:pPr algn="l"/>
            <a:r>
              <a:rPr lang="cs-CZ" altLang="cs-CZ" dirty="0" err="1"/>
              <a:t>Ancylostoma</a:t>
            </a:r>
            <a:r>
              <a:rPr lang="cs-CZ" altLang="cs-CZ" dirty="0"/>
              <a:t>			 740 mil</a:t>
            </a:r>
          </a:p>
          <a:p>
            <a:pPr algn="l"/>
            <a:r>
              <a:rPr lang="cs-CZ" altLang="cs-CZ" dirty="0" err="1"/>
              <a:t>Trichuris</a:t>
            </a:r>
            <a:r>
              <a:rPr lang="cs-CZ" altLang="cs-CZ" dirty="0"/>
              <a:t> 				  795 mil</a:t>
            </a:r>
          </a:p>
          <a:p>
            <a:pPr algn="l"/>
            <a:r>
              <a:rPr lang="cs-CZ" altLang="cs-CZ" dirty="0"/>
              <a:t>Filariózy				  657 mil</a:t>
            </a:r>
          </a:p>
          <a:p>
            <a:pPr algn="l"/>
            <a:r>
              <a:rPr lang="cs-CZ" altLang="cs-CZ" dirty="0" err="1"/>
              <a:t>Schistosomy</a:t>
            </a:r>
            <a:r>
              <a:rPr lang="cs-CZ" altLang="cs-CZ" dirty="0"/>
              <a:t>		          	  200 mil</a:t>
            </a:r>
          </a:p>
          <a:p>
            <a:pPr algn="l"/>
            <a:r>
              <a:rPr lang="cs-CZ" altLang="cs-CZ" dirty="0"/>
              <a:t>Malárie				  298-659 mil</a:t>
            </a:r>
          </a:p>
          <a:p>
            <a:pPr algn="l"/>
            <a:r>
              <a:rPr lang="cs-CZ" altLang="cs-CZ" dirty="0" err="1"/>
              <a:t>Entamoeba</a:t>
            </a:r>
            <a:r>
              <a:rPr lang="cs-CZ" altLang="cs-CZ" dirty="0"/>
              <a:t> </a:t>
            </a:r>
            <a:r>
              <a:rPr lang="cs-CZ" altLang="cs-CZ" dirty="0" err="1"/>
              <a:t>histolytica</a:t>
            </a:r>
            <a:r>
              <a:rPr lang="cs-CZ" altLang="cs-CZ" dirty="0"/>
              <a:t>	             50 mil</a:t>
            </a:r>
          </a:p>
        </p:txBody>
      </p:sp>
    </p:spTree>
    <p:extLst>
      <p:ext uri="{BB962C8B-B14F-4D97-AF65-F5344CB8AC3E}">
        <p14:creationId xmlns:p14="http://schemas.microsoft.com/office/powerpoint/2010/main" val="1282793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icture 2"/>
          <p:cNvSpPr>
            <a:spLocks noChangeAspect="1" noChangeArrowheads="1"/>
          </p:cNvSpPr>
          <p:nvPr/>
        </p:nvSpPr>
        <p:spPr bwMode="auto">
          <a:xfrm>
            <a:off x="-15087600" y="-137699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9219" name="Picture 3"/>
          <p:cNvSpPr>
            <a:spLocks noChangeAspect="1" noChangeArrowheads="1"/>
          </p:cNvSpPr>
          <p:nvPr/>
        </p:nvSpPr>
        <p:spPr bwMode="auto">
          <a:xfrm>
            <a:off x="-14871700" y="-135540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9220" name="Picture 4"/>
          <p:cNvSpPr>
            <a:spLocks noChangeAspect="1" noChangeArrowheads="1"/>
          </p:cNvSpPr>
          <p:nvPr/>
        </p:nvSpPr>
        <p:spPr bwMode="auto">
          <a:xfrm>
            <a:off x="-14655800" y="-13338175"/>
            <a:ext cx="39319200" cy="344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947738"/>
            <a:ext cx="8761413"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ChangeArrowheads="1"/>
          </p:cNvSpPr>
          <p:nvPr/>
        </p:nvSpPr>
        <p:spPr bwMode="auto">
          <a:xfrm>
            <a:off x="2987824" y="2479249"/>
            <a:ext cx="5472608" cy="589711"/>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390081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1391" y="1984774"/>
            <a:ext cx="3081338" cy="386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ovéPole 2"/>
          <p:cNvSpPr txBox="1">
            <a:spLocks noChangeArrowheads="1"/>
          </p:cNvSpPr>
          <p:nvPr/>
        </p:nvSpPr>
        <p:spPr bwMode="auto">
          <a:xfrm>
            <a:off x="2267744" y="620688"/>
            <a:ext cx="47941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dirty="0"/>
              <a:t>Lidské tělo jako habitat</a:t>
            </a:r>
          </a:p>
          <a:p>
            <a:pPr algn="ctr">
              <a:spcBef>
                <a:spcPct val="0"/>
              </a:spcBef>
              <a:buFontTx/>
              <a:buNone/>
            </a:pPr>
            <a:r>
              <a:rPr lang="cs-CZ" altLang="cs-CZ" sz="1600" dirty="0"/>
              <a:t>Rozdílné části lidského těla představují vhodné </a:t>
            </a:r>
          </a:p>
          <a:p>
            <a:pPr algn="ctr">
              <a:spcBef>
                <a:spcPct val="0"/>
              </a:spcBef>
              <a:buFontTx/>
              <a:buNone/>
            </a:pPr>
            <a:r>
              <a:rPr lang="cs-CZ" altLang="cs-CZ" sz="1600" dirty="0"/>
              <a:t>habitaty pro různé druhy cizopasníků</a:t>
            </a:r>
          </a:p>
        </p:txBody>
      </p:sp>
      <p:pic>
        <p:nvPicPr>
          <p:cNvPr id="51204"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3660" y="1933575"/>
            <a:ext cx="273248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069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971601" y="982936"/>
            <a:ext cx="7344815" cy="501848"/>
          </a:xfrm>
        </p:spPr>
        <p:txBody>
          <a:bodyPr>
            <a:normAutofit fontScale="90000"/>
          </a:bodyPr>
          <a:lstStyle/>
          <a:p>
            <a:r>
              <a:rPr lang="cs-CZ" altLang="cs-CZ" sz="1913" dirty="0"/>
              <a:t/>
            </a:r>
            <a:br>
              <a:rPr lang="cs-CZ" altLang="cs-CZ" sz="1913" dirty="0"/>
            </a:br>
            <a:r>
              <a:rPr lang="cs-CZ" altLang="cs-CZ" sz="3600" dirty="0"/>
              <a:t>Ryba jako habitat - </a:t>
            </a:r>
            <a:r>
              <a:rPr lang="cs-CZ" altLang="cs-CZ" sz="3600" dirty="0" err="1"/>
              <a:t>Ichthyoparazitologie</a:t>
            </a:r>
            <a:r>
              <a:rPr lang="cs-CZ" altLang="cs-CZ" sz="3600" dirty="0"/>
              <a:t/>
            </a:r>
            <a:br>
              <a:rPr lang="cs-CZ" altLang="cs-CZ" sz="3600" dirty="0"/>
            </a:br>
            <a:endParaRPr lang="cs-CZ" altLang="cs-CZ" sz="3600" dirty="0"/>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63566" y="1916989"/>
            <a:ext cx="5730983" cy="3774869"/>
          </a:xfrm>
        </p:spPr>
      </p:pic>
    </p:spTree>
    <p:extLst>
      <p:ext uri="{BB962C8B-B14F-4D97-AF65-F5344CB8AC3E}">
        <p14:creationId xmlns:p14="http://schemas.microsoft.com/office/powerpoint/2010/main" val="3026073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7650" name="Picture 2" descr="ZÁKLADY PARAZITOLOGIE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25106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261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Parazitologie jako věda</a:t>
            </a:r>
          </a:p>
        </p:txBody>
      </p:sp>
      <p:sp>
        <p:nvSpPr>
          <p:cNvPr id="3" name="Zástupný symbol pro obsah 2"/>
          <p:cNvSpPr>
            <a:spLocks noGrp="1"/>
          </p:cNvSpPr>
          <p:nvPr>
            <p:ph idx="1"/>
          </p:nvPr>
        </p:nvSpPr>
        <p:spPr/>
        <p:txBody>
          <a:bodyPr>
            <a:normAutofit fontScale="70000" lnSpcReduction="20000"/>
          </a:bodyPr>
          <a:lstStyle/>
          <a:p>
            <a:r>
              <a:rPr lang="cs-CZ" b="1" dirty="0"/>
              <a:t>Parazitologie</a:t>
            </a:r>
            <a:r>
              <a:rPr lang="cs-CZ" dirty="0"/>
              <a:t> je věda, která se zabývá parazity, jejich hostiteli a vztahy mezi nimi. Při svém bádání využívá poznatků zejména cytologie, </a:t>
            </a:r>
            <a:r>
              <a:rPr lang="cs-CZ" b="1" dirty="0" err="1"/>
              <a:t>morfologie,imunologie</a:t>
            </a:r>
            <a:r>
              <a:rPr lang="cs-CZ" b="1" dirty="0"/>
              <a:t>, </a:t>
            </a:r>
            <a:r>
              <a:rPr lang="cs-CZ" b="1" dirty="0" err="1"/>
              <a:t>fyziologie,biochemie</a:t>
            </a:r>
            <a:r>
              <a:rPr lang="cs-CZ" b="1" dirty="0"/>
              <a:t>,     farmakologie, molekulární biologie, genetiky, ekologie, evoluce, matematického modelování a statistiky </a:t>
            </a:r>
            <a:r>
              <a:rPr lang="cs-CZ" dirty="0"/>
              <a:t>její vlastní poznatky jsou pak často využívány v </a:t>
            </a:r>
            <a:r>
              <a:rPr lang="cs-CZ" b="1" dirty="0"/>
              <a:t>lékařství, veterinárním lékařství, ekologii a evoluční biologii</a:t>
            </a:r>
            <a:r>
              <a:rPr lang="cs-CZ" dirty="0"/>
              <a:t>.</a:t>
            </a:r>
          </a:p>
          <a:p>
            <a:pPr marL="0" indent="0">
              <a:buNone/>
            </a:pPr>
            <a:endParaRPr lang="cs-CZ" dirty="0"/>
          </a:p>
          <a:p>
            <a:r>
              <a:rPr lang="cs-CZ" dirty="0"/>
              <a:t>Rozlišujeme parazitologii v „</a:t>
            </a:r>
            <a:r>
              <a:rPr lang="cs-CZ" b="1" dirty="0"/>
              <a:t>užším slova smyslu</a:t>
            </a:r>
            <a:r>
              <a:rPr lang="cs-CZ" dirty="0"/>
              <a:t>“, která se zabývá pouze parazitujícími </a:t>
            </a:r>
            <a:r>
              <a:rPr lang="cs-CZ" b="1" dirty="0"/>
              <a:t>prvoky, helminty, pavoukovci a hmyzem</a:t>
            </a:r>
            <a:r>
              <a:rPr lang="cs-CZ" dirty="0"/>
              <a:t>, a parazitologii v „</a:t>
            </a:r>
            <a:r>
              <a:rPr lang="cs-CZ" b="1" dirty="0"/>
              <a:t>širším slova smyslu</a:t>
            </a:r>
            <a:r>
              <a:rPr lang="cs-CZ" dirty="0"/>
              <a:t>“, která zahrnuje pod pojem parazity </a:t>
            </a:r>
            <a:r>
              <a:rPr lang="cs-CZ" b="1" dirty="0"/>
              <a:t>i bakterie a viry</a:t>
            </a:r>
            <a:r>
              <a:rPr lang="cs-CZ" dirty="0"/>
              <a:t> a další parazitující organismy. Rozšířenější je užší pojetí. Vědec zabývající se parazitologií v užším slova smyslu se nazývá parazitolog.</a:t>
            </a:r>
          </a:p>
        </p:txBody>
      </p:sp>
    </p:spTree>
    <p:extLst>
      <p:ext uri="{BB962C8B-B14F-4D97-AF65-F5344CB8AC3E}">
        <p14:creationId xmlns:p14="http://schemas.microsoft.com/office/powerpoint/2010/main" val="4011190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02630"/>
            <a:ext cx="8229600" cy="994122"/>
          </a:xfrm>
        </p:spPr>
        <p:txBody>
          <a:bodyPr>
            <a:normAutofit/>
          </a:bodyPr>
          <a:lstStyle/>
          <a:p>
            <a:r>
              <a:rPr lang="cs-CZ" sz="4000" dirty="0"/>
              <a:t>Parazitologie jako věda</a:t>
            </a:r>
          </a:p>
        </p:txBody>
      </p:sp>
      <p:sp>
        <p:nvSpPr>
          <p:cNvPr id="3" name="Zástupný symbol pro obsah 2"/>
          <p:cNvSpPr>
            <a:spLocks noGrp="1"/>
          </p:cNvSpPr>
          <p:nvPr>
            <p:ph idx="1"/>
          </p:nvPr>
        </p:nvSpPr>
        <p:spPr>
          <a:xfrm>
            <a:off x="457200" y="1600200"/>
            <a:ext cx="8507288" cy="4925144"/>
          </a:xfrm>
        </p:spPr>
        <p:txBody>
          <a:bodyPr>
            <a:normAutofit fontScale="77500" lnSpcReduction="20000"/>
          </a:bodyPr>
          <a:lstStyle/>
          <a:p>
            <a:r>
              <a:rPr lang="cs-CZ" dirty="0"/>
              <a:t>Historie parazitologie: </a:t>
            </a:r>
          </a:p>
          <a:p>
            <a:pPr lvl="1"/>
            <a:r>
              <a:rPr lang="cs-CZ" dirty="0"/>
              <a:t>starověk </a:t>
            </a:r>
          </a:p>
          <a:p>
            <a:pPr lvl="1"/>
            <a:r>
              <a:rPr lang="cs-CZ" dirty="0"/>
              <a:t>středověk </a:t>
            </a:r>
          </a:p>
          <a:p>
            <a:pPr lvl="1"/>
            <a:r>
              <a:rPr lang="cs-CZ" dirty="0"/>
              <a:t>Novověk</a:t>
            </a:r>
          </a:p>
          <a:p>
            <a:pPr marL="457200" lvl="1" indent="0">
              <a:buNone/>
            </a:pPr>
            <a:endParaRPr lang="cs-CZ" dirty="0"/>
          </a:p>
          <a:p>
            <a:r>
              <a:rPr lang="cs-CZ" dirty="0"/>
              <a:t>Parazitologie jako věda – 2. polovina 19. století</a:t>
            </a:r>
          </a:p>
          <a:p>
            <a:endParaRPr lang="cs-CZ" dirty="0"/>
          </a:p>
          <a:p>
            <a:pPr marL="0" indent="0">
              <a:buNone/>
            </a:pPr>
            <a:endParaRPr lang="cs-CZ" dirty="0"/>
          </a:p>
          <a:p>
            <a:r>
              <a:rPr lang="cs-CZ" sz="4100" dirty="0"/>
              <a:t>Parazitologie je komplexní vědní obor zabývající se studiem různých aspektů vyplývajících ze vztahů mezi parazitem a hostitelem.</a:t>
            </a:r>
          </a:p>
          <a:p>
            <a:pPr marL="0" indent="0">
              <a:buNone/>
            </a:pPr>
            <a:r>
              <a:rPr lang="cs-CZ" dirty="0"/>
              <a:t/>
            </a:r>
            <a:br>
              <a:rPr lang="cs-CZ" dirty="0"/>
            </a:br>
            <a:endParaRPr lang="cs-CZ" dirty="0"/>
          </a:p>
        </p:txBody>
      </p:sp>
    </p:spTree>
    <p:extLst>
      <p:ext uri="{BB962C8B-B14F-4D97-AF65-F5344CB8AC3E}">
        <p14:creationId xmlns:p14="http://schemas.microsoft.com/office/powerpoint/2010/main" val="4030243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457200" y="274638"/>
            <a:ext cx="8229600" cy="562074"/>
          </a:xfrm>
        </p:spPr>
        <p:txBody>
          <a:bodyPr>
            <a:normAutofit fontScale="90000"/>
          </a:bodyPr>
          <a:lstStyle/>
          <a:p>
            <a:r>
              <a:rPr lang="cs-CZ" sz="4000" dirty="0"/>
              <a:t>Parazitologie jako věda</a:t>
            </a:r>
          </a:p>
        </p:txBody>
      </p:sp>
      <p:sp>
        <p:nvSpPr>
          <p:cNvPr id="6" name="Zástupný symbol pro obsah 5"/>
          <p:cNvSpPr>
            <a:spLocks noGrp="1"/>
          </p:cNvSpPr>
          <p:nvPr>
            <p:ph idx="1"/>
          </p:nvPr>
        </p:nvSpPr>
        <p:spPr>
          <a:xfrm>
            <a:off x="5652120" y="2676053"/>
            <a:ext cx="3168352" cy="20490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cs-CZ" sz="2800" b="1" dirty="0"/>
              <a:t>Imunologie</a:t>
            </a:r>
          </a:p>
          <a:p>
            <a:pPr marL="0" indent="0" algn="ctr">
              <a:buNone/>
            </a:pPr>
            <a:r>
              <a:rPr lang="cs-CZ" sz="2000" dirty="0"/>
              <a:t>Biochemie</a:t>
            </a:r>
          </a:p>
          <a:p>
            <a:pPr marL="0" indent="0" algn="ctr">
              <a:buNone/>
            </a:pPr>
            <a:r>
              <a:rPr lang="cs-CZ" sz="2000" dirty="0"/>
              <a:t>Fyziologie</a:t>
            </a:r>
          </a:p>
        </p:txBody>
      </p:sp>
      <p:sp>
        <p:nvSpPr>
          <p:cNvPr id="7" name="Zástupný symbol pro obsah 5"/>
          <p:cNvSpPr txBox="1">
            <a:spLocks/>
          </p:cNvSpPr>
          <p:nvPr/>
        </p:nvSpPr>
        <p:spPr>
          <a:xfrm>
            <a:off x="3059832" y="4548261"/>
            <a:ext cx="3112064" cy="2049091"/>
          </a:xfrm>
          <a:prstGeom prst="ellipse">
            <a:avLst/>
          </a:prstGeom>
          <a:solidFill>
            <a:srgbClr val="0070C0"/>
          </a:solidFill>
          <a:ln w="25400" cap="flat" cmpd="sng" algn="ctr">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cs-CZ" sz="2800" b="1" dirty="0"/>
              <a:t>Evoluce</a:t>
            </a:r>
          </a:p>
          <a:p>
            <a:pPr marL="0" indent="0" algn="ctr">
              <a:buNone/>
            </a:pPr>
            <a:r>
              <a:rPr lang="cs-CZ" sz="2000" dirty="0"/>
              <a:t>Vývojová biologie</a:t>
            </a:r>
          </a:p>
          <a:p>
            <a:pPr marL="0" indent="0" algn="ctr">
              <a:buNone/>
            </a:pPr>
            <a:r>
              <a:rPr lang="cs-CZ" sz="2000" dirty="0"/>
              <a:t>Systematika</a:t>
            </a:r>
          </a:p>
        </p:txBody>
      </p:sp>
      <p:sp>
        <p:nvSpPr>
          <p:cNvPr id="8" name="Zástupný symbol pro obsah 5"/>
          <p:cNvSpPr txBox="1">
            <a:spLocks/>
          </p:cNvSpPr>
          <p:nvPr/>
        </p:nvSpPr>
        <p:spPr>
          <a:xfrm>
            <a:off x="340040" y="2582736"/>
            <a:ext cx="3079832" cy="2104378"/>
          </a:xfrm>
          <a:prstGeom prst="ellipse">
            <a:avLst/>
          </a:prstGeom>
          <a:solidFill>
            <a:schemeClr val="accent6">
              <a:lumMod val="75000"/>
            </a:schemeClr>
          </a:solidFill>
          <a:ln w="25400" cap="flat" cmpd="sng" algn="ctr">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cs-CZ" sz="2800" b="1" dirty="0"/>
              <a:t>Genetika</a:t>
            </a:r>
            <a:r>
              <a:rPr lang="cs-CZ" sz="2800" dirty="0"/>
              <a:t/>
            </a:r>
            <a:br>
              <a:rPr lang="cs-CZ" sz="2800" dirty="0"/>
            </a:br>
            <a:r>
              <a:rPr lang="cs-CZ" sz="2000" dirty="0"/>
              <a:t>Molekulární</a:t>
            </a:r>
          </a:p>
          <a:p>
            <a:pPr marL="0" indent="0" algn="ctr">
              <a:buNone/>
            </a:pPr>
            <a:r>
              <a:rPr lang="cs-CZ" sz="2000" dirty="0"/>
              <a:t>biologie</a:t>
            </a:r>
          </a:p>
        </p:txBody>
      </p:sp>
      <p:sp>
        <p:nvSpPr>
          <p:cNvPr id="9" name="Zástupný symbol pro obsah 5"/>
          <p:cNvSpPr txBox="1">
            <a:spLocks/>
          </p:cNvSpPr>
          <p:nvPr/>
        </p:nvSpPr>
        <p:spPr>
          <a:xfrm>
            <a:off x="2987824" y="980728"/>
            <a:ext cx="3096344" cy="1944215"/>
          </a:xfrm>
          <a:prstGeom prst="ellipse">
            <a:avLst/>
          </a:prstGeom>
          <a:solidFill>
            <a:srgbClr val="00B050"/>
          </a:solidFill>
          <a:ln w="25400" cap="flat" cmpd="sng" algn="ctr">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cs-CZ" sz="2800" b="1" dirty="0"/>
              <a:t>Ekologie</a:t>
            </a:r>
          </a:p>
          <a:p>
            <a:pPr marL="0" indent="0" algn="ctr">
              <a:buNone/>
            </a:pPr>
            <a:r>
              <a:rPr lang="cs-CZ" sz="2000" dirty="0"/>
              <a:t>Evoluční ekologie</a:t>
            </a:r>
          </a:p>
          <a:p>
            <a:pPr marL="0" indent="0" algn="ctr">
              <a:buNone/>
            </a:pPr>
            <a:r>
              <a:rPr lang="cs-CZ" sz="2000" dirty="0"/>
              <a:t>Etologie</a:t>
            </a:r>
          </a:p>
          <a:p>
            <a:pPr marL="0" indent="0" algn="ctr">
              <a:buNone/>
            </a:pPr>
            <a:endParaRPr lang="cs-CZ" sz="2000" dirty="0"/>
          </a:p>
        </p:txBody>
      </p:sp>
      <p:sp>
        <p:nvSpPr>
          <p:cNvPr id="5" name="Ovál 4"/>
          <p:cNvSpPr/>
          <p:nvPr/>
        </p:nvSpPr>
        <p:spPr>
          <a:xfrm>
            <a:off x="2807804" y="2526875"/>
            <a:ext cx="3528392" cy="24158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t>Parazitologie</a:t>
            </a:r>
          </a:p>
        </p:txBody>
      </p:sp>
    </p:spTree>
    <p:extLst>
      <p:ext uri="{BB962C8B-B14F-4D97-AF65-F5344CB8AC3E}">
        <p14:creationId xmlns:p14="http://schemas.microsoft.com/office/powerpoint/2010/main" val="3400761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Jak chutná biologický dort ?</a:t>
            </a:r>
          </a:p>
        </p:txBody>
      </p:sp>
      <p:pic>
        <p:nvPicPr>
          <p:cNvPr id="3" name="Zástupný symbol pro obsah 2"/>
          <p:cNvPicPr>
            <a:picLocks noGrp="1" noChangeAspect="1"/>
          </p:cNvPicPr>
          <p:nvPr>
            <p:ph idx="1"/>
          </p:nvPr>
        </p:nvPicPr>
        <p:blipFill>
          <a:blip r:embed="rId2"/>
          <a:stretch>
            <a:fillRect/>
          </a:stretch>
        </p:blipFill>
        <p:spPr>
          <a:xfrm>
            <a:off x="755576" y="1557953"/>
            <a:ext cx="7809131" cy="4752527"/>
          </a:xfrm>
          <a:prstGeom prst="rect">
            <a:avLst/>
          </a:prstGeom>
        </p:spPr>
      </p:pic>
      <p:sp>
        <p:nvSpPr>
          <p:cNvPr id="5" name="TextovéPole 4"/>
          <p:cNvSpPr txBox="1"/>
          <p:nvPr/>
        </p:nvSpPr>
        <p:spPr>
          <a:xfrm>
            <a:off x="1619672" y="3934217"/>
            <a:ext cx="1656184" cy="430887"/>
          </a:xfrm>
          <a:prstGeom prst="rect">
            <a:avLst/>
          </a:prstGeom>
          <a:solidFill>
            <a:srgbClr val="FF0000"/>
          </a:solidFill>
          <a:ln>
            <a:solidFill>
              <a:srgbClr val="FF0000"/>
            </a:solidFill>
          </a:ln>
        </p:spPr>
        <p:txBody>
          <a:bodyPr wrap="square" rtlCol="0">
            <a:spAutoFit/>
          </a:bodyPr>
          <a:lstStyle/>
          <a:p>
            <a:r>
              <a:rPr lang="cs-CZ" sz="2200" dirty="0">
                <a:solidFill>
                  <a:schemeClr val="bg1"/>
                </a:solidFill>
              </a:rPr>
              <a:t>Parazitologie</a:t>
            </a:r>
          </a:p>
        </p:txBody>
      </p:sp>
    </p:spTree>
    <p:extLst>
      <p:ext uri="{BB962C8B-B14F-4D97-AF65-F5344CB8AC3E}">
        <p14:creationId xmlns:p14="http://schemas.microsoft.com/office/powerpoint/2010/main" val="2115213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Rozvoj diagnostických technik</a:t>
            </a:r>
          </a:p>
        </p:txBody>
      </p:sp>
      <p:pic>
        <p:nvPicPr>
          <p:cNvPr id="16386" name="Picture 2" descr="Diagnostics | Free Full-Text | State-of-the-Art Techniques for Diagnosis of  Medical Parasites and Arthropod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430135"/>
            <a:ext cx="8229600" cy="286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141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Trendy v moderní parazitologii</a:t>
            </a:r>
          </a:p>
        </p:txBody>
      </p:sp>
      <p:pic>
        <p:nvPicPr>
          <p:cNvPr id="15362" name="Picture 2" descr="Figure thumbnail gr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214" y="1700808"/>
            <a:ext cx="8485586"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054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Členění parazitologie</a:t>
            </a:r>
          </a:p>
        </p:txBody>
      </p:sp>
      <p:sp>
        <p:nvSpPr>
          <p:cNvPr id="3" name="Zástupný symbol pro obsah 2"/>
          <p:cNvSpPr>
            <a:spLocks noGrp="1"/>
          </p:cNvSpPr>
          <p:nvPr>
            <p:ph sz="half" idx="1"/>
          </p:nvPr>
        </p:nvSpPr>
        <p:spPr>
          <a:xfrm>
            <a:off x="179512" y="1600200"/>
            <a:ext cx="4038600" cy="4525963"/>
          </a:xfrm>
        </p:spPr>
        <p:txBody>
          <a:bodyPr/>
          <a:lstStyle/>
          <a:p>
            <a:pPr marL="0" indent="0">
              <a:buNone/>
            </a:pPr>
            <a:r>
              <a:rPr lang="cs-CZ" b="1" dirty="0"/>
              <a:t>     Tradiční:</a:t>
            </a:r>
          </a:p>
          <a:p>
            <a:pPr lvl="1"/>
            <a:r>
              <a:rPr lang="cs-CZ" dirty="0"/>
              <a:t>Protozoologie</a:t>
            </a:r>
          </a:p>
          <a:p>
            <a:pPr lvl="1"/>
            <a:r>
              <a:rPr lang="cs-CZ" dirty="0" err="1"/>
              <a:t>Helmiotologie</a:t>
            </a:r>
            <a:endParaRPr lang="cs-CZ" dirty="0"/>
          </a:p>
          <a:p>
            <a:pPr lvl="1"/>
            <a:r>
              <a:rPr lang="cs-CZ" dirty="0" err="1"/>
              <a:t>Arachnoentomologie</a:t>
            </a:r>
            <a:endParaRPr lang="cs-CZ" dirty="0"/>
          </a:p>
        </p:txBody>
      </p:sp>
      <p:sp>
        <p:nvSpPr>
          <p:cNvPr id="4" name="Zástupný symbol pro obsah 3"/>
          <p:cNvSpPr>
            <a:spLocks noGrp="1"/>
          </p:cNvSpPr>
          <p:nvPr>
            <p:ph sz="half" idx="2"/>
          </p:nvPr>
        </p:nvSpPr>
        <p:spPr>
          <a:xfrm>
            <a:off x="3635896" y="1600200"/>
            <a:ext cx="4968552" cy="4525963"/>
          </a:xfrm>
        </p:spPr>
        <p:txBody>
          <a:bodyPr/>
          <a:lstStyle/>
          <a:p>
            <a:pPr marL="0" indent="0">
              <a:buNone/>
            </a:pPr>
            <a:r>
              <a:rPr lang="cs-CZ" b="1" dirty="0"/>
              <a:t>     Současné:</a:t>
            </a:r>
          </a:p>
          <a:p>
            <a:pPr lvl="1"/>
            <a:r>
              <a:rPr lang="cs-CZ" dirty="0"/>
              <a:t>Lékařská parazitologie</a:t>
            </a:r>
          </a:p>
          <a:p>
            <a:pPr lvl="1"/>
            <a:r>
              <a:rPr lang="cs-CZ" dirty="0"/>
              <a:t>Veterinární parazitologie</a:t>
            </a:r>
          </a:p>
          <a:p>
            <a:pPr lvl="1"/>
            <a:r>
              <a:rPr lang="cs-CZ" dirty="0"/>
              <a:t>„Natural Science“ parazitologie (=Ekologická´= Environmentální = Teoretická) parazitologie</a:t>
            </a:r>
          </a:p>
        </p:txBody>
      </p:sp>
    </p:spTree>
    <p:extLst>
      <p:ext uri="{BB962C8B-B14F-4D97-AF65-F5344CB8AC3E}">
        <p14:creationId xmlns:p14="http://schemas.microsoft.com/office/powerpoint/2010/main" val="2613787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Zcela základní pojmy</a:t>
            </a:r>
          </a:p>
        </p:txBody>
      </p:sp>
      <p:sp>
        <p:nvSpPr>
          <p:cNvPr id="3" name="Zástupný symbol pro obsah 2"/>
          <p:cNvSpPr>
            <a:spLocks noGrp="1"/>
          </p:cNvSpPr>
          <p:nvPr>
            <p:ph idx="1"/>
          </p:nvPr>
        </p:nvSpPr>
        <p:spPr>
          <a:xfrm>
            <a:off x="2473424" y="1855365"/>
            <a:ext cx="4330824" cy="4525963"/>
          </a:xfrm>
        </p:spPr>
        <p:txBody>
          <a:bodyPr/>
          <a:lstStyle/>
          <a:p>
            <a:r>
              <a:rPr lang="cs-CZ" dirty="0"/>
              <a:t>Parazit</a:t>
            </a:r>
          </a:p>
          <a:p>
            <a:r>
              <a:rPr lang="cs-CZ" dirty="0"/>
              <a:t>Parazitismus</a:t>
            </a:r>
          </a:p>
          <a:p>
            <a:r>
              <a:rPr lang="cs-CZ" dirty="0"/>
              <a:t>Parazitologie</a:t>
            </a:r>
          </a:p>
          <a:p>
            <a:r>
              <a:rPr lang="cs-CZ" dirty="0"/>
              <a:t>Parazitolog</a:t>
            </a:r>
          </a:p>
        </p:txBody>
      </p:sp>
    </p:spTree>
    <p:extLst>
      <p:ext uri="{BB962C8B-B14F-4D97-AF65-F5344CB8AC3E}">
        <p14:creationId xmlns:p14="http://schemas.microsoft.com/office/powerpoint/2010/main" val="3855861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Lékařská (humánní)parazitologie</a:t>
            </a:r>
          </a:p>
        </p:txBody>
      </p:sp>
      <p:sp>
        <p:nvSpPr>
          <p:cNvPr id="3" name="Zástupný symbol pro obsah 2"/>
          <p:cNvSpPr>
            <a:spLocks noGrp="1"/>
          </p:cNvSpPr>
          <p:nvPr>
            <p:ph idx="1"/>
          </p:nvPr>
        </p:nvSpPr>
        <p:spPr/>
        <p:txBody>
          <a:bodyPr>
            <a:normAutofit fontScale="85000" lnSpcReduction="10000"/>
          </a:bodyPr>
          <a:lstStyle/>
          <a:p>
            <a:r>
              <a:rPr lang="cs-CZ" dirty="0"/>
              <a:t>Nejrozšířenějším oborem parazitologie je </a:t>
            </a:r>
            <a:r>
              <a:rPr lang="cs-CZ" b="1" dirty="0"/>
              <a:t>parazitologie lékařská, </a:t>
            </a:r>
            <a:r>
              <a:rPr lang="cs-CZ" dirty="0"/>
              <a:t>která se zabývá studiem parazitů, jejichž hostitelem je člověk.</a:t>
            </a:r>
          </a:p>
          <a:p>
            <a:r>
              <a:rPr lang="cs-CZ" dirty="0"/>
              <a:t>Mezi takové organismy patří např.:</a:t>
            </a:r>
          </a:p>
          <a:p>
            <a:r>
              <a:rPr lang="cs-CZ" i="1" dirty="0" err="1"/>
              <a:t>Plasmodium</a:t>
            </a:r>
            <a:r>
              <a:rPr lang="cs-CZ" dirty="0"/>
              <a:t> </a:t>
            </a:r>
            <a:r>
              <a:rPr lang="cs-CZ" dirty="0" err="1"/>
              <a:t>spp</a:t>
            </a:r>
            <a:r>
              <a:rPr lang="cs-CZ" dirty="0"/>
              <a:t>. - prvok, který způsobuje </a:t>
            </a:r>
            <a:r>
              <a:rPr lang="cs-CZ" u="sng" dirty="0"/>
              <a:t>malárii</a:t>
            </a:r>
            <a:r>
              <a:rPr lang="cs-CZ" dirty="0"/>
              <a:t>.</a:t>
            </a:r>
          </a:p>
          <a:p>
            <a:r>
              <a:rPr lang="cs-CZ" i="1" dirty="0" err="1"/>
              <a:t>Leishmania</a:t>
            </a:r>
            <a:r>
              <a:rPr lang="cs-CZ" i="1" dirty="0"/>
              <a:t> </a:t>
            </a:r>
            <a:r>
              <a:rPr lang="cs-CZ" i="1" dirty="0" err="1"/>
              <a:t>donovani</a:t>
            </a:r>
            <a:r>
              <a:rPr lang="cs-CZ" dirty="0"/>
              <a:t> - prvok způsobující leishmaniózu.</a:t>
            </a:r>
          </a:p>
          <a:p>
            <a:r>
              <a:rPr lang="cs-CZ" dirty="0"/>
              <a:t>Z </a:t>
            </a:r>
            <a:r>
              <a:rPr lang="cs-CZ" dirty="0" err="1"/>
              <a:t>mmohobuněčných</a:t>
            </a:r>
            <a:r>
              <a:rPr lang="cs-CZ" dirty="0"/>
              <a:t> - </a:t>
            </a:r>
            <a:r>
              <a:rPr lang="cs-CZ" i="1" dirty="0" err="1"/>
              <a:t>Schistosoma</a:t>
            </a:r>
            <a:r>
              <a:rPr lang="cs-CZ" dirty="0"/>
              <a:t> </a:t>
            </a:r>
            <a:r>
              <a:rPr lang="cs-CZ" dirty="0" err="1"/>
              <a:t>spp</a:t>
            </a:r>
            <a:r>
              <a:rPr lang="cs-CZ" dirty="0"/>
              <a:t>., </a:t>
            </a:r>
            <a:r>
              <a:rPr lang="cs-CZ" i="1" dirty="0" err="1"/>
              <a:t>Wuchereria</a:t>
            </a:r>
            <a:r>
              <a:rPr lang="cs-CZ" i="1" dirty="0"/>
              <a:t> </a:t>
            </a:r>
            <a:r>
              <a:rPr lang="cs-CZ" i="1" dirty="0" err="1"/>
              <a:t>bancrofti</a:t>
            </a:r>
            <a:r>
              <a:rPr lang="cs-CZ" dirty="0"/>
              <a:t>.</a:t>
            </a:r>
          </a:p>
          <a:p>
            <a:r>
              <a:rPr lang="cs-CZ" dirty="0"/>
              <a:t>Lékařská parazitologie má velký vliv na vývoj nových léků a studium epidemiologie zoonóz.</a:t>
            </a:r>
          </a:p>
          <a:p>
            <a:endParaRPr lang="cs-CZ" dirty="0"/>
          </a:p>
        </p:txBody>
      </p:sp>
    </p:spTree>
    <p:extLst>
      <p:ext uri="{BB962C8B-B14F-4D97-AF65-F5344CB8AC3E}">
        <p14:creationId xmlns:p14="http://schemas.microsoft.com/office/powerpoint/2010/main" val="3985993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sz="4000" dirty="0"/>
              <a:t>Životní cyklus malárie</a:t>
            </a:r>
          </a:p>
        </p:txBody>
      </p:sp>
      <p:pic>
        <p:nvPicPr>
          <p:cNvPr id="17410" name="Picture 2" descr="Parasitology | Pathology Research | University of Nebraska Medical Cen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412776"/>
            <a:ext cx="5433392" cy="498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67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sz="4000" dirty="0"/>
              <a:t>Veterinární parazitologie</a:t>
            </a:r>
          </a:p>
        </p:txBody>
      </p:sp>
      <p:sp>
        <p:nvSpPr>
          <p:cNvPr id="3" name="Zástupný symbol pro obsah 2"/>
          <p:cNvSpPr>
            <a:spLocks noGrp="1"/>
          </p:cNvSpPr>
          <p:nvPr>
            <p:ph idx="1"/>
          </p:nvPr>
        </p:nvSpPr>
        <p:spPr>
          <a:xfrm>
            <a:off x="457200" y="1417638"/>
            <a:ext cx="8229600" cy="5107706"/>
          </a:xfrm>
        </p:spPr>
        <p:txBody>
          <a:bodyPr>
            <a:normAutofit fontScale="70000" lnSpcReduction="20000"/>
          </a:bodyPr>
          <a:lstStyle/>
          <a:p>
            <a:r>
              <a:rPr lang="cs-CZ" dirty="0"/>
              <a:t>Studuje parazity, kteří ovlivňují zdravotní stav </a:t>
            </a:r>
            <a:r>
              <a:rPr lang="cs-CZ" b="1" dirty="0"/>
              <a:t>hospodářských zvířat, </a:t>
            </a:r>
            <a:r>
              <a:rPr lang="cs-CZ" dirty="0"/>
              <a:t>zvířat v zájmových chovech, jakož i volně žijících zvířat. Zabývá se vztahy mezi zvířaty a parazitem, jejich vzájemném ovlivňování. Veterinární parazitologie zkoumá </a:t>
            </a:r>
            <a:r>
              <a:rPr lang="cs-CZ" b="1" dirty="0"/>
              <a:t>taxonomické znaky, morfologii, funkce, vývoj a životní podmínky parazitů </a:t>
            </a:r>
            <a:r>
              <a:rPr lang="cs-CZ" dirty="0"/>
              <a:t>v přírodě a v živém hostitelském organismu. Je zaměřena zejména na vznik, průběh a zánik </a:t>
            </a:r>
            <a:r>
              <a:rPr lang="cs-CZ" u="sng" dirty="0"/>
              <a:t>parazitóz</a:t>
            </a:r>
            <a:r>
              <a:rPr lang="cs-CZ" dirty="0"/>
              <a:t> u zvířat, jakož i na </a:t>
            </a:r>
            <a:r>
              <a:rPr lang="cs-CZ" b="1" dirty="0"/>
              <a:t>diagnostiku, klinické projevy, patologicko-morfologické změny v hostiteli, terapii a prevenci. </a:t>
            </a:r>
            <a:r>
              <a:rPr lang="cs-CZ" dirty="0"/>
              <a:t>Hlavním cílem je ochrana zdraví zvířat.</a:t>
            </a:r>
          </a:p>
          <a:p>
            <a:pPr marL="0" indent="0">
              <a:buNone/>
            </a:pPr>
            <a:endParaRPr lang="cs-CZ" dirty="0"/>
          </a:p>
          <a:p>
            <a:r>
              <a:rPr lang="cs-CZ" b="1" dirty="0"/>
              <a:t>Veterinární parazitologie</a:t>
            </a:r>
            <a:r>
              <a:rPr lang="cs-CZ" dirty="0"/>
              <a:t> se dělí dle systematické příslušnosti parazitů do třech základních oblastí:</a:t>
            </a:r>
          </a:p>
          <a:p>
            <a:pPr lvl="1"/>
            <a:r>
              <a:rPr lang="cs-CZ" b="1" dirty="0"/>
              <a:t>veterinární protozoologie</a:t>
            </a:r>
            <a:r>
              <a:rPr lang="cs-CZ" dirty="0"/>
              <a:t> - studuje veterinárně významné parazitární prvoky - Protozoa (např. kokcidie, trypanosomy, </a:t>
            </a:r>
            <a:r>
              <a:rPr lang="cs-CZ" dirty="0" err="1"/>
              <a:t>plasmodia</a:t>
            </a:r>
            <a:r>
              <a:rPr lang="cs-CZ" dirty="0"/>
              <a:t>);</a:t>
            </a:r>
          </a:p>
          <a:p>
            <a:pPr lvl="1"/>
            <a:r>
              <a:rPr lang="cs-CZ" b="1" dirty="0"/>
              <a:t>veterinární helmintologie</a:t>
            </a:r>
            <a:r>
              <a:rPr lang="cs-CZ" dirty="0"/>
              <a:t> - studuje veterinárně významné helminty (červy) (motolice, tasemnice, hlístice);</a:t>
            </a:r>
          </a:p>
          <a:p>
            <a:pPr lvl="1"/>
            <a:r>
              <a:rPr lang="cs-CZ" b="1" dirty="0"/>
              <a:t>veterinární </a:t>
            </a:r>
            <a:r>
              <a:rPr lang="cs-CZ" b="1" dirty="0" err="1"/>
              <a:t>arachnoentomologie</a:t>
            </a:r>
            <a:r>
              <a:rPr lang="cs-CZ" dirty="0"/>
              <a:t> - studuje veterinárně významné pavoukovce (např. klíšťata) a hmyz (např. komáři, střečci, blechy).</a:t>
            </a:r>
          </a:p>
        </p:txBody>
      </p:sp>
    </p:spTree>
    <p:extLst>
      <p:ext uri="{BB962C8B-B14F-4D97-AF65-F5344CB8AC3E}">
        <p14:creationId xmlns:p14="http://schemas.microsoft.com/office/powerpoint/2010/main" val="119530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22" name="Picture 2" descr="Labvet, veterinární laboratoř | Laboratoř pro klinickou veterinární  diagnostiku, ordinace pro malá zvířat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32656"/>
            <a:ext cx="9144000"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642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Klinická parazitologie</a:t>
            </a:r>
          </a:p>
        </p:txBody>
      </p:sp>
      <p:pic>
        <p:nvPicPr>
          <p:cNvPr id="32770" name="Picture 2" descr="Adaptive e-Learning: Emerging Digital Tools for Teaching Parasitology:  Trends in Parasit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7724" y="1556792"/>
            <a:ext cx="4968552" cy="5213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584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000" dirty="0"/>
              <a:t>Ekologická (Natural Science) parazitologie</a:t>
            </a:r>
          </a:p>
        </p:txBody>
      </p:sp>
      <p:sp>
        <p:nvSpPr>
          <p:cNvPr id="3" name="Zástupný symbol pro obsah 2"/>
          <p:cNvSpPr>
            <a:spLocks noGrp="1"/>
          </p:cNvSpPr>
          <p:nvPr>
            <p:ph idx="1"/>
          </p:nvPr>
        </p:nvSpPr>
        <p:spPr/>
        <p:txBody>
          <a:bodyPr/>
          <a:lstStyle/>
          <a:p>
            <a:pPr marL="0" indent="0">
              <a:buNone/>
            </a:pPr>
            <a:r>
              <a:rPr lang="cs-CZ" dirty="0"/>
              <a:t>Ekologie </a:t>
            </a:r>
            <a:r>
              <a:rPr lang="en-US" dirty="0"/>
              <a:t>para</a:t>
            </a:r>
            <a:r>
              <a:rPr lang="cs-CZ" dirty="0"/>
              <a:t>z</a:t>
            </a:r>
            <a:r>
              <a:rPr lang="en-US" dirty="0"/>
              <a:t>it</a:t>
            </a:r>
            <a:r>
              <a:rPr lang="cs-CZ" dirty="0"/>
              <a:t>ů</a:t>
            </a:r>
            <a:r>
              <a:rPr lang="en-US" dirty="0"/>
              <a:t>  (</a:t>
            </a:r>
            <a:r>
              <a:rPr lang="cs-CZ" dirty="0"/>
              <a:t>neboli</a:t>
            </a:r>
            <a:r>
              <a:rPr lang="en-US" dirty="0"/>
              <a:t> e</a:t>
            </a:r>
            <a:r>
              <a:rPr lang="cs-CZ" dirty="0"/>
              <a:t>k</a:t>
            </a:r>
            <a:r>
              <a:rPr lang="en-US" dirty="0" err="1"/>
              <a:t>ologic</a:t>
            </a:r>
            <a:r>
              <a:rPr lang="cs-CZ" dirty="0" err="1"/>
              <a:t>ká</a:t>
            </a:r>
            <a:r>
              <a:rPr lang="en-US" dirty="0"/>
              <a:t> para</a:t>
            </a:r>
            <a:r>
              <a:rPr lang="cs-CZ" dirty="0"/>
              <a:t>z</a:t>
            </a:r>
            <a:r>
              <a:rPr lang="en-US" dirty="0" err="1"/>
              <a:t>itolog</a:t>
            </a:r>
            <a:r>
              <a:rPr lang="cs-CZ" dirty="0" err="1"/>
              <a:t>ie</a:t>
            </a:r>
            <a:r>
              <a:rPr lang="cs-CZ" dirty="0"/>
              <a:t>) je studium</a:t>
            </a:r>
            <a:r>
              <a:rPr lang="en-US" dirty="0"/>
              <a:t> intra- a interspecific </a:t>
            </a:r>
            <a:r>
              <a:rPr lang="en-US" dirty="0" err="1"/>
              <a:t>intera</a:t>
            </a:r>
            <a:r>
              <a:rPr lang="cs-CZ" dirty="0" err="1"/>
              <a:t>kcí</a:t>
            </a:r>
            <a:r>
              <a:rPr lang="en-US" dirty="0"/>
              <a:t> a environment</a:t>
            </a:r>
            <a:r>
              <a:rPr lang="cs-CZ" dirty="0"/>
              <a:t>á</a:t>
            </a:r>
            <a:r>
              <a:rPr lang="en-US" dirty="0"/>
              <a:t>l</a:t>
            </a:r>
            <a:r>
              <a:rPr lang="cs-CZ" dirty="0" err="1"/>
              <a:t>ních</a:t>
            </a:r>
            <a:r>
              <a:rPr lang="en-US" dirty="0"/>
              <a:t> </a:t>
            </a:r>
            <a:r>
              <a:rPr lang="cs-CZ" dirty="0"/>
              <a:t>vlivů, které určují chování</a:t>
            </a:r>
            <a:r>
              <a:rPr lang="en-US" dirty="0"/>
              <a:t>, </a:t>
            </a:r>
            <a:r>
              <a:rPr lang="en-US" dirty="0" err="1"/>
              <a:t>abundanc</a:t>
            </a:r>
            <a:r>
              <a:rPr lang="cs-CZ" dirty="0"/>
              <a:t>i</a:t>
            </a:r>
            <a:r>
              <a:rPr lang="en-US" dirty="0"/>
              <a:t>, </a:t>
            </a:r>
            <a:r>
              <a:rPr lang="cs-CZ" dirty="0"/>
              <a:t>prostorovou</a:t>
            </a:r>
            <a:r>
              <a:rPr lang="en-US" dirty="0"/>
              <a:t> </a:t>
            </a:r>
            <a:r>
              <a:rPr lang="en-US" dirty="0" err="1"/>
              <a:t>distribu</a:t>
            </a:r>
            <a:r>
              <a:rPr lang="cs-CZ" dirty="0" err="1"/>
              <a:t>ci</a:t>
            </a:r>
            <a:r>
              <a:rPr lang="cs-CZ" dirty="0"/>
              <a:t> a d</a:t>
            </a:r>
            <a:r>
              <a:rPr lang="en-US" dirty="0" err="1"/>
              <a:t>iver</a:t>
            </a:r>
            <a:r>
              <a:rPr lang="cs-CZ" dirty="0" err="1"/>
              <a:t>zitu</a:t>
            </a:r>
            <a:r>
              <a:rPr lang="en-US" dirty="0"/>
              <a:t> para</a:t>
            </a:r>
            <a:r>
              <a:rPr lang="cs-CZ" dirty="0" err="1"/>
              <a:t>zitů</a:t>
            </a:r>
            <a:r>
              <a:rPr lang="en-US" dirty="0"/>
              <a:t> (</a:t>
            </a:r>
            <a:r>
              <a:rPr lang="cs-CZ" dirty="0"/>
              <a:t>tzv. </a:t>
            </a:r>
            <a:r>
              <a:rPr lang="en-US" dirty="0"/>
              <a:t>para</a:t>
            </a:r>
            <a:r>
              <a:rPr lang="cs-CZ" dirty="0"/>
              <a:t>z</a:t>
            </a:r>
            <a:r>
              <a:rPr lang="en-US" dirty="0"/>
              <a:t>it-centric</a:t>
            </a:r>
            <a:r>
              <a:rPr lang="cs-CZ" dirty="0" err="1"/>
              <a:t>ká</a:t>
            </a:r>
            <a:r>
              <a:rPr lang="en-US" dirty="0"/>
              <a:t> </a:t>
            </a:r>
            <a:r>
              <a:rPr lang="en-US" dirty="0" err="1"/>
              <a:t>perspe</a:t>
            </a:r>
            <a:r>
              <a:rPr lang="cs-CZ" dirty="0" err="1"/>
              <a:t>ktiva</a:t>
            </a:r>
            <a:r>
              <a:rPr lang="en-US" dirty="0"/>
              <a:t>), </a:t>
            </a:r>
            <a:r>
              <a:rPr lang="cs-CZ" dirty="0"/>
              <a:t>stejně jako působení</a:t>
            </a:r>
            <a:r>
              <a:rPr lang="en-US" dirty="0"/>
              <a:t> para</a:t>
            </a:r>
            <a:r>
              <a:rPr lang="cs-CZ" dirty="0"/>
              <a:t>z</a:t>
            </a:r>
            <a:r>
              <a:rPr lang="en-US" dirty="0"/>
              <a:t>it</a:t>
            </a:r>
            <a:r>
              <a:rPr lang="cs-CZ" dirty="0"/>
              <a:t>ů</a:t>
            </a:r>
            <a:r>
              <a:rPr lang="en-US" dirty="0"/>
              <a:t> </a:t>
            </a:r>
            <a:r>
              <a:rPr lang="cs-CZ" dirty="0"/>
              <a:t>na</a:t>
            </a:r>
            <a:r>
              <a:rPr lang="en-US" dirty="0"/>
              <a:t> </a:t>
            </a:r>
            <a:r>
              <a:rPr lang="cs-CZ" dirty="0"/>
              <a:t>chování</a:t>
            </a:r>
            <a:r>
              <a:rPr lang="en-US" dirty="0"/>
              <a:t>, </a:t>
            </a:r>
            <a:r>
              <a:rPr lang="cs-CZ" dirty="0"/>
              <a:t>abundanci, výskyt, rezistenci a fitness jejich hostitelů (tzv. hostitel-centrická perspektiva).</a:t>
            </a:r>
          </a:p>
        </p:txBody>
      </p:sp>
    </p:spTree>
    <p:extLst>
      <p:ext uri="{BB962C8B-B14F-4D97-AF65-F5344CB8AC3E}">
        <p14:creationId xmlns:p14="http://schemas.microsoft.com/office/powerpoint/2010/main" val="2496177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Ekologicná-environmentální</a:t>
            </a:r>
            <a:r>
              <a:rPr lang="cs-CZ" dirty="0"/>
              <a:t> parazitologie</a:t>
            </a:r>
          </a:p>
        </p:txBody>
      </p:sp>
      <p:pic>
        <p:nvPicPr>
          <p:cNvPr id="31746" name="Picture 2" descr="Managing host-parasite interactions in humans and wildlife in times of  global change | Parasitology Resea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481" y="1700808"/>
            <a:ext cx="8913038" cy="500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21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9940" name="Picture 4" descr="Host population structure and the evolution of parasites - ppt video online  downloa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579" y="338469"/>
            <a:ext cx="8229221" cy="618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319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8614"/>
            <a:ext cx="8229600" cy="778098"/>
          </a:xfrm>
        </p:spPr>
        <p:txBody>
          <a:bodyPr>
            <a:normAutofit/>
          </a:bodyPr>
          <a:lstStyle/>
          <a:p>
            <a:r>
              <a:rPr lang="cs-CZ" sz="3600" dirty="0"/>
              <a:t>Paraziti bohužel nemají dobré „PR“</a:t>
            </a:r>
          </a:p>
        </p:txBody>
      </p:sp>
      <p:sp>
        <p:nvSpPr>
          <p:cNvPr id="3" name="Zástupný symbol pro obsah 2"/>
          <p:cNvSpPr>
            <a:spLocks noGrp="1"/>
          </p:cNvSpPr>
          <p:nvPr>
            <p:ph idx="1"/>
          </p:nvPr>
        </p:nvSpPr>
        <p:spPr>
          <a:xfrm>
            <a:off x="457200" y="966738"/>
            <a:ext cx="8229600" cy="5774630"/>
          </a:xfrm>
        </p:spPr>
        <p:txBody>
          <a:bodyPr>
            <a:normAutofit fontScale="62500" lnSpcReduction="20000"/>
          </a:bodyPr>
          <a:lstStyle/>
          <a:p>
            <a:r>
              <a:rPr lang="cs-CZ" dirty="0"/>
              <a:t>Na rozdíl od mnoha savců, ryb a ptáků, kteří poutají naši pozornost a díky tomu jsou na  jejich ochranu vynakládány značné částky peněz, </a:t>
            </a:r>
            <a:r>
              <a:rPr lang="cs-CZ" b="1" dirty="0"/>
              <a:t>paraziti jsou považováni na něco co má být eradikováno </a:t>
            </a:r>
            <a:r>
              <a:rPr lang="cs-CZ" dirty="0"/>
              <a:t>a ne chráněno.</a:t>
            </a:r>
          </a:p>
          <a:p>
            <a:r>
              <a:rPr lang="cs-CZ" dirty="0"/>
              <a:t>Nutno podotknout, </a:t>
            </a:r>
            <a:r>
              <a:rPr lang="cs-CZ" b="1" dirty="0"/>
              <a:t>že pouze </a:t>
            </a:r>
            <a:r>
              <a:rPr lang="en-US" b="1" dirty="0"/>
              <a:t>4% </a:t>
            </a:r>
            <a:r>
              <a:rPr lang="cs-CZ" b="1" dirty="0"/>
              <a:t>známých</a:t>
            </a:r>
            <a:r>
              <a:rPr lang="en-US" b="1" dirty="0"/>
              <a:t> </a:t>
            </a:r>
            <a:r>
              <a:rPr lang="cs-CZ" b="1" dirty="0"/>
              <a:t>p</a:t>
            </a:r>
            <a:r>
              <a:rPr lang="en-US" b="1" dirty="0" err="1"/>
              <a:t>ara</a:t>
            </a:r>
            <a:r>
              <a:rPr lang="cs-CZ" b="1" dirty="0" err="1"/>
              <a:t>zitů</a:t>
            </a:r>
            <a:r>
              <a:rPr lang="en-US" b="1" dirty="0"/>
              <a:t> </a:t>
            </a:r>
            <a:r>
              <a:rPr lang="cs-CZ" b="1" dirty="0"/>
              <a:t>může napadat člověka </a:t>
            </a:r>
            <a:r>
              <a:rPr lang="cs-CZ" dirty="0"/>
              <a:t>a jejich </a:t>
            </a:r>
            <a:r>
              <a:rPr lang="cs-CZ" b="1" dirty="0"/>
              <a:t>drtivá většina hraje kriticky významnou roli v příslušných ekosystémech </a:t>
            </a:r>
            <a:r>
              <a:rPr lang="cs-CZ" dirty="0"/>
              <a:t>při regulaci populací divoce žijících zvířat (podobně jako to činí predátoři). </a:t>
            </a:r>
          </a:p>
          <a:p>
            <a:r>
              <a:rPr lang="cs-CZ" dirty="0"/>
              <a:t>Doposud bylo </a:t>
            </a:r>
            <a:r>
              <a:rPr lang="cs-CZ" b="1" dirty="0"/>
              <a:t>identifikováno pouze 10% druhů cizopasníků </a:t>
            </a:r>
            <a:r>
              <a:rPr lang="cs-CZ" dirty="0"/>
              <a:t>a jejich studium zatím stojí zcela mimo aktivity environmentálních výzkumníků a ochránců přírody. </a:t>
            </a:r>
          </a:p>
          <a:p>
            <a:r>
              <a:rPr lang="cs-CZ" dirty="0"/>
              <a:t>Paraziti </a:t>
            </a:r>
            <a:r>
              <a:rPr lang="cs-CZ" b="1" dirty="0"/>
              <a:t>představují nepředstavitelně rozmanitou skupinu organismů</a:t>
            </a:r>
            <a:r>
              <a:rPr lang="cs-CZ" dirty="0"/>
              <a:t>, ale my jako </a:t>
            </a:r>
            <a:r>
              <a:rPr lang="cs-CZ" b="1" dirty="0"/>
              <a:t>lidská společnost to zatím nepovažujeme za důležité</a:t>
            </a:r>
            <a:r>
              <a:rPr lang="cs-CZ" dirty="0"/>
              <a:t>.</a:t>
            </a:r>
          </a:p>
          <a:p>
            <a:r>
              <a:rPr lang="cs-CZ" dirty="0"/>
              <a:t>V současnosti tak </a:t>
            </a:r>
            <a:r>
              <a:rPr lang="cs-CZ" b="1" dirty="0"/>
              <a:t>přicházíme spoustu druhů</a:t>
            </a:r>
            <a:r>
              <a:rPr lang="cs-CZ" dirty="0"/>
              <a:t>, </a:t>
            </a:r>
            <a:r>
              <a:rPr lang="cs-CZ" b="1" dirty="0"/>
              <a:t>aniž bychom poznali a pochopili jaké funkce tito paraziti sehrávají ve vzájemných vztazích mezi organismy příslušných </a:t>
            </a:r>
            <a:r>
              <a:rPr lang="cs-CZ" b="1" dirty="0" err="1"/>
              <a:t>ekosytémů</a:t>
            </a:r>
            <a:r>
              <a:rPr lang="cs-CZ" b="1" dirty="0"/>
              <a:t>.</a:t>
            </a:r>
          </a:p>
          <a:p>
            <a:endParaRPr lang="cs-CZ" b="1" dirty="0"/>
          </a:p>
          <a:p>
            <a:r>
              <a:rPr lang="cs-CZ" b="1" dirty="0"/>
              <a:t>V USA proto vznikla skupina vědců kteří se to snaží změnit !</a:t>
            </a:r>
          </a:p>
          <a:p>
            <a:pPr marL="0" indent="0">
              <a:buNone/>
            </a:pPr>
            <a:r>
              <a:rPr lang="cs-CZ" dirty="0"/>
              <a:t>       (University of Washington)</a:t>
            </a:r>
          </a:p>
          <a:p>
            <a:pPr marL="0" indent="0">
              <a:buNone/>
            </a:pPr>
            <a:endParaRPr lang="cs-CZ" dirty="0"/>
          </a:p>
          <a:p>
            <a:pPr marL="0" indent="0">
              <a:buNone/>
            </a:pPr>
            <a:r>
              <a:rPr lang="en-US" dirty="0"/>
              <a:t> </a:t>
            </a:r>
            <a:endParaRPr lang="cs-CZ" dirty="0"/>
          </a:p>
        </p:txBody>
      </p:sp>
    </p:spTree>
    <p:extLst>
      <p:ext uri="{BB962C8B-B14F-4D97-AF65-F5344CB8AC3E}">
        <p14:creationId xmlns:p14="http://schemas.microsoft.com/office/powerpoint/2010/main" val="558372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496" y="274638"/>
            <a:ext cx="9217024" cy="922114"/>
          </a:xfrm>
        </p:spPr>
        <p:txBody>
          <a:bodyPr>
            <a:noAutofit/>
          </a:bodyPr>
          <a:lstStyle/>
          <a:p>
            <a:r>
              <a:rPr lang="cs-CZ" sz="3400" b="1" dirty="0"/>
              <a:t>Hlavních 12 parazitologických cílů pro výzkum v příští dekádě </a:t>
            </a:r>
            <a:r>
              <a:rPr lang="cs-CZ" sz="3400" dirty="0"/>
              <a:t>– (</a:t>
            </a:r>
            <a:r>
              <a:rPr lang="cs-CZ" sz="3000" dirty="0"/>
              <a:t>University of Washington)</a:t>
            </a:r>
          </a:p>
        </p:txBody>
      </p:sp>
      <p:pic>
        <p:nvPicPr>
          <p:cNvPr id="43010" name="Picture 2" descr="La conservation des parasites est aussi importante que celle des grands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8410" y="1556792"/>
            <a:ext cx="8154081"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311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59"/>
            <a:ext cx="9144000" cy="6793727"/>
          </a:xfrm>
          <a:prstGeom prst="rect">
            <a:avLst/>
          </a:prstGeom>
        </p:spPr>
      </p:pic>
      <p:pic>
        <p:nvPicPr>
          <p:cNvPr id="4" name="Picture 6" descr="Parasite diversity and Biodiversity Flashcards by Lucie Prior | Brainsc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269598"/>
            <a:ext cx="4752528" cy="352363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944216" y="6525344"/>
            <a:ext cx="327585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115917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sz="half" idx="2"/>
          </p:nvPr>
        </p:nvSpPr>
        <p:spPr>
          <a:xfrm>
            <a:off x="4648200" y="1844824"/>
            <a:ext cx="4038600" cy="4032448"/>
          </a:xfrm>
        </p:spPr>
        <p:txBody>
          <a:bodyPr>
            <a:normAutofit fontScale="77500" lnSpcReduction="20000"/>
          </a:bodyPr>
          <a:lstStyle/>
          <a:p>
            <a:pPr marL="0" indent="0">
              <a:buNone/>
            </a:pPr>
            <a:r>
              <a:rPr lang="cs-CZ" dirty="0"/>
              <a:t>7.   Sdílet protokoly, </a:t>
            </a:r>
            <a:r>
              <a:rPr lang="cs-CZ" dirty="0" err="1"/>
              <a:t>databaze</a:t>
            </a:r>
            <a:r>
              <a:rPr lang="cs-CZ" dirty="0"/>
              <a:t> a   	informace  o sbírkách</a:t>
            </a:r>
          </a:p>
          <a:p>
            <a:pPr marL="0" indent="0">
              <a:buNone/>
            </a:pPr>
            <a:r>
              <a:rPr lang="cs-CZ" dirty="0"/>
              <a:t>8.   Vytvořit informační síť 	uvnitř a mezi institucemi</a:t>
            </a:r>
          </a:p>
          <a:p>
            <a:pPr marL="0" indent="0">
              <a:buNone/>
            </a:pPr>
            <a:r>
              <a:rPr lang="cs-CZ" dirty="0"/>
              <a:t>9.   Podpora vzdělávání a rozvoj 	studijních </a:t>
            </a:r>
            <a:r>
              <a:rPr lang="cs-CZ" dirty="0" err="1"/>
              <a:t>curikul</a:t>
            </a:r>
            <a:r>
              <a:rPr lang="cs-CZ" dirty="0"/>
              <a:t> o 	parazitech ve smyslu K-12</a:t>
            </a:r>
          </a:p>
          <a:p>
            <a:pPr marL="0" indent="0">
              <a:buNone/>
            </a:pPr>
            <a:r>
              <a:rPr lang="cs-CZ" dirty="0"/>
              <a:t>10. Trénovat a podporovat 	příslušné specialisty</a:t>
            </a:r>
          </a:p>
          <a:p>
            <a:pPr marL="0" indent="0">
              <a:buNone/>
            </a:pPr>
            <a:r>
              <a:rPr lang="cs-CZ" dirty="0"/>
              <a:t>11. Popularizovat studium 	parazitů v médiích</a:t>
            </a:r>
          </a:p>
          <a:p>
            <a:pPr marL="0" indent="0">
              <a:buNone/>
            </a:pPr>
            <a:r>
              <a:rPr lang="cs-CZ" dirty="0"/>
              <a:t>12. Popsat polovinu existujících 	druhů cizopasníků</a:t>
            </a:r>
          </a:p>
          <a:p>
            <a:endParaRPr lang="cs-CZ" dirty="0"/>
          </a:p>
          <a:p>
            <a:endParaRPr lang="cs-CZ" dirty="0"/>
          </a:p>
          <a:p>
            <a:endParaRPr lang="cs-CZ" dirty="0"/>
          </a:p>
          <a:p>
            <a:endParaRPr lang="cs-CZ" dirty="0"/>
          </a:p>
        </p:txBody>
      </p:sp>
      <p:sp>
        <p:nvSpPr>
          <p:cNvPr id="5" name="Nadpis 1"/>
          <p:cNvSpPr>
            <a:spLocks noGrp="1"/>
          </p:cNvSpPr>
          <p:nvPr>
            <p:ph sz="half" idx="1"/>
          </p:nvPr>
        </p:nvSpPr>
        <p:spPr>
          <a:xfrm>
            <a:off x="251520" y="1739949"/>
            <a:ext cx="4038600" cy="4569371"/>
          </a:xfrm>
        </p:spPr>
        <p:txBody>
          <a:bodyPr>
            <a:noAutofit/>
          </a:bodyPr>
          <a:lstStyle/>
          <a:p>
            <a:pPr marL="457200" indent="-457200">
              <a:buFont typeface="+mj-lt"/>
              <a:buAutoNum type="arabicPeriod"/>
            </a:pPr>
            <a:r>
              <a:rPr lang="cs-CZ" sz="2200" dirty="0"/>
              <a:t>Doplnit databáze biodiverzity o cizopasníky</a:t>
            </a:r>
          </a:p>
          <a:p>
            <a:pPr marL="457200" indent="-457200">
              <a:buFont typeface="+mj-lt"/>
              <a:buAutoNum type="arabicPeriod"/>
            </a:pPr>
            <a:r>
              <a:rPr lang="cs-CZ" sz="2200" dirty="0"/>
              <a:t>Digitalizovat a modernizovat sbírky cizopasníků</a:t>
            </a:r>
          </a:p>
          <a:p>
            <a:pPr marL="457200" indent="-457200">
              <a:buFont typeface="+mj-lt"/>
              <a:buAutoNum type="arabicPeriod"/>
            </a:pPr>
            <a:r>
              <a:rPr lang="cs-CZ" sz="2200" dirty="0"/>
              <a:t>Využívat a uchovávat </a:t>
            </a:r>
            <a:r>
              <a:rPr lang="cs-CZ" sz="2200" dirty="0" err="1"/>
              <a:t>genomická</a:t>
            </a:r>
            <a:r>
              <a:rPr lang="cs-CZ" sz="2200" dirty="0"/>
              <a:t> data</a:t>
            </a:r>
          </a:p>
          <a:p>
            <a:pPr marL="457200" indent="-457200">
              <a:buFont typeface="+mj-lt"/>
              <a:buAutoNum type="arabicPeriod"/>
            </a:pPr>
            <a:r>
              <a:rPr lang="cs-CZ" sz="2200" dirty="0"/>
              <a:t>Sledovat a objasňovat údaje o poklesu a extinkcích</a:t>
            </a:r>
          </a:p>
          <a:p>
            <a:pPr marL="457200" indent="-457200">
              <a:buFont typeface="+mj-lt"/>
              <a:buAutoNum type="arabicPeriod"/>
            </a:pPr>
            <a:r>
              <a:rPr lang="cs-CZ" sz="2200" dirty="0"/>
              <a:t>Vytvořit regionální a globální RED LIST parazitů</a:t>
            </a:r>
          </a:p>
          <a:p>
            <a:pPr marL="457200" indent="-457200">
              <a:buFont typeface="+mj-lt"/>
              <a:buAutoNum type="arabicPeriod"/>
            </a:pPr>
            <a:r>
              <a:rPr lang="cs-CZ" sz="2200" dirty="0"/>
              <a:t>Legální ochrana ohrožených druhů cizopasníků</a:t>
            </a:r>
          </a:p>
          <a:p>
            <a:endParaRPr lang="cs-CZ" sz="2500" dirty="0"/>
          </a:p>
          <a:p>
            <a:endParaRPr lang="cs-CZ" sz="2500" dirty="0"/>
          </a:p>
          <a:p>
            <a:endParaRPr lang="cs-CZ" sz="2500" dirty="0"/>
          </a:p>
          <a:p>
            <a:endParaRPr lang="cs-CZ" sz="3200" dirty="0"/>
          </a:p>
          <a:p>
            <a:endParaRPr lang="cs-CZ" sz="3200" dirty="0"/>
          </a:p>
          <a:p>
            <a:endParaRPr lang="cs-CZ" sz="3000" dirty="0"/>
          </a:p>
        </p:txBody>
      </p:sp>
      <p:sp>
        <p:nvSpPr>
          <p:cNvPr id="6" name="Nadpis 1"/>
          <p:cNvSpPr>
            <a:spLocks noGrp="1"/>
          </p:cNvSpPr>
          <p:nvPr>
            <p:ph type="title"/>
          </p:nvPr>
        </p:nvSpPr>
        <p:spPr>
          <a:xfrm>
            <a:off x="385192" y="260648"/>
            <a:ext cx="8435280" cy="1143000"/>
          </a:xfrm>
        </p:spPr>
        <p:txBody>
          <a:bodyPr>
            <a:noAutofit/>
          </a:bodyPr>
          <a:lstStyle/>
          <a:p>
            <a:r>
              <a:rPr lang="cs-CZ" sz="3400" b="1" dirty="0"/>
              <a:t>Hlavních 12 parazitologických cílů (K 12) pro výzkum v příští dekádě </a:t>
            </a:r>
            <a:r>
              <a:rPr lang="cs-CZ" sz="3400" dirty="0"/>
              <a:t>– </a:t>
            </a:r>
            <a:r>
              <a:rPr lang="cs-CZ" sz="2600" dirty="0"/>
              <a:t>(University of Washington)</a:t>
            </a:r>
          </a:p>
        </p:txBody>
      </p:sp>
    </p:spTree>
    <p:extLst>
      <p:ext uri="{BB962C8B-B14F-4D97-AF65-F5344CB8AC3E}">
        <p14:creationId xmlns:p14="http://schemas.microsoft.com/office/powerpoint/2010/main" val="597412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ctrTitle"/>
          </p:nvPr>
        </p:nvSpPr>
        <p:spPr>
          <a:xfrm>
            <a:off x="539750" y="1196975"/>
            <a:ext cx="7772400" cy="1470025"/>
          </a:xfrm>
        </p:spPr>
        <p:txBody>
          <a:bodyPr>
            <a:normAutofit fontScale="90000"/>
          </a:bodyPr>
          <a:lstStyle/>
          <a:p>
            <a:r>
              <a:rPr lang="cs-CZ" altLang="cs-CZ" sz="3000" b="1"/>
              <a:t>Parazit</a:t>
            </a:r>
            <a:r>
              <a:rPr lang="cs-CZ" altLang="cs-CZ" sz="3000"/>
              <a:t> – organismus (mikroorganismus, rostlina, živočich), který žije na těle nebo uvnitř těla jiného organismu (hostitele), živí se na jeho úkor a tím mu škodí.</a:t>
            </a:r>
          </a:p>
        </p:txBody>
      </p:sp>
      <p:sp>
        <p:nvSpPr>
          <p:cNvPr id="10243" name="Podnadpis 2"/>
          <p:cNvSpPr>
            <a:spLocks noGrp="1"/>
          </p:cNvSpPr>
          <p:nvPr>
            <p:ph type="subTitle" idx="1"/>
          </p:nvPr>
        </p:nvSpPr>
        <p:spPr>
          <a:xfrm>
            <a:off x="1371600" y="3357563"/>
            <a:ext cx="6400800" cy="1752600"/>
          </a:xfrm>
        </p:spPr>
        <p:txBody>
          <a:bodyPr>
            <a:normAutofit fontScale="92500" lnSpcReduction="20000"/>
          </a:bodyPr>
          <a:lstStyle/>
          <a:p>
            <a:r>
              <a:rPr lang="cs-CZ" altLang="cs-CZ" b="1"/>
              <a:t>Kdo to je parazitolog ?</a:t>
            </a:r>
          </a:p>
          <a:p>
            <a:r>
              <a:rPr lang="cs-CZ" altLang="cs-CZ"/>
              <a:t>Quaint person who seeks truth  in strange places, person who sits on one stool, staring at another.</a:t>
            </a:r>
          </a:p>
        </p:txBody>
      </p:sp>
    </p:spTree>
    <p:extLst>
      <p:ext uri="{BB962C8B-B14F-4D97-AF65-F5344CB8AC3E}">
        <p14:creationId xmlns:p14="http://schemas.microsoft.com/office/powerpoint/2010/main" val="161740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63688" y="620688"/>
            <a:ext cx="5688632" cy="360040"/>
          </a:xfrm>
        </p:spPr>
        <p:txBody>
          <a:bodyPr>
            <a:noAutofit/>
          </a:bodyPr>
          <a:lstStyle/>
          <a:p>
            <a:r>
              <a:rPr lang="cs-CZ" sz="3400" dirty="0"/>
              <a:t>Co je hlavní úkol parazitologů ?</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6775" y="1904838"/>
            <a:ext cx="4271963" cy="3562139"/>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861" y="1898708"/>
            <a:ext cx="4174979" cy="3562139"/>
          </a:xfrm>
          <a:prstGeom prst="rect">
            <a:avLst/>
          </a:prstGeom>
        </p:spPr>
      </p:pic>
    </p:spTree>
    <p:extLst>
      <p:ext uri="{BB962C8B-B14F-4D97-AF65-F5344CB8AC3E}">
        <p14:creationId xmlns:p14="http://schemas.microsoft.com/office/powerpoint/2010/main" val="2719096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620688"/>
            <a:ext cx="8856984" cy="642677"/>
          </a:xfrm>
        </p:spPr>
        <p:txBody>
          <a:bodyPr>
            <a:noAutofit/>
          </a:bodyPr>
          <a:lstStyle/>
          <a:p>
            <a:r>
              <a:rPr lang="cs-CZ" sz="3500" dirty="0"/>
              <a:t>Profesionální diagnostika původců onemocnění</a:t>
            </a: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5687" y="1655311"/>
            <a:ext cx="4685566" cy="3635702"/>
          </a:xfrm>
          <a:prstGeom prst="rect">
            <a:avLst/>
          </a:prstGeom>
        </p:spPr>
      </p:pic>
      <p:pic>
        <p:nvPicPr>
          <p:cNvPr id="7" name="Zástupný symbol pro obsah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548590" y="1583660"/>
            <a:ext cx="3540435" cy="3874273"/>
          </a:xfrm>
        </p:spPr>
      </p:pic>
    </p:spTree>
    <p:extLst>
      <p:ext uri="{BB962C8B-B14F-4D97-AF65-F5344CB8AC3E}">
        <p14:creationId xmlns:p14="http://schemas.microsoft.com/office/powerpoint/2010/main" val="4157302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76672"/>
            <a:ext cx="8229600" cy="1143000"/>
          </a:xfrm>
        </p:spPr>
        <p:txBody>
          <a:bodyPr>
            <a:normAutofit fontScale="90000"/>
          </a:bodyPr>
          <a:lstStyle/>
          <a:p>
            <a:r>
              <a:rPr lang="cs-CZ" dirty="0"/>
              <a:t>Sběr, fixace, preparace a studium parazitologického materiálu</a:t>
            </a:r>
          </a:p>
        </p:txBody>
      </p:sp>
      <p:pic>
        <p:nvPicPr>
          <p:cNvPr id="34818" name="Picture 2" descr="Diagnostics | Free Full-Text | State-of-the-Art Techniques for Diagnosis of  Medical Parasites and Arthropod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706988"/>
            <a:ext cx="8229600" cy="231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906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Milníky laboratorní diagnostiky</a:t>
            </a:r>
          </a:p>
        </p:txBody>
      </p:sp>
      <p:pic>
        <p:nvPicPr>
          <p:cNvPr id="36866" name="Picture 2" descr="Diagnostics | Free Full-Text | State-of-the-Art Techniques for Diagnosis of  Medical Parasites and Arthropod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6774" y="2204864"/>
            <a:ext cx="8229600" cy="286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439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Typy diagnostických metod v parazitologii</a:t>
            </a:r>
          </a:p>
        </p:txBody>
      </p:sp>
      <p:pic>
        <p:nvPicPr>
          <p:cNvPr id="37890" name="Picture 2" descr="Parasitological, serological and molecular techniques for the diagnosis...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8580" y="2276872"/>
            <a:ext cx="8466839" cy="317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11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Současný a budoucí postup diagnostiky na bázi analýzy obrazu</a:t>
            </a:r>
          </a:p>
        </p:txBody>
      </p:sp>
      <p:pic>
        <p:nvPicPr>
          <p:cNvPr id="35842" name="Picture 2" descr="Imaging as a (pre)clinical tool in parasitology: Trends in Parasit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4848" y="1700808"/>
            <a:ext cx="8251952" cy="4735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3054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1788" y="836712"/>
            <a:ext cx="6312844" cy="584897"/>
          </a:xfrm>
        </p:spPr>
        <p:txBody>
          <a:bodyPr>
            <a:normAutofit fontScale="90000"/>
          </a:bodyPr>
          <a:lstStyle/>
          <a:p>
            <a:r>
              <a:rPr lang="cs-CZ" b="1" dirty="0"/>
              <a:t>Studium životních cyklů – klíčová znalost</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688898" y="2266233"/>
            <a:ext cx="3812924" cy="3340045"/>
          </a:xfr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2125266"/>
            <a:ext cx="3613943" cy="3717452"/>
          </a:xfrm>
          <a:prstGeom prst="rect">
            <a:avLst/>
          </a:prstGeom>
        </p:spPr>
      </p:pic>
    </p:spTree>
    <p:extLst>
      <p:ext uri="{BB962C8B-B14F-4D97-AF65-F5344CB8AC3E}">
        <p14:creationId xmlns:p14="http://schemas.microsoft.com/office/powerpoint/2010/main" val="3940699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768244"/>
            <a:ext cx="7992888" cy="644532"/>
          </a:xfrm>
        </p:spPr>
        <p:txBody>
          <a:bodyPr>
            <a:normAutofit fontScale="90000"/>
          </a:bodyPr>
          <a:lstStyle/>
          <a:p>
            <a:pPr algn="ctr"/>
            <a:r>
              <a:rPr lang="cs-CZ" dirty="0"/>
              <a:t>Studium přenosu a šíření patogenů</a:t>
            </a:r>
            <a:br>
              <a:rPr lang="cs-CZ" dirty="0"/>
            </a:br>
            <a:r>
              <a:rPr lang="cs-CZ" sz="2700" dirty="0"/>
              <a:t>(často smrtících epidemií)</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578" y="2157291"/>
            <a:ext cx="4410422" cy="3431434"/>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1189" y="2133438"/>
            <a:ext cx="4355410" cy="3431434"/>
          </a:xfrm>
          <a:prstGeom prst="rect">
            <a:avLst/>
          </a:prstGeom>
        </p:spPr>
      </p:pic>
    </p:spTree>
    <p:extLst>
      <p:ext uri="{BB962C8B-B14F-4D97-AF65-F5344CB8AC3E}">
        <p14:creationId xmlns:p14="http://schemas.microsoft.com/office/powerpoint/2010/main" val="3832816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83988" y="-99392"/>
            <a:ext cx="4007916" cy="1026368"/>
          </a:xfrm>
        </p:spPr>
        <p:txBody>
          <a:bodyPr>
            <a:normAutofit fontScale="90000"/>
          </a:bodyPr>
          <a:lstStyle/>
          <a:p>
            <a:pPr eaLnBrk="1" hangingPunct="1">
              <a:defRPr/>
            </a:pPr>
            <a:r>
              <a:rPr lang="cs-CZ" altLang="cs-CZ" sz="3200" dirty="0"/>
              <a:t>Rozmanitost cizopasníků</a:t>
            </a:r>
          </a:p>
        </p:txBody>
      </p:sp>
      <p:pic>
        <p:nvPicPr>
          <p:cNvPr id="614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877888"/>
            <a:ext cx="230505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688" y="896938"/>
            <a:ext cx="21590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4288" y="1"/>
            <a:ext cx="1546225"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388" y="3713163"/>
            <a:ext cx="2089150" cy="139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5081588"/>
            <a:ext cx="223202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8" name="Picture 13" descr="Výsledek obrázku pro ho&amp;rcaron;avka duhov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71925" y="4983163"/>
            <a:ext cx="295275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5" descr="Výsledek obrázku pro synodontis multipuncta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5188" y="4949825"/>
            <a:ext cx="24479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9" descr="Desmodu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4675" y="4938713"/>
            <a:ext cx="2219325"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5" descr="Výsledek obrázku pro adult trematod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0900" y="2414588"/>
            <a:ext cx="868363"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9" descr="Výsledek obrázku pro Giard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3072" y="-27384"/>
            <a:ext cx="17272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15" descr="Výsledek obrázku pro Anisaki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25" y="2614613"/>
            <a:ext cx="2159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60032" y="2060848"/>
            <a:ext cx="2519363"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04248" y="3333750"/>
            <a:ext cx="2376264"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6" name="Picture 5" descr="Babesia lion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26263" y="-27384"/>
            <a:ext cx="22050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Picture 5" descr="Výsledek obrázku pro Cymothoa exigu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90850" y="2443163"/>
            <a:ext cx="1873250"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8" name="Picture 22" descr="Výsledek obrázku pro acanthocephala fish"/>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971477" y="3716338"/>
            <a:ext cx="196056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9" name="Picture 10" descr="Výsledek obrázku pro Eudiplozoon nipponicu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54838" y="1770063"/>
            <a:ext cx="218916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0" name="Picture 4" descr="Schistocephalu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3894138"/>
            <a:ext cx="2173287"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p:cNvSpPr>
            <a:spLocks noChangeArrowheads="1"/>
          </p:cNvSpPr>
          <p:nvPr/>
        </p:nvSpPr>
        <p:spPr bwMode="auto">
          <a:xfrm>
            <a:off x="34925" y="107338"/>
            <a:ext cx="3776663" cy="589711"/>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1977146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1216" y="624228"/>
            <a:ext cx="7674997" cy="644532"/>
          </a:xfrm>
        </p:spPr>
        <p:txBody>
          <a:bodyPr>
            <a:normAutofit fontScale="90000"/>
          </a:bodyPr>
          <a:lstStyle/>
          <a:p>
            <a:r>
              <a:rPr lang="cs-CZ" dirty="0"/>
              <a:t>Aplikace ve  zdravotnictví – např. příprava vakcín</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364865" y="2067370"/>
            <a:ext cx="3640107" cy="3829524"/>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268758" y="1865423"/>
            <a:ext cx="4534232" cy="3988950"/>
          </a:xfrm>
          <a:prstGeom prst="rect">
            <a:avLst/>
          </a:prstGeom>
        </p:spPr>
      </p:pic>
    </p:spTree>
    <p:extLst>
      <p:ext uri="{BB962C8B-B14F-4D97-AF65-F5344CB8AC3E}">
        <p14:creationId xmlns:p14="http://schemas.microsoft.com/office/powerpoint/2010/main" val="24321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43730" y="1310416"/>
            <a:ext cx="4263421" cy="5153984"/>
          </a:xfrm>
          <a:prstGeom prst="rect">
            <a:avLst/>
          </a:prstGeom>
        </p:spPr>
      </p:pic>
      <p:sp>
        <p:nvSpPr>
          <p:cNvPr id="2" name="Nadpis 1"/>
          <p:cNvSpPr>
            <a:spLocks noGrp="1"/>
          </p:cNvSpPr>
          <p:nvPr>
            <p:ph type="title"/>
          </p:nvPr>
        </p:nvSpPr>
        <p:spPr>
          <a:xfrm>
            <a:off x="1547187" y="260648"/>
            <a:ext cx="5977141" cy="1131978"/>
          </a:xfrm>
        </p:spPr>
        <p:txBody>
          <a:bodyPr>
            <a:normAutofit fontScale="90000"/>
          </a:bodyPr>
          <a:lstStyle/>
          <a:p>
            <a:r>
              <a:rPr lang="cs-CZ" dirty="0"/>
              <a:t>Parazitologické nobelovky</a:t>
            </a:r>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5910" y="1992354"/>
            <a:ext cx="4119194" cy="3609146"/>
          </a:xfrm>
        </p:spPr>
      </p:pic>
    </p:spTree>
    <p:extLst>
      <p:ext uri="{BB962C8B-B14F-4D97-AF65-F5344CB8AC3E}">
        <p14:creationId xmlns:p14="http://schemas.microsoft.com/office/powerpoint/2010/main" val="11779067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49350"/>
            <a:ext cx="8532813"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4023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 y="-2030"/>
            <a:ext cx="9146705" cy="6860029"/>
          </a:xfrm>
          <a:prstGeom prst="rect">
            <a:avLst/>
          </a:prstGeom>
        </p:spPr>
      </p:pic>
      <p:sp>
        <p:nvSpPr>
          <p:cNvPr id="4" name="Obdélník 3"/>
          <p:cNvSpPr/>
          <p:nvPr/>
        </p:nvSpPr>
        <p:spPr>
          <a:xfrm>
            <a:off x="457200" y="5229200"/>
            <a:ext cx="8363272"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827584" y="260648"/>
            <a:ext cx="748883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800" dirty="0">
                <a:solidFill>
                  <a:schemeClr val="tx1"/>
                </a:solidFill>
              </a:rPr>
              <a:t>Typy mezidruhových vztahů</a:t>
            </a:r>
          </a:p>
        </p:txBody>
      </p:sp>
    </p:spTree>
    <p:extLst>
      <p:ext uri="{BB962C8B-B14F-4D97-AF65-F5344CB8AC3E}">
        <p14:creationId xmlns:p14="http://schemas.microsoft.com/office/powerpoint/2010/main" val="2404058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63688" y="764704"/>
            <a:ext cx="5760640" cy="640556"/>
          </a:xfrm>
        </p:spPr>
        <p:txBody>
          <a:bodyPr>
            <a:noAutofit/>
          </a:bodyPr>
          <a:lstStyle/>
          <a:p>
            <a:r>
              <a:rPr lang="cs-CZ" sz="3800" dirty="0"/>
              <a:t>Jaké jsou typy </a:t>
            </a:r>
            <a:r>
              <a:rPr lang="cs-CZ" sz="3800" dirty="0" err="1"/>
              <a:t>symbiosy</a:t>
            </a:r>
            <a:r>
              <a:rPr lang="cs-CZ" sz="3800" dirty="0"/>
              <a:t> !</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067171" y="-639498"/>
            <a:ext cx="2996513" cy="8374861"/>
          </a:xfrm>
          <a:prstGeom prst="rect">
            <a:avLst/>
          </a:prstGeom>
        </p:spPr>
      </p:pic>
      <p:sp>
        <p:nvSpPr>
          <p:cNvPr id="5" name="TextovéPole 4"/>
          <p:cNvSpPr txBox="1"/>
          <p:nvPr/>
        </p:nvSpPr>
        <p:spPr>
          <a:xfrm>
            <a:off x="1191576" y="5157192"/>
            <a:ext cx="6836808" cy="677108"/>
          </a:xfrm>
          <a:prstGeom prst="rect">
            <a:avLst/>
          </a:prstGeom>
          <a:noFill/>
        </p:spPr>
        <p:txBody>
          <a:bodyPr wrap="none" rtlCol="0">
            <a:spAutoFit/>
          </a:bodyPr>
          <a:lstStyle/>
          <a:p>
            <a:r>
              <a:rPr lang="cs-CZ" sz="3800" dirty="0"/>
              <a:t>Je parazitismus typem </a:t>
            </a:r>
            <a:r>
              <a:rPr lang="cs-CZ" sz="3800" dirty="0" err="1"/>
              <a:t>symbiosy</a:t>
            </a:r>
            <a:r>
              <a:rPr lang="cs-CZ" sz="3800" dirty="0"/>
              <a:t> ?</a:t>
            </a:r>
          </a:p>
        </p:txBody>
      </p:sp>
    </p:spTree>
    <p:extLst>
      <p:ext uri="{BB962C8B-B14F-4D97-AF65-F5344CB8AC3E}">
        <p14:creationId xmlns:p14="http://schemas.microsoft.com/office/powerpoint/2010/main" val="3399588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251520" y="116632"/>
            <a:ext cx="5021262" cy="1143000"/>
          </a:xfrm>
        </p:spPr>
        <p:txBody>
          <a:bodyPr/>
          <a:lstStyle/>
          <a:p>
            <a:pPr eaLnBrk="1" hangingPunct="1">
              <a:defRPr/>
            </a:pPr>
            <a:r>
              <a:rPr lang="cs-CZ" altLang="cs-CZ" sz="3200" dirty="0"/>
              <a:t>Je parazitismus symbióza ?</a:t>
            </a:r>
          </a:p>
        </p:txBody>
      </p:sp>
      <p:sp>
        <p:nvSpPr>
          <p:cNvPr id="24579" name="Rectangle 3"/>
          <p:cNvSpPr>
            <a:spLocks noGrp="1" noRot="1" noChangeArrowheads="1"/>
          </p:cNvSpPr>
          <p:nvPr>
            <p:ph type="body" idx="1"/>
          </p:nvPr>
        </p:nvSpPr>
        <p:spPr>
          <a:xfrm>
            <a:off x="301625" y="1600200"/>
            <a:ext cx="5062538" cy="4498975"/>
          </a:xfrm>
        </p:spPr>
        <p:txBody>
          <a:bodyPr/>
          <a:lstStyle/>
          <a:p>
            <a:pPr eaLnBrk="1" hangingPunct="1">
              <a:lnSpc>
                <a:spcPct val="90000"/>
              </a:lnSpc>
              <a:buFont typeface="Arial" panose="020B0604020202020204" pitchFamily="34" charset="0"/>
              <a:buChar char="►"/>
              <a:defRPr/>
            </a:pPr>
            <a:r>
              <a:rPr lang="cs-CZ" altLang="cs-CZ" sz="2400" dirty="0">
                <a:latin typeface="Arial" panose="020B0604020202020204" pitchFamily="34" charset="0"/>
              </a:rPr>
              <a:t>Celý život a nebo alespoň jeho část žije na nebo uvnitř těla svého hostitele</a:t>
            </a:r>
            <a:r>
              <a:rPr lang="en-US" altLang="cs-CZ" sz="2400" dirty="0">
                <a:latin typeface="Arial" panose="020B0604020202020204" pitchFamily="34" charset="0"/>
              </a:rPr>
              <a:t> </a:t>
            </a:r>
            <a:endParaRPr lang="cs-CZ" altLang="cs-CZ" sz="2400" dirty="0">
              <a:latin typeface="Arial" panose="020B0604020202020204" pitchFamily="34" charset="0"/>
            </a:endParaRPr>
          </a:p>
          <a:p>
            <a:pPr eaLnBrk="1" hangingPunct="1">
              <a:lnSpc>
                <a:spcPct val="90000"/>
              </a:lnSpc>
              <a:buFont typeface="Arial" panose="020B0604020202020204" pitchFamily="34" charset="0"/>
              <a:buNone/>
              <a:defRPr/>
            </a:pPr>
            <a:endParaRPr lang="en-US" altLang="cs-CZ" sz="2400" dirty="0">
              <a:latin typeface="Arial" panose="020B0604020202020204" pitchFamily="34" charset="0"/>
            </a:endParaRPr>
          </a:p>
          <a:p>
            <a:pPr eaLnBrk="1" hangingPunct="1">
              <a:lnSpc>
                <a:spcPct val="90000"/>
              </a:lnSpc>
              <a:buFont typeface="Arial" panose="020B0604020202020204" pitchFamily="34" charset="0"/>
              <a:buChar char="►"/>
              <a:defRPr/>
            </a:pPr>
            <a:r>
              <a:rPr lang="cs-CZ" altLang="cs-CZ" sz="2400" dirty="0">
                <a:latin typeface="Arial" panose="020B0604020202020204" pitchFamily="34" charset="0"/>
              </a:rPr>
              <a:t>živí se na jeho úkor</a:t>
            </a:r>
            <a:r>
              <a:rPr lang="en-US" altLang="cs-CZ" sz="2400" dirty="0">
                <a:latin typeface="Arial" panose="020B0604020202020204" pitchFamily="34" charset="0"/>
              </a:rPr>
              <a:t>  </a:t>
            </a:r>
            <a:r>
              <a:rPr lang="en-US" altLang="cs-CZ" sz="2400" dirty="0">
                <a:latin typeface="Arial" panose="020B0604020202020204" pitchFamily="34" charset="0"/>
                <a:cs typeface="Arial" panose="020B0604020202020204" pitchFamily="34" charset="0"/>
              </a:rPr>
              <a:t>→</a:t>
            </a:r>
            <a:r>
              <a:rPr lang="en-US" altLang="cs-CZ" sz="2400" dirty="0">
                <a:latin typeface="Arial" panose="020B0604020202020204" pitchFamily="34" charset="0"/>
              </a:rPr>
              <a:t> </a:t>
            </a:r>
            <a:r>
              <a:rPr lang="cs-CZ" altLang="cs-CZ" sz="2400" dirty="0">
                <a:latin typeface="Arial" panose="020B0604020202020204" pitchFamily="34" charset="0"/>
              </a:rPr>
              <a:t>jeho efekt na hostitele může být škodlivý</a:t>
            </a:r>
            <a:r>
              <a:rPr lang="en-US" altLang="cs-CZ" sz="2400" dirty="0">
                <a:latin typeface="Arial" panose="020B0604020202020204" pitchFamily="34" charset="0"/>
              </a:rPr>
              <a:t> </a:t>
            </a:r>
            <a:endParaRPr lang="cs-CZ" altLang="cs-CZ" sz="2400" dirty="0">
              <a:latin typeface="Arial" panose="020B0604020202020204" pitchFamily="34" charset="0"/>
            </a:endParaRPr>
          </a:p>
          <a:p>
            <a:pPr eaLnBrk="1" hangingPunct="1">
              <a:lnSpc>
                <a:spcPct val="90000"/>
              </a:lnSpc>
              <a:buFont typeface="Arial" panose="020B0604020202020204" pitchFamily="34" charset="0"/>
              <a:buNone/>
              <a:defRPr/>
            </a:pPr>
            <a:r>
              <a:rPr lang="cs-CZ" altLang="cs-CZ" sz="2400" dirty="0">
                <a:latin typeface="Arial" panose="020B0604020202020204" pitchFamily="34" charset="0"/>
              </a:rPr>
              <a:t> </a:t>
            </a:r>
          </a:p>
          <a:p>
            <a:pPr eaLnBrk="1" hangingPunct="1">
              <a:lnSpc>
                <a:spcPct val="90000"/>
              </a:lnSpc>
              <a:buFont typeface="Arial" panose="020B0604020202020204" pitchFamily="34" charset="0"/>
              <a:buChar char="►"/>
              <a:defRPr/>
            </a:pPr>
            <a:endParaRPr lang="cs-CZ" altLang="cs-CZ" sz="2400" dirty="0">
              <a:latin typeface="Arial" panose="020B0604020202020204" pitchFamily="34" charset="0"/>
            </a:endParaRPr>
          </a:p>
        </p:txBody>
      </p:sp>
      <p:pic>
        <p:nvPicPr>
          <p:cNvPr id="10244" name="Picture 4" descr="OP10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1638" y="333375"/>
            <a:ext cx="354647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012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84313"/>
            <a:ext cx="8640762" cy="320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047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74638"/>
            <a:ext cx="8496944" cy="6372708"/>
          </a:xfrm>
          <a:prstGeom prst="rect">
            <a:avLst/>
          </a:prstGeom>
        </p:spPr>
      </p:pic>
    </p:spTree>
    <p:extLst>
      <p:ext uri="{BB962C8B-B14F-4D97-AF65-F5344CB8AC3E}">
        <p14:creationId xmlns:p14="http://schemas.microsoft.com/office/powerpoint/2010/main" val="38783047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52936"/>
            <a:ext cx="3177543" cy="2095336"/>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205" y="692696"/>
            <a:ext cx="3206307" cy="2151720"/>
          </a:xfrm>
          <a:prstGeom prst="rect">
            <a:avLst/>
          </a:prstGeom>
        </p:spPr>
      </p:pic>
      <p:sp>
        <p:nvSpPr>
          <p:cNvPr id="2" name="Nadpis 1"/>
          <p:cNvSpPr>
            <a:spLocks noGrp="1"/>
          </p:cNvSpPr>
          <p:nvPr>
            <p:ph type="title"/>
          </p:nvPr>
        </p:nvSpPr>
        <p:spPr>
          <a:xfrm>
            <a:off x="457200" y="58614"/>
            <a:ext cx="8229600" cy="562074"/>
          </a:xfrm>
        </p:spPr>
        <p:txBody>
          <a:bodyPr>
            <a:normAutofit fontScale="90000"/>
          </a:bodyPr>
          <a:lstStyle/>
          <a:p>
            <a:r>
              <a:rPr lang="cs-CZ" dirty="0" err="1"/>
              <a:t>Symbiosa</a:t>
            </a:r>
            <a:r>
              <a:rPr lang="cs-CZ" dirty="0"/>
              <a:t> v přírodě </a:t>
            </a:r>
          </a:p>
        </p:txBody>
      </p:sp>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3329" y="692696"/>
            <a:ext cx="3148831" cy="2159674"/>
          </a:xfrm>
          <a:prstGeom prst="rect">
            <a:avLst/>
          </a:prstGeom>
        </p:spPr>
      </p:pic>
      <p:pic>
        <p:nvPicPr>
          <p:cNvPr id="4" name="Obráze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816" y="2852370"/>
            <a:ext cx="3134299" cy="2088798"/>
          </a:xfrm>
          <a:prstGeom prst="rect">
            <a:avLst/>
          </a:prstGeom>
        </p:spPr>
      </p:pic>
      <p:pic>
        <p:nvPicPr>
          <p:cNvPr id="6" name="Obráze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92696"/>
            <a:ext cx="2917260" cy="2159674"/>
          </a:xfrm>
          <a:prstGeom prst="rect">
            <a:avLst/>
          </a:prstGeom>
        </p:spPr>
      </p:pic>
      <p:pic>
        <p:nvPicPr>
          <p:cNvPr id="7" name="Obráze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941168"/>
            <a:ext cx="2915817" cy="1916832"/>
          </a:xfrm>
          <a:prstGeom prst="rect">
            <a:avLst/>
          </a:prstGeom>
        </p:spPr>
      </p:pic>
      <p:pic>
        <p:nvPicPr>
          <p:cNvPr id="9" name="Obrázek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2160" y="2852370"/>
            <a:ext cx="3147893" cy="2088798"/>
          </a:xfrm>
          <a:prstGeom prst="rect">
            <a:avLst/>
          </a:prstGeom>
        </p:spPr>
      </p:pic>
      <p:pic>
        <p:nvPicPr>
          <p:cNvPr id="10" name="Obrázek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5816" y="4925955"/>
            <a:ext cx="3312368" cy="1924091"/>
          </a:xfrm>
          <a:prstGeom prst="rect">
            <a:avLst/>
          </a:prstGeom>
        </p:spPr>
      </p:pic>
      <p:pic>
        <p:nvPicPr>
          <p:cNvPr id="11" name="Obrázek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12160" y="4918001"/>
            <a:ext cx="3168352" cy="2113681"/>
          </a:xfrm>
          <a:prstGeom prst="rect">
            <a:avLst/>
          </a:prstGeom>
        </p:spPr>
      </p:pic>
    </p:spTree>
    <p:extLst>
      <p:ext uri="{BB962C8B-B14F-4D97-AF65-F5344CB8AC3E}">
        <p14:creationId xmlns:p14="http://schemas.microsoft.com/office/powerpoint/2010/main" val="4234532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48982" y="764704"/>
            <a:ext cx="3850674" cy="541703"/>
          </a:xfrm>
        </p:spPr>
        <p:txBody>
          <a:bodyPr>
            <a:normAutofit/>
          </a:bodyPr>
          <a:lstStyle/>
          <a:p>
            <a:r>
              <a:rPr lang="cs-CZ" sz="2700" b="1" dirty="0"/>
              <a:t> Typy </a:t>
            </a:r>
            <a:r>
              <a:rPr lang="cs-CZ" sz="2700" b="1" dirty="0" err="1"/>
              <a:t>symbiosy</a:t>
            </a:r>
            <a:endParaRPr lang="cs-CZ" sz="2700" b="1" dirty="0"/>
          </a:p>
        </p:txBody>
      </p:sp>
      <p:pic>
        <p:nvPicPr>
          <p:cNvPr id="14338" name="Picture 2" descr="Cleaner fishes and shrimp diversity and a re‐evaluation of cleaning  symbioses - Vaughan - 2017 - Fish and Fisheries - Wiley Online Librar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71997" y="2236589"/>
            <a:ext cx="7428557" cy="333726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6156176" y="3559458"/>
            <a:ext cx="1604282" cy="6616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Tree>
    <p:extLst>
      <p:ext uri="{BB962C8B-B14F-4D97-AF65-F5344CB8AC3E}">
        <p14:creationId xmlns:p14="http://schemas.microsoft.com/office/powerpoint/2010/main" val="3832462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a:xfrm>
            <a:off x="179512" y="1282228"/>
            <a:ext cx="8712968" cy="4090988"/>
          </a:xfrm>
        </p:spPr>
        <p:txBody>
          <a:bodyPr>
            <a:normAutofit fontScale="90000"/>
          </a:bodyPr>
          <a:lstStyle/>
          <a:p>
            <a:r>
              <a:rPr lang="cs-CZ" altLang="cs-CZ" sz="4000" dirty="0"/>
              <a:t>Rozmanitost cizopasníků</a:t>
            </a:r>
            <a:r>
              <a:rPr lang="cs-CZ" altLang="cs-CZ" dirty="0"/>
              <a:t/>
            </a:r>
            <a:br>
              <a:rPr lang="cs-CZ" altLang="cs-CZ" dirty="0"/>
            </a:br>
            <a:r>
              <a:rPr lang="cs-CZ" altLang="cs-CZ" dirty="0"/>
              <a:t/>
            </a:r>
            <a:br>
              <a:rPr lang="cs-CZ" altLang="cs-CZ" dirty="0"/>
            </a:br>
            <a:r>
              <a:rPr lang="cs-CZ" altLang="cs-CZ" sz="2800" dirty="0"/>
              <a:t>1 volně žijící druh – 1 druh cizopasníka – polovina biosféry paraziti</a:t>
            </a:r>
            <a:br>
              <a:rPr lang="cs-CZ" altLang="cs-CZ" sz="2800" dirty="0"/>
            </a:br>
            <a:r>
              <a:rPr lang="cs-CZ" altLang="cs-CZ" sz="2000" dirty="0"/>
              <a:t/>
            </a:r>
            <a:br>
              <a:rPr lang="cs-CZ" altLang="cs-CZ" sz="2000" dirty="0"/>
            </a:br>
            <a:r>
              <a:rPr lang="cs-CZ" altLang="cs-CZ" sz="2000" dirty="0"/>
              <a:t/>
            </a:r>
            <a:br>
              <a:rPr lang="cs-CZ" altLang="cs-CZ" sz="2000" dirty="0"/>
            </a:br>
            <a:r>
              <a:rPr lang="cs-CZ" altLang="cs-CZ" sz="2000" b="1" dirty="0"/>
              <a:t>Parazitismus</a:t>
            </a:r>
            <a:r>
              <a:rPr lang="cs-CZ" altLang="cs-CZ" sz="2000" dirty="0"/>
              <a:t> – 	velmi rozšířený biologický jev </a:t>
            </a:r>
            <a:br>
              <a:rPr lang="cs-CZ" altLang="cs-CZ" sz="2000" dirty="0"/>
            </a:br>
            <a:r>
              <a:rPr lang="cs-CZ" altLang="cs-CZ" sz="2000" dirty="0"/>
              <a:t>                                 úspěšná životní strategie</a:t>
            </a:r>
            <a:br>
              <a:rPr lang="cs-CZ" altLang="cs-CZ" sz="2000" dirty="0"/>
            </a:br>
            <a:r>
              <a:rPr lang="cs-CZ" altLang="cs-CZ" sz="2000" dirty="0"/>
              <a:t/>
            </a:r>
            <a:br>
              <a:rPr lang="cs-CZ" altLang="cs-CZ" sz="2000" dirty="0"/>
            </a:br>
            <a:r>
              <a:rPr lang="cs-CZ" altLang="cs-CZ" sz="2000" dirty="0"/>
              <a:t/>
            </a:r>
            <a:br>
              <a:rPr lang="cs-CZ" altLang="cs-CZ" sz="2000" dirty="0"/>
            </a:br>
            <a:r>
              <a:rPr lang="cs-CZ" altLang="cs-CZ" sz="2000" dirty="0"/>
              <a:t/>
            </a:r>
            <a:br>
              <a:rPr lang="cs-CZ" altLang="cs-CZ" sz="2000" dirty="0"/>
            </a:br>
            <a:r>
              <a:rPr lang="cs-CZ" altLang="cs-CZ" sz="2900" dirty="0"/>
              <a:t>Jaký je evoluční původ parazitismu ?</a:t>
            </a:r>
            <a:br>
              <a:rPr lang="cs-CZ" altLang="cs-CZ" sz="2900" dirty="0"/>
            </a:br>
            <a:r>
              <a:rPr lang="cs-CZ" altLang="cs-CZ" sz="2900" dirty="0"/>
              <a:t>Vznikli paraziti ze společného předka ?</a:t>
            </a:r>
            <a:br>
              <a:rPr lang="cs-CZ" altLang="cs-CZ" sz="2900" dirty="0"/>
            </a:br>
            <a:endParaRPr lang="cs-CZ" altLang="cs-CZ" sz="2900" dirty="0"/>
          </a:p>
        </p:txBody>
      </p:sp>
      <p:sp>
        <p:nvSpPr>
          <p:cNvPr id="3" name="Rectangle 5"/>
          <p:cNvSpPr>
            <a:spLocks noChangeArrowheads="1"/>
          </p:cNvSpPr>
          <p:nvPr/>
        </p:nvSpPr>
        <p:spPr bwMode="auto">
          <a:xfrm>
            <a:off x="2051720" y="980728"/>
            <a:ext cx="5040560" cy="62255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6336421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ctrTitle"/>
          </p:nvPr>
        </p:nvSpPr>
        <p:spPr>
          <a:xfrm>
            <a:off x="685800" y="44450"/>
            <a:ext cx="7772400" cy="1470025"/>
          </a:xfrm>
        </p:spPr>
        <p:txBody>
          <a:bodyPr/>
          <a:lstStyle/>
          <a:p>
            <a:r>
              <a:rPr lang="cs-CZ" altLang="cs-CZ"/>
              <a:t>Výhody parazitismu</a:t>
            </a:r>
          </a:p>
        </p:txBody>
      </p:sp>
      <p:sp>
        <p:nvSpPr>
          <p:cNvPr id="36867" name="Podnadpis 2"/>
          <p:cNvSpPr>
            <a:spLocks noGrp="1"/>
          </p:cNvSpPr>
          <p:nvPr>
            <p:ph type="subTitle" idx="1"/>
          </p:nvPr>
        </p:nvSpPr>
        <p:spPr>
          <a:xfrm>
            <a:off x="539750" y="1628774"/>
            <a:ext cx="8208963" cy="4104481"/>
          </a:xfrm>
        </p:spPr>
        <p:txBody>
          <a:bodyPr>
            <a:normAutofit fontScale="92500" lnSpcReduction="20000"/>
          </a:bodyPr>
          <a:lstStyle/>
          <a:p>
            <a:pPr algn="l"/>
            <a:r>
              <a:rPr lang="cs-CZ" altLang="cs-CZ" sz="2800" dirty="0"/>
              <a:t>1) Po nalezení hostitele nemusí hledat dalšího</a:t>
            </a:r>
          </a:p>
          <a:p>
            <a:pPr algn="l"/>
            <a:r>
              <a:rPr lang="cs-CZ" altLang="cs-CZ" sz="2800" dirty="0"/>
              <a:t>2) Permanentní dostupnost potravy</a:t>
            </a:r>
          </a:p>
          <a:p>
            <a:pPr algn="l"/>
            <a:r>
              <a:rPr lang="cs-CZ" altLang="cs-CZ" sz="2800" dirty="0"/>
              <a:t>3) Redukovaná potřeba složitého získávání a   	zpracovávání potravy</a:t>
            </a:r>
          </a:p>
          <a:p>
            <a:pPr algn="l"/>
            <a:r>
              <a:rPr lang="cs-CZ" altLang="cs-CZ" sz="2800" dirty="0"/>
              <a:t>4) Ochrana před extrémy vnějšího prostředí</a:t>
            </a:r>
          </a:p>
          <a:p>
            <a:pPr algn="l"/>
            <a:r>
              <a:rPr lang="cs-CZ" altLang="cs-CZ" sz="2800" dirty="0"/>
              <a:t>5) Ochrana před predátory a nemocemi</a:t>
            </a:r>
          </a:p>
          <a:p>
            <a:pPr algn="l"/>
            <a:r>
              <a:rPr lang="cs-CZ" altLang="cs-CZ" sz="2800" dirty="0"/>
              <a:t>6) Redukovaná potřeba mechanismů šíření (zajišťuje hostitel)</a:t>
            </a:r>
          </a:p>
          <a:p>
            <a:pPr algn="l"/>
            <a:r>
              <a:rPr lang="cs-CZ" altLang="cs-CZ" sz="2800" dirty="0"/>
              <a:t>7) Větší tělesné proporce pro reprodukční orgány než u volně žijících živočichů</a:t>
            </a:r>
          </a:p>
          <a:p>
            <a:pPr algn="l"/>
            <a:endParaRPr lang="cs-CZ" altLang="cs-CZ" dirty="0"/>
          </a:p>
        </p:txBody>
      </p:sp>
    </p:spTree>
    <p:extLst>
      <p:ext uri="{BB962C8B-B14F-4D97-AF65-F5344CB8AC3E}">
        <p14:creationId xmlns:p14="http://schemas.microsoft.com/office/powerpoint/2010/main" val="26982383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ctrTitle"/>
          </p:nvPr>
        </p:nvSpPr>
        <p:spPr>
          <a:xfrm>
            <a:off x="685800" y="188913"/>
            <a:ext cx="7772400" cy="936625"/>
          </a:xfrm>
        </p:spPr>
        <p:txBody>
          <a:bodyPr/>
          <a:lstStyle/>
          <a:p>
            <a:r>
              <a:rPr lang="cs-CZ" altLang="cs-CZ"/>
              <a:t>Nevýhody parazitismu</a:t>
            </a:r>
          </a:p>
        </p:txBody>
      </p:sp>
      <p:sp>
        <p:nvSpPr>
          <p:cNvPr id="37891" name="Podnadpis 2"/>
          <p:cNvSpPr>
            <a:spLocks noGrp="1"/>
          </p:cNvSpPr>
          <p:nvPr>
            <p:ph type="subTitle" idx="1"/>
          </p:nvPr>
        </p:nvSpPr>
        <p:spPr>
          <a:xfrm>
            <a:off x="395288" y="1196974"/>
            <a:ext cx="8748712" cy="5112345"/>
          </a:xfrm>
        </p:spPr>
        <p:txBody>
          <a:bodyPr>
            <a:normAutofit lnSpcReduction="10000"/>
          </a:bodyPr>
          <a:lstStyle/>
          <a:p>
            <a:pPr algn="l"/>
            <a:r>
              <a:rPr lang="cs-CZ" altLang="cs-CZ" sz="2800" dirty="0"/>
              <a:t>1) Extrémní specifičnost zvyšuje riziko vyhynutí</a:t>
            </a:r>
          </a:p>
          <a:p>
            <a:pPr algn="l"/>
            <a:r>
              <a:rPr lang="cs-CZ" altLang="cs-CZ" sz="2800" dirty="0"/>
              <a:t>2) Nutnost vyhledat optimální místo lokalizace na/v 	hostiteli</a:t>
            </a:r>
          </a:p>
          <a:p>
            <a:pPr algn="l"/>
            <a:r>
              <a:rPr lang="cs-CZ" altLang="cs-CZ" sz="2800" dirty="0"/>
              <a:t>3) Nutnost se adaptovat vnitřnímu fyziologickému 	prostředí hostitele</a:t>
            </a:r>
          </a:p>
          <a:p>
            <a:pPr algn="l"/>
            <a:r>
              <a:rPr lang="cs-CZ" altLang="cs-CZ" sz="2800" dirty="0"/>
              <a:t>4) Nutnost překonávat imunitní systém hostitele</a:t>
            </a:r>
          </a:p>
          <a:p>
            <a:pPr algn="l"/>
            <a:r>
              <a:rPr lang="cs-CZ" altLang="cs-CZ" sz="2800" dirty="0"/>
              <a:t>5) Rozšíření je omezeno na geografické rozšíření 	hostitele</a:t>
            </a:r>
          </a:p>
          <a:p>
            <a:pPr algn="l"/>
            <a:r>
              <a:rPr lang="cs-CZ" altLang="cs-CZ" sz="2800" dirty="0"/>
              <a:t>6) Přenos je extrémně riskantní a většina potomků 	cizopasníka zahyne před dosažením vhodného 	hostitele. </a:t>
            </a:r>
          </a:p>
        </p:txBody>
      </p:sp>
    </p:spTree>
    <p:extLst>
      <p:ext uri="{BB962C8B-B14F-4D97-AF65-F5344CB8AC3E}">
        <p14:creationId xmlns:p14="http://schemas.microsoft.com/office/powerpoint/2010/main" val="20106032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ctrTitle"/>
          </p:nvPr>
        </p:nvSpPr>
        <p:spPr>
          <a:xfrm>
            <a:off x="144909" y="144015"/>
            <a:ext cx="8891587" cy="980729"/>
          </a:xfrm>
        </p:spPr>
        <p:txBody>
          <a:bodyPr/>
          <a:lstStyle/>
          <a:p>
            <a:r>
              <a:rPr lang="cs-CZ" altLang="cs-CZ" sz="3200" dirty="0"/>
              <a:t>Faktory zhoršující vliv parazitismu</a:t>
            </a:r>
          </a:p>
        </p:txBody>
      </p:sp>
      <p:sp>
        <p:nvSpPr>
          <p:cNvPr id="40963" name="Podnadpis 2"/>
          <p:cNvSpPr>
            <a:spLocks noGrp="1"/>
          </p:cNvSpPr>
          <p:nvPr>
            <p:ph type="subTitle" idx="1"/>
          </p:nvPr>
        </p:nvSpPr>
        <p:spPr>
          <a:xfrm>
            <a:off x="539750" y="1196752"/>
            <a:ext cx="8064500" cy="5545162"/>
          </a:xfrm>
        </p:spPr>
        <p:txBody>
          <a:bodyPr>
            <a:normAutofit fontScale="92500" lnSpcReduction="10000"/>
          </a:bodyPr>
          <a:lstStyle/>
          <a:p>
            <a:pPr algn="l"/>
            <a:r>
              <a:rPr lang="cs-CZ" altLang="cs-CZ" sz="2400" dirty="0"/>
              <a:t>Chudoba</a:t>
            </a:r>
          </a:p>
          <a:p>
            <a:pPr algn="l"/>
            <a:r>
              <a:rPr lang="cs-CZ" altLang="cs-CZ" sz="2400" dirty="0"/>
              <a:t>Nedostatečná hygiena</a:t>
            </a:r>
          </a:p>
          <a:p>
            <a:pPr algn="l"/>
            <a:r>
              <a:rPr lang="cs-CZ" altLang="cs-CZ" sz="2400" dirty="0"/>
              <a:t>Podvýživa</a:t>
            </a:r>
          </a:p>
          <a:p>
            <a:pPr algn="l"/>
            <a:r>
              <a:rPr lang="cs-CZ" altLang="cs-CZ" sz="2400" dirty="0"/>
              <a:t>Nedostatečná zdravotní infrastruktura</a:t>
            </a:r>
          </a:p>
          <a:p>
            <a:pPr algn="l"/>
            <a:r>
              <a:rPr lang="cs-CZ" altLang="cs-CZ" sz="2400" dirty="0"/>
              <a:t>Nezájem vládních garnitur</a:t>
            </a:r>
          </a:p>
          <a:p>
            <a:pPr algn="l"/>
            <a:r>
              <a:rPr lang="cs-CZ" altLang="cs-CZ" sz="2400" dirty="0"/>
              <a:t>Korupce</a:t>
            </a:r>
          </a:p>
          <a:p>
            <a:pPr algn="l"/>
            <a:r>
              <a:rPr lang="cs-CZ" altLang="cs-CZ" sz="2400" dirty="0"/>
              <a:t>Urbanizace</a:t>
            </a:r>
          </a:p>
          <a:p>
            <a:pPr algn="l"/>
            <a:r>
              <a:rPr lang="cs-CZ" altLang="cs-CZ" sz="2400" dirty="0"/>
              <a:t>Sociální konflikty/války</a:t>
            </a:r>
          </a:p>
          <a:p>
            <a:pPr algn="l"/>
            <a:r>
              <a:rPr lang="cs-CZ" altLang="cs-CZ" sz="2400" dirty="0"/>
              <a:t>Přesuny vnímavých osob do oblastí s infekcí</a:t>
            </a:r>
          </a:p>
          <a:p>
            <a:pPr algn="l"/>
            <a:r>
              <a:rPr lang="cs-CZ" altLang="cs-CZ" sz="2400" dirty="0"/>
              <a:t>Přesuny napadených osob do oblastí bez infekce</a:t>
            </a:r>
          </a:p>
          <a:p>
            <a:pPr algn="l"/>
            <a:r>
              <a:rPr lang="cs-CZ" altLang="cs-CZ" sz="2400" dirty="0"/>
              <a:t>Antropogenní poškozování/degradace prostředí</a:t>
            </a:r>
          </a:p>
          <a:p>
            <a:pPr algn="l"/>
            <a:r>
              <a:rPr lang="cs-CZ" altLang="cs-CZ" sz="2400" dirty="0"/>
              <a:t>Přírodní katastrofy</a:t>
            </a:r>
          </a:p>
          <a:p>
            <a:pPr algn="l"/>
            <a:r>
              <a:rPr lang="cs-CZ" altLang="cs-CZ" sz="2400" dirty="0"/>
              <a:t>Nedostatek účinných léčiv/rezistence cizopasníků</a:t>
            </a:r>
          </a:p>
          <a:p>
            <a:pPr algn="l"/>
            <a:r>
              <a:rPr lang="cs-CZ" altLang="cs-CZ" sz="2400" dirty="0"/>
              <a:t>Růst rezistence vektorů/mezihostitelů</a:t>
            </a:r>
          </a:p>
        </p:txBody>
      </p:sp>
    </p:spTree>
    <p:extLst>
      <p:ext uri="{BB962C8B-B14F-4D97-AF65-F5344CB8AC3E}">
        <p14:creationId xmlns:p14="http://schemas.microsoft.com/office/powerpoint/2010/main" val="178675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Adaptace k parazitismu</a:t>
            </a:r>
          </a:p>
        </p:txBody>
      </p:sp>
      <p:sp>
        <p:nvSpPr>
          <p:cNvPr id="3" name="Zástupný symbol pro obsah 2"/>
          <p:cNvSpPr>
            <a:spLocks noGrp="1"/>
          </p:cNvSpPr>
          <p:nvPr>
            <p:ph idx="1"/>
          </p:nvPr>
        </p:nvSpPr>
        <p:spPr>
          <a:xfrm>
            <a:off x="457200" y="1927373"/>
            <a:ext cx="8229600" cy="4525963"/>
          </a:xfrm>
        </p:spPr>
        <p:txBody>
          <a:bodyPr>
            <a:normAutofit lnSpcReduction="10000"/>
          </a:bodyPr>
          <a:lstStyle/>
          <a:p>
            <a:r>
              <a:rPr lang="cs-CZ" dirty="0"/>
              <a:t>Morfologické/Strukturální </a:t>
            </a:r>
          </a:p>
          <a:p>
            <a:r>
              <a:rPr lang="cs-CZ" dirty="0"/>
              <a:t>Biologické</a:t>
            </a:r>
          </a:p>
          <a:p>
            <a:r>
              <a:rPr lang="cs-CZ" dirty="0"/>
              <a:t>Fyziologické</a:t>
            </a:r>
          </a:p>
          <a:p>
            <a:r>
              <a:rPr lang="cs-CZ" dirty="0"/>
              <a:t>Biochemické</a:t>
            </a:r>
          </a:p>
          <a:p>
            <a:r>
              <a:rPr lang="cs-CZ" dirty="0"/>
              <a:t>Ekologické</a:t>
            </a:r>
          </a:p>
          <a:p>
            <a:r>
              <a:rPr lang="cs-CZ" dirty="0"/>
              <a:t>Behaviorální</a:t>
            </a:r>
          </a:p>
          <a:p>
            <a:r>
              <a:rPr lang="cs-CZ" dirty="0"/>
              <a:t>Molekulární</a:t>
            </a:r>
          </a:p>
          <a:p>
            <a:pPr marL="0" indent="0">
              <a:buNone/>
            </a:pPr>
            <a:r>
              <a:rPr lang="cs-CZ" dirty="0"/>
              <a:t> </a:t>
            </a:r>
          </a:p>
          <a:p>
            <a:endParaRPr lang="cs-CZ"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1078" y="1692970"/>
            <a:ext cx="2863330" cy="411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3517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16632"/>
            <a:ext cx="8229600" cy="1143000"/>
          </a:xfrm>
        </p:spPr>
        <p:txBody>
          <a:bodyPr/>
          <a:lstStyle/>
          <a:p>
            <a:pPr eaLnBrk="1" hangingPunct="1"/>
            <a:r>
              <a:rPr lang="cs-CZ" altLang="cs-CZ" dirty="0"/>
              <a:t>Typy parazitismu</a:t>
            </a:r>
          </a:p>
        </p:txBody>
      </p:sp>
      <p:sp>
        <p:nvSpPr>
          <p:cNvPr id="18435" name="Rectangle 3"/>
          <p:cNvSpPr>
            <a:spLocks noGrp="1" noChangeArrowheads="1"/>
          </p:cNvSpPr>
          <p:nvPr>
            <p:ph idx="1"/>
          </p:nvPr>
        </p:nvSpPr>
        <p:spPr>
          <a:xfrm>
            <a:off x="467544" y="1412776"/>
            <a:ext cx="8229600" cy="4824536"/>
          </a:xfrm>
        </p:spPr>
        <p:txBody>
          <a:bodyPr>
            <a:normAutofit/>
          </a:bodyPr>
          <a:lstStyle/>
          <a:p>
            <a:pPr eaLnBrk="1" hangingPunct="1">
              <a:lnSpc>
                <a:spcPct val="90000"/>
              </a:lnSpc>
            </a:pPr>
            <a:r>
              <a:rPr lang="cs-CZ" altLang="cs-CZ" sz="2800" dirty="0"/>
              <a:t>Parazit (typický)</a:t>
            </a:r>
          </a:p>
          <a:p>
            <a:pPr eaLnBrk="1" hangingPunct="1">
              <a:lnSpc>
                <a:spcPct val="90000"/>
              </a:lnSpc>
            </a:pPr>
            <a:r>
              <a:rPr lang="cs-CZ" altLang="cs-CZ" sz="2800" dirty="0"/>
              <a:t>Predátor</a:t>
            </a:r>
          </a:p>
          <a:p>
            <a:pPr eaLnBrk="1" hangingPunct="1">
              <a:lnSpc>
                <a:spcPct val="90000"/>
              </a:lnSpc>
            </a:pPr>
            <a:r>
              <a:rPr lang="cs-CZ" altLang="cs-CZ" sz="2800" dirty="0"/>
              <a:t>Parazitoid</a:t>
            </a:r>
          </a:p>
          <a:p>
            <a:pPr eaLnBrk="1" hangingPunct="1">
              <a:lnSpc>
                <a:spcPct val="90000"/>
              </a:lnSpc>
            </a:pPr>
            <a:r>
              <a:rPr lang="cs-CZ" altLang="cs-CZ" sz="2800" dirty="0" err="1"/>
              <a:t>Mikropredátor</a:t>
            </a:r>
            <a:endParaRPr lang="cs-CZ" altLang="cs-CZ" sz="2800" dirty="0"/>
          </a:p>
          <a:p>
            <a:pPr eaLnBrk="1" hangingPunct="1">
              <a:lnSpc>
                <a:spcPct val="90000"/>
              </a:lnSpc>
            </a:pPr>
            <a:r>
              <a:rPr lang="cs-CZ" altLang="cs-CZ" sz="2800" dirty="0"/>
              <a:t>Parazitický kastrátor</a:t>
            </a:r>
          </a:p>
          <a:p>
            <a:pPr eaLnBrk="1" hangingPunct="1">
              <a:lnSpc>
                <a:spcPct val="90000"/>
              </a:lnSpc>
            </a:pPr>
            <a:r>
              <a:rPr lang="cs-CZ" altLang="cs-CZ" sz="2800" dirty="0"/>
              <a:t>Parazitičtí obratlovci</a:t>
            </a:r>
          </a:p>
          <a:p>
            <a:pPr eaLnBrk="1" hangingPunct="1">
              <a:lnSpc>
                <a:spcPct val="90000"/>
              </a:lnSpc>
            </a:pPr>
            <a:r>
              <a:rPr lang="cs-CZ" altLang="cs-CZ" sz="2800" dirty="0"/>
              <a:t>Hnízdní parazitismus</a:t>
            </a:r>
          </a:p>
          <a:p>
            <a:pPr eaLnBrk="1" hangingPunct="1">
              <a:lnSpc>
                <a:spcPct val="90000"/>
              </a:lnSpc>
            </a:pPr>
            <a:r>
              <a:rPr lang="cs-CZ" altLang="cs-CZ" sz="2800" dirty="0"/>
              <a:t>Sociální parazitismus u hmyzu</a:t>
            </a:r>
          </a:p>
          <a:p>
            <a:pPr eaLnBrk="1" hangingPunct="1">
              <a:lnSpc>
                <a:spcPct val="90000"/>
              </a:lnSpc>
            </a:pPr>
            <a:r>
              <a:rPr lang="cs-CZ" altLang="cs-CZ" sz="2800" dirty="0" err="1"/>
              <a:t>Kleptoparazitismus</a:t>
            </a:r>
            <a:endParaRPr lang="cs-CZ" altLang="cs-CZ" sz="2800" dirty="0"/>
          </a:p>
          <a:p>
            <a:pPr>
              <a:lnSpc>
                <a:spcPct val="90000"/>
              </a:lnSpc>
            </a:pPr>
            <a:r>
              <a:rPr lang="cs-CZ" altLang="cs-CZ" sz="2800" dirty="0"/>
              <a:t>Parazitické rostliny</a:t>
            </a:r>
          </a:p>
          <a:p>
            <a:pPr eaLnBrk="1" hangingPunct="1">
              <a:lnSpc>
                <a:spcPct val="90000"/>
              </a:lnSpc>
            </a:pPr>
            <a:endParaRPr lang="cs-CZ" altLang="cs-CZ" sz="2800" dirty="0"/>
          </a:p>
          <a:p>
            <a:pPr eaLnBrk="1" hangingPunct="1">
              <a:lnSpc>
                <a:spcPct val="90000"/>
              </a:lnSpc>
            </a:pPr>
            <a:endParaRPr lang="cs-CZ" altLang="cs-CZ" sz="2800" dirty="0"/>
          </a:p>
          <a:p>
            <a:pPr eaLnBrk="1" hangingPunct="1">
              <a:lnSpc>
                <a:spcPct val="90000"/>
              </a:lnSpc>
              <a:buFontTx/>
              <a:buNone/>
            </a:pPr>
            <a:endParaRPr lang="cs-CZ" altLang="cs-CZ" sz="2800" dirty="0"/>
          </a:p>
        </p:txBody>
      </p:sp>
      <p:sp>
        <p:nvSpPr>
          <p:cNvPr id="4" name="Rectangle 5"/>
          <p:cNvSpPr>
            <a:spLocks noChangeArrowheads="1"/>
          </p:cNvSpPr>
          <p:nvPr/>
        </p:nvSpPr>
        <p:spPr bwMode="auto">
          <a:xfrm>
            <a:off x="2555776" y="332656"/>
            <a:ext cx="4032448" cy="80573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062" y="1556792"/>
            <a:ext cx="3824895" cy="3662337"/>
          </a:xfrm>
          <a:prstGeom prst="rect">
            <a:avLst/>
          </a:prstGeom>
        </p:spPr>
      </p:pic>
    </p:spTree>
    <p:extLst>
      <p:ext uri="{BB962C8B-B14F-4D97-AF65-F5344CB8AC3E}">
        <p14:creationId xmlns:p14="http://schemas.microsoft.com/office/powerpoint/2010/main" val="15434477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252536" y="285906"/>
            <a:ext cx="4752975" cy="838838"/>
          </a:xfrm>
        </p:spPr>
        <p:txBody>
          <a:bodyPr>
            <a:normAutofit/>
          </a:bodyPr>
          <a:lstStyle/>
          <a:p>
            <a:pPr eaLnBrk="1" hangingPunct="1">
              <a:defRPr/>
            </a:pPr>
            <a:r>
              <a:rPr lang="cs-CZ" altLang="cs-CZ" sz="4000" dirty="0"/>
              <a:t>Parazit - typický</a:t>
            </a:r>
          </a:p>
        </p:txBody>
      </p:sp>
      <p:sp>
        <p:nvSpPr>
          <p:cNvPr id="25603" name="Rectangle 3"/>
          <p:cNvSpPr>
            <a:spLocks noGrp="1" noRot="1" noChangeArrowheads="1"/>
          </p:cNvSpPr>
          <p:nvPr>
            <p:ph type="body" idx="1"/>
          </p:nvPr>
        </p:nvSpPr>
        <p:spPr/>
        <p:txBody>
          <a:bodyPr>
            <a:normAutofit lnSpcReduction="10000"/>
          </a:bodyPr>
          <a:lstStyle/>
          <a:p>
            <a:pPr eaLnBrk="1" hangingPunct="1">
              <a:lnSpc>
                <a:spcPct val="80000"/>
              </a:lnSpc>
              <a:buFont typeface="Arial" panose="020B0604020202020204" pitchFamily="34" charset="0"/>
              <a:buChar char="►"/>
              <a:defRPr/>
            </a:pPr>
            <a:r>
              <a:rPr lang="cs-CZ" altLang="cs-CZ" sz="2400" dirty="0"/>
              <a:t>Jeden hostitel a velmi slabé nebo </a:t>
            </a:r>
          </a:p>
          <a:p>
            <a:pPr eaLnBrk="1" hangingPunct="1">
              <a:lnSpc>
                <a:spcPct val="80000"/>
              </a:lnSpc>
              <a:buFont typeface="Arial" panose="020B0604020202020204" pitchFamily="34" charset="0"/>
              <a:buChar char="►"/>
              <a:defRPr/>
            </a:pPr>
            <a:r>
              <a:rPr lang="cs-CZ" altLang="cs-CZ" sz="2400" dirty="0"/>
              <a:t>žádné poškozování hostitele</a:t>
            </a:r>
            <a:endParaRPr lang="en-US" altLang="cs-CZ" sz="2400" dirty="0"/>
          </a:p>
          <a:p>
            <a:pPr eaLnBrk="1" hangingPunct="1">
              <a:lnSpc>
                <a:spcPct val="80000"/>
              </a:lnSpc>
              <a:buFont typeface="Arial" panose="020B0604020202020204" pitchFamily="34" charset="0"/>
              <a:buNone/>
              <a:defRPr/>
            </a:pPr>
            <a:endParaRPr lang="en-US" altLang="cs-CZ" sz="2400" dirty="0"/>
          </a:p>
          <a:p>
            <a:pPr eaLnBrk="1" hangingPunct="1">
              <a:lnSpc>
                <a:spcPct val="80000"/>
              </a:lnSpc>
              <a:buFont typeface="Arial" panose="020B0604020202020204" pitchFamily="34" charset="0"/>
              <a:buChar char="►"/>
              <a:defRPr/>
            </a:pPr>
            <a:r>
              <a:rPr lang="en-US" altLang="cs-CZ" sz="2400" dirty="0"/>
              <a:t>Host</a:t>
            </a:r>
            <a:r>
              <a:rPr lang="cs-CZ" altLang="cs-CZ" sz="2400" dirty="0" err="1"/>
              <a:t>itel</a:t>
            </a:r>
            <a:r>
              <a:rPr lang="cs-CZ" altLang="cs-CZ" sz="2400" dirty="0"/>
              <a:t> přežívá</a:t>
            </a:r>
            <a:r>
              <a:rPr lang="en-US" altLang="cs-CZ" sz="2400" dirty="0"/>
              <a:t> </a:t>
            </a:r>
          </a:p>
          <a:p>
            <a:pPr eaLnBrk="1" hangingPunct="1">
              <a:lnSpc>
                <a:spcPct val="80000"/>
              </a:lnSpc>
              <a:buFont typeface="Arial" panose="020B0604020202020204" pitchFamily="34" charset="0"/>
              <a:buNone/>
              <a:defRPr/>
            </a:pPr>
            <a:endParaRPr lang="en-US" altLang="cs-CZ" sz="2400" dirty="0"/>
          </a:p>
          <a:p>
            <a:pPr eaLnBrk="1" hangingPunct="1">
              <a:lnSpc>
                <a:spcPct val="80000"/>
              </a:lnSpc>
              <a:buFont typeface="Arial" panose="020B0604020202020204" pitchFamily="34" charset="0"/>
              <a:buChar char="►"/>
              <a:defRPr/>
            </a:pPr>
            <a:r>
              <a:rPr lang="en-US" altLang="cs-CZ" sz="2400" dirty="0" err="1">
                <a:latin typeface="Arial" panose="020B0604020202020204" pitchFamily="34" charset="0"/>
              </a:rPr>
              <a:t>Andreson</a:t>
            </a:r>
            <a:r>
              <a:rPr lang="en-US" altLang="cs-CZ" sz="2400" dirty="0">
                <a:latin typeface="Arial" panose="020B0604020202020204" pitchFamily="34" charset="0"/>
              </a:rPr>
              <a:t> &amp;  May (1979)</a:t>
            </a:r>
            <a:r>
              <a:rPr lang="en-US" altLang="cs-CZ" sz="2400" dirty="0"/>
              <a:t> :</a:t>
            </a:r>
          </a:p>
          <a:p>
            <a:pPr eaLnBrk="1" hangingPunct="1">
              <a:lnSpc>
                <a:spcPct val="80000"/>
              </a:lnSpc>
              <a:buFont typeface="Arial" panose="020B0604020202020204" pitchFamily="34" charset="0"/>
              <a:buNone/>
              <a:defRPr/>
            </a:pPr>
            <a:r>
              <a:rPr lang="en-US" altLang="cs-CZ" sz="2400" dirty="0" err="1"/>
              <a:t>typic</a:t>
            </a:r>
            <a:r>
              <a:rPr lang="cs-CZ" altLang="cs-CZ" sz="2400" dirty="0" err="1"/>
              <a:t>ký</a:t>
            </a:r>
            <a:r>
              <a:rPr lang="en-US" altLang="cs-CZ" sz="2400" dirty="0"/>
              <a:t> para</a:t>
            </a:r>
            <a:r>
              <a:rPr lang="cs-CZ" altLang="cs-CZ" sz="2400" dirty="0" err="1"/>
              <a:t>zit</a:t>
            </a:r>
            <a:r>
              <a:rPr lang="en-US" altLang="cs-CZ" sz="2400" dirty="0"/>
              <a:t> – </a:t>
            </a:r>
            <a:r>
              <a:rPr lang="cs-CZ" altLang="cs-CZ" sz="2400" dirty="0"/>
              <a:t>závisí na intenzitě</a:t>
            </a:r>
            <a:r>
              <a:rPr lang="en-US" altLang="cs-CZ" sz="2400" dirty="0"/>
              <a:t> </a:t>
            </a:r>
            <a:endParaRPr lang="cs-CZ" altLang="cs-CZ" sz="2400" dirty="0"/>
          </a:p>
          <a:p>
            <a:pPr eaLnBrk="1" hangingPunct="1">
              <a:lnSpc>
                <a:spcPct val="80000"/>
              </a:lnSpc>
              <a:buFont typeface="Arial" panose="020B0604020202020204" pitchFamily="34" charset="0"/>
              <a:buNone/>
              <a:defRPr/>
            </a:pPr>
            <a:r>
              <a:rPr lang="cs-CZ" altLang="cs-CZ" sz="2400" dirty="0"/>
              <a:t>  infekce</a:t>
            </a:r>
            <a:r>
              <a:rPr lang="en-US" altLang="cs-CZ" sz="2400" dirty="0"/>
              <a:t> (</a:t>
            </a:r>
            <a:r>
              <a:rPr lang="en-US" altLang="cs-CZ" sz="2400" dirty="0">
                <a:solidFill>
                  <a:srgbClr val="FF0000"/>
                </a:solidFill>
              </a:rPr>
              <a:t>ma</a:t>
            </a:r>
            <a:r>
              <a:rPr lang="cs-CZ" altLang="cs-CZ" sz="2400" dirty="0">
                <a:solidFill>
                  <a:srgbClr val="FF0000"/>
                </a:solidFill>
              </a:rPr>
              <a:t>k</a:t>
            </a:r>
            <a:r>
              <a:rPr lang="en-US" altLang="cs-CZ" sz="2400" dirty="0" err="1">
                <a:solidFill>
                  <a:srgbClr val="FF0000"/>
                </a:solidFill>
              </a:rPr>
              <a:t>ropara</a:t>
            </a:r>
            <a:r>
              <a:rPr lang="cs-CZ" altLang="cs-CZ" sz="2400" dirty="0" err="1">
                <a:solidFill>
                  <a:srgbClr val="FF0000"/>
                </a:solidFill>
              </a:rPr>
              <a:t>zit</a:t>
            </a:r>
            <a:r>
              <a:rPr lang="en-US" altLang="cs-CZ" sz="2400" dirty="0"/>
              <a:t>)</a:t>
            </a:r>
          </a:p>
          <a:p>
            <a:pPr eaLnBrk="1" hangingPunct="1">
              <a:lnSpc>
                <a:spcPct val="80000"/>
              </a:lnSpc>
              <a:buFont typeface="Arial" panose="020B0604020202020204" pitchFamily="34" charset="0"/>
              <a:buNone/>
              <a:defRPr/>
            </a:pPr>
            <a:r>
              <a:rPr lang="en-US" altLang="cs-CZ" sz="2400" dirty="0" err="1"/>
              <a:t>patogen</a:t>
            </a:r>
            <a:r>
              <a:rPr lang="en-US" altLang="cs-CZ" sz="2400" dirty="0"/>
              <a:t> – </a:t>
            </a:r>
            <a:r>
              <a:rPr lang="cs-CZ" altLang="cs-CZ" sz="2400" dirty="0"/>
              <a:t>nezávislý na intenzitě infekce</a:t>
            </a:r>
            <a:r>
              <a:rPr lang="en-US" altLang="cs-CZ" sz="2400" dirty="0"/>
              <a:t> </a:t>
            </a:r>
            <a:endParaRPr lang="cs-CZ" altLang="cs-CZ" sz="2400" dirty="0"/>
          </a:p>
          <a:p>
            <a:pPr eaLnBrk="1" hangingPunct="1">
              <a:lnSpc>
                <a:spcPct val="80000"/>
              </a:lnSpc>
              <a:buFont typeface="Arial" panose="020B0604020202020204" pitchFamily="34" charset="0"/>
              <a:buNone/>
              <a:defRPr/>
            </a:pPr>
            <a:r>
              <a:rPr lang="cs-CZ" altLang="cs-CZ" sz="2400" dirty="0"/>
              <a:t>   </a:t>
            </a:r>
            <a:r>
              <a:rPr lang="en-US" altLang="cs-CZ" sz="2400" dirty="0"/>
              <a:t>(</a:t>
            </a:r>
            <a:r>
              <a:rPr lang="en-US" altLang="cs-CZ" sz="2400" dirty="0">
                <a:solidFill>
                  <a:srgbClr val="FF0000"/>
                </a:solidFill>
              </a:rPr>
              <a:t>mi</a:t>
            </a:r>
            <a:r>
              <a:rPr lang="cs-CZ" altLang="cs-CZ" sz="2400" dirty="0">
                <a:solidFill>
                  <a:srgbClr val="FF0000"/>
                </a:solidFill>
              </a:rPr>
              <a:t>k</a:t>
            </a:r>
            <a:r>
              <a:rPr lang="en-US" altLang="cs-CZ" sz="2400" dirty="0" err="1">
                <a:solidFill>
                  <a:srgbClr val="FF0000"/>
                </a:solidFill>
              </a:rPr>
              <a:t>ropara</a:t>
            </a:r>
            <a:r>
              <a:rPr lang="cs-CZ" altLang="cs-CZ" sz="2400" dirty="0">
                <a:solidFill>
                  <a:srgbClr val="FF0000"/>
                </a:solidFill>
              </a:rPr>
              <a:t>z</a:t>
            </a:r>
            <a:r>
              <a:rPr lang="en-US" altLang="cs-CZ" sz="2400" dirty="0">
                <a:solidFill>
                  <a:srgbClr val="FF0000"/>
                </a:solidFill>
              </a:rPr>
              <a:t>it</a:t>
            </a:r>
            <a:r>
              <a:rPr lang="en-US" altLang="cs-CZ" sz="2400" dirty="0"/>
              <a:t>)</a:t>
            </a:r>
          </a:p>
          <a:p>
            <a:pPr eaLnBrk="1" hangingPunct="1">
              <a:lnSpc>
                <a:spcPct val="80000"/>
              </a:lnSpc>
              <a:buFont typeface="Arial" panose="020B0604020202020204" pitchFamily="34" charset="0"/>
              <a:buNone/>
              <a:defRPr/>
            </a:pPr>
            <a:endParaRPr lang="en-US" altLang="cs-CZ" sz="2400" dirty="0"/>
          </a:p>
          <a:p>
            <a:pPr eaLnBrk="1" hangingPunct="1">
              <a:lnSpc>
                <a:spcPct val="80000"/>
              </a:lnSpc>
              <a:buFont typeface="Arial" panose="020B0604020202020204" pitchFamily="34" charset="0"/>
              <a:buNone/>
              <a:defRPr/>
            </a:pPr>
            <a:r>
              <a:rPr lang="en-US" altLang="cs-CZ" sz="2400" dirty="0"/>
              <a:t>!!! </a:t>
            </a:r>
            <a:r>
              <a:rPr lang="en-US" altLang="cs-CZ" sz="2400" dirty="0" err="1"/>
              <a:t>Tro</a:t>
            </a:r>
            <a:r>
              <a:rPr lang="cs-CZ" altLang="cs-CZ" sz="2400" dirty="0" err="1"/>
              <a:t>ficky</a:t>
            </a:r>
            <a:r>
              <a:rPr lang="cs-CZ" altLang="cs-CZ" sz="2400" dirty="0"/>
              <a:t> přenosný parazit nebo patogen </a:t>
            </a:r>
          </a:p>
          <a:p>
            <a:pPr eaLnBrk="1" hangingPunct="1">
              <a:lnSpc>
                <a:spcPct val="80000"/>
              </a:lnSpc>
              <a:buFont typeface="Arial" panose="020B0604020202020204" pitchFamily="34" charset="0"/>
              <a:buNone/>
              <a:defRPr/>
            </a:pPr>
            <a:r>
              <a:rPr lang="cs-CZ" altLang="cs-CZ" sz="2400" dirty="0"/>
              <a:t>vyžaduje usmrcení hostitele</a:t>
            </a:r>
            <a:endParaRPr lang="en-US" altLang="cs-CZ" sz="2400" dirty="0"/>
          </a:p>
        </p:txBody>
      </p:sp>
      <p:pic>
        <p:nvPicPr>
          <p:cNvPr id="13316" name="Picture 5" descr="Výsledek obrázku pro adult tremat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881" y="162206"/>
            <a:ext cx="86836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AutoShape 7" descr="Výsledek obrázku pro Giardia"/>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endParaRPr lang="cs-CZ" altLang="cs-CZ" sz="1800"/>
          </a:p>
        </p:txBody>
      </p:sp>
      <p:pic>
        <p:nvPicPr>
          <p:cNvPr id="13318" name="Picture 9" descr="Výsledek obrázku pro Giar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188913"/>
            <a:ext cx="17272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life_c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075" y="3925888"/>
            <a:ext cx="219392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3" descr="Fig.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3363" y="5365750"/>
            <a:ext cx="1128712"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5" descr="Výsledek obrázku pro Anisak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925" y="2477613"/>
            <a:ext cx="2159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7" descr="Výsledek obrázku pro Anisak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1557338"/>
            <a:ext cx="187007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57200" y="374623"/>
            <a:ext cx="3466728" cy="7501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464756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187325"/>
            <a:ext cx="2676525"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Rectangle 2"/>
          <p:cNvSpPr>
            <a:spLocks noGrp="1" noChangeArrowheads="1"/>
          </p:cNvSpPr>
          <p:nvPr>
            <p:ph type="title"/>
          </p:nvPr>
        </p:nvSpPr>
        <p:spPr>
          <a:xfrm>
            <a:off x="394593" y="405036"/>
            <a:ext cx="3889375" cy="647700"/>
          </a:xfrm>
        </p:spPr>
        <p:txBody>
          <a:bodyPr>
            <a:normAutofit fontScale="90000"/>
          </a:bodyPr>
          <a:lstStyle/>
          <a:p>
            <a:pPr algn="l" eaLnBrk="1" hangingPunct="1"/>
            <a:r>
              <a:rPr lang="cs-CZ" altLang="cs-CZ" sz="3200" b="1" dirty="0"/>
              <a:t>Paraziti – příklady</a:t>
            </a:r>
            <a:br>
              <a:rPr lang="cs-CZ" altLang="cs-CZ" sz="3200" b="1" dirty="0"/>
            </a:br>
            <a:r>
              <a:rPr lang="cs-CZ" altLang="cs-CZ" sz="2700" dirty="0"/>
              <a:t>Obrovská rozmanitost </a:t>
            </a:r>
          </a:p>
        </p:txBody>
      </p:sp>
      <p:pic>
        <p:nvPicPr>
          <p:cNvPr id="22532" name="Picture 6" descr="Left: Microfilariae of W. bancrofti in thick blood smear stained with Giemsa. Right: Microfilaria of B. malayi in a thick blood smear, stained with Giemsa. Center: Photograph of a female Aedes aegypti mosquito as she was in the process of obtaining a &quot;blood meal.&quot; Laboratory strains of Aedes aegypti can be infected with Brugi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4437063"/>
            <a:ext cx="9540876"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7"/>
          <p:cNvSpPr>
            <a:spLocks noChangeArrowheads="1"/>
          </p:cNvSpPr>
          <p:nvPr/>
        </p:nvSpPr>
        <p:spPr bwMode="auto">
          <a:xfrm>
            <a:off x="-107950" y="4219575"/>
            <a:ext cx="9251950" cy="3619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pic>
        <p:nvPicPr>
          <p:cNvPr id="2253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3375" y="261938"/>
            <a:ext cx="16795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2013" y="1628775"/>
            <a:ext cx="1890712"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628775"/>
            <a:ext cx="3240087"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8" name="Rectangle 3"/>
          <p:cNvSpPr>
            <a:spLocks noGrp="1" noChangeArrowheads="1"/>
          </p:cNvSpPr>
          <p:nvPr>
            <p:ph type="body" idx="1"/>
          </p:nvPr>
        </p:nvSpPr>
        <p:spPr>
          <a:xfrm>
            <a:off x="457200" y="765175"/>
            <a:ext cx="8229600" cy="4525963"/>
          </a:xfrm>
        </p:spPr>
        <p:txBody>
          <a:bodyPr/>
          <a:lstStyle/>
          <a:p>
            <a:pPr eaLnBrk="1" hangingPunct="1">
              <a:buFontTx/>
              <a:buNone/>
            </a:pPr>
            <a:endParaRPr lang="cs-CZ" altLang="cs-CZ" sz="2800" dirty="0"/>
          </a:p>
        </p:txBody>
      </p:sp>
    </p:spTree>
    <p:extLst>
      <p:ext uri="{BB962C8B-B14F-4D97-AF65-F5344CB8AC3E}">
        <p14:creationId xmlns:p14="http://schemas.microsoft.com/office/powerpoint/2010/main" val="1985319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cs-CZ" altLang="cs-CZ"/>
          </a:p>
        </p:txBody>
      </p:sp>
      <p:pic>
        <p:nvPicPr>
          <p:cNvPr id="9219"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71450"/>
            <a:ext cx="3762375" cy="3449638"/>
          </a:xfrm>
          <a:noFill/>
        </p:spPr>
      </p:pic>
      <p:pic>
        <p:nvPicPr>
          <p:cNvPr id="922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814638" y="338137"/>
            <a:ext cx="3635376"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284538"/>
            <a:ext cx="3448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38" y="3284538"/>
            <a:ext cx="3887788"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284538"/>
            <a:ext cx="2519363"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263" y="0"/>
            <a:ext cx="418782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419872" y="87015"/>
            <a:ext cx="1519134" cy="461665"/>
          </a:xfrm>
          <a:prstGeom prst="rect">
            <a:avLst/>
          </a:prstGeom>
          <a:noFill/>
        </p:spPr>
        <p:txBody>
          <a:bodyPr wrap="none" rtlCol="0">
            <a:spAutoFit/>
          </a:bodyPr>
          <a:lstStyle/>
          <a:p>
            <a:r>
              <a:rPr lang="cs-CZ" sz="2400" b="1" dirty="0">
                <a:solidFill>
                  <a:schemeClr val="bg1"/>
                </a:solidFill>
              </a:rPr>
              <a:t>Tasemnice</a:t>
            </a:r>
          </a:p>
        </p:txBody>
      </p:sp>
    </p:spTree>
    <p:extLst>
      <p:ext uri="{BB962C8B-B14F-4D97-AF65-F5344CB8AC3E}">
        <p14:creationId xmlns:p14="http://schemas.microsoft.com/office/powerpoint/2010/main" val="3961692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3,365 Predation Photos - Free &amp;amp; Royalty-Free Stock Photos from Dreams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276872"/>
            <a:ext cx="3563888" cy="260380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18864" y="130622"/>
            <a:ext cx="8229600" cy="634082"/>
          </a:xfrm>
        </p:spPr>
        <p:txBody>
          <a:bodyPr>
            <a:normAutofit fontScale="90000"/>
          </a:bodyPr>
          <a:lstStyle/>
          <a:p>
            <a:r>
              <a:rPr lang="cs-CZ" dirty="0"/>
              <a:t>Predace</a:t>
            </a:r>
          </a:p>
        </p:txBody>
      </p:sp>
      <p:pic>
        <p:nvPicPr>
          <p:cNvPr id="2050" name="Picture 2" descr="Assignment #1 – Investigating Predator-Prey Cycling – IB Biology S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68144" y="-21218"/>
            <a:ext cx="3275856" cy="25488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dation problem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17" y="2548811"/>
            <a:ext cx="3305674" cy="25613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mon Predation Examples in Bi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17" y="-28961"/>
            <a:ext cx="3571355" cy="25488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hark-seal-lure_1890783i - SnowBra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7" y="895326"/>
            <a:ext cx="2656826" cy="23522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ingfisher gobbles down mouse in Northern India | Daily Mail Onl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7091" y="3251279"/>
            <a:ext cx="2666939" cy="283041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ear of Predators in Grasshoppers Slows Plant Decay in Ecosyste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4148" y="4880677"/>
            <a:ext cx="3203848" cy="197820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he problem of pred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089701"/>
            <a:ext cx="3291979" cy="176829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Predation - W3spoi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08101" y="5697929"/>
            <a:ext cx="2632051" cy="1331471"/>
          </a:xfrm>
          <a:prstGeom prst="rect">
            <a:avLst/>
          </a:prstGeom>
          <a:noFill/>
          <a:extLst>
            <a:ext uri="{909E8E84-426E-40DD-AFC4-6F175D3DCCD1}">
              <a14:hiddenFill xmlns:a14="http://schemas.microsoft.com/office/drawing/2010/main">
                <a:solidFill>
                  <a:srgbClr val="FFFFFF"/>
                </a:solidFill>
              </a14:hiddenFill>
            </a:ext>
          </a:extLst>
        </p:spPr>
      </p:pic>
      <p:sp>
        <p:nvSpPr>
          <p:cNvPr id="12" name="Obdélník 11"/>
          <p:cNvSpPr/>
          <p:nvPr/>
        </p:nvSpPr>
        <p:spPr>
          <a:xfrm>
            <a:off x="3746140" y="116632"/>
            <a:ext cx="1833972" cy="653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554726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razitismus Volně žijící organismus, který není hostitelem několika  parazitických jedinců různých druhů, je raritou. Více než polovina známých  druhů jsou. - ppt stáhn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9" y="153142"/>
            <a:ext cx="9144000" cy="670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567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p:nvPr>
        </p:nvSpPr>
        <p:spPr>
          <a:xfrm>
            <a:off x="457200" y="202630"/>
            <a:ext cx="8229600" cy="922114"/>
          </a:xfrm>
        </p:spPr>
        <p:txBody>
          <a:bodyPr>
            <a:normAutofit fontScale="90000"/>
          </a:bodyPr>
          <a:lstStyle/>
          <a:p>
            <a:pPr eaLnBrk="1" hangingPunct="1">
              <a:defRPr/>
            </a:pPr>
            <a:r>
              <a:rPr lang="cs-CZ" altLang="cs-CZ" sz="3100" dirty="0"/>
              <a:t>Současné znalosti o rozmanitosti (diverzitě) parazitů </a:t>
            </a:r>
            <a:endParaRPr lang="en-US" altLang="cs-CZ" sz="3100" dirty="0"/>
          </a:p>
        </p:txBody>
      </p:sp>
      <p:pic>
        <p:nvPicPr>
          <p:cNvPr id="624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188" y="1279525"/>
            <a:ext cx="416718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6"/>
          <p:cNvSpPr txBox="1">
            <a:spLocks noChangeArrowheads="1"/>
          </p:cNvSpPr>
          <p:nvPr/>
        </p:nvSpPr>
        <p:spPr bwMode="auto">
          <a:xfrm>
            <a:off x="301625" y="1412776"/>
            <a:ext cx="412591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defRPr/>
            </a:pPr>
            <a:r>
              <a:rPr lang="en-US" altLang="cs-CZ" sz="2400" dirty="0">
                <a:effectLst>
                  <a:outerShdw blurRad="38100" dist="38100" dir="2700000" algn="tl">
                    <a:srgbClr val="000000">
                      <a:alpha val="43137"/>
                    </a:srgbClr>
                  </a:outerShdw>
                </a:effectLst>
                <a:latin typeface="Arial" panose="020B0604020202020204" pitchFamily="34" charset="0"/>
              </a:rPr>
              <a:t>1,000,000 </a:t>
            </a:r>
            <a:r>
              <a:rPr lang="cs-CZ" altLang="cs-CZ" sz="2400" dirty="0">
                <a:effectLst>
                  <a:outerShdw blurRad="38100" dist="38100" dir="2700000" algn="tl">
                    <a:srgbClr val="000000">
                      <a:alpha val="43137"/>
                    </a:srgbClr>
                  </a:outerShdw>
                </a:effectLst>
                <a:latin typeface="Arial" panose="020B0604020202020204" pitchFamily="34" charset="0"/>
              </a:rPr>
              <a:t>popsaných druhů</a:t>
            </a:r>
            <a:r>
              <a:rPr lang="en-US" altLang="cs-CZ" sz="2400" dirty="0">
                <a:effectLst>
                  <a:outerShdw blurRad="38100" dist="38100" dir="2700000" algn="tl">
                    <a:srgbClr val="000000">
                      <a:alpha val="43137"/>
                    </a:srgbClr>
                  </a:outerShdw>
                </a:effectLst>
                <a:latin typeface="Arial" panose="020B0604020202020204" pitchFamily="34" charset="0"/>
              </a:rPr>
              <a:t> </a:t>
            </a:r>
            <a:r>
              <a:rPr lang="en-US" altLang="cs-CZ" sz="2400" dirty="0" err="1">
                <a:effectLst>
                  <a:outerShdw blurRad="38100" dist="38100" dir="2700000" algn="tl">
                    <a:srgbClr val="000000">
                      <a:alpha val="43137"/>
                    </a:srgbClr>
                  </a:outerShdw>
                </a:effectLst>
                <a:latin typeface="Arial" panose="020B0604020202020204" pitchFamily="34" charset="0"/>
              </a:rPr>
              <a:t>Eucaryot</a:t>
            </a:r>
            <a:endParaRPr lang="en-US" altLang="cs-CZ" sz="2400" dirty="0">
              <a:effectLst>
                <a:outerShdw blurRad="38100" dist="38100" dir="2700000" algn="tl">
                  <a:srgbClr val="000000">
                    <a:alpha val="43137"/>
                  </a:srgbClr>
                </a:outerShdw>
              </a:effectLst>
              <a:latin typeface="Arial" panose="020B0604020202020204" pitchFamily="34" charset="0"/>
            </a:endParaRPr>
          </a:p>
          <a:p>
            <a:pPr>
              <a:spcBef>
                <a:spcPct val="0"/>
              </a:spcBef>
              <a:buClrTx/>
              <a:buSzTx/>
              <a:buFontTx/>
              <a:buNone/>
              <a:defRPr/>
            </a:pPr>
            <a:r>
              <a:rPr lang="en-US" altLang="cs-CZ" sz="2400" dirty="0">
                <a:effectLst>
                  <a:outerShdw blurRad="38100" dist="38100" dir="2700000" algn="tl">
                    <a:srgbClr val="000000">
                      <a:alpha val="43137"/>
                    </a:srgbClr>
                  </a:outerShdw>
                </a:effectLst>
                <a:latin typeface="Arial" panose="020B0604020202020204" pitchFamily="34" charset="0"/>
              </a:rPr>
              <a:t>100,000 </a:t>
            </a:r>
            <a:r>
              <a:rPr lang="cs-CZ" altLang="cs-CZ" sz="2400" dirty="0">
                <a:effectLst>
                  <a:outerShdw blurRad="38100" dist="38100" dir="2700000" algn="tl">
                    <a:srgbClr val="000000">
                      <a:alpha val="43137"/>
                    </a:srgbClr>
                  </a:outerShdw>
                </a:effectLst>
                <a:latin typeface="Arial" panose="020B0604020202020204" pitchFamily="34" charset="0"/>
              </a:rPr>
              <a:t>popsaných druhů parazitů </a:t>
            </a:r>
            <a:endParaRPr lang="en-US" altLang="cs-CZ" sz="2400" dirty="0">
              <a:effectLst>
                <a:outerShdw blurRad="38100" dist="38100" dir="2700000" algn="tl">
                  <a:srgbClr val="000000">
                    <a:alpha val="43137"/>
                  </a:srgbClr>
                </a:outerShdw>
              </a:effectLst>
              <a:latin typeface="Arial" panose="020B0604020202020204" pitchFamily="34" charset="0"/>
            </a:endParaRPr>
          </a:p>
          <a:p>
            <a:pPr>
              <a:spcBef>
                <a:spcPct val="0"/>
              </a:spcBef>
              <a:buClrTx/>
              <a:buSzTx/>
              <a:buFontTx/>
              <a:buNone/>
              <a:defRPr/>
            </a:pPr>
            <a:endParaRPr lang="fr-FR" altLang="cs-CZ" sz="2000" dirty="0">
              <a:latin typeface="Arial" panose="020B0604020202020204" pitchFamily="34" charset="0"/>
            </a:endParaRPr>
          </a:p>
          <a:p>
            <a:pPr>
              <a:spcBef>
                <a:spcPct val="0"/>
              </a:spcBef>
              <a:buClrTx/>
              <a:buSzTx/>
              <a:buFontTx/>
              <a:buNone/>
              <a:defRPr/>
            </a:pPr>
            <a:endParaRPr lang="fr-FR" altLang="cs-CZ" sz="2000" dirty="0">
              <a:latin typeface="Arial" panose="020B0604020202020204" pitchFamily="34" charset="0"/>
            </a:endParaRPr>
          </a:p>
          <a:p>
            <a:pPr>
              <a:spcBef>
                <a:spcPct val="0"/>
              </a:spcBef>
              <a:buClrTx/>
              <a:buSzTx/>
              <a:buFontTx/>
              <a:buNone/>
              <a:defRPr/>
            </a:pPr>
            <a:endParaRPr lang="fr-FR" altLang="cs-CZ" sz="2000" dirty="0">
              <a:latin typeface="Arial" panose="020B0604020202020204" pitchFamily="34" charset="0"/>
            </a:endParaRPr>
          </a:p>
          <a:p>
            <a:pPr>
              <a:spcBef>
                <a:spcPct val="0"/>
              </a:spcBef>
              <a:buClrTx/>
              <a:buSzTx/>
              <a:buFontTx/>
              <a:buNone/>
              <a:defRPr/>
            </a:pPr>
            <a:endParaRPr lang="fr-FR" altLang="cs-CZ" sz="2000" dirty="0">
              <a:latin typeface="Arial" panose="020B0604020202020204" pitchFamily="34" charset="0"/>
            </a:endParaRPr>
          </a:p>
        </p:txBody>
      </p:sp>
      <p:sp>
        <p:nvSpPr>
          <p:cNvPr id="8" name="Text Box 7"/>
          <p:cNvSpPr txBox="1">
            <a:spLocks noChangeArrowheads="1"/>
          </p:cNvSpPr>
          <p:nvPr/>
        </p:nvSpPr>
        <p:spPr bwMode="auto">
          <a:xfrm>
            <a:off x="413939" y="6165304"/>
            <a:ext cx="41580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cs-CZ" sz="2000" dirty="0">
                <a:latin typeface="+mn-lt"/>
              </a:rPr>
              <a:t>(</a:t>
            </a:r>
            <a:r>
              <a:rPr lang="cs-CZ" altLang="cs-CZ" sz="2000" dirty="0">
                <a:latin typeface="+mn-lt"/>
              </a:rPr>
              <a:t>Robert </a:t>
            </a:r>
            <a:r>
              <a:rPr lang="fr-FR" altLang="cs-CZ" sz="2000" dirty="0">
                <a:latin typeface="+mn-lt"/>
              </a:rPr>
              <a:t>Poulin &amp; </a:t>
            </a:r>
            <a:r>
              <a:rPr lang="cs-CZ" altLang="cs-CZ" sz="2000" dirty="0" err="1">
                <a:latin typeface="+mn-lt"/>
              </a:rPr>
              <a:t>Serge</a:t>
            </a:r>
            <a:r>
              <a:rPr lang="cs-CZ" altLang="cs-CZ" sz="2000" dirty="0">
                <a:latin typeface="+mn-lt"/>
              </a:rPr>
              <a:t> </a:t>
            </a:r>
            <a:r>
              <a:rPr lang="fr-FR" altLang="cs-CZ" sz="2000" dirty="0">
                <a:latin typeface="+mn-lt"/>
              </a:rPr>
              <a:t>Morand, 2004)</a:t>
            </a:r>
          </a:p>
        </p:txBody>
      </p:sp>
      <p:pic>
        <p:nvPicPr>
          <p:cNvPr id="7" name="Picture 2" descr="Serge MORAND | Directeur de Recherche CNRS | Ph.D. | Kasetsart University,  Bangkok | KU | Faculty Veterinary Technology | Research profi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2551" y="3429000"/>
            <a:ext cx="2593954" cy="25939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obert Poulin — ASN Ev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429000"/>
            <a:ext cx="2085351" cy="261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009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180528" y="0"/>
            <a:ext cx="8540750" cy="1143000"/>
          </a:xfrm>
        </p:spPr>
        <p:txBody>
          <a:bodyPr/>
          <a:lstStyle/>
          <a:p>
            <a:pPr eaLnBrk="1" hangingPunct="1">
              <a:defRPr/>
            </a:pPr>
            <a:r>
              <a:rPr lang="cs-CZ" altLang="cs-CZ" sz="3200" dirty="0" err="1"/>
              <a:t>Parasitoid</a:t>
            </a:r>
            <a:endParaRPr lang="cs-CZ" altLang="cs-CZ" sz="3200" dirty="0"/>
          </a:p>
        </p:txBody>
      </p:sp>
      <p:sp>
        <p:nvSpPr>
          <p:cNvPr id="26627" name="Rectangle 3"/>
          <p:cNvSpPr>
            <a:spLocks noGrp="1" noRot="1" noChangeArrowheads="1"/>
          </p:cNvSpPr>
          <p:nvPr>
            <p:ph type="body" idx="1"/>
          </p:nvPr>
        </p:nvSpPr>
        <p:spPr>
          <a:xfrm>
            <a:off x="0" y="1017588"/>
            <a:ext cx="8540750" cy="4498975"/>
          </a:xfrm>
        </p:spPr>
        <p:txBody>
          <a:bodyPr/>
          <a:lstStyle/>
          <a:p>
            <a:pPr eaLnBrk="1" hangingPunct="1">
              <a:lnSpc>
                <a:spcPct val="90000"/>
              </a:lnSpc>
              <a:buFont typeface="Arial" panose="020B0604020202020204" pitchFamily="34" charset="0"/>
              <a:buChar char="►"/>
              <a:defRPr/>
            </a:pPr>
            <a:r>
              <a:rPr lang="cs-CZ" altLang="cs-CZ" sz="2400" dirty="0"/>
              <a:t>Jeden hostitel</a:t>
            </a:r>
            <a:endParaRPr lang="en-TT" altLang="cs-CZ" sz="2400" dirty="0"/>
          </a:p>
          <a:p>
            <a:pPr eaLnBrk="1" hangingPunct="1">
              <a:lnSpc>
                <a:spcPct val="90000"/>
              </a:lnSpc>
              <a:buFont typeface="Arial" panose="020B0604020202020204" pitchFamily="34" charset="0"/>
              <a:buChar char="►"/>
              <a:defRPr/>
            </a:pPr>
            <a:endParaRPr lang="en-TT" altLang="cs-CZ" sz="2400" dirty="0"/>
          </a:p>
          <a:p>
            <a:pPr eaLnBrk="1" hangingPunct="1">
              <a:lnSpc>
                <a:spcPct val="90000"/>
              </a:lnSpc>
              <a:buFont typeface="Arial" panose="020B0604020202020204" pitchFamily="34" charset="0"/>
              <a:buChar char="►"/>
              <a:defRPr/>
            </a:pPr>
            <a:r>
              <a:rPr lang="en-TT" altLang="cs-CZ" sz="2400" dirty="0"/>
              <a:t>Host</a:t>
            </a:r>
            <a:r>
              <a:rPr lang="cs-CZ" altLang="cs-CZ" sz="2400" dirty="0" err="1"/>
              <a:t>itel</a:t>
            </a:r>
            <a:r>
              <a:rPr lang="cs-CZ" altLang="cs-CZ" sz="2400" dirty="0"/>
              <a:t> je usmrcován</a:t>
            </a:r>
            <a:endParaRPr lang="en-TT" altLang="cs-CZ" sz="2400" dirty="0"/>
          </a:p>
          <a:p>
            <a:pPr eaLnBrk="1" hangingPunct="1">
              <a:lnSpc>
                <a:spcPct val="90000"/>
              </a:lnSpc>
              <a:buFont typeface="Arial" panose="020B0604020202020204" pitchFamily="34" charset="0"/>
              <a:buNone/>
              <a:defRPr/>
            </a:pPr>
            <a:endParaRPr lang="en-TT" altLang="cs-CZ" sz="2400" dirty="0"/>
          </a:p>
          <a:p>
            <a:pPr eaLnBrk="1" hangingPunct="1">
              <a:lnSpc>
                <a:spcPct val="90000"/>
              </a:lnSpc>
              <a:buFont typeface="Arial" panose="020B0604020202020204" pitchFamily="34" charset="0"/>
              <a:buChar char="►"/>
              <a:defRPr/>
            </a:pPr>
            <a:r>
              <a:rPr lang="en-TT" altLang="cs-CZ" sz="2400" dirty="0"/>
              <a:t>Parasitic</a:t>
            </a:r>
            <a:r>
              <a:rPr lang="cs-CZ" altLang="cs-CZ" sz="2400" dirty="0" err="1"/>
              <a:t>ké</a:t>
            </a:r>
            <a:r>
              <a:rPr lang="en-TT" altLang="cs-CZ" sz="2400" dirty="0"/>
              <a:t> </a:t>
            </a:r>
            <a:r>
              <a:rPr lang="en-TT" altLang="cs-CZ" sz="2400" dirty="0" err="1"/>
              <a:t>larv</a:t>
            </a:r>
            <a:r>
              <a:rPr lang="cs-CZ" altLang="cs-CZ" sz="2400" dirty="0"/>
              <a:t>y</a:t>
            </a:r>
            <a:r>
              <a:rPr lang="en-TT" altLang="cs-CZ" sz="2400" dirty="0"/>
              <a:t> o</a:t>
            </a:r>
            <a:r>
              <a:rPr lang="cs-CZ" altLang="cs-CZ" sz="2400" dirty="0"/>
              <a:t> hmyzu</a:t>
            </a:r>
            <a:r>
              <a:rPr lang="en-TT" altLang="cs-CZ" sz="2400" dirty="0"/>
              <a:t> </a:t>
            </a:r>
            <a:r>
              <a:rPr lang="en-TT" altLang="cs-CZ" sz="2400" dirty="0" err="1"/>
              <a:t>Diptera</a:t>
            </a:r>
            <a:r>
              <a:rPr lang="en-TT" altLang="cs-CZ" sz="2400" dirty="0"/>
              <a:t> (</a:t>
            </a:r>
            <a:r>
              <a:rPr lang="en-TT" altLang="cs-CZ" sz="2400" dirty="0" err="1">
                <a:effectLst/>
              </a:rPr>
              <a:t>Tachinidae</a:t>
            </a:r>
            <a:r>
              <a:rPr lang="en-TT" altLang="cs-CZ" sz="2400" dirty="0">
                <a:effectLst/>
              </a:rPr>
              <a:t>)</a:t>
            </a:r>
            <a:r>
              <a:rPr lang="en-TT" altLang="cs-CZ" sz="2400" dirty="0"/>
              <a:t> a Hymenoptera (</a:t>
            </a:r>
            <a:r>
              <a:rPr lang="en-TT" altLang="cs-CZ" sz="2400" dirty="0" err="1"/>
              <a:t>Chalcidoidea</a:t>
            </a:r>
            <a:r>
              <a:rPr lang="en-TT" altLang="cs-CZ" sz="2400" dirty="0"/>
              <a:t>, </a:t>
            </a:r>
            <a:r>
              <a:rPr lang="en-TT" altLang="cs-CZ" sz="2400" dirty="0" err="1"/>
              <a:t>Braconidae</a:t>
            </a:r>
            <a:r>
              <a:rPr lang="en-TT" altLang="cs-CZ" sz="2400" dirty="0"/>
              <a:t>), </a:t>
            </a:r>
            <a:r>
              <a:rPr lang="cs-CZ" altLang="cs-CZ" sz="2400" dirty="0"/>
              <a:t>f</a:t>
            </a:r>
            <a:r>
              <a:rPr lang="en-TT" altLang="cs-CZ" sz="2400" dirty="0"/>
              <a:t>y</a:t>
            </a:r>
            <a:r>
              <a:rPr lang="cs-CZ" altLang="cs-CZ" sz="2400" dirty="0" err="1"/>
              <a:t>ziologické</a:t>
            </a:r>
            <a:r>
              <a:rPr lang="cs-CZ" altLang="cs-CZ" sz="2400" dirty="0"/>
              <a:t> adaptace</a:t>
            </a:r>
            <a:r>
              <a:rPr lang="en-TT" altLang="cs-CZ" sz="2400" dirty="0"/>
              <a:t>  (endosymbiotic</a:t>
            </a:r>
            <a:r>
              <a:rPr lang="cs-CZ" altLang="cs-CZ" sz="2400" dirty="0" err="1"/>
              <a:t>ké</a:t>
            </a:r>
            <a:r>
              <a:rPr lang="en-TT" altLang="cs-CZ" sz="2400" dirty="0"/>
              <a:t> </a:t>
            </a:r>
            <a:r>
              <a:rPr lang="en-TT" altLang="cs-CZ" sz="2400" dirty="0" err="1"/>
              <a:t>vir</a:t>
            </a:r>
            <a:r>
              <a:rPr lang="cs-CZ" altLang="cs-CZ" sz="2400" dirty="0"/>
              <a:t>y</a:t>
            </a:r>
            <a:r>
              <a:rPr lang="en-TT" altLang="cs-CZ" sz="2400" dirty="0"/>
              <a:t>)</a:t>
            </a:r>
          </a:p>
          <a:p>
            <a:pPr eaLnBrk="1" hangingPunct="1">
              <a:lnSpc>
                <a:spcPct val="90000"/>
              </a:lnSpc>
              <a:buFont typeface="Arial" panose="020B0604020202020204" pitchFamily="34" charset="0"/>
              <a:buNone/>
              <a:defRPr/>
            </a:pPr>
            <a:endParaRPr lang="en-TT" altLang="cs-CZ" sz="2400" dirty="0"/>
          </a:p>
          <a:p>
            <a:pPr eaLnBrk="1" hangingPunct="1">
              <a:lnSpc>
                <a:spcPct val="90000"/>
              </a:lnSpc>
              <a:buFont typeface="Arial" panose="020B0604020202020204" pitchFamily="34" charset="0"/>
              <a:buChar char="►"/>
              <a:defRPr/>
            </a:pPr>
            <a:r>
              <a:rPr lang="cs-CZ" altLang="cs-CZ" sz="2400" dirty="0">
                <a:latin typeface="Arial" panose="020B0604020202020204" pitchFamily="34" charset="0"/>
              </a:rPr>
              <a:t>Samičky kladou vajíčka do hostitele, líhnoucí se larvy jsou parazitické </a:t>
            </a: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1168"/>
            <a:ext cx="2313667" cy="191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580" y="4941168"/>
            <a:ext cx="2253456" cy="193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433" y="0"/>
            <a:ext cx="3430903"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7162" y="4941167"/>
            <a:ext cx="1601788" cy="193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636" y="4941168"/>
            <a:ext cx="3048927" cy="192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délník 8"/>
          <p:cNvSpPr/>
          <p:nvPr/>
        </p:nvSpPr>
        <p:spPr>
          <a:xfrm>
            <a:off x="3172861" y="244968"/>
            <a:ext cx="1833972" cy="653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840615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rasitic Wasps Genetically Engineer Caterpillars Using Domesticated  Viruses - The Atlan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3479354"/>
            <a:ext cx="5688632" cy="33786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arasitic Wasp Eggs And Larvae - Learn About The Life Cycle Of Parasitic  Was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79355"/>
            <a:ext cx="4499992" cy="33749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rasitic wasp laying eggs into a host beetle larva that lives inside a...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60648"/>
            <a:ext cx="3847563" cy="302433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phid Parasitic Wasp - Aphidius colemani - Dragonf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626" y="0"/>
            <a:ext cx="4784886" cy="348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816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2630"/>
            <a:ext cx="8229600" cy="778098"/>
          </a:xfrm>
        </p:spPr>
        <p:txBody>
          <a:bodyPr/>
          <a:lstStyle/>
          <a:p>
            <a:r>
              <a:rPr lang="cs-CZ" dirty="0"/>
              <a:t>Formy parazitismu - </a:t>
            </a:r>
            <a:r>
              <a:rPr lang="cs-CZ" dirty="0" err="1"/>
              <a:t>parazitoidi</a:t>
            </a:r>
            <a:endParaRPr lang="cs-CZ" dirty="0"/>
          </a:p>
        </p:txBody>
      </p:sp>
      <p:sp>
        <p:nvSpPr>
          <p:cNvPr id="3" name="Zástupný symbol pro obsah 2"/>
          <p:cNvSpPr>
            <a:spLocks noGrp="1"/>
          </p:cNvSpPr>
          <p:nvPr>
            <p:ph sz="half" idx="1"/>
          </p:nvPr>
        </p:nvSpPr>
        <p:spPr>
          <a:xfrm>
            <a:off x="323528" y="1124744"/>
            <a:ext cx="4320480" cy="5328592"/>
          </a:xfrm>
        </p:spPr>
        <p:txBody>
          <a:bodyPr>
            <a:normAutofit fontScale="70000" lnSpcReduction="20000"/>
          </a:bodyPr>
          <a:lstStyle/>
          <a:p>
            <a:r>
              <a:rPr lang="cs-CZ" b="1" dirty="0"/>
              <a:t>Parazitoid</a:t>
            </a:r>
            <a:r>
              <a:rPr lang="cs-CZ" dirty="0"/>
              <a:t> – strategie blízká predaci – zabíjí svého hostitele na konci vývoje – vyžírá orgány a tkáně – živá konzerva – velikost srovnatelná.</a:t>
            </a:r>
          </a:p>
          <a:p>
            <a:pPr marL="0" indent="0">
              <a:buNone/>
            </a:pPr>
            <a:endParaRPr lang="cs-CZ" dirty="0"/>
          </a:p>
          <a:p>
            <a:r>
              <a:rPr lang="cs-CZ" b="1" dirty="0"/>
              <a:t>Hostitelé</a:t>
            </a:r>
            <a:r>
              <a:rPr lang="cs-CZ" dirty="0"/>
              <a:t> jsou všechna vývojová stádia hmyzu i dalších bezobratlých – např. housenky motýlů, larvy blanokřídlých, pavouci.</a:t>
            </a:r>
          </a:p>
          <a:p>
            <a:pPr marL="0" indent="0">
              <a:buNone/>
            </a:pPr>
            <a:endParaRPr lang="cs-CZ" dirty="0"/>
          </a:p>
          <a:p>
            <a:r>
              <a:rPr lang="cs-CZ" b="1" dirty="0"/>
              <a:t>Nevyměšují </a:t>
            </a:r>
            <a:r>
              <a:rPr lang="cs-CZ" dirty="0"/>
              <a:t>– slepé střevo – defekace až po ukončení vývoje v H</a:t>
            </a:r>
          </a:p>
          <a:p>
            <a:pPr marL="0" indent="0">
              <a:buNone/>
            </a:pPr>
            <a:endParaRPr lang="cs-CZ" dirty="0"/>
          </a:p>
          <a:p>
            <a:r>
              <a:rPr lang="cs-CZ" b="1" dirty="0" err="1"/>
              <a:t>Hyperparazitismus</a:t>
            </a:r>
            <a:r>
              <a:rPr lang="cs-CZ" dirty="0"/>
              <a:t> – </a:t>
            </a:r>
            <a:r>
              <a:rPr lang="cs-CZ" dirty="0" err="1"/>
              <a:t>parazitace</a:t>
            </a:r>
            <a:r>
              <a:rPr lang="cs-CZ" dirty="0"/>
              <a:t> larev blanokřídlých - parazitoidů  </a:t>
            </a:r>
          </a:p>
        </p:txBody>
      </p:sp>
      <p:sp>
        <p:nvSpPr>
          <p:cNvPr id="4" name="Zástupný symbol pro obsah 3"/>
          <p:cNvSpPr>
            <a:spLocks noGrp="1"/>
          </p:cNvSpPr>
          <p:nvPr>
            <p:ph sz="half" idx="2"/>
          </p:nvPr>
        </p:nvSpPr>
        <p:spPr>
          <a:xfrm>
            <a:off x="4853880" y="1124744"/>
            <a:ext cx="4038600" cy="5256584"/>
          </a:xfrm>
        </p:spPr>
        <p:txBody>
          <a:bodyPr>
            <a:normAutofit fontScale="70000" lnSpcReduction="20000"/>
          </a:bodyPr>
          <a:lstStyle/>
          <a:p>
            <a:r>
              <a:rPr lang="cs-CZ" dirty="0"/>
              <a:t>Nejčastěji </a:t>
            </a:r>
            <a:r>
              <a:rPr lang="cs-CZ" b="1" dirty="0" err="1"/>
              <a:t>Hymenoptera</a:t>
            </a:r>
            <a:r>
              <a:rPr lang="cs-CZ" dirty="0"/>
              <a:t> – 50tis a </a:t>
            </a:r>
            <a:r>
              <a:rPr lang="cs-CZ" b="1" dirty="0" err="1"/>
              <a:t>Diptera</a:t>
            </a:r>
            <a:r>
              <a:rPr lang="cs-CZ" dirty="0"/>
              <a:t> – 15tis druhů, ale i brouci, motýli, </a:t>
            </a:r>
            <a:r>
              <a:rPr lang="cs-CZ" dirty="0" err="1"/>
              <a:t>siťokřídlí</a:t>
            </a:r>
            <a:r>
              <a:rPr lang="cs-CZ" dirty="0"/>
              <a:t> – odhad až 25% hmyzu.</a:t>
            </a:r>
          </a:p>
          <a:p>
            <a:r>
              <a:rPr lang="cs-CZ" dirty="0"/>
              <a:t>Zástupci </a:t>
            </a:r>
            <a:r>
              <a:rPr lang="cs-CZ" b="1" dirty="0" err="1"/>
              <a:t>Hymenoptera</a:t>
            </a:r>
            <a:r>
              <a:rPr lang="cs-CZ" dirty="0"/>
              <a:t> – lumci (</a:t>
            </a:r>
            <a:r>
              <a:rPr lang="cs-CZ" dirty="0" err="1"/>
              <a:t>Ichneumonidae</a:t>
            </a:r>
            <a:r>
              <a:rPr lang="cs-CZ" dirty="0"/>
              <a:t>), lumčíci (</a:t>
            </a:r>
            <a:r>
              <a:rPr lang="cs-CZ" dirty="0" err="1"/>
              <a:t>Braconidae</a:t>
            </a:r>
            <a:r>
              <a:rPr lang="cs-CZ" dirty="0"/>
              <a:t>), </a:t>
            </a:r>
            <a:r>
              <a:rPr lang="cs-CZ" dirty="0" err="1"/>
              <a:t>vejřitky</a:t>
            </a:r>
            <a:r>
              <a:rPr lang="cs-CZ" dirty="0"/>
              <a:t> (</a:t>
            </a:r>
            <a:r>
              <a:rPr lang="cs-CZ" dirty="0" err="1"/>
              <a:t>Proctotrupoidea</a:t>
            </a:r>
            <a:r>
              <a:rPr lang="cs-CZ" dirty="0"/>
              <a:t>), </a:t>
            </a:r>
            <a:r>
              <a:rPr lang="cs-CZ" dirty="0" err="1"/>
              <a:t>mšicomary</a:t>
            </a:r>
            <a:r>
              <a:rPr lang="cs-CZ" dirty="0"/>
              <a:t> (</a:t>
            </a:r>
            <a:r>
              <a:rPr lang="cs-CZ" dirty="0" err="1"/>
              <a:t>Aphiidae</a:t>
            </a:r>
            <a:r>
              <a:rPr lang="cs-CZ" dirty="0"/>
              <a:t>), </a:t>
            </a:r>
            <a:r>
              <a:rPr lang="cs-CZ" dirty="0" err="1"/>
              <a:t>vejcomary</a:t>
            </a:r>
            <a:r>
              <a:rPr lang="cs-CZ" dirty="0"/>
              <a:t> (</a:t>
            </a:r>
            <a:r>
              <a:rPr lang="cs-CZ" dirty="0" err="1"/>
              <a:t>Scelionidae</a:t>
            </a:r>
            <a:r>
              <a:rPr lang="cs-CZ" dirty="0"/>
              <a:t>), chalcidky (</a:t>
            </a:r>
            <a:r>
              <a:rPr lang="cs-CZ" dirty="0" err="1"/>
              <a:t>Chalcidoidea</a:t>
            </a:r>
            <a:r>
              <a:rPr lang="cs-CZ" dirty="0"/>
              <a:t>)</a:t>
            </a:r>
          </a:p>
          <a:p>
            <a:r>
              <a:rPr lang="cs-CZ" dirty="0"/>
              <a:t>Hlavně </a:t>
            </a:r>
            <a:r>
              <a:rPr lang="cs-CZ" b="1" dirty="0" err="1"/>
              <a:t>Apocrita</a:t>
            </a:r>
            <a:r>
              <a:rPr lang="cs-CZ" b="1" dirty="0"/>
              <a:t> </a:t>
            </a:r>
            <a:r>
              <a:rPr lang="cs-CZ" dirty="0"/>
              <a:t>– štíhlý pas – adaptace na vpich vajíček do H</a:t>
            </a:r>
          </a:p>
          <a:p>
            <a:r>
              <a:rPr lang="cs-CZ" b="1" dirty="0"/>
              <a:t>Primitivní vosy </a:t>
            </a:r>
            <a:r>
              <a:rPr lang="cs-CZ" dirty="0"/>
              <a:t>(</a:t>
            </a:r>
            <a:r>
              <a:rPr lang="cs-CZ" dirty="0" err="1"/>
              <a:t>Scoliidae</a:t>
            </a:r>
            <a:r>
              <a:rPr lang="cs-CZ" dirty="0"/>
              <a:t>, </a:t>
            </a:r>
            <a:r>
              <a:rPr lang="cs-CZ" dirty="0" err="1"/>
              <a:t>Tiphiidae</a:t>
            </a:r>
            <a:r>
              <a:rPr lang="cs-CZ" dirty="0"/>
              <a:t>, </a:t>
            </a:r>
            <a:r>
              <a:rPr lang="cs-CZ" dirty="0" err="1"/>
              <a:t>Mutiliidae</a:t>
            </a:r>
            <a:r>
              <a:rPr lang="cs-CZ" dirty="0"/>
              <a:t>) – kladélko – žahavý orgán – ochromení H – pak kladení vajíčka.</a:t>
            </a:r>
          </a:p>
          <a:p>
            <a:r>
              <a:rPr lang="cs-CZ" b="1" dirty="0"/>
              <a:t>Hrabalky</a:t>
            </a:r>
            <a:r>
              <a:rPr lang="cs-CZ" dirty="0"/>
              <a:t> (</a:t>
            </a:r>
            <a:r>
              <a:rPr lang="cs-CZ" dirty="0" err="1"/>
              <a:t>Pompiloidea</a:t>
            </a:r>
            <a:r>
              <a:rPr lang="cs-CZ" dirty="0"/>
              <a:t>) svého H zahrabou do podzemního hnízda,    </a:t>
            </a:r>
          </a:p>
        </p:txBody>
      </p:sp>
    </p:spTree>
    <p:extLst>
      <p:ext uri="{BB962C8B-B14F-4D97-AF65-F5344CB8AC3E}">
        <p14:creationId xmlns:p14="http://schemas.microsoft.com/office/powerpoint/2010/main" val="2502292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432048"/>
          </a:xfrm>
        </p:spPr>
        <p:txBody>
          <a:bodyPr>
            <a:normAutofit fontScale="90000"/>
          </a:bodyPr>
          <a:lstStyle/>
          <a:p>
            <a:r>
              <a:rPr lang="cs-CZ" dirty="0" err="1"/>
              <a:t>Mikropredátor</a:t>
            </a:r>
            <a:r>
              <a:rPr lang="cs-CZ" dirty="0"/>
              <a:t> - </a:t>
            </a:r>
            <a:r>
              <a:rPr lang="cs-CZ" dirty="0" err="1"/>
              <a:t>krevsající</a:t>
            </a:r>
            <a:r>
              <a:rPr lang="cs-CZ" dirty="0"/>
              <a:t> členovci  </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857582"/>
            <a:ext cx="3744416" cy="493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These tiny parasites may be crawling on your skin right now | MDLin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4723618"/>
            <a:ext cx="3203575" cy="21343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agas Disease From &amp;#39;Kissing Bugs&amp;#39; Is Spreading, Causing Heart Issu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1438" y="4729906"/>
            <a:ext cx="2798987" cy="20992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leas | Pets &amp;amp; Parasites: The Pet Owner&amp;#39;s Parasite Resour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23618"/>
            <a:ext cx="3141438" cy="2460954"/>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971600" y="86071"/>
            <a:ext cx="3168352" cy="653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322515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648072"/>
          </a:xfrm>
        </p:spPr>
        <p:txBody>
          <a:bodyPr>
            <a:normAutofit fontScale="90000"/>
          </a:bodyPr>
          <a:lstStyle/>
          <a:p>
            <a:r>
              <a:rPr lang="cs-CZ" dirty="0"/>
              <a:t>Rozmanitost členovců - blechy</a:t>
            </a:r>
          </a:p>
        </p:txBody>
      </p:sp>
      <p:pic>
        <p:nvPicPr>
          <p:cNvPr id="614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836314"/>
            <a:ext cx="6696744" cy="595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9679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457200" y="197768"/>
            <a:ext cx="8229600" cy="1143000"/>
          </a:xfrm>
        </p:spPr>
        <p:txBody>
          <a:bodyPr/>
          <a:lstStyle/>
          <a:p>
            <a:pPr eaLnBrk="1" hangingPunct="1">
              <a:defRPr/>
            </a:pPr>
            <a:r>
              <a:rPr lang="en-US" altLang="cs-CZ" sz="3200" dirty="0"/>
              <a:t>Para</a:t>
            </a:r>
            <a:r>
              <a:rPr lang="cs-CZ" altLang="cs-CZ" sz="3200" dirty="0"/>
              <a:t>z</a:t>
            </a:r>
            <a:r>
              <a:rPr lang="en-US" altLang="cs-CZ" sz="3200" dirty="0" err="1"/>
              <a:t>itic</a:t>
            </a:r>
            <a:r>
              <a:rPr lang="cs-CZ" altLang="cs-CZ" sz="3200" dirty="0" err="1"/>
              <a:t>ký</a:t>
            </a:r>
            <a:r>
              <a:rPr lang="en-US" altLang="cs-CZ" sz="3200" dirty="0"/>
              <a:t> </a:t>
            </a:r>
            <a:r>
              <a:rPr lang="cs-CZ" altLang="cs-CZ" sz="3200" dirty="0"/>
              <a:t>k</a:t>
            </a:r>
            <a:r>
              <a:rPr lang="en-US" altLang="cs-CZ" sz="3200" dirty="0" err="1"/>
              <a:t>astr</a:t>
            </a:r>
            <a:r>
              <a:rPr lang="cs-CZ" altLang="cs-CZ" sz="3200" dirty="0"/>
              <a:t>á</a:t>
            </a:r>
            <a:r>
              <a:rPr lang="en-US" altLang="cs-CZ" sz="3200" dirty="0"/>
              <a:t>tor</a:t>
            </a:r>
          </a:p>
        </p:txBody>
      </p:sp>
      <p:sp>
        <p:nvSpPr>
          <p:cNvPr id="27651" name="Rectangle 3"/>
          <p:cNvSpPr>
            <a:spLocks noGrp="1" noRot="1" noChangeArrowheads="1"/>
          </p:cNvSpPr>
          <p:nvPr>
            <p:ph type="body" idx="1"/>
          </p:nvPr>
        </p:nvSpPr>
        <p:spPr>
          <a:xfrm>
            <a:off x="323850" y="1196975"/>
            <a:ext cx="8540750" cy="4498975"/>
          </a:xfrm>
        </p:spPr>
        <p:txBody>
          <a:bodyPr/>
          <a:lstStyle/>
          <a:p>
            <a:pPr eaLnBrk="1" hangingPunct="1">
              <a:buFont typeface="Arial" panose="020B0604020202020204" pitchFamily="34" charset="0"/>
              <a:buChar char="►"/>
              <a:defRPr/>
            </a:pPr>
            <a:r>
              <a:rPr lang="en-US" altLang="cs-CZ" sz="2400" dirty="0" err="1"/>
              <a:t>Energ</a:t>
            </a:r>
            <a:r>
              <a:rPr lang="cs-CZ" altLang="cs-CZ" sz="2400" dirty="0" err="1"/>
              <a:t>ie</a:t>
            </a:r>
            <a:r>
              <a:rPr lang="cs-CZ" altLang="cs-CZ" sz="2400" dirty="0"/>
              <a:t> sloužící hostiteli k reprodukci je využívána parazitem</a:t>
            </a:r>
            <a:endParaRPr lang="en-US" altLang="cs-CZ" sz="2400" dirty="0"/>
          </a:p>
          <a:p>
            <a:pPr eaLnBrk="1" hangingPunct="1">
              <a:buFont typeface="Arial" panose="020B0604020202020204" pitchFamily="34" charset="0"/>
              <a:buChar char="►"/>
              <a:defRPr/>
            </a:pPr>
            <a:endParaRPr lang="en-US" altLang="cs-CZ" sz="2400" dirty="0"/>
          </a:p>
          <a:p>
            <a:pPr eaLnBrk="1" hangingPunct="1">
              <a:buFont typeface="Arial" panose="020B0604020202020204" pitchFamily="34" charset="0"/>
              <a:buChar char="►"/>
              <a:defRPr/>
            </a:pPr>
            <a:r>
              <a:rPr lang="en-US" altLang="cs-CZ" sz="2400" dirty="0">
                <a:solidFill>
                  <a:srgbClr val="FF0000"/>
                </a:solidFill>
              </a:rPr>
              <a:t>Para</a:t>
            </a:r>
            <a:r>
              <a:rPr lang="cs-CZ" altLang="cs-CZ" sz="2400" dirty="0">
                <a:solidFill>
                  <a:srgbClr val="FF0000"/>
                </a:solidFill>
              </a:rPr>
              <a:t>z</a:t>
            </a:r>
            <a:r>
              <a:rPr lang="en-US" altLang="cs-CZ" sz="2400" dirty="0" err="1">
                <a:solidFill>
                  <a:srgbClr val="FF0000"/>
                </a:solidFill>
              </a:rPr>
              <a:t>itic</a:t>
            </a:r>
            <a:r>
              <a:rPr lang="cs-CZ" altLang="cs-CZ" sz="2400" dirty="0" err="1">
                <a:solidFill>
                  <a:srgbClr val="FF0000"/>
                </a:solidFill>
              </a:rPr>
              <a:t>ký</a:t>
            </a:r>
            <a:r>
              <a:rPr lang="en-US" altLang="cs-CZ" sz="2400" dirty="0">
                <a:solidFill>
                  <a:srgbClr val="FF0000"/>
                </a:solidFill>
              </a:rPr>
              <a:t> </a:t>
            </a:r>
            <a:r>
              <a:rPr lang="cs-CZ" altLang="cs-CZ" sz="2400" dirty="0" err="1">
                <a:solidFill>
                  <a:srgbClr val="FF0000"/>
                </a:solidFill>
              </a:rPr>
              <a:t>ka</a:t>
            </a:r>
            <a:r>
              <a:rPr lang="en-US" altLang="cs-CZ" sz="2400" dirty="0" err="1">
                <a:solidFill>
                  <a:srgbClr val="FF0000"/>
                </a:solidFill>
              </a:rPr>
              <a:t>str</a:t>
            </a:r>
            <a:r>
              <a:rPr lang="cs-CZ" altLang="cs-CZ" sz="2400" dirty="0">
                <a:solidFill>
                  <a:srgbClr val="FF0000"/>
                </a:solidFill>
              </a:rPr>
              <a:t>á</a:t>
            </a:r>
            <a:r>
              <a:rPr lang="en-US" altLang="cs-CZ" sz="2400" dirty="0">
                <a:solidFill>
                  <a:srgbClr val="FF0000"/>
                </a:solidFill>
              </a:rPr>
              <a:t>tor</a:t>
            </a:r>
            <a:r>
              <a:rPr lang="cs-CZ" altLang="cs-CZ" sz="2400" dirty="0">
                <a:solidFill>
                  <a:srgbClr val="FF0000"/>
                </a:solidFill>
              </a:rPr>
              <a:t> -</a:t>
            </a:r>
            <a:r>
              <a:rPr lang="en-US" altLang="cs-CZ" sz="2400" dirty="0">
                <a:solidFill>
                  <a:srgbClr val="FF0000"/>
                </a:solidFill>
              </a:rPr>
              <a:t> </a:t>
            </a:r>
            <a:r>
              <a:rPr lang="cs-CZ" altLang="cs-CZ" sz="2400" dirty="0"/>
              <a:t>zabíjí hostitele v evolučním slova smyslu</a:t>
            </a:r>
            <a:endParaRPr lang="en-US" altLang="cs-CZ" sz="2400" dirty="0"/>
          </a:p>
          <a:p>
            <a:pPr eaLnBrk="1" hangingPunct="1">
              <a:buFont typeface="Arial" panose="020B0604020202020204" pitchFamily="34" charset="0"/>
              <a:buChar char="►"/>
              <a:defRPr/>
            </a:pPr>
            <a:endParaRPr lang="en-US" altLang="cs-CZ" sz="2400" dirty="0"/>
          </a:p>
          <a:p>
            <a:pPr eaLnBrk="1" hangingPunct="1">
              <a:buFont typeface="Arial" panose="020B0604020202020204" pitchFamily="34" charset="0"/>
              <a:buChar char="►"/>
              <a:defRPr/>
            </a:pPr>
            <a:r>
              <a:rPr lang="cs-CZ" altLang="cs-CZ" sz="2400" dirty="0">
                <a:solidFill>
                  <a:srgbClr val="FF0000"/>
                </a:solidFill>
              </a:rPr>
              <a:t>Částečný</a:t>
            </a:r>
            <a:r>
              <a:rPr lang="en-US" altLang="cs-CZ" sz="2400" dirty="0">
                <a:solidFill>
                  <a:srgbClr val="FF0000"/>
                </a:solidFill>
              </a:rPr>
              <a:t> </a:t>
            </a:r>
            <a:r>
              <a:rPr lang="cs-CZ" altLang="cs-CZ" sz="2400" dirty="0">
                <a:solidFill>
                  <a:srgbClr val="FF0000"/>
                </a:solidFill>
              </a:rPr>
              <a:t>k</a:t>
            </a:r>
            <a:r>
              <a:rPr lang="en-US" altLang="cs-CZ" sz="2400" dirty="0" err="1">
                <a:solidFill>
                  <a:srgbClr val="FF0000"/>
                </a:solidFill>
              </a:rPr>
              <a:t>astr</a:t>
            </a:r>
            <a:r>
              <a:rPr lang="cs-CZ" altLang="cs-CZ" sz="2400" dirty="0">
                <a:solidFill>
                  <a:srgbClr val="FF0000"/>
                </a:solidFill>
              </a:rPr>
              <a:t>á</a:t>
            </a:r>
            <a:r>
              <a:rPr lang="en-US" altLang="cs-CZ" sz="2400" dirty="0">
                <a:solidFill>
                  <a:srgbClr val="FF0000"/>
                </a:solidFill>
              </a:rPr>
              <a:t>tor </a:t>
            </a:r>
            <a:r>
              <a:rPr lang="en-US" altLang="cs-CZ" sz="2400" dirty="0"/>
              <a:t>– </a:t>
            </a:r>
            <a:r>
              <a:rPr lang="cs-CZ" altLang="cs-CZ" sz="2400" dirty="0"/>
              <a:t>přechod mezi typickým parazitem a parazitickým kastrátorem</a:t>
            </a:r>
            <a:endParaRPr lang="en-US" altLang="cs-CZ" sz="2400" dirty="0"/>
          </a:p>
        </p:txBody>
      </p:sp>
      <p:pic>
        <p:nvPicPr>
          <p:cNvPr id="6146" name="Picture 2" descr="The isopod Hemioniscus balani is a parasitic castrator of hermaphroditic  barnacles. The isopods feed on ovarian fluid, causing the host to lost  female reproductive ability (male functionality remains).: ScienceFa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30418"/>
            <a:ext cx="4782645" cy="28269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ience Jargon Band Name of the Day: “Parasitic Castration” | Matt Wha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578" y="4130418"/>
            <a:ext cx="4380421" cy="302433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771800" y="404663"/>
            <a:ext cx="3672408" cy="7356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55372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2074"/>
          </a:xfrm>
        </p:spPr>
        <p:txBody>
          <a:bodyPr>
            <a:normAutofit fontScale="90000"/>
          </a:bodyPr>
          <a:lstStyle/>
          <a:p>
            <a:r>
              <a:rPr lang="cs-CZ" dirty="0"/>
              <a:t>Hnízdní parazitismus – kukačka obecná</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291" y="980728"/>
            <a:ext cx="3396438" cy="2547329"/>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91" y="3501008"/>
            <a:ext cx="4562639" cy="2929653"/>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093" y="3501008"/>
            <a:ext cx="3373768" cy="2925799"/>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891" y="980728"/>
            <a:ext cx="4532619" cy="2547332"/>
          </a:xfrm>
          <a:prstGeom prst="rect">
            <a:avLst/>
          </a:prstGeom>
        </p:spPr>
      </p:pic>
    </p:spTree>
    <p:extLst>
      <p:ext uri="{BB962C8B-B14F-4D97-AF65-F5344CB8AC3E}">
        <p14:creationId xmlns:p14="http://schemas.microsoft.com/office/powerpoint/2010/main" val="29644141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Obdélník 4"/>
          <p:cNvSpPr/>
          <p:nvPr/>
        </p:nvSpPr>
        <p:spPr>
          <a:xfrm>
            <a:off x="1547664" y="847517"/>
            <a:ext cx="6048672" cy="653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634042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dpis 1"/>
          <p:cNvSpPr>
            <a:spLocks noGrp="1"/>
          </p:cNvSpPr>
          <p:nvPr>
            <p:ph type="title"/>
          </p:nvPr>
        </p:nvSpPr>
        <p:spPr>
          <a:xfrm>
            <a:off x="2618964" y="764704"/>
            <a:ext cx="3946829" cy="539455"/>
          </a:xfrm>
        </p:spPr>
        <p:txBody>
          <a:bodyPr/>
          <a:lstStyle/>
          <a:p>
            <a:r>
              <a:rPr lang="cs-CZ" altLang="cs-CZ" sz="2700" b="1" dirty="0"/>
              <a:t>Sociální parazitismus</a:t>
            </a:r>
          </a:p>
        </p:txBody>
      </p:sp>
      <p:pic>
        <p:nvPicPr>
          <p:cNvPr id="143363" name="Picture 6" descr="Sozialparasitismus bei mitteleuropäischen Ameisen - Veranstaltung |  Naturkundemuseum"/>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75525" y="1704064"/>
            <a:ext cx="6392950" cy="4125631"/>
          </a:xfr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987824" y="836712"/>
            <a:ext cx="3240360" cy="3983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Tree>
    <p:extLst>
      <p:ext uri="{BB962C8B-B14F-4D97-AF65-F5344CB8AC3E}">
        <p14:creationId xmlns:p14="http://schemas.microsoft.com/office/powerpoint/2010/main" val="18434270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43164"/>
            <a:ext cx="8229600" cy="504056"/>
          </a:xfrm>
        </p:spPr>
        <p:txBody>
          <a:bodyPr>
            <a:noAutofit/>
          </a:bodyPr>
          <a:lstStyle/>
          <a:p>
            <a:r>
              <a:rPr lang="cs-CZ" dirty="0"/>
              <a:t>Sociální parazitismus a otrokářství</a:t>
            </a:r>
          </a:p>
        </p:txBody>
      </p:sp>
      <p:sp>
        <p:nvSpPr>
          <p:cNvPr id="3" name="Zástupný symbol pro obsah 2"/>
          <p:cNvSpPr>
            <a:spLocks noGrp="1"/>
          </p:cNvSpPr>
          <p:nvPr>
            <p:ph sz="half" idx="1"/>
          </p:nvPr>
        </p:nvSpPr>
        <p:spPr>
          <a:xfrm>
            <a:off x="251520" y="1484784"/>
            <a:ext cx="4186808" cy="6552728"/>
          </a:xfrm>
        </p:spPr>
        <p:txBody>
          <a:bodyPr>
            <a:normAutofit fontScale="55000" lnSpcReduction="20000"/>
          </a:bodyPr>
          <a:lstStyle/>
          <a:p>
            <a:r>
              <a:rPr lang="cs-CZ" dirty="0"/>
              <a:t>Nejčastěji</a:t>
            </a:r>
            <a:r>
              <a:rPr lang="cs-CZ" b="1" dirty="0"/>
              <a:t> </a:t>
            </a:r>
            <a:r>
              <a:rPr lang="cs-CZ" b="1" dirty="0" err="1"/>
              <a:t>Hymenoptera</a:t>
            </a:r>
            <a:endParaRPr lang="cs-CZ" b="1" dirty="0"/>
          </a:p>
          <a:p>
            <a:pPr marL="0" indent="0">
              <a:buNone/>
            </a:pPr>
            <a:endParaRPr lang="cs-CZ" b="1" dirty="0"/>
          </a:p>
          <a:p>
            <a:r>
              <a:rPr lang="cs-CZ" b="1" dirty="0"/>
              <a:t>Parazitické druhy </a:t>
            </a:r>
            <a:r>
              <a:rPr lang="cs-CZ" dirty="0"/>
              <a:t>jsou závislé na členech kolonie sociálního hmyzu – </a:t>
            </a:r>
            <a:r>
              <a:rPr lang="cs-CZ" dirty="0" err="1"/>
              <a:t>Formicidae</a:t>
            </a:r>
            <a:r>
              <a:rPr lang="cs-CZ" dirty="0"/>
              <a:t>, </a:t>
            </a:r>
            <a:r>
              <a:rPr lang="cs-CZ" dirty="0" err="1"/>
              <a:t>Myrmicidae</a:t>
            </a:r>
            <a:r>
              <a:rPr lang="cs-CZ" dirty="0"/>
              <a:t> a včely.</a:t>
            </a:r>
          </a:p>
          <a:p>
            <a:endParaRPr lang="cs-CZ" b="1" dirty="0"/>
          </a:p>
          <a:p>
            <a:r>
              <a:rPr lang="cs-CZ" b="1" dirty="0"/>
              <a:t>Sociální parazitismus </a:t>
            </a:r>
            <a:r>
              <a:rPr lang="cs-CZ" dirty="0"/>
              <a:t>vznikl několikrát na sobě nezávisle – různé strategie a sociální organizace jak u parazitoidů tak u hostitelů.</a:t>
            </a:r>
          </a:p>
          <a:p>
            <a:pPr marL="0" indent="0">
              <a:buNone/>
            </a:pPr>
            <a:endParaRPr lang="cs-CZ" dirty="0"/>
          </a:p>
          <a:p>
            <a:r>
              <a:rPr lang="cs-CZ" dirty="0"/>
              <a:t>Dva typy – (1) </a:t>
            </a:r>
            <a:r>
              <a:rPr lang="cs-CZ" b="1" dirty="0"/>
              <a:t>složená hnízda </a:t>
            </a:r>
            <a:r>
              <a:rPr lang="cs-CZ" dirty="0"/>
              <a:t>a (2)</a:t>
            </a:r>
            <a:r>
              <a:rPr lang="cs-CZ" b="1" dirty="0"/>
              <a:t> smíšené kolonie </a:t>
            </a:r>
            <a:endParaRPr lang="cs-CZ" dirty="0"/>
          </a:p>
          <a:p>
            <a:endParaRPr lang="cs-CZ" b="1" dirty="0"/>
          </a:p>
          <a:p>
            <a:r>
              <a:rPr lang="cs-CZ" b="1" dirty="0"/>
              <a:t>(1) složená hnízda - </a:t>
            </a:r>
            <a:r>
              <a:rPr lang="cs-CZ" dirty="0"/>
              <a:t>nepříbuzné druhy – P krade potravu a žere potomstvo H v mraveništi a nebo 2 druhy žijí společně - jeden ovládá druhý a je jím krmen </a:t>
            </a:r>
            <a:r>
              <a:rPr lang="cs-CZ" dirty="0" err="1"/>
              <a:t>regurgitovanou</a:t>
            </a:r>
            <a:r>
              <a:rPr lang="cs-CZ" dirty="0"/>
              <a:t> potravou</a:t>
            </a:r>
          </a:p>
        </p:txBody>
      </p:sp>
      <p:sp>
        <p:nvSpPr>
          <p:cNvPr id="4" name="Zástupný symbol pro obsah 3"/>
          <p:cNvSpPr>
            <a:spLocks noGrp="1"/>
          </p:cNvSpPr>
          <p:nvPr>
            <p:ph sz="half" idx="2"/>
          </p:nvPr>
        </p:nvSpPr>
        <p:spPr>
          <a:xfrm>
            <a:off x="4644008" y="1450701"/>
            <a:ext cx="4038600" cy="5434683"/>
          </a:xfrm>
        </p:spPr>
        <p:txBody>
          <a:bodyPr>
            <a:normAutofit fontScale="55000" lnSpcReduction="20000"/>
          </a:bodyPr>
          <a:lstStyle/>
          <a:p>
            <a:r>
              <a:rPr lang="cs-CZ" dirty="0"/>
              <a:t>(2) </a:t>
            </a:r>
            <a:r>
              <a:rPr lang="cs-CZ" b="1" dirty="0"/>
              <a:t>smíšené kolonie</a:t>
            </a:r>
            <a:r>
              <a:rPr lang="cs-CZ" dirty="0"/>
              <a:t>: </a:t>
            </a:r>
          </a:p>
          <a:p>
            <a:r>
              <a:rPr lang="cs-CZ" dirty="0"/>
              <a:t>dočasný sociální parazitismus (DSP)</a:t>
            </a:r>
          </a:p>
          <a:p>
            <a:r>
              <a:rPr lang="cs-CZ" dirty="0"/>
              <a:t>Otrokářství (</a:t>
            </a:r>
            <a:r>
              <a:rPr lang="cs-CZ" dirty="0" err="1"/>
              <a:t>dulosis</a:t>
            </a:r>
            <a:r>
              <a:rPr lang="cs-CZ" dirty="0"/>
              <a:t>)</a:t>
            </a:r>
          </a:p>
          <a:p>
            <a:r>
              <a:rPr lang="cs-CZ" dirty="0"/>
              <a:t>Stálý parazitismus (</a:t>
            </a:r>
            <a:r>
              <a:rPr lang="cs-CZ" dirty="0" err="1"/>
              <a:t>inkvilinismus</a:t>
            </a:r>
            <a:r>
              <a:rPr lang="cs-CZ" dirty="0"/>
              <a:t>) bez otrokářství</a:t>
            </a:r>
          </a:p>
          <a:p>
            <a:endParaRPr lang="cs-CZ" b="1" dirty="0"/>
          </a:p>
          <a:p>
            <a:r>
              <a:rPr lang="cs-CZ" b="1" dirty="0"/>
              <a:t>DSP</a:t>
            </a:r>
            <a:r>
              <a:rPr lang="cs-CZ" dirty="0"/>
              <a:t> – oplozená královna pronikne do kolonie H – maskuje se  - zabije původní královnu – produkuje potomky a nahradí původní druh</a:t>
            </a:r>
          </a:p>
          <a:p>
            <a:r>
              <a:rPr lang="cs-CZ" b="1" dirty="0"/>
              <a:t>Otrokářství</a:t>
            </a:r>
            <a:r>
              <a:rPr lang="cs-CZ" dirty="0"/>
              <a:t> – využití pro práci – mravenci – nájezdy do hnízd - kradou larvy a kukly. Otrokáři často nejsou schopni získávat potravu – adaptace – čelisti zabíjející bránící se dělnice.</a:t>
            </a:r>
          </a:p>
          <a:p>
            <a:r>
              <a:rPr lang="cs-CZ" b="1" dirty="0" err="1"/>
              <a:t>Invilinismus</a:t>
            </a:r>
            <a:r>
              <a:rPr lang="cs-CZ" b="1" dirty="0"/>
              <a:t> </a:t>
            </a:r>
            <a:r>
              <a:rPr lang="cs-CZ" dirty="0"/>
              <a:t>-  nejčastější strategie u mravenců – P královnu nezabíjí, ale využívá celou strukturu a organizaci kolonie pro svůj prospěch. P produkuje pouze sexuální kastu a případně vojáky.</a:t>
            </a:r>
          </a:p>
          <a:p>
            <a:r>
              <a:rPr lang="cs-CZ" dirty="0"/>
              <a:t>Smíšení kolonií – fylogenetická příbuznost partnerů – hypotézy vzniku </a:t>
            </a:r>
          </a:p>
          <a:p>
            <a:r>
              <a:rPr lang="cs-CZ" dirty="0"/>
              <a:t>Hnízdní parazitismu i u včel – cca 15% druhů – včela naklade vajíčka do hnízda jiného druhu – larva zlikviduje vejce či larvu H. Parazitická včela je často podobná svému H. </a:t>
            </a:r>
          </a:p>
          <a:p>
            <a:pPr marL="0" indent="0">
              <a:buNone/>
            </a:pPr>
            <a:r>
              <a:rPr lang="cs-CZ" dirty="0"/>
              <a:t>	</a:t>
            </a:r>
          </a:p>
        </p:txBody>
      </p:sp>
    </p:spTree>
    <p:extLst>
      <p:ext uri="{BB962C8B-B14F-4D97-AF65-F5344CB8AC3E}">
        <p14:creationId xmlns:p14="http://schemas.microsoft.com/office/powerpoint/2010/main" val="540012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descr="Parasite Diversity, Ecology and Evolution Hsuan-Wien Chen Laboratory of  Parasitism Dept. Biological Resources, National Chiayi University. - ppt  video onlin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7920880" cy="594066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526094" y="622429"/>
            <a:ext cx="4566186" cy="646331"/>
          </a:xfrm>
          <a:prstGeom prst="rect">
            <a:avLst/>
          </a:prstGeom>
          <a:solidFill>
            <a:schemeClr val="bg1"/>
          </a:solidFill>
        </p:spPr>
        <p:txBody>
          <a:bodyPr wrap="none" rtlCol="0">
            <a:spAutoFit/>
          </a:bodyPr>
          <a:lstStyle/>
          <a:p>
            <a:r>
              <a:rPr lang="cs-CZ" sz="3600" dirty="0"/>
              <a:t>Relativní počty parazitů</a:t>
            </a:r>
          </a:p>
        </p:txBody>
      </p:sp>
    </p:spTree>
    <p:extLst>
      <p:ext uri="{BB962C8B-B14F-4D97-AF65-F5344CB8AC3E}">
        <p14:creationId xmlns:p14="http://schemas.microsoft.com/office/powerpoint/2010/main" val="2812676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bdélník 3"/>
          <p:cNvSpPr/>
          <p:nvPr/>
        </p:nvSpPr>
        <p:spPr>
          <a:xfrm>
            <a:off x="539552" y="260648"/>
            <a:ext cx="8244408"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000" dirty="0">
                <a:solidFill>
                  <a:schemeClr val="tx1"/>
                </a:solidFill>
              </a:rPr>
              <a:t>Sociální parazitismus u hmyzu</a:t>
            </a:r>
          </a:p>
        </p:txBody>
      </p:sp>
    </p:spTree>
    <p:extLst>
      <p:ext uri="{BB962C8B-B14F-4D97-AF65-F5344CB8AC3E}">
        <p14:creationId xmlns:p14="http://schemas.microsoft.com/office/powerpoint/2010/main" val="34504488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2492896"/>
            <a:ext cx="1763688" cy="2610781"/>
          </a:xfrm>
          <a:prstGeom prst="rect">
            <a:avLst/>
          </a:prstGeom>
        </p:spPr>
      </p:pic>
      <p:sp>
        <p:nvSpPr>
          <p:cNvPr id="2" name="Nadpis 1"/>
          <p:cNvSpPr>
            <a:spLocks noGrp="1"/>
          </p:cNvSpPr>
          <p:nvPr>
            <p:ph type="title"/>
          </p:nvPr>
        </p:nvSpPr>
        <p:spPr>
          <a:xfrm>
            <a:off x="457200" y="130622"/>
            <a:ext cx="8229600" cy="418058"/>
          </a:xfrm>
        </p:spPr>
        <p:txBody>
          <a:bodyPr>
            <a:normAutofit fontScale="90000"/>
          </a:bodyPr>
          <a:lstStyle/>
          <a:p>
            <a:r>
              <a:rPr lang="cs-CZ" dirty="0" err="1"/>
              <a:t>Kleptoparazitismus</a:t>
            </a:r>
            <a:r>
              <a:rPr lang="cs-CZ" dirty="0"/>
              <a:t>  - příklady</a:t>
            </a: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 y="760683"/>
            <a:ext cx="3060339" cy="2046127"/>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0421" y="764704"/>
            <a:ext cx="3085756" cy="2052028"/>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7" y="764704"/>
            <a:ext cx="2987823" cy="2052028"/>
          </a:xfrm>
          <a:prstGeom prst="rect">
            <a:avLst/>
          </a:prstGeom>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1" y="2798499"/>
            <a:ext cx="3898217" cy="2190798"/>
          </a:xfrm>
          <a:prstGeom prst="rect">
            <a:avLst/>
          </a:prstGeom>
        </p:spPr>
      </p:pic>
      <p:pic>
        <p:nvPicPr>
          <p:cNvPr id="7" name="Obráze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2963" y="2804723"/>
            <a:ext cx="3501203" cy="2178350"/>
          </a:xfrm>
          <a:prstGeom prst="rect">
            <a:avLst/>
          </a:prstGeom>
        </p:spPr>
      </p:pic>
      <p:pic>
        <p:nvPicPr>
          <p:cNvPr id="9" name="Obráze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4983073"/>
            <a:ext cx="3039396" cy="1874927"/>
          </a:xfrm>
          <a:prstGeom prst="rect">
            <a:avLst/>
          </a:prstGeom>
        </p:spPr>
      </p:pic>
      <p:pic>
        <p:nvPicPr>
          <p:cNvPr id="10" name="Obrázek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0371" y="4983073"/>
            <a:ext cx="2499277" cy="1874927"/>
          </a:xfrm>
          <a:prstGeom prst="rect">
            <a:avLst/>
          </a:prstGeom>
        </p:spPr>
      </p:pic>
      <p:pic>
        <p:nvPicPr>
          <p:cNvPr id="11" name="Obrázek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19647" y="4963520"/>
            <a:ext cx="3597285" cy="1897218"/>
          </a:xfrm>
          <a:prstGeom prst="rect">
            <a:avLst/>
          </a:prstGeom>
        </p:spPr>
      </p:pic>
      <p:pic>
        <p:nvPicPr>
          <p:cNvPr id="12" name="Obrázek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9397" y="769223"/>
            <a:ext cx="3116779" cy="2047509"/>
          </a:xfrm>
          <a:prstGeom prst="rect">
            <a:avLst/>
          </a:prstGeom>
        </p:spPr>
      </p:pic>
    </p:spTree>
    <p:extLst>
      <p:ext uri="{BB962C8B-B14F-4D97-AF65-F5344CB8AC3E}">
        <p14:creationId xmlns:p14="http://schemas.microsoft.com/office/powerpoint/2010/main" val="17453508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27384"/>
            <a:ext cx="9144000" cy="6609521"/>
          </a:xfrm>
          <a:prstGeom prst="rect">
            <a:avLst/>
          </a:prstGeom>
        </p:spPr>
      </p:pic>
      <p:sp>
        <p:nvSpPr>
          <p:cNvPr id="4" name="Obdélník 3"/>
          <p:cNvSpPr/>
          <p:nvPr/>
        </p:nvSpPr>
        <p:spPr>
          <a:xfrm>
            <a:off x="1979712" y="248479"/>
            <a:ext cx="4896544" cy="1169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Potravní parazitismus</a:t>
            </a:r>
          </a:p>
        </p:txBody>
      </p:sp>
      <p:sp>
        <p:nvSpPr>
          <p:cNvPr id="5" name="Obdélník 4"/>
          <p:cNvSpPr/>
          <p:nvPr/>
        </p:nvSpPr>
        <p:spPr>
          <a:xfrm>
            <a:off x="22110" y="1417638"/>
            <a:ext cx="3515004" cy="550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331640" y="417632"/>
            <a:ext cx="5859422" cy="898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400" dirty="0">
                <a:solidFill>
                  <a:schemeClr val="tx1"/>
                </a:solidFill>
              </a:rPr>
              <a:t>Potravní parazitismus</a:t>
            </a:r>
          </a:p>
        </p:txBody>
      </p:sp>
      <p:sp>
        <p:nvSpPr>
          <p:cNvPr id="7" name="Obdélník 6"/>
          <p:cNvSpPr/>
          <p:nvPr/>
        </p:nvSpPr>
        <p:spPr>
          <a:xfrm>
            <a:off x="1688314" y="540598"/>
            <a:ext cx="5187942" cy="653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468602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864096"/>
          </a:xfrm>
        </p:spPr>
        <p:txBody>
          <a:bodyPr/>
          <a:lstStyle/>
          <a:p>
            <a:r>
              <a:rPr lang="cs-CZ" dirty="0" err="1"/>
              <a:t>Kleptoparazitismus</a:t>
            </a:r>
            <a:r>
              <a:rPr lang="cs-CZ" dirty="0"/>
              <a:t> a </a:t>
            </a:r>
            <a:r>
              <a:rPr lang="cs-CZ" dirty="0" err="1"/>
              <a:t>forézie</a:t>
            </a:r>
            <a:endParaRPr lang="cs-CZ" dirty="0"/>
          </a:p>
        </p:txBody>
      </p:sp>
      <p:sp>
        <p:nvSpPr>
          <p:cNvPr id="3" name="Zástupný symbol pro obsah 2"/>
          <p:cNvSpPr>
            <a:spLocks noGrp="1"/>
          </p:cNvSpPr>
          <p:nvPr>
            <p:ph sz="half" idx="1"/>
          </p:nvPr>
        </p:nvSpPr>
        <p:spPr/>
        <p:txBody>
          <a:bodyPr>
            <a:normAutofit fontScale="85000" lnSpcReduction="20000"/>
          </a:bodyPr>
          <a:lstStyle/>
          <a:p>
            <a:r>
              <a:rPr lang="cs-CZ" b="1" dirty="0" err="1"/>
              <a:t>Kleptoparaziti</a:t>
            </a:r>
            <a:r>
              <a:rPr lang="cs-CZ" dirty="0"/>
              <a:t> – ujídají svému hostiteli od úst – snižují tak množství přijaté potravy – např. fregatky</a:t>
            </a:r>
          </a:p>
          <a:p>
            <a:r>
              <a:rPr lang="cs-CZ" dirty="0"/>
              <a:t>Jiné využití hostitele – </a:t>
            </a:r>
            <a:r>
              <a:rPr lang="cs-CZ" b="1" dirty="0" err="1"/>
              <a:t>forézie</a:t>
            </a:r>
            <a:r>
              <a:rPr lang="cs-CZ" b="1" dirty="0"/>
              <a:t> </a:t>
            </a:r>
            <a:r>
              <a:rPr lang="cs-CZ" dirty="0"/>
              <a:t>– hostitel slouží jako přepravní prostředek </a:t>
            </a:r>
          </a:p>
        </p:txBody>
      </p:sp>
      <p:sp>
        <p:nvSpPr>
          <p:cNvPr id="4" name="Zástupný symbol pro obsah 3"/>
          <p:cNvSpPr>
            <a:spLocks noGrp="1"/>
          </p:cNvSpPr>
          <p:nvPr>
            <p:ph sz="half" idx="2"/>
          </p:nvPr>
        </p:nvSpPr>
        <p:spPr>
          <a:xfrm>
            <a:off x="4648200" y="1600200"/>
            <a:ext cx="4038600" cy="4853136"/>
          </a:xfrm>
        </p:spPr>
        <p:txBody>
          <a:bodyPr>
            <a:normAutofit fontScale="85000" lnSpcReduction="20000"/>
          </a:bodyPr>
          <a:lstStyle/>
          <a:p>
            <a:r>
              <a:rPr lang="cs-CZ" b="1" dirty="0" err="1"/>
              <a:t>Braula</a:t>
            </a:r>
            <a:r>
              <a:rPr lang="cs-CZ" b="1" dirty="0"/>
              <a:t> </a:t>
            </a:r>
            <a:r>
              <a:rPr lang="cs-CZ" b="1" dirty="0" err="1"/>
              <a:t>coeca</a:t>
            </a:r>
            <a:r>
              <a:rPr lang="cs-CZ" b="1" dirty="0"/>
              <a:t> </a:t>
            </a:r>
            <a:r>
              <a:rPr lang="cs-CZ" dirty="0"/>
              <a:t>– </a:t>
            </a:r>
            <a:r>
              <a:rPr lang="cs-CZ" dirty="0" err="1"/>
              <a:t>kleptomanická</a:t>
            </a:r>
            <a:r>
              <a:rPr lang="cs-CZ" dirty="0"/>
              <a:t> a </a:t>
            </a:r>
            <a:r>
              <a:rPr lang="cs-CZ" dirty="0" err="1"/>
              <a:t>foretická</a:t>
            </a:r>
            <a:r>
              <a:rPr lang="cs-CZ" dirty="0"/>
              <a:t> moucha</a:t>
            </a:r>
          </a:p>
          <a:p>
            <a:r>
              <a:rPr lang="cs-CZ" dirty="0"/>
              <a:t>okrádá různé hmyzí a pavoučí predátory</a:t>
            </a:r>
          </a:p>
          <a:p>
            <a:r>
              <a:rPr lang="cs-CZ" dirty="0"/>
              <a:t>Drobní </a:t>
            </a:r>
            <a:r>
              <a:rPr lang="cs-CZ" dirty="0" err="1"/>
              <a:t>kleptoparaziti</a:t>
            </a:r>
            <a:r>
              <a:rPr lang="cs-CZ" dirty="0"/>
              <a:t> – často malí roztoči – tiplíci – vykrádají pavoučí sítě </a:t>
            </a:r>
          </a:p>
          <a:p>
            <a:r>
              <a:rPr lang="cs-CZ" dirty="0"/>
              <a:t>Okrádaní jsou často např. </a:t>
            </a:r>
            <a:r>
              <a:rPr lang="cs-CZ" dirty="0" err="1"/>
              <a:t>listorozí</a:t>
            </a:r>
            <a:r>
              <a:rPr lang="cs-CZ" dirty="0"/>
              <a:t> brouci – hovniválové – parazitují jim na kuličkách larvy much (</a:t>
            </a:r>
            <a:r>
              <a:rPr lang="cs-CZ" dirty="0" err="1"/>
              <a:t>Sphaeroceridae</a:t>
            </a:r>
            <a:r>
              <a:rPr lang="cs-CZ" dirty="0"/>
              <a:t>) – kulička jim slouží jako místo vývoje potomstva</a:t>
            </a:r>
          </a:p>
        </p:txBody>
      </p:sp>
      <p:sp>
        <p:nvSpPr>
          <p:cNvPr id="5" name="AutoShape 2" descr="Včelomorka obecná – Wikipedie"/>
          <p:cNvSpPr>
            <a:spLocks noChangeAspect="1" noChangeArrowheads="1"/>
          </p:cNvSpPr>
          <p:nvPr/>
        </p:nvSpPr>
        <p:spPr bwMode="auto">
          <a:xfrm>
            <a:off x="63500" y="-136525"/>
            <a:ext cx="1733550" cy="2028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6233" y="4167249"/>
            <a:ext cx="2184276" cy="1733552"/>
          </a:xfrm>
          <a:prstGeom prst="rect">
            <a:avLst/>
          </a:prstGeom>
        </p:spPr>
      </p:pic>
      <p:sp>
        <p:nvSpPr>
          <p:cNvPr id="8" name="AutoShape 4" descr="Braula coeca | WindowBee™"/>
          <p:cNvSpPr>
            <a:spLocks noChangeAspect="1" noChangeArrowheads="1"/>
          </p:cNvSpPr>
          <p:nvPr/>
        </p:nvSpPr>
        <p:spPr bwMode="auto">
          <a:xfrm>
            <a:off x="63500" y="-136525"/>
            <a:ext cx="2628900" cy="167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924" y="5034025"/>
            <a:ext cx="1944453" cy="1327089"/>
          </a:xfrm>
          <a:prstGeom prst="rect">
            <a:avLst/>
          </a:prstGeom>
        </p:spPr>
      </p:pic>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501" y="3954911"/>
            <a:ext cx="2019300" cy="1093535"/>
          </a:xfrm>
          <a:prstGeom prst="rect">
            <a:avLst/>
          </a:prstGeom>
        </p:spPr>
      </p:pic>
    </p:spTree>
    <p:extLst>
      <p:ext uri="{BB962C8B-B14F-4D97-AF65-F5344CB8AC3E}">
        <p14:creationId xmlns:p14="http://schemas.microsoft.com/office/powerpoint/2010/main" val="22181633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21435" y="460474"/>
            <a:ext cx="5142853" cy="376238"/>
          </a:xfrm>
        </p:spPr>
        <p:txBody>
          <a:bodyPr>
            <a:noAutofit/>
          </a:bodyPr>
          <a:lstStyle/>
          <a:p>
            <a:pPr>
              <a:defRPr/>
            </a:pPr>
            <a:r>
              <a:rPr lang="cs-CZ" sz="4000" dirty="0"/>
              <a:t>Sexuální parasitismus</a:t>
            </a:r>
          </a:p>
        </p:txBody>
      </p:sp>
      <p:sp>
        <p:nvSpPr>
          <p:cNvPr id="145411" name="Zástupný symbol pro obsah 2"/>
          <p:cNvSpPr>
            <a:spLocks noGrp="1"/>
          </p:cNvSpPr>
          <p:nvPr>
            <p:ph idx="1"/>
          </p:nvPr>
        </p:nvSpPr>
        <p:spPr>
          <a:xfrm>
            <a:off x="107504" y="1124744"/>
            <a:ext cx="8640960" cy="941954"/>
          </a:xfrm>
        </p:spPr>
        <p:txBody>
          <a:bodyPr>
            <a:noAutofit/>
          </a:bodyPr>
          <a:lstStyle/>
          <a:p>
            <a:pPr marL="0" indent="0">
              <a:buNone/>
            </a:pPr>
            <a:r>
              <a:rPr lang="cs-CZ" altLang="cs-CZ" sz="1800" dirty="0"/>
              <a:t>Unikátní strategii mají hlubinné ryby druhu </a:t>
            </a:r>
            <a:r>
              <a:rPr lang="cs-CZ" altLang="cs-CZ" sz="1800" dirty="0" err="1"/>
              <a:t>Ceratias</a:t>
            </a:r>
            <a:r>
              <a:rPr lang="cs-CZ" altLang="cs-CZ" sz="1800" dirty="0"/>
              <a:t> </a:t>
            </a:r>
            <a:r>
              <a:rPr lang="cs-CZ" altLang="cs-CZ" sz="1800" dirty="0" err="1"/>
              <a:t>holboelli</a:t>
            </a:r>
            <a:r>
              <a:rPr lang="cs-CZ" altLang="cs-CZ" sz="1800" dirty="0"/>
              <a:t>, kde samec je redukován na velice malou velikost těla a je tzv. sexuální parazit. Z hlediska svého přežití zcela závisí na samici svého druhu. Je přichycen na její spodní straně těla a není schopen ….. Samice jej živí a chrání před predátory, zatímco samec ji toto ničím neopětuje. Jediné co ji poskytuje jsou spermie, které samice potřebuje pro vznik nové generace</a:t>
            </a:r>
            <a:r>
              <a:rPr lang="cs-CZ" altLang="cs-CZ" sz="2000" dirty="0"/>
              <a:t>. </a:t>
            </a:r>
          </a:p>
        </p:txBody>
      </p:sp>
      <p:pic>
        <p:nvPicPr>
          <p:cNvPr id="145412" name="Picture 2" descr="https://upload.wikimedia.org/wikipedia/commons/b/b9/%D0%A1%D0%B5%D0%B2%D0%B5%D1%80%D0%BD%D0%B0%D1%8F_%D1%86%D0%B5%D1%80%D0%B0%D0%BF%D0%B8%D1%8F_%28cropped%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823039"/>
            <a:ext cx="6827725" cy="289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ovéPole 3"/>
          <p:cNvSpPr txBox="1">
            <a:spLocks noChangeArrowheads="1"/>
          </p:cNvSpPr>
          <p:nvPr/>
        </p:nvSpPr>
        <p:spPr bwMode="auto">
          <a:xfrm>
            <a:off x="323528" y="6021288"/>
            <a:ext cx="8424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Samec ryby </a:t>
            </a:r>
            <a:r>
              <a:rPr lang="en-US" altLang="cs-CZ" sz="1800" i="1" dirty="0" err="1">
                <a:hlinkClick r:id="rId3" tooltip="Ceratias holboelli"/>
              </a:rPr>
              <a:t>Ceratias</a:t>
            </a:r>
            <a:r>
              <a:rPr lang="en-US" altLang="cs-CZ" sz="1800" i="1" dirty="0">
                <a:hlinkClick r:id="rId3" tooltip="Ceratias holboelli"/>
              </a:rPr>
              <a:t> </a:t>
            </a:r>
            <a:r>
              <a:rPr lang="en-US" altLang="cs-CZ" sz="1800" i="1" dirty="0" err="1">
                <a:hlinkClick r:id="rId3" tooltip="Ceratias holboelli"/>
              </a:rPr>
              <a:t>holboelli</a:t>
            </a:r>
            <a:r>
              <a:rPr lang="en-US" altLang="cs-CZ" sz="1800" dirty="0"/>
              <a:t> </a:t>
            </a:r>
            <a:r>
              <a:rPr lang="cs-CZ" altLang="cs-CZ" sz="1800" dirty="0"/>
              <a:t>žije jako malý sexuální parazit permanentně </a:t>
            </a:r>
          </a:p>
          <a:p>
            <a:pPr>
              <a:spcBef>
                <a:spcPct val="0"/>
              </a:spcBef>
              <a:buFontTx/>
              <a:buNone/>
            </a:pPr>
            <a:r>
              <a:rPr lang="cs-CZ" altLang="cs-CZ" sz="1800" dirty="0"/>
              <a:t>přichycený na spodní straně těla samice.</a:t>
            </a:r>
          </a:p>
        </p:txBody>
      </p:sp>
      <p:sp>
        <p:nvSpPr>
          <p:cNvPr id="5" name="Šipka doprava 4"/>
          <p:cNvSpPr/>
          <p:nvPr/>
        </p:nvSpPr>
        <p:spPr>
          <a:xfrm rot="19954817">
            <a:off x="3306520" y="5585312"/>
            <a:ext cx="569881" cy="2722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350"/>
          </a:p>
        </p:txBody>
      </p:sp>
    </p:spTree>
    <p:extLst>
      <p:ext uri="{BB962C8B-B14F-4D97-AF65-F5344CB8AC3E}">
        <p14:creationId xmlns:p14="http://schemas.microsoft.com/office/powerpoint/2010/main" val="40959015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490066"/>
          </a:xfrm>
        </p:spPr>
        <p:txBody>
          <a:bodyPr>
            <a:normAutofit fontScale="90000"/>
          </a:bodyPr>
          <a:lstStyle/>
          <a:p>
            <a:r>
              <a:rPr lang="cs-CZ" dirty="0"/>
              <a:t>Ryby jako (</a:t>
            </a:r>
            <a:r>
              <a:rPr lang="cs-CZ" dirty="0" err="1"/>
              <a:t>ekto</a:t>
            </a:r>
            <a:r>
              <a:rPr lang="cs-CZ" dirty="0"/>
              <a:t>)paraziti - mihule</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61406"/>
            <a:ext cx="4788023" cy="2692687"/>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43886"/>
            <a:ext cx="3852047" cy="1814114"/>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11" y="5028003"/>
            <a:ext cx="2700482" cy="1829997"/>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70" y="2924944"/>
            <a:ext cx="4811594" cy="2141984"/>
          </a:xfrm>
          <a:prstGeom prst="rect">
            <a:avLst/>
          </a:prstGeom>
        </p:spPr>
      </p:pic>
      <p:sp>
        <p:nvSpPr>
          <p:cNvPr id="9" name="AutoShape 2" descr="Mihule Potoční - Lampetra planeri - Místní rybářská skupina Odry"/>
          <p:cNvSpPr>
            <a:spLocks noChangeAspect="1" noChangeArrowheads="1"/>
          </p:cNvSpPr>
          <p:nvPr/>
        </p:nvSpPr>
        <p:spPr bwMode="auto">
          <a:xfrm>
            <a:off x="63500" y="-136525"/>
            <a:ext cx="3305175" cy="1390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0" name="AutoShape 4" descr="Mihule Potoční - Lampetra planeri - Místní rybářská skupina Odry"/>
          <p:cNvSpPr>
            <a:spLocks noChangeAspect="1" noChangeArrowheads="1"/>
          </p:cNvSpPr>
          <p:nvPr/>
        </p:nvSpPr>
        <p:spPr bwMode="auto">
          <a:xfrm>
            <a:off x="215900" y="15875"/>
            <a:ext cx="3305175" cy="1390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1" name="Obráze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072" y="829319"/>
            <a:ext cx="3801769" cy="1591569"/>
          </a:xfrm>
          <a:prstGeom prst="rect">
            <a:avLst/>
          </a:prstGeom>
        </p:spPr>
      </p:pic>
      <p:pic>
        <p:nvPicPr>
          <p:cNvPr id="12" name="Obráze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5769952" y="3455188"/>
            <a:ext cx="3923928" cy="2863442"/>
          </a:xfrm>
          <a:prstGeom prst="rect">
            <a:avLst/>
          </a:prstGeom>
        </p:spPr>
      </p:pic>
      <p:pic>
        <p:nvPicPr>
          <p:cNvPr id="13" name="Obráze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492579" y="3220390"/>
            <a:ext cx="2103059" cy="1512171"/>
          </a:xfrm>
          <a:prstGeom prst="rect">
            <a:avLst/>
          </a:prstGeom>
        </p:spPr>
      </p:pic>
    </p:spTree>
    <p:extLst>
      <p:ext uri="{BB962C8B-B14F-4D97-AF65-F5344CB8AC3E}">
        <p14:creationId xmlns:p14="http://schemas.microsoft.com/office/powerpoint/2010/main" val="22770645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a:bodyPr>
          <a:lstStyle/>
          <a:p>
            <a:r>
              <a:rPr lang="cs-CZ" sz="3000" dirty="0"/>
              <a:t>Ryby jako (</a:t>
            </a:r>
            <a:r>
              <a:rPr lang="cs-CZ" sz="3000" dirty="0" err="1"/>
              <a:t>endo</a:t>
            </a:r>
            <a:r>
              <a:rPr lang="cs-CZ" sz="3000" dirty="0"/>
              <a:t>)paraziti – hořavka duhová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980728"/>
            <a:ext cx="3744416" cy="1898485"/>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1810" y="1163113"/>
            <a:ext cx="3230653" cy="1939570"/>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7114" y="4722977"/>
            <a:ext cx="2137826" cy="2137826"/>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010" y="1079492"/>
            <a:ext cx="1676790" cy="1717460"/>
          </a:xfrm>
          <a:prstGeom prst="rect">
            <a:avLst/>
          </a:prstGeom>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5908" y="4437112"/>
            <a:ext cx="3442286" cy="2420888"/>
          </a:xfrm>
          <a:prstGeom prst="rect">
            <a:avLst/>
          </a:prstGeom>
        </p:spPr>
      </p:pic>
      <p:pic>
        <p:nvPicPr>
          <p:cNvPr id="8" name="Obráze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1810" y="2903501"/>
            <a:ext cx="3252438" cy="2047939"/>
          </a:xfrm>
          <a:prstGeom prst="rect">
            <a:avLst/>
          </a:prstGeom>
        </p:spPr>
      </p:pic>
      <p:pic>
        <p:nvPicPr>
          <p:cNvPr id="9218" name="Picture 2" descr="Fish and mussels: Importance of fish for freshwater mussel conservation -  Modesto - 2018 - Fish and Fisheries - Wiley Online Library">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4827" y="2780928"/>
            <a:ext cx="3223037" cy="402576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2463" y="2879213"/>
            <a:ext cx="2357400" cy="2069800"/>
          </a:xfrm>
          <a:prstGeom prst="rect">
            <a:avLst/>
          </a:prstGeom>
        </p:spPr>
      </p:pic>
    </p:spTree>
    <p:extLst>
      <p:ext uri="{BB962C8B-B14F-4D97-AF65-F5344CB8AC3E}">
        <p14:creationId xmlns:p14="http://schemas.microsoft.com/office/powerpoint/2010/main" val="3537727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ampire bat adopts orphan baby bat after untimely death of its mother | New  Scienti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1926" y="260648"/>
            <a:ext cx="7846539"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a:spLocks noGrp="1"/>
          </p:cNvSpPr>
          <p:nvPr>
            <p:ph type="title"/>
          </p:nvPr>
        </p:nvSpPr>
        <p:spPr>
          <a:xfrm>
            <a:off x="1234445" y="404664"/>
            <a:ext cx="6655242" cy="498453"/>
          </a:xfrm>
        </p:spPr>
        <p:txBody>
          <a:bodyPr>
            <a:normAutofit fontScale="90000"/>
          </a:bodyPr>
          <a:lstStyle/>
          <a:p>
            <a:r>
              <a:rPr lang="cs-CZ" sz="2400" b="1" dirty="0">
                <a:solidFill>
                  <a:schemeClr val="bg1"/>
                </a:solidFill>
              </a:rPr>
              <a:t>Krev sající netopýři – rodu </a:t>
            </a:r>
            <a:r>
              <a:rPr lang="cs-CZ" sz="2400" b="1" dirty="0" err="1">
                <a:solidFill>
                  <a:schemeClr val="bg1"/>
                </a:solidFill>
              </a:rPr>
              <a:t>Desmodus</a:t>
            </a:r>
            <a:r>
              <a:rPr lang="cs-CZ" sz="2400" b="1" dirty="0">
                <a:solidFill>
                  <a:schemeClr val="bg1"/>
                </a:solidFill>
              </a:rPr>
              <a:t> </a:t>
            </a:r>
            <a:r>
              <a:rPr lang="cs-CZ" sz="2400" b="1" dirty="0" err="1">
                <a:solidFill>
                  <a:schemeClr val="bg1"/>
                </a:solidFill>
              </a:rPr>
              <a:t>spp</a:t>
            </a:r>
            <a:r>
              <a:rPr lang="cs-CZ" sz="2400" b="1" dirty="0">
                <a:solidFill>
                  <a:schemeClr val="bg1"/>
                </a:solidFill>
              </a:rPr>
              <a:t>. (Vampyrismus)</a:t>
            </a:r>
          </a:p>
        </p:txBody>
      </p:sp>
      <p:sp>
        <p:nvSpPr>
          <p:cNvPr id="5" name="TextovéPole 4"/>
          <p:cNvSpPr txBox="1"/>
          <p:nvPr/>
        </p:nvSpPr>
        <p:spPr>
          <a:xfrm flipH="1">
            <a:off x="490444" y="5397023"/>
            <a:ext cx="8041996" cy="1200329"/>
          </a:xfrm>
          <a:prstGeom prst="rect">
            <a:avLst/>
          </a:prstGeom>
          <a:noFill/>
        </p:spPr>
        <p:txBody>
          <a:bodyPr wrap="square" rtlCol="0">
            <a:spAutoFit/>
          </a:bodyPr>
          <a:lstStyle/>
          <a:p>
            <a:r>
              <a:rPr lang="cs-CZ" dirty="0"/>
              <a:t>Žijí v amerických tropech a mohou sát krev na teplokrevných obratlovcích, především na krocanech, drůbeži, psech, kočkách, dobytku, koních a také na lidech. Jejich sání není fatální, ale může být branou sekundární infekce. Jsou vektorem koňské </a:t>
            </a:r>
            <a:r>
              <a:rPr lang="cs-CZ" dirty="0" err="1"/>
              <a:t>trypanosomósy</a:t>
            </a:r>
            <a:r>
              <a:rPr lang="cs-CZ" dirty="0"/>
              <a:t>, která je pro své hostitele patogenní a může být i letální.</a:t>
            </a:r>
          </a:p>
        </p:txBody>
      </p:sp>
      <p:sp>
        <p:nvSpPr>
          <p:cNvPr id="6" name="Obdélník 5"/>
          <p:cNvSpPr/>
          <p:nvPr/>
        </p:nvSpPr>
        <p:spPr>
          <a:xfrm>
            <a:off x="5220072" y="332656"/>
            <a:ext cx="1800200" cy="3983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Tree>
    <p:extLst>
      <p:ext uri="{BB962C8B-B14F-4D97-AF65-F5344CB8AC3E}">
        <p14:creationId xmlns:p14="http://schemas.microsoft.com/office/powerpoint/2010/main" val="16850833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98289" y="1113204"/>
            <a:ext cx="4537710" cy="823436"/>
          </a:xfrm>
        </p:spPr>
        <p:txBody>
          <a:bodyPr>
            <a:normAutofit fontScale="90000"/>
          </a:bodyPr>
          <a:lstStyle/>
          <a:p>
            <a:pPr algn="r"/>
            <a:r>
              <a:rPr lang="cs-CZ" sz="2700" b="1" dirty="0"/>
              <a:t>Potravní strategie jihoamerických netopýrů</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43525" y="967875"/>
            <a:ext cx="3806848" cy="4946105"/>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950372" y="2235907"/>
            <a:ext cx="5038541" cy="3195332"/>
          </a:xfrm>
          <a:prstGeom prst="rect">
            <a:avLst/>
          </a:prstGeom>
        </p:spPr>
      </p:pic>
      <p:sp>
        <p:nvSpPr>
          <p:cNvPr id="6" name="Šipka doleva 5"/>
          <p:cNvSpPr/>
          <p:nvPr/>
        </p:nvSpPr>
        <p:spPr>
          <a:xfrm>
            <a:off x="3091200" y="1226509"/>
            <a:ext cx="793142" cy="29841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dirty="0"/>
          </a:p>
        </p:txBody>
      </p:sp>
      <p:sp>
        <p:nvSpPr>
          <p:cNvPr id="3" name="TextovéPole 2"/>
          <p:cNvSpPr txBox="1"/>
          <p:nvPr/>
        </p:nvSpPr>
        <p:spPr>
          <a:xfrm>
            <a:off x="3004035" y="272842"/>
            <a:ext cx="3135930" cy="707886"/>
          </a:xfrm>
          <a:prstGeom prst="rect">
            <a:avLst/>
          </a:prstGeom>
          <a:noFill/>
        </p:spPr>
        <p:txBody>
          <a:bodyPr wrap="square" rtlCol="0">
            <a:spAutoFit/>
          </a:bodyPr>
          <a:lstStyle/>
          <a:p>
            <a:r>
              <a:rPr lang="cs-CZ" sz="4000" dirty="0"/>
              <a:t>Vampyrismus</a:t>
            </a:r>
          </a:p>
        </p:txBody>
      </p:sp>
    </p:spTree>
    <p:extLst>
      <p:ext uri="{BB962C8B-B14F-4D97-AF65-F5344CB8AC3E}">
        <p14:creationId xmlns:p14="http://schemas.microsoft.com/office/powerpoint/2010/main" val="31890896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Desmodus Draculae | Resident Evil Fanon Wiki | Fandom"/>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1375" y="515057"/>
            <a:ext cx="1260132" cy="1272861"/>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Vampire Bat (PSD) | Official PS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5265" y="377392"/>
            <a:ext cx="1494262" cy="1206672"/>
          </a:xfrm>
          <a:prstGeom prst="rect">
            <a:avLst/>
          </a:prstGeom>
          <a:noFill/>
          <a:extLst>
            <a:ext uri="{909E8E84-426E-40DD-AFC4-6F175D3DCCD1}">
              <a14:hiddenFill xmlns:a14="http://schemas.microsoft.com/office/drawing/2010/main">
                <a:solidFill>
                  <a:srgbClr val="FFFFFF"/>
                </a:solidFill>
              </a14:hiddenFill>
            </a:ext>
          </a:extLst>
        </p:spPr>
      </p:pic>
      <p:pic>
        <p:nvPicPr>
          <p:cNvPr id="32782" name="Picture 14" descr="Hallan fósil de un vampiro gigante de 100 mil años | El Pergaminen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6511" y="1188994"/>
            <a:ext cx="2645897" cy="1312088"/>
          </a:xfrm>
          <a:prstGeom prst="rect">
            <a:avLst/>
          </a:prstGeom>
          <a:noFill/>
          <a:extLst>
            <a:ext uri="{909E8E84-426E-40DD-AFC4-6F175D3DCCD1}">
              <a14:hiddenFill xmlns:a14="http://schemas.microsoft.com/office/drawing/2010/main">
                <a:solidFill>
                  <a:srgbClr val="FFFFFF"/>
                </a:solidFill>
              </a14:hiddenFill>
            </a:ext>
          </a:extLst>
        </p:spPr>
      </p:pic>
      <p:pic>
        <p:nvPicPr>
          <p:cNvPr id="32784" name="Picture 16" descr="Genoma del murciélago vampiro le permite sobrevivir a base de sangre |  Ecología | La Revista | El Univers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7579" y="1188994"/>
            <a:ext cx="1749965" cy="131247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2355963" y="260648"/>
            <a:ext cx="4520293" cy="707886"/>
          </a:xfrm>
          <a:prstGeom prst="rect">
            <a:avLst/>
          </a:prstGeom>
          <a:noFill/>
        </p:spPr>
        <p:txBody>
          <a:bodyPr wrap="square" rtlCol="0">
            <a:spAutoFit/>
          </a:bodyPr>
          <a:lstStyle/>
          <a:p>
            <a:r>
              <a:rPr lang="cs-CZ" sz="4000" dirty="0"/>
              <a:t>Upíří a vampyrismus</a:t>
            </a:r>
          </a:p>
        </p:txBody>
      </p:sp>
      <p:pic>
        <p:nvPicPr>
          <p:cNvPr id="10" name="Zástupný symbol pro obsah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4025" y="2489429"/>
            <a:ext cx="5931392" cy="4354182"/>
          </a:xfrm>
          <a:prstGeom prst="rect">
            <a:avLst/>
          </a:prstGeom>
        </p:spPr>
      </p:pic>
      <p:pic>
        <p:nvPicPr>
          <p:cNvPr id="32780" name="Picture 12" descr="science based - Anatomically correct Camazotz - Worldbuilding Stack Exchan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475039"/>
            <a:ext cx="3331914" cy="43685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Vamp sty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8352" y="4768976"/>
            <a:ext cx="1404044" cy="20890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Ženy vamp. Žena vamp, čo to je dôvod, prečo sa bojí mužov"/>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40019" y="4666520"/>
            <a:ext cx="1422254" cy="21914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rabě Drákula Stock Ilustrace od ©bertoszig#1329597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7544" y="1845038"/>
            <a:ext cx="2849704" cy="294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304722"/>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1957</TotalTime>
  <Words>4599</Words>
  <Application>Microsoft Office PowerPoint</Application>
  <PresentationFormat>Předvádění na obrazovce (4:3)</PresentationFormat>
  <Paragraphs>687</Paragraphs>
  <Slides>213</Slides>
  <Notes>3</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213</vt:i4>
      </vt:variant>
    </vt:vector>
  </HeadingPairs>
  <TitlesOfParts>
    <vt:vector size="222" baseType="lpstr">
      <vt:lpstr>Arial</vt:lpstr>
      <vt:lpstr>Calibri</vt:lpstr>
      <vt:lpstr>Comic Sans MS</vt:lpstr>
      <vt:lpstr>Corbel</vt:lpstr>
      <vt:lpstr>Roboto</vt:lpstr>
      <vt:lpstr>Symbol</vt:lpstr>
      <vt:lpstr>Tahoma</vt:lpstr>
      <vt:lpstr>Wingdings</vt:lpstr>
      <vt:lpstr>Motiv systému Office</vt:lpstr>
      <vt:lpstr>PARAZITISMUS</vt:lpstr>
      <vt:lpstr>Za Zemi jsou čtyři typy prostředí: </vt:lpstr>
      <vt:lpstr>Prezentace aplikace PowerPoint</vt:lpstr>
      <vt:lpstr>Zcela základní pojmy</vt:lpstr>
      <vt:lpstr>Prezentace aplikace PowerPoint</vt:lpstr>
      <vt:lpstr>Rozmanitost cizopasníků</vt:lpstr>
      <vt:lpstr>Rozmanitost cizopasníků  1 volně žijící druh – 1 druh cizopasníka – polovina biosféry paraziti   Parazitismus –  velmi rozšířený biologický jev                                   úspěšná životní strategie    Jaký je evoluční původ parazitismu ? Vznikli paraziti ze společného předka ? </vt:lpstr>
      <vt:lpstr>Současné znalosti o rozmanitosti (diverzitě) parazitů </vt:lpstr>
      <vt:lpstr>Prezentace aplikace PowerPoint</vt:lpstr>
      <vt:lpstr>Prezentace aplikace PowerPoint</vt:lpstr>
      <vt:lpstr>Prezentace aplikace PowerPoint</vt:lpstr>
      <vt:lpstr>Prezentace aplikace PowerPoint</vt:lpstr>
      <vt:lpstr>Prezentace aplikace PowerPoint</vt:lpstr>
      <vt:lpstr>Hlavní starosti parazita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Monogenea – na povrchu těla ryb</vt:lpstr>
      <vt:lpstr>Příklad: Monogenea –rozmanitost</vt:lpstr>
      <vt:lpstr>Heterogenita scolexů tasemnic</vt:lpstr>
      <vt:lpstr>Monogenea versus Cestoda</vt:lpstr>
      <vt:lpstr>Prezentace aplikace PowerPoint</vt:lpstr>
      <vt:lpstr>Počet popsaných druhů cizopasníků</vt:lpstr>
      <vt:lpstr>Frekvence poměru relativní velikosti těla  parazita/konzumenta a hostitele</vt:lpstr>
      <vt:lpstr>Prezentace aplikace PowerPoint</vt:lpstr>
      <vt:lpstr>Parazitární nemoci člověka</vt:lpstr>
      <vt:lpstr>Prezentace aplikace PowerPoint</vt:lpstr>
      <vt:lpstr> Ryba jako habitat - Ichthyoparazitologie </vt:lpstr>
      <vt:lpstr>Prezentace aplikace PowerPoint</vt:lpstr>
      <vt:lpstr>Parazitologie jako věda</vt:lpstr>
      <vt:lpstr>Parazitologie jako věda</vt:lpstr>
      <vt:lpstr>Parazitologie jako věda</vt:lpstr>
      <vt:lpstr>Jak chutná biologický dort ?</vt:lpstr>
      <vt:lpstr>Rozvoj diagnostických technik</vt:lpstr>
      <vt:lpstr>Trendy v moderní parazitologii</vt:lpstr>
      <vt:lpstr>Členění parazitologie</vt:lpstr>
      <vt:lpstr>Lékařská (humánní)parazitologie</vt:lpstr>
      <vt:lpstr>Životní cyklus malárie</vt:lpstr>
      <vt:lpstr>Veterinární parazitologie</vt:lpstr>
      <vt:lpstr>Prezentace aplikace PowerPoint</vt:lpstr>
      <vt:lpstr>Klinická parazitologie</vt:lpstr>
      <vt:lpstr>Ekologická (Natural Science) parazitologie</vt:lpstr>
      <vt:lpstr>Ekologicná-environmentální parazitologie</vt:lpstr>
      <vt:lpstr>Prezentace aplikace PowerPoint</vt:lpstr>
      <vt:lpstr>Paraziti bohužel nemají dobré „PR“</vt:lpstr>
      <vt:lpstr>Hlavních 12 parazitologických cílů pro výzkum v příští dekádě – (University of Washington)</vt:lpstr>
      <vt:lpstr>Hlavních 12 parazitologických cílů (K 12) pro výzkum v příští dekádě – (University of Washington)</vt:lpstr>
      <vt:lpstr>Parazit – organismus (mikroorganismus, rostlina, živočich), který žije na těle nebo uvnitř těla jiného organismu (hostitele), živí se na jeho úkor a tím mu škodí.</vt:lpstr>
      <vt:lpstr>Co je hlavní úkol parazitologů ?</vt:lpstr>
      <vt:lpstr>Profesionální diagnostika původců onemocnění</vt:lpstr>
      <vt:lpstr>Sběr, fixace, preparace a studium parazitologického materiálu</vt:lpstr>
      <vt:lpstr>Milníky laboratorní diagnostiky</vt:lpstr>
      <vt:lpstr>Typy diagnostických metod v parazitologii</vt:lpstr>
      <vt:lpstr>Současný a budoucí postup diagnostiky na bázi analýzy obrazu</vt:lpstr>
      <vt:lpstr>Studium životních cyklů – klíčová znalost</vt:lpstr>
      <vt:lpstr>Studium přenosu a šíření patogenů (často smrtících epidemií)</vt:lpstr>
      <vt:lpstr>Aplikace ve  zdravotnictví – např. příprava vakcín</vt:lpstr>
      <vt:lpstr>Parazitologické nobelovky</vt:lpstr>
      <vt:lpstr>Prezentace aplikace PowerPoint</vt:lpstr>
      <vt:lpstr>Prezentace aplikace PowerPoint</vt:lpstr>
      <vt:lpstr>Jaké jsou typy symbiosy !</vt:lpstr>
      <vt:lpstr>Je parazitismus symbióza ?</vt:lpstr>
      <vt:lpstr>Prezentace aplikace PowerPoint</vt:lpstr>
      <vt:lpstr>Prezentace aplikace PowerPoint</vt:lpstr>
      <vt:lpstr>Symbiosa v přírodě </vt:lpstr>
      <vt:lpstr> Typy symbiosy</vt:lpstr>
      <vt:lpstr>Výhody parazitismu</vt:lpstr>
      <vt:lpstr>Nevýhody parazitismu</vt:lpstr>
      <vt:lpstr>Faktory zhoršující vliv parazitismu</vt:lpstr>
      <vt:lpstr>Adaptace k parazitismu</vt:lpstr>
      <vt:lpstr>Typy parazitismu</vt:lpstr>
      <vt:lpstr>Parazit - typický</vt:lpstr>
      <vt:lpstr>Paraziti – příklady Obrovská rozmanitost </vt:lpstr>
      <vt:lpstr>Prezentace aplikace PowerPoint</vt:lpstr>
      <vt:lpstr>Predace</vt:lpstr>
      <vt:lpstr>Prezentace aplikace PowerPoint</vt:lpstr>
      <vt:lpstr>Parasitoid</vt:lpstr>
      <vt:lpstr>Prezentace aplikace PowerPoint</vt:lpstr>
      <vt:lpstr>Formy parazitismu - parazitoidi</vt:lpstr>
      <vt:lpstr>Mikropredátor - krevsající členovci  </vt:lpstr>
      <vt:lpstr>Rozmanitost členovců - blechy</vt:lpstr>
      <vt:lpstr>Parazitický kastrátor</vt:lpstr>
      <vt:lpstr>Hnízdní parazitismus – kukačka obecná</vt:lpstr>
      <vt:lpstr>Prezentace aplikace PowerPoint</vt:lpstr>
      <vt:lpstr>Sociální parazitismus</vt:lpstr>
      <vt:lpstr>Sociální parazitismus a otrokářství</vt:lpstr>
      <vt:lpstr>Prezentace aplikace PowerPoint</vt:lpstr>
      <vt:lpstr>Kleptoparazitismus  - příklady</vt:lpstr>
      <vt:lpstr>Prezentace aplikace PowerPoint</vt:lpstr>
      <vt:lpstr>Kleptoparazitismus a forézie</vt:lpstr>
      <vt:lpstr>Sexuální parasitismus</vt:lpstr>
      <vt:lpstr>Ryby jako (ekto)paraziti - mihule</vt:lpstr>
      <vt:lpstr>Ryby jako (endo)paraziti – hořavka duhová  </vt:lpstr>
      <vt:lpstr>Krev sající netopýři – rodu Desmodus spp. (Vampyrismus)</vt:lpstr>
      <vt:lpstr>Potravní strategie jihoamerických netopýrů</vt:lpstr>
      <vt:lpstr>Prezentace aplikace PowerPoint</vt:lpstr>
      <vt:lpstr>Prezentace aplikace PowerPoint</vt:lpstr>
      <vt:lpstr>Parazitické rostliny - fytopatologie</vt:lpstr>
      <vt:lpstr>Vyšší rostliny jako paraziti</vt:lpstr>
      <vt:lpstr>Parazitické rostliny – kdo je kdo ?</vt:lpstr>
      <vt:lpstr>Vyšší rostliny jako paraziti</vt:lpstr>
      <vt:lpstr>Parazitické rostliny – 2 skupiny</vt:lpstr>
      <vt:lpstr>Prezentace aplikace PowerPoint</vt:lpstr>
      <vt:lpstr>Haustorium jmelí pronikající do hostitele</vt:lpstr>
      <vt:lpstr>Prezentace aplikace PowerPoint</vt:lpstr>
      <vt:lpstr>Vývojový cyklus  Jmelí bílého  (Viscum album)</vt:lpstr>
      <vt:lpstr>Napojení parazita na hostitele</vt:lpstr>
      <vt:lpstr>Prezentace aplikace PowerPoint</vt:lpstr>
      <vt:lpstr>Prezentace aplikace PowerPoint</vt:lpstr>
      <vt:lpstr>Prezentace aplikace PowerPoint</vt:lpstr>
      <vt:lpstr>Prezentace aplikace PowerPoint</vt:lpstr>
      <vt:lpstr>Klasifikace typů hostitelů</vt:lpstr>
      <vt:lpstr>Životní cyklus cizopasníka Typy hostitelů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Co je to prostředí parazitů ? Komplexní studium interakcí mezi parazitem, hostitelem a prostředím</vt:lpstr>
      <vt:lpstr>Prezentace aplikace PowerPoint</vt:lpstr>
      <vt:lpstr>Prezentace aplikace PowerPoint</vt:lpstr>
      <vt:lpstr>Prezentace aplikace PowerPoint</vt:lpstr>
      <vt:lpstr>Prezentace aplikace PowerPoint</vt:lpstr>
      <vt:lpstr>Prezentace aplikace PowerPoint</vt:lpstr>
      <vt:lpstr>Životní cyklus přímý</vt:lpstr>
      <vt:lpstr>Prezentace aplikace PowerPoint</vt:lpstr>
      <vt:lpstr>Životní cyklus nepřímý</vt:lpstr>
      <vt:lpstr>Prezentace aplikace PowerPoint</vt:lpstr>
      <vt:lpstr>Prezentace aplikace PowerPoint</vt:lpstr>
      <vt:lpstr>Prezentace aplikace PowerPoint</vt:lpstr>
      <vt:lpstr>Patogenita parazitů</vt:lpstr>
      <vt:lpstr>Patogenita parazitů Životní cyklus Diplostomum spathaceum</vt:lpstr>
      <vt:lpstr>Motolice Ribeiroia ondatrae může působit malformace končetin skokanů (Pseudacris regilla).  (Pieter Johnson/University of Colorado Boulder)</vt:lpstr>
      <vt:lpstr>Prezentace aplikace PowerPoint</vt:lpstr>
      <vt:lpstr>Prezentace aplikace PowerPoint</vt:lpstr>
      <vt:lpstr> Patogenní organismy člověka</vt:lpstr>
      <vt:lpstr>Prezentace aplikace PowerPoint</vt:lpstr>
      <vt:lpstr>Ekologická parazitologie – komplexní věda</vt:lpstr>
      <vt:lpstr>Paraziti prostupují trofickou strukturu ekosystému</vt:lpstr>
      <vt:lpstr>Mechanismy působení parazitů na ekosystém</vt:lpstr>
      <vt:lpstr>Cíle současné ekologické parazitologie</vt:lpstr>
      <vt:lpstr>Děkuji za pozornost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Fylogeneze a rozmanitost Platyhelmithes </vt:lpstr>
      <vt:lpstr>Monogenea – na povrchu těla ryb</vt:lpstr>
      <vt:lpstr>Rozmanitost Monogenea</vt:lpstr>
      <vt:lpstr>Rozmanitost zástupců Monogenea</vt:lpstr>
      <vt:lpstr>Evoluční expanze monogeneí  - obrovská morfologická strukturální rozmanitost</vt:lpstr>
      <vt:lpstr>Prezentace aplikace PowerPoint</vt:lpstr>
      <vt:lpstr>Prezentace aplikace PowerPoint</vt:lpstr>
      <vt:lpstr>Prezentace aplikace PowerPoint</vt:lpstr>
      <vt:lpstr>Prezentace aplikace PowerPoint</vt:lpstr>
      <vt:lpstr>Monogenea versus Cestoda</vt:lpstr>
      <vt:lpstr>Podpora sbírek cizopasníků</vt:lpstr>
      <vt:lpstr>Prezentace aplikace PowerPoint</vt:lpstr>
      <vt:lpstr>Prezentace aplikace PowerPoint</vt:lpstr>
      <vt:lpstr>Struktura ekologické parazitologie</vt:lpstr>
      <vt:lpstr>Vliv environmentálních stresorů na akvatické parazity</vt:lpstr>
      <vt:lpstr>Paraziti jako akumulátoři polutantů</vt:lpstr>
      <vt:lpstr>Benefity parazitologie v kontaminovaném prostředí</vt:lpstr>
      <vt:lpstr>Vliv komplexního stresu na ryby: jak paraziti a polutanty interagují ?</vt:lpstr>
      <vt:lpstr>Prezentace aplikace PowerPoint</vt:lpstr>
      <vt:lpstr>Dynamický rozvoj ekologické parazitologie (za 50let)</vt:lpstr>
      <vt:lpstr>Evoluční parazitologie Současnost, minulost a budoucnost vztahů mezi parazitem a hostitelem.</vt:lpstr>
      <vt:lpstr>Prezentace aplikace PowerPoint</vt:lpstr>
      <vt:lpstr>Mechanismy působení parazitů na ekosystém</vt:lpstr>
      <vt:lpstr>Mravenci (Hymenoptera: Formicidae) a jejich paraziti:  vliv parazitární manipulace a reakce hostitele na behaviorální ekologii mravenců</vt:lpstr>
      <vt:lpstr>Behaviorální ekologický vliv na organismální odpověď vůči antropogenímu environmentálnímu působení a  v podmínkách tzv. multi-stresu</vt:lpstr>
      <vt:lpstr>Refocusing multiple stressor research around the targets and scales of ecological impacts</vt:lpstr>
      <vt:lpstr>Potravní pyramida v akvatickém prostředí</vt:lpstr>
      <vt:lpstr>Biomonitoring of Heavy Metal Pollution Using Acanthocephalans Parasite in Ecosystem: An Updated Overview </vt:lpstr>
      <vt:lpstr>Biodiverzita parazitů z hlediska jejich extinkce a redistribuce v důsledku změny klimatu</vt:lpstr>
      <vt:lpstr>Extince biodiverzity cizopasníků v důsledku jejich redistribuce díky změnám klimatu v rozpětí od 2020 do 2070</vt:lpstr>
      <vt:lpstr>Paraziti v ohrožení:   Ohrožený hostitel – ohrožený paraziti</vt:lpstr>
      <vt:lpstr>Paraziti v ohrožení</vt:lpstr>
      <vt:lpstr>Paraziti v ohrožení – ohrožení vačnatců</vt:lpstr>
      <vt:lpstr>Molekulární diagnostika</vt:lpstr>
      <vt:lpstr>Prezentace aplikace PowerPoint</vt:lpstr>
      <vt:lpstr>Bez komentáře !</vt:lpstr>
      <vt:lpstr>Prezentace aplikace PowerPoint</vt:lpstr>
      <vt:lpstr>Prezentace aplikace PowerPoint</vt:lpstr>
      <vt:lpstr>Prezentace aplikace PowerPoint</vt:lpstr>
      <vt:lpstr>Morfologická rozmanitost -Monogenea</vt:lpstr>
      <vt:lpstr>Evoluční vztahy hlavních skupin Platyhelminthes</vt:lpstr>
      <vt:lpstr>A co ryby, mají si kde hrát ?</vt:lpstr>
      <vt:lpstr>Prezentace aplikace PowerPoint</vt:lpstr>
      <vt:lpstr>Upíři a vampyrismus  – ženy typu vamp </vt:lpstr>
      <vt:lpstr>Prezentace aplikace PowerPoint</vt:lpstr>
      <vt:lpstr>Prezentace aplikace PowerPoint</vt:lpstr>
      <vt:lpstr>Podle hostitelů</vt:lpstr>
      <vt:lpstr>Podle lokalizace</vt:lpstr>
      <vt:lpstr>Endoparaziti</vt:lpstr>
      <vt:lpstr>Podle vazby na hostitele</vt:lpstr>
      <vt:lpstr>Podle časového úseku v životním cyklu kdy parazitují</vt:lpstr>
      <vt:lpstr>Periodický parazitismus</vt:lpstr>
      <vt:lpstr>Podle typu životního cyklu</vt:lpstr>
      <vt:lpstr>Podle způsobu výživy</vt:lpstr>
      <vt:lpstr>Prezentace aplikace PowerPoint</vt:lpstr>
      <vt:lpstr>Prezentace aplikace PowerPoint</vt:lpstr>
      <vt:lpstr>Ekologické klasifikace parazitů</vt:lpstr>
      <vt:lpstr>Ekologické klasifikace parazitů</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para</dc:creator>
  <cp:lastModifiedBy>Milan Gelnar</cp:lastModifiedBy>
  <cp:revision>170</cp:revision>
  <dcterms:created xsi:type="dcterms:W3CDTF">2015-10-13T14:23:25Z</dcterms:created>
  <dcterms:modified xsi:type="dcterms:W3CDTF">2023-11-16T07:31:47Z</dcterms:modified>
</cp:coreProperties>
</file>