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4" r:id="rId1"/>
    <p:sldMasterId id="2147483706" r:id="rId2"/>
    <p:sldMasterId id="2147483719" r:id="rId3"/>
    <p:sldMasterId id="2147483732" r:id="rId4"/>
  </p:sldMasterIdLst>
  <p:notesMasterIdLst>
    <p:notesMasterId r:id="rId49"/>
  </p:notesMasterIdLst>
  <p:sldIdLst>
    <p:sldId id="320" r:id="rId5"/>
    <p:sldId id="321" r:id="rId6"/>
    <p:sldId id="322" r:id="rId7"/>
    <p:sldId id="323" r:id="rId8"/>
    <p:sldId id="324" r:id="rId9"/>
    <p:sldId id="325" r:id="rId10"/>
    <p:sldId id="337" r:id="rId11"/>
    <p:sldId id="350" r:id="rId12"/>
    <p:sldId id="351" r:id="rId13"/>
    <p:sldId id="364" r:id="rId14"/>
    <p:sldId id="326" r:id="rId15"/>
    <p:sldId id="338" r:id="rId16"/>
    <p:sldId id="352" r:id="rId17"/>
    <p:sldId id="353" r:id="rId18"/>
    <p:sldId id="365" r:id="rId19"/>
    <p:sldId id="327" r:id="rId20"/>
    <p:sldId id="339" r:id="rId21"/>
    <p:sldId id="354" r:id="rId22"/>
    <p:sldId id="355" r:id="rId23"/>
    <p:sldId id="328" r:id="rId24"/>
    <p:sldId id="340" r:id="rId25"/>
    <p:sldId id="356" r:id="rId26"/>
    <p:sldId id="357" r:id="rId27"/>
    <p:sldId id="329" r:id="rId28"/>
    <p:sldId id="341" r:id="rId29"/>
    <p:sldId id="358" r:id="rId30"/>
    <p:sldId id="359" r:id="rId31"/>
    <p:sldId id="363" r:id="rId32"/>
    <p:sldId id="330" r:id="rId33"/>
    <p:sldId id="342" r:id="rId34"/>
    <p:sldId id="349" r:id="rId35"/>
    <p:sldId id="343" r:id="rId36"/>
    <p:sldId id="331" r:id="rId37"/>
    <p:sldId id="344" r:id="rId38"/>
    <p:sldId id="332" r:id="rId39"/>
    <p:sldId id="345" r:id="rId40"/>
    <p:sldId id="333" r:id="rId41"/>
    <p:sldId id="346" r:id="rId42"/>
    <p:sldId id="334" r:id="rId43"/>
    <p:sldId id="347" r:id="rId44"/>
    <p:sldId id="335" r:id="rId45"/>
    <p:sldId id="348" r:id="rId46"/>
    <p:sldId id="336" r:id="rId47"/>
    <p:sldId id="366" r:id="rId4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800000"/>
    <a:srgbClr val="FFFFFF"/>
    <a:srgbClr val="00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249" autoAdjust="0"/>
  </p:normalViewPr>
  <p:slideViewPr>
    <p:cSldViewPr>
      <p:cViewPr varScale="1">
        <p:scale>
          <a:sx n="68" d="100"/>
          <a:sy n="68" d="100"/>
        </p:scale>
        <p:origin x="1458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95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10B44-C3BC-4067-8DFB-A536CF41A03A}" type="datetimeFigureOut">
              <a:rPr lang="sk-SK" smtClean="0"/>
              <a:t>8. 10. 2019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2C161-6CF5-4D22-91ED-A47B3D7193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149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60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77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280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773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45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20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875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922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318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08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22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97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15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11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80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106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24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B62260BB-D218-4BDF-A891-D8C3256598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7837A3AC-925E-489D-959A-AB7C0DE84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5096A115-E7A5-45E3-8ECB-71ED24F11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F24D82-D92C-48AD-BB7C-D8B188E86F1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52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6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18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142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828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786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202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043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031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572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314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12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7302468A-2BF8-48C7-BF78-4D95902683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965A74A4-7CF8-49C8-A076-9F0A2C4C1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471B53CD-37AD-4078-97DE-8ACB317ED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CE725-260B-4D2E-89ED-FE52201BB0B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4344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0562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347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94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68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83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239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851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09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F3BA63-F192-474E-B5E4-03FD8B8D9A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09F812-01BF-4AE6-9099-C683F5EFFD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F1226F-EB50-449B-9149-141C268A48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05D080C-E6B5-4617-96CA-FB7777A96F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912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0500EF-270B-46E8-8986-093AC353BC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FDDB1-61AA-4FBE-8197-A7A344E6D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92090-6CEF-4913-AF7E-1C8F07151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4E7D02-52E3-4D67-9359-65B41F5AC6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8081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7324EC-F8FA-478A-A5C1-7731FE86F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20C7FC-DBE3-46B0-B620-A2F070E9F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340F72-3E05-4E65-BE47-0B3E7FACE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15B936C-0677-4EF7-94EA-787B9020CE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3200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06298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8663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22592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38274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95838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6339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9879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6584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157BBD-D361-427F-93B9-C9F02E0108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0A022C-6EFE-4B5E-8156-09B3F1643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B0E4E9-8BB6-407C-AACC-836CCE82F8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6F5C8EB-D0B3-410F-ACA0-E0776A96EE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7337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79543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1395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54614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25595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48760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9111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34377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86632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8056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0226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DED218-E238-4A1A-81A7-5978693F1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5F745-0A2C-4B3C-AFEB-4769438FF8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A8DC1A-CF5B-4F07-AA27-72B5BF73D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BADBB56-B1CA-4B0F-B3C0-4ADA27B2AF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9109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50168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88487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86547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77279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45636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65850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35000BD-FA28-4F49-A067-723A6D0947BD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30536985-3F9F-4279-BDAC-EBB96AACE70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698895FE-EB79-490B-BA4B-3ECB6D92A08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57EBB47F-3E7D-45FE-AA7A-6D6CFF6855E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4C7D9E3D-E79D-47D6-8428-55949410167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40A43D-4DCE-4ED3-997E-54A6E02527A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95290F14-D48E-40ED-90AC-0F103B936B3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75254C7F-38E2-4490-8A57-4273659E447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F0C3BB8F-58C7-4C1A-963B-3C11559721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13F61B12-2670-4D8F-B136-C20D2E13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8002CE33-7143-4C4A-A16F-DA78B6A3FB7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864CF63-84BA-4A52-85B6-D3514AFB90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9EAB0BC-44D1-41D5-9BC6-EB24D3081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5E6A-A933-456C-997F-847C396D7D2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05243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2F68F5EB-1B58-42DF-866C-21592D8B9D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B8B8C056-6102-4C68-BF46-F15D35C75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DE8064B8-1983-4E3C-BE63-AA66F06D9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C271-083C-42E6-A9F4-F1393976F75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09214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39EFC69-190B-4285-B856-3938B45815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3F4519C8-76B5-47FC-A756-D96D00D096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79098045-410E-499B-8E9E-DA65E33EB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3873A-D05E-4018-969E-78FF7F77C26A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42835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8E37C5FC-DB7E-4C07-9CC3-DD06C3BDE2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B07DC98D-B160-4F15-A85F-0E621CD1B0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169C4B0B-2631-4028-9164-10A466490E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C987F-C108-4F4B-B57B-ACB449800B3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3945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89DEC-39BF-4E24-BAAA-C7EA186247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EA505-428E-4261-940E-E2E83402E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26D24-FB8C-4944-A9C8-D54573CE9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21740AD-B043-42FB-8758-85B152673F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5090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77B8822F-2F25-4A0D-BC66-097EE8D2B4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88573EB5-74FB-47F0-9A24-5967D153B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D1874A2E-D9D9-43D7-B213-5B0F19B04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BD209-A80A-4057-881D-8CFBDBEC48A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71733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9BE4A18A-5043-4CFA-A283-46257CDA23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38AC3F9D-5A83-4DF7-99EF-47B0CE743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31282522-9E69-4299-A83A-76B77216D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09FC6-4A3E-4603-8383-A593941C7D0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73902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B7855A43-C1B9-4F7C-AFD9-7CF160A65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8BAAB30D-4D2F-49E9-B140-46C202F9A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FC69E17B-B0F8-4750-B39A-DCC169DC4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0BE0F-FD51-4539-B762-A53B161E0CE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41724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AC30048-2302-4229-97C9-F90A17234E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C007E7D-AEEC-4392-8FE3-54C34C14B1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E753D16F-AC62-4E3A-BE9A-93241F759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2FEA9-0970-49E9-A881-583687A7E2A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617729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141FC24D-1431-4D18-93F0-13BB4C8C0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6207EA0-3FD9-418D-9B9B-2509E6CB87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B1D2ED1E-687E-49B2-96AB-4FADE8FC9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48094-CC7A-4548-9B4D-E25C32DACE7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774047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41484507-69AA-4721-BB52-F04747847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DF1B5866-0C95-42CF-9A38-483005994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0992F59-22D7-437F-8F09-850C7984AE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61CE1-4D73-450C-ACBB-F24827D51C1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02457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950AD8-1069-4466-A40B-3CC386D644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D4C5E0EB-441B-4CD7-AFEF-C7B01AF9FB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580E150-3418-417E-8B8D-5720A8BCD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8C9E4-A962-4623-A5BF-4353EC32B5D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76894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2D2381FC-36A3-4BAD-8664-EBB12FA61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ABA6E272-434C-4058-BA11-045B2C3B0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AF6E32A3-3370-405F-B916-C63BB7001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0B8D-61EB-4FB0-9E24-9454FF3405B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7504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9F8BD9-79B4-415F-B066-C8147C2D2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DBD1DA-F604-409D-8322-A2CB7FAC3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8ABA2D-83DC-4D7E-A7DA-B69244F10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12857F-F83B-4F66-BCEA-A313A00C24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250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7559B5-0677-43E3-BBB1-E6CCEF5B6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32A567-7EDF-4C76-8983-E84EDA7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B6026D-D395-4B02-9111-D199D3ABE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CD5B316-F0FF-487E-8D00-ABD39DDDE3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363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605226-0890-4BA8-82B7-C0B2D093A9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59FE54-6B15-4C0B-9F91-5C195960A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F13C64-B3D2-4A94-AFF3-D77DDF37C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5BF0E8-7924-48C5-A253-C8193DD9C9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000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1C0D59-5830-4906-9BA5-C48A77DA2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F9536-EE6B-4F55-B2B8-21B8C0461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FF146-D7BC-41D6-B144-06AC56A2F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A857DD6-E13A-4AC3-BBE7-1E54312CC9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580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C416C-E582-4310-9155-FF7AB8A845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48A67B-2240-4C95-A122-6063300729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2B5B36-9CF0-48CE-A84F-8B0F35B8C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ECB94E-F292-412D-B006-EB417E85CB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881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7825E4D-B690-4BC4-868D-CEBFD48AB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82054D9-BF8A-4E97-8629-98EF301E9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43EC1D-88BC-41EF-B9E8-EE929119E1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E57C92-1283-49E9-B7BA-64682D8D73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36730C-3413-4FAD-89BD-850364A30D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1481E6-B0DE-4F9D-980F-559462913A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935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5A283C65-93D8-413F-9D46-E064532668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467296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6BE6414F-A1F6-4AEB-B635-AB40EDCC8C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391146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A8603F12-8A3F-4FEA-8860-1E18BD4FEE68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5128" name="Arc 3">
              <a:extLst>
                <a:ext uri="{FF2B5EF4-FFF2-40B4-BE49-F238E27FC236}">
                  <a16:creationId xmlns:a16="http://schemas.microsoft.com/office/drawing/2014/main" id="{5B446665-1D2C-45D0-8E41-FC9D035EBEC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9" name="Arc 4">
              <a:extLst>
                <a:ext uri="{FF2B5EF4-FFF2-40B4-BE49-F238E27FC236}">
                  <a16:creationId xmlns:a16="http://schemas.microsoft.com/office/drawing/2014/main" id="{E53CD140-8438-4F40-BC8E-158E11EDCDB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0" name="Arc 5">
              <a:extLst>
                <a:ext uri="{FF2B5EF4-FFF2-40B4-BE49-F238E27FC236}">
                  <a16:creationId xmlns:a16="http://schemas.microsoft.com/office/drawing/2014/main" id="{7C11B583-D648-4E88-9D14-0C16E4F8005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1" name="Arc 6">
              <a:extLst>
                <a:ext uri="{FF2B5EF4-FFF2-40B4-BE49-F238E27FC236}">
                  <a16:creationId xmlns:a16="http://schemas.microsoft.com/office/drawing/2014/main" id="{6029BD6C-FDDA-4C11-9C15-DB430F81620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2" name="Arc 7">
              <a:extLst>
                <a:ext uri="{FF2B5EF4-FFF2-40B4-BE49-F238E27FC236}">
                  <a16:creationId xmlns:a16="http://schemas.microsoft.com/office/drawing/2014/main" id="{F61076CB-8C65-4FDF-A161-6AF86D305EC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3" name="Arc 8">
              <a:extLst>
                <a:ext uri="{FF2B5EF4-FFF2-40B4-BE49-F238E27FC236}">
                  <a16:creationId xmlns:a16="http://schemas.microsoft.com/office/drawing/2014/main" id="{38F0303D-4D8B-4252-B8B0-243A8E6193A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4" name="Arc 9">
              <a:extLst>
                <a:ext uri="{FF2B5EF4-FFF2-40B4-BE49-F238E27FC236}">
                  <a16:creationId xmlns:a16="http://schemas.microsoft.com/office/drawing/2014/main" id="{7DC99369-7C2F-416E-9A2C-67404FFE4A0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5" name="Arc 10">
              <a:extLst>
                <a:ext uri="{FF2B5EF4-FFF2-40B4-BE49-F238E27FC236}">
                  <a16:creationId xmlns:a16="http://schemas.microsoft.com/office/drawing/2014/main" id="{AF084AC6-2AE5-4ECF-AD34-025C5D0D02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6" name="Arc 11">
              <a:extLst>
                <a:ext uri="{FF2B5EF4-FFF2-40B4-BE49-F238E27FC236}">
                  <a16:creationId xmlns:a16="http://schemas.microsoft.com/office/drawing/2014/main" id="{97364FC8-EFCE-4ED7-820D-5395DF365B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7" name="Arc 12">
              <a:extLst>
                <a:ext uri="{FF2B5EF4-FFF2-40B4-BE49-F238E27FC236}">
                  <a16:creationId xmlns:a16="http://schemas.microsoft.com/office/drawing/2014/main" id="{225B161B-DFF3-458C-9B04-0FD1F8D18A2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8" name="Arc 13">
              <a:extLst>
                <a:ext uri="{FF2B5EF4-FFF2-40B4-BE49-F238E27FC236}">
                  <a16:creationId xmlns:a16="http://schemas.microsoft.com/office/drawing/2014/main" id="{57C11E8B-B168-44FD-97E3-B57CFC9B6A1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9" name="Arc 14">
              <a:extLst>
                <a:ext uri="{FF2B5EF4-FFF2-40B4-BE49-F238E27FC236}">
                  <a16:creationId xmlns:a16="http://schemas.microsoft.com/office/drawing/2014/main" id="{97F51D23-BC73-4A63-95B8-CBB8152BBF3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0" name="Arc 15">
              <a:extLst>
                <a:ext uri="{FF2B5EF4-FFF2-40B4-BE49-F238E27FC236}">
                  <a16:creationId xmlns:a16="http://schemas.microsoft.com/office/drawing/2014/main" id="{269ECD2C-0DBD-4195-BFCC-D8D320F1363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1" name="Arc 16">
              <a:extLst>
                <a:ext uri="{FF2B5EF4-FFF2-40B4-BE49-F238E27FC236}">
                  <a16:creationId xmlns:a16="http://schemas.microsoft.com/office/drawing/2014/main" id="{8B77E193-D418-4A11-8F1C-986D61C7668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2" name="Arc 17">
              <a:extLst>
                <a:ext uri="{FF2B5EF4-FFF2-40B4-BE49-F238E27FC236}">
                  <a16:creationId xmlns:a16="http://schemas.microsoft.com/office/drawing/2014/main" id="{BD27CEFB-75D4-4D78-9083-8D2CAF2FDF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3" name="Arc 18">
              <a:extLst>
                <a:ext uri="{FF2B5EF4-FFF2-40B4-BE49-F238E27FC236}">
                  <a16:creationId xmlns:a16="http://schemas.microsoft.com/office/drawing/2014/main" id="{85BC0C6C-83B1-4237-96E7-BAF5EB18A7F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4" name="Arc 19">
              <a:extLst>
                <a:ext uri="{FF2B5EF4-FFF2-40B4-BE49-F238E27FC236}">
                  <a16:creationId xmlns:a16="http://schemas.microsoft.com/office/drawing/2014/main" id="{22C0D028-541E-499E-A543-468A334FFA7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5" name="Arc 20">
              <a:extLst>
                <a:ext uri="{FF2B5EF4-FFF2-40B4-BE49-F238E27FC236}">
                  <a16:creationId xmlns:a16="http://schemas.microsoft.com/office/drawing/2014/main" id="{2876C8A0-80FD-4068-8AB1-FB1CBEFC9AB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6" name="Arc 21">
              <a:extLst>
                <a:ext uri="{FF2B5EF4-FFF2-40B4-BE49-F238E27FC236}">
                  <a16:creationId xmlns:a16="http://schemas.microsoft.com/office/drawing/2014/main" id="{37141A7A-12E4-4ED2-93B9-63474E948CE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7" name="Arc 22">
              <a:extLst>
                <a:ext uri="{FF2B5EF4-FFF2-40B4-BE49-F238E27FC236}">
                  <a16:creationId xmlns:a16="http://schemas.microsoft.com/office/drawing/2014/main" id="{C09BB79F-0043-4EDE-9E2C-9BE8F09A7A5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8" name="Arc 23">
              <a:extLst>
                <a:ext uri="{FF2B5EF4-FFF2-40B4-BE49-F238E27FC236}">
                  <a16:creationId xmlns:a16="http://schemas.microsoft.com/office/drawing/2014/main" id="{F39BCA2F-60F3-4427-A623-B8A4EA8C3D6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9" name="Arc 24">
              <a:extLst>
                <a:ext uri="{FF2B5EF4-FFF2-40B4-BE49-F238E27FC236}">
                  <a16:creationId xmlns:a16="http://schemas.microsoft.com/office/drawing/2014/main" id="{87C79648-6E52-4D1A-B5B4-D017143FF0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0" name="Arc 25">
              <a:extLst>
                <a:ext uri="{FF2B5EF4-FFF2-40B4-BE49-F238E27FC236}">
                  <a16:creationId xmlns:a16="http://schemas.microsoft.com/office/drawing/2014/main" id="{C392CE6F-E332-4087-8CD3-A246F0B11CD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1" name="Arc 26">
              <a:extLst>
                <a:ext uri="{FF2B5EF4-FFF2-40B4-BE49-F238E27FC236}">
                  <a16:creationId xmlns:a16="http://schemas.microsoft.com/office/drawing/2014/main" id="{E33075EC-F151-48E4-B555-73898A6EA5C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2" name="Arc 27">
              <a:extLst>
                <a:ext uri="{FF2B5EF4-FFF2-40B4-BE49-F238E27FC236}">
                  <a16:creationId xmlns:a16="http://schemas.microsoft.com/office/drawing/2014/main" id="{9C6476DF-15B5-4212-8A41-B7B5931D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3" name="Arc 28">
              <a:extLst>
                <a:ext uri="{FF2B5EF4-FFF2-40B4-BE49-F238E27FC236}">
                  <a16:creationId xmlns:a16="http://schemas.microsoft.com/office/drawing/2014/main" id="{FE767618-20F6-41C8-ACA1-738EF656177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4" name="Arc 29">
              <a:extLst>
                <a:ext uri="{FF2B5EF4-FFF2-40B4-BE49-F238E27FC236}">
                  <a16:creationId xmlns:a16="http://schemas.microsoft.com/office/drawing/2014/main" id="{1E0E243E-127B-4AB8-877B-02D903BF610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5" name="Arc 30">
              <a:extLst>
                <a:ext uri="{FF2B5EF4-FFF2-40B4-BE49-F238E27FC236}">
                  <a16:creationId xmlns:a16="http://schemas.microsoft.com/office/drawing/2014/main" id="{2354A1C6-AB44-4BA5-9340-14E4EC1520D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6" name="Arc 31">
              <a:extLst>
                <a:ext uri="{FF2B5EF4-FFF2-40B4-BE49-F238E27FC236}">
                  <a16:creationId xmlns:a16="http://schemas.microsoft.com/office/drawing/2014/main" id="{E602501B-FD85-407E-A17D-D096C86D61E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7" name="Arc 32">
              <a:extLst>
                <a:ext uri="{FF2B5EF4-FFF2-40B4-BE49-F238E27FC236}">
                  <a16:creationId xmlns:a16="http://schemas.microsoft.com/office/drawing/2014/main" id="{A317A094-39D1-4D7B-B5A9-0F67AFA11F3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8" name="Arc 33">
              <a:extLst>
                <a:ext uri="{FF2B5EF4-FFF2-40B4-BE49-F238E27FC236}">
                  <a16:creationId xmlns:a16="http://schemas.microsoft.com/office/drawing/2014/main" id="{59EB98ED-A3CD-448B-B621-AA3ADA3C523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9" name="Arc 34">
              <a:extLst>
                <a:ext uri="{FF2B5EF4-FFF2-40B4-BE49-F238E27FC236}">
                  <a16:creationId xmlns:a16="http://schemas.microsoft.com/office/drawing/2014/main" id="{1DCEB4FF-5837-4013-B1E8-8A1B6AB0172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0" name="Arc 35">
              <a:extLst>
                <a:ext uri="{FF2B5EF4-FFF2-40B4-BE49-F238E27FC236}">
                  <a16:creationId xmlns:a16="http://schemas.microsoft.com/office/drawing/2014/main" id="{E38E19AF-A81B-43C8-B9AE-9C77E4F1885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1" name="Arc 36">
              <a:extLst>
                <a:ext uri="{FF2B5EF4-FFF2-40B4-BE49-F238E27FC236}">
                  <a16:creationId xmlns:a16="http://schemas.microsoft.com/office/drawing/2014/main" id="{80BE438F-EB41-4991-91C2-9EBF2F2D893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2" name="Arc 37">
              <a:extLst>
                <a:ext uri="{FF2B5EF4-FFF2-40B4-BE49-F238E27FC236}">
                  <a16:creationId xmlns:a16="http://schemas.microsoft.com/office/drawing/2014/main" id="{AF962A58-7C73-4420-A35E-DBDE94A9D41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3" name="Arc 38">
              <a:extLst>
                <a:ext uri="{FF2B5EF4-FFF2-40B4-BE49-F238E27FC236}">
                  <a16:creationId xmlns:a16="http://schemas.microsoft.com/office/drawing/2014/main" id="{4174D996-9792-493D-B5BF-E91CB83F617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4" name="Arc 39">
              <a:extLst>
                <a:ext uri="{FF2B5EF4-FFF2-40B4-BE49-F238E27FC236}">
                  <a16:creationId xmlns:a16="http://schemas.microsoft.com/office/drawing/2014/main" id="{3042E880-AF82-4948-9710-A98D7DA0E8D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5" name="Arc 40">
              <a:extLst>
                <a:ext uri="{FF2B5EF4-FFF2-40B4-BE49-F238E27FC236}">
                  <a16:creationId xmlns:a16="http://schemas.microsoft.com/office/drawing/2014/main" id="{6EECB259-0970-4A86-BB2B-B6B42B9B62F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6" name="Arc 41">
              <a:extLst>
                <a:ext uri="{FF2B5EF4-FFF2-40B4-BE49-F238E27FC236}">
                  <a16:creationId xmlns:a16="http://schemas.microsoft.com/office/drawing/2014/main" id="{42E16A24-9118-4AFE-B7B8-35476BAE81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7" name="Arc 42">
              <a:extLst>
                <a:ext uri="{FF2B5EF4-FFF2-40B4-BE49-F238E27FC236}">
                  <a16:creationId xmlns:a16="http://schemas.microsoft.com/office/drawing/2014/main" id="{CC38F638-A0C5-4FFE-8369-AE5E2C03452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8" name="Arc 43">
              <a:extLst>
                <a:ext uri="{FF2B5EF4-FFF2-40B4-BE49-F238E27FC236}">
                  <a16:creationId xmlns:a16="http://schemas.microsoft.com/office/drawing/2014/main" id="{D3A18C04-0F68-4969-BB19-586F8C1C41A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9" name="Arc 44">
              <a:extLst>
                <a:ext uri="{FF2B5EF4-FFF2-40B4-BE49-F238E27FC236}">
                  <a16:creationId xmlns:a16="http://schemas.microsoft.com/office/drawing/2014/main" id="{9E50826E-B68F-493D-BCA1-0C4DCCECB6E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0" name="Arc 45">
              <a:extLst>
                <a:ext uri="{FF2B5EF4-FFF2-40B4-BE49-F238E27FC236}">
                  <a16:creationId xmlns:a16="http://schemas.microsoft.com/office/drawing/2014/main" id="{9D02F2A2-2B1F-4E61-AE2A-D81C1E05FC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1" name="Arc 46">
              <a:extLst>
                <a:ext uri="{FF2B5EF4-FFF2-40B4-BE49-F238E27FC236}">
                  <a16:creationId xmlns:a16="http://schemas.microsoft.com/office/drawing/2014/main" id="{D4A74C5F-835B-4933-B70B-67CABCD4CC7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2" name="Arc 47">
              <a:extLst>
                <a:ext uri="{FF2B5EF4-FFF2-40B4-BE49-F238E27FC236}">
                  <a16:creationId xmlns:a16="http://schemas.microsoft.com/office/drawing/2014/main" id="{F5B94C00-41C3-4AC1-AD6C-8AFF3DB8E29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3" name="Arc 48">
              <a:extLst>
                <a:ext uri="{FF2B5EF4-FFF2-40B4-BE49-F238E27FC236}">
                  <a16:creationId xmlns:a16="http://schemas.microsoft.com/office/drawing/2014/main" id="{55C9C8D5-758C-4558-A50F-2962B89010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4" name="Arc 49">
              <a:extLst>
                <a:ext uri="{FF2B5EF4-FFF2-40B4-BE49-F238E27FC236}">
                  <a16:creationId xmlns:a16="http://schemas.microsoft.com/office/drawing/2014/main" id="{9858801C-BABC-4BA4-9AF1-348210ACCFA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5" name="Arc 50">
              <a:extLst>
                <a:ext uri="{FF2B5EF4-FFF2-40B4-BE49-F238E27FC236}">
                  <a16:creationId xmlns:a16="http://schemas.microsoft.com/office/drawing/2014/main" id="{4DA3B309-33EC-4E57-9ED0-FEC37D2C092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6" name="Arc 51">
              <a:extLst>
                <a:ext uri="{FF2B5EF4-FFF2-40B4-BE49-F238E27FC236}">
                  <a16:creationId xmlns:a16="http://schemas.microsoft.com/office/drawing/2014/main" id="{DD511DE5-D3EA-43CA-95C9-E19871871F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7" name="Arc 52">
              <a:extLst>
                <a:ext uri="{FF2B5EF4-FFF2-40B4-BE49-F238E27FC236}">
                  <a16:creationId xmlns:a16="http://schemas.microsoft.com/office/drawing/2014/main" id="{C7D84E80-F1FA-43CE-BD94-F90A0645E8E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123" name="Rectangle 53">
            <a:extLst>
              <a:ext uri="{FF2B5EF4-FFF2-40B4-BE49-F238E27FC236}">
                <a16:creationId xmlns:a16="http://schemas.microsoft.com/office/drawing/2014/main" id="{121A4091-DBA2-48B5-927F-A3F23F3A3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5124" name="Rectangle 54">
            <a:extLst>
              <a:ext uri="{FF2B5EF4-FFF2-40B4-BE49-F238E27FC236}">
                <a16:creationId xmlns:a16="http://schemas.microsoft.com/office/drawing/2014/main" id="{4549ED03-4976-4033-8422-D287C46B7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B5D2FAD8-422F-4840-8604-266C051A00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B5268492-F66B-4AB7-BD93-B6990DAC01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B7D4BB7F-EA8E-4F64-ADA3-49766A2B9C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FC629506-E691-492B-97C2-B52DD83B1D0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863257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D1E83AC-0CAA-4FDE-8640-2C000FC93F8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506413"/>
            <a:ext cx="7772400" cy="955675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</a:rPr>
              <a:t>Pharmacognosy </a:t>
            </a:r>
            <a:b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</a:rPr>
              <a:t>lab exercise 4</a:t>
            </a:r>
            <a:endParaRPr lang="en-GB" altLang="cs-CZ" b="1" i="1" noProof="0" dirty="0">
              <a:latin typeface="Calibri" panose="020F0502020204030204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BAA3299-50CF-48C0-89DA-3B9599C9899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4221163"/>
            <a:ext cx="7593012" cy="1512093"/>
          </a:xfrm>
        </p:spPr>
        <p:txBody>
          <a:bodyPr lIns="92075" tIns="46038" rIns="92075" bIns="46038" anchor="b"/>
          <a:lstStyle/>
          <a:p>
            <a:pPr algn="ctr">
              <a:buFont typeface="Monotype Sorts"/>
              <a:buNone/>
            </a:pPr>
            <a:r>
              <a:rPr lang="en-GB" altLang="sk-SK" sz="40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Roots and rhizomes </a:t>
            </a:r>
          </a:p>
          <a:p>
            <a:pPr algn="ctr">
              <a:buFont typeface="Monotype Sorts"/>
              <a:buNone/>
            </a:pPr>
            <a:r>
              <a:rPr lang="en-GB" altLang="sk-SK" sz="40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of dicotyledonous plants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2C0429C0-440B-4E08-9BF0-944D25EDA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693863"/>
            <a:ext cx="3060700" cy="22955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383462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Ipecacuanhae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Ipecacuanhae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pulvis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normatus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</a:p>
          <a:p>
            <a:pPr>
              <a:buClr>
                <a:srgbClr val="006600"/>
              </a:buClr>
              <a:buSzPct val="100000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In powder can be observed: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pices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of cork,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parenchym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rafides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starch grains, pieces of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and vessels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ipeka4">
            <a:extLst>
              <a:ext uri="{FF2B5EF4-FFF2-40B4-BE49-F238E27FC236}">
                <a16:creationId xmlns:a16="http://schemas.microsoft.com/office/drawing/2014/main" id="{CC5E40B8-8325-47EA-BD7A-738C253FF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68601"/>
            <a:ext cx="3799309" cy="400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829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Liquiritiae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8307388" cy="1531289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Glycyrrhiza glabra, G.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inflata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G.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uralensis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Fabaceae</a:t>
            </a: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(l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iquorice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Font typeface="Monotype Sorts"/>
              <a:buNone/>
            </a:pP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Liquiritiae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extractum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fluidum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ethanolicum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normatum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2009</a:t>
            </a:r>
          </a:p>
          <a:p>
            <a:pPr>
              <a:buFont typeface="Monotype Sorts"/>
              <a:buNone/>
            </a:pP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Liquiritiae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extractum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siccum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ad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saporandum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2017 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8" descr="lekorice">
            <a:extLst>
              <a:ext uri="{FF2B5EF4-FFF2-40B4-BE49-F238E27FC236}">
                <a16:creationId xmlns:a16="http://schemas.microsoft.com/office/drawing/2014/main" id="{540B24C9-B7BC-45A7-BC78-B1FC1FB87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76502"/>
            <a:ext cx="2731028" cy="36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F39025D4-C7F7-44E3-B9FF-A44BDF90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55309"/>
            <a:ext cx="2731029" cy="348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12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Liquiritiae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624012"/>
            <a:ext cx="4979790" cy="4947441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non-branched capitate (spindle-shaped) root, from outside rugged, grey-white, on the section yellow, sweetish odour, unpleasant sweet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saponins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glycyrrhizin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), flavonoids,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estrogen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-like compounds, starch, sugars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expectorant, bacteriostatic effect, (not) diuretic,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antiulcerotic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spasmolytic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6" descr="lekorice1">
            <a:extLst>
              <a:ext uri="{FF2B5EF4-FFF2-40B4-BE49-F238E27FC236}">
                <a16:creationId xmlns:a16="http://schemas.microsoft.com/office/drawing/2014/main" id="{4BADB692-4201-40A6-8A17-88CACF3AC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5728" b="7201"/>
          <a:stretch/>
        </p:blipFill>
        <p:spPr bwMode="auto">
          <a:xfrm>
            <a:off x="5343129" y="1635873"/>
            <a:ext cx="3528392" cy="276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E5B319DD-4BF5-43B7-AE9B-759AB1096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684" y="4621016"/>
            <a:ext cx="2901279" cy="1609303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0BA4BA80-4690-465B-89DF-6CFFF626D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481" y="6230319"/>
            <a:ext cx="1015919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glycyrrhizin</a:t>
            </a:r>
            <a:endParaRPr kumimoji="0" lang="cs-CZ" altLang="sk-SK" sz="1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52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Liquiritiae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cork, crystals of calcium oxalate, medullar rays, cambium, vessels with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and with cellular cells, sieve-tubes, typical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keratenchyma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phloem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fibers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wood parenchyma with starch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E3027B3E-FDBF-4B38-BB89-16465ADF7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53239" r="35038" b="14983"/>
          <a:stretch/>
        </p:blipFill>
        <p:spPr>
          <a:xfrm>
            <a:off x="845709" y="3429000"/>
            <a:ext cx="7452582" cy="301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4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Liquiritiae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49"/>
            <a:ext cx="4547741" cy="5121245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cork</a:t>
            </a:r>
          </a:p>
          <a:p>
            <a:pPr algn="ctr">
              <a:buFont typeface="Monotype Sorts"/>
              <a:buNone/>
            </a:pP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keratenchyma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phloem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fibers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</a:p>
          <a:p>
            <a:pPr algn="ctr">
              <a:buFont typeface="Monotype Sorts"/>
              <a:buNone/>
            </a:pP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kambium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vessels</a:t>
            </a:r>
          </a:p>
          <a:p>
            <a:pPr algn="ctr">
              <a:buFont typeface="Monotype Sorts"/>
              <a:buNone/>
            </a:pP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starch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028" descr="liquiritiae radix">
            <a:extLst>
              <a:ext uri="{FF2B5EF4-FFF2-40B4-BE49-F238E27FC236}">
                <a16:creationId xmlns:a16="http://schemas.microsoft.com/office/drawing/2014/main" id="{807DF48E-8F0D-47EE-B3A4-82634830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r="15529" b="21388"/>
          <a:stretch>
            <a:fillRect/>
          </a:stretch>
        </p:blipFill>
        <p:spPr bwMode="auto">
          <a:xfrm>
            <a:off x="4283968" y="1504949"/>
            <a:ext cx="3545128" cy="52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031">
            <a:extLst>
              <a:ext uri="{FF2B5EF4-FFF2-40B4-BE49-F238E27FC236}">
                <a16:creationId xmlns:a16="http://schemas.microsoft.com/office/drawing/2014/main" id="{E70439A6-A495-4580-916F-2BD7D5622A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9388" y="3068960"/>
            <a:ext cx="3022812" cy="7199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5" name="Line 1031">
            <a:extLst>
              <a:ext uri="{FF2B5EF4-FFF2-40B4-BE49-F238E27FC236}">
                <a16:creationId xmlns:a16="http://schemas.microsoft.com/office/drawing/2014/main" id="{1D1B7BF0-31B8-410E-8A8A-5DE3A00E9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4268" y="2132856"/>
            <a:ext cx="169773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6" name="Line 1031">
            <a:extLst>
              <a:ext uri="{FF2B5EF4-FFF2-40B4-BE49-F238E27FC236}">
                <a16:creationId xmlns:a16="http://schemas.microsoft.com/office/drawing/2014/main" id="{A7A1D2BC-03F9-47C0-945F-2CB3217DC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6316" y="2636911"/>
            <a:ext cx="2417812" cy="7199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7" name="Line 1031">
            <a:extLst>
              <a:ext uri="{FF2B5EF4-FFF2-40B4-BE49-F238E27FC236}">
                <a16:creationId xmlns:a16="http://schemas.microsoft.com/office/drawing/2014/main" id="{20146F81-D6F5-4407-BE60-D9E4BD1E91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0206" y="3573015"/>
            <a:ext cx="2267898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8" name="Line 1031">
            <a:extLst>
              <a:ext uri="{FF2B5EF4-FFF2-40B4-BE49-F238E27FC236}">
                <a16:creationId xmlns:a16="http://schemas.microsoft.com/office/drawing/2014/main" id="{92E6C0F8-CF54-4FB1-8109-83C1210D9A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4728" y="4365103"/>
            <a:ext cx="1955304" cy="7197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9" name="Line 1031">
            <a:extLst>
              <a:ext uri="{FF2B5EF4-FFF2-40B4-BE49-F238E27FC236}">
                <a16:creationId xmlns:a16="http://schemas.microsoft.com/office/drawing/2014/main" id="{C41B6012-8FB3-4C98-AEEF-AB582B39E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832" y="4869159"/>
            <a:ext cx="4032448" cy="14391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0" name="Line 1038">
            <a:extLst>
              <a:ext uri="{FF2B5EF4-FFF2-40B4-BE49-F238E27FC236}">
                <a16:creationId xmlns:a16="http://schemas.microsoft.com/office/drawing/2014/main" id="{800FB8EE-3C1F-4689-A074-B4F59CB06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4729" y="6165285"/>
            <a:ext cx="3899520" cy="23050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8792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Liquiritiae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3103" y="1532732"/>
            <a:ext cx="8853393" cy="1246187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30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Liquiritiae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radicis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pulvis</a:t>
            </a:r>
            <a:endParaRPr lang="en-GB" altLang="sk-SK" sz="2400" b="1" dirty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marL="0" indent="0">
              <a:buClr>
                <a:srgbClr val="006600"/>
              </a:buClr>
              <a:buNone/>
              <a:defRPr/>
            </a:pP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Can be observed: pieces of cork, bark with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keratenchyma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, pieces of parenchyma and sclerenchyma, cellular fibres, vessels, crystals of calcium oxalate, starch grains</a:t>
            </a: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4" descr="lekorice4">
            <a:extLst>
              <a:ext uri="{FF2B5EF4-FFF2-40B4-BE49-F238E27FC236}">
                <a16:creationId xmlns:a16="http://schemas.microsoft.com/office/drawing/2014/main" id="{88E7551B-CE57-4886-B381-668EDAC7C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96383"/>
            <a:ext cx="3976414" cy="381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254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Ononidis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580852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Ononis spinosa,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Fabaceae</a:t>
            </a: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piny restharrow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6" descr="jehlice">
            <a:extLst>
              <a:ext uri="{FF2B5EF4-FFF2-40B4-BE49-F238E27FC236}">
                <a16:creationId xmlns:a16="http://schemas.microsoft.com/office/drawing/2014/main" id="{85BCF788-6617-4629-8EAA-6A2B76D1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15" y="2200739"/>
            <a:ext cx="3162831" cy="405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 descr="Obrázok, na ktorom je trávnik, rastlina, kvet, vonkajšie&#10;&#10;Automaticky generovaný popis">
            <a:extLst>
              <a:ext uri="{FF2B5EF4-FFF2-40B4-BE49-F238E27FC236}">
                <a16:creationId xmlns:a16="http://schemas.microsoft.com/office/drawing/2014/main" id="{0B4EB940-0626-4F27-B2BD-3A5A75B18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02" y="2200739"/>
            <a:ext cx="2709386" cy="4057305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471FFF4-0078-48A5-BF32-B6D760AF27A1}"/>
              </a:ext>
            </a:extLst>
          </p:cNvPr>
          <p:cNvSpPr txBox="1"/>
          <p:nvPr/>
        </p:nvSpPr>
        <p:spPr>
          <a:xfrm>
            <a:off x="864700" y="6571456"/>
            <a:ext cx="35349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rgbClr val="000000"/>
                </a:solidFill>
              </a:rPr>
              <a:t>https://commons.wikimedia.org/wiki/File:Ononis_spinosa_white_01.jpg</a:t>
            </a:r>
          </a:p>
        </p:txBody>
      </p:sp>
    </p:spTree>
    <p:extLst>
      <p:ext uri="{BB962C8B-B14F-4D97-AF65-F5344CB8AC3E}">
        <p14:creationId xmlns:p14="http://schemas.microsoft.com/office/powerpoint/2010/main" val="3664861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Ononidis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long twisted root, non-branched, rugged, grey-brown, on the section yellow, drug without odour,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acidish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tart taste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flavonoids</a:t>
            </a:r>
            <a:r>
              <a:rPr lang="sk-SK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sk-SK" altLang="sk-SK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ononin</a:t>
            </a:r>
            <a:r>
              <a:rPr lang="sk-SK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essential oil, tannins, mineral compounds, organic acids</a:t>
            </a:r>
          </a:p>
          <a:p>
            <a:pPr marL="0" indent="0"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diuretic, stomachic, metabolic, antiphlogistic, antirheumatic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1028" descr="jehlice1">
            <a:extLst>
              <a:ext uri="{FF2B5EF4-FFF2-40B4-BE49-F238E27FC236}">
                <a16:creationId xmlns:a16="http://schemas.microsoft.com/office/drawing/2014/main" id="{D4E39545-C7F7-47A0-8B44-09E7D8300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r="6113"/>
          <a:stretch>
            <a:fillRect/>
          </a:stretch>
        </p:blipFill>
        <p:spPr bwMode="auto">
          <a:xfrm>
            <a:off x="5257343" y="1634444"/>
            <a:ext cx="3614178" cy="309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D40F395-8306-495B-8B87-98168F6B3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02" b="51614"/>
          <a:stretch>
            <a:fillRect/>
          </a:stretch>
        </p:blipFill>
        <p:spPr bwMode="auto">
          <a:xfrm>
            <a:off x="5348427" y="4869160"/>
            <a:ext cx="3135312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31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Ononidis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49"/>
            <a:ext cx="8975725" cy="1491987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cork, primary cortex, secondary cortex, cells with crystals of calcium oxalate, phloem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fibers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cambium, sieve-tubes,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cellular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fibers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visible medullar rays, rosette of primary vessels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7A05ADD3-4C54-4427-8C63-7292362398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0" t="49132" r="23819" b="14461"/>
          <a:stretch/>
        </p:blipFill>
        <p:spPr>
          <a:xfrm>
            <a:off x="1619336" y="3115996"/>
            <a:ext cx="5905327" cy="333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06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Ononidis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49"/>
            <a:ext cx="4475733" cy="5121265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cork</a:t>
            </a:r>
          </a:p>
          <a:p>
            <a:pPr algn="ctr">
              <a:buFont typeface="Monotype Sorts"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crystals</a:t>
            </a: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</a:p>
          <a:p>
            <a:pPr algn="ctr">
              <a:buFont typeface="Monotype Sorts"/>
              <a:buNone/>
            </a:pP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kambium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vessels</a:t>
            </a:r>
          </a:p>
          <a:p>
            <a:pPr algn="ctr">
              <a:buFont typeface="Monotype Sorts"/>
              <a:buNone/>
            </a:pP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medullar rays</a:t>
            </a:r>
          </a:p>
          <a:p>
            <a:pPr>
              <a:buFont typeface="Monotype Sorts"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028" descr="ononidis radix">
            <a:extLst>
              <a:ext uri="{FF2B5EF4-FFF2-40B4-BE49-F238E27FC236}">
                <a16:creationId xmlns:a16="http://schemas.microsoft.com/office/drawing/2014/main" id="{C7474E19-3FEA-4F45-AFC3-0CA4F92FB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" r="8437" b="6493"/>
          <a:stretch>
            <a:fillRect/>
          </a:stretch>
        </p:blipFill>
        <p:spPr bwMode="auto">
          <a:xfrm>
            <a:off x="4283968" y="1570580"/>
            <a:ext cx="3816424" cy="519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29">
            <a:extLst>
              <a:ext uri="{FF2B5EF4-FFF2-40B4-BE49-F238E27FC236}">
                <a16:creationId xmlns:a16="http://schemas.microsoft.com/office/drawing/2014/main" id="{78DA455B-A03D-4593-A411-4202335502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2908" y="1772816"/>
            <a:ext cx="2333148" cy="43204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6" name="Line 1029">
            <a:extLst>
              <a:ext uri="{FF2B5EF4-FFF2-40B4-BE49-F238E27FC236}">
                <a16:creationId xmlns:a16="http://schemas.microsoft.com/office/drawing/2014/main" id="{615BC42F-75A1-4BC1-A422-0E62E885FF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28159" y="2852935"/>
            <a:ext cx="2723961" cy="21602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7" name="Line 1029">
            <a:extLst>
              <a:ext uri="{FF2B5EF4-FFF2-40B4-BE49-F238E27FC236}">
                <a16:creationId xmlns:a16="http://schemas.microsoft.com/office/drawing/2014/main" id="{A2ED5026-6993-4FD7-ABB2-5FB96795A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39101" y="3134591"/>
            <a:ext cx="2657035" cy="36641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8" name="Line 1029">
            <a:extLst>
              <a:ext uri="{FF2B5EF4-FFF2-40B4-BE49-F238E27FC236}">
                <a16:creationId xmlns:a16="http://schemas.microsoft.com/office/drawing/2014/main" id="{CC6C34E9-52BD-4D69-9C18-4B941BFBD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832" y="3717029"/>
            <a:ext cx="3528392" cy="21602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9" name="Line 1029">
            <a:extLst>
              <a:ext uri="{FF2B5EF4-FFF2-40B4-BE49-F238E27FC236}">
                <a16:creationId xmlns:a16="http://schemas.microsoft.com/office/drawing/2014/main" id="{B0D31EE7-7F6F-44ED-883F-678FB72114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0624" y="4293101"/>
            <a:ext cx="2505472" cy="7200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0" name="Line 1029">
            <a:extLst>
              <a:ext uri="{FF2B5EF4-FFF2-40B4-BE49-F238E27FC236}">
                <a16:creationId xmlns:a16="http://schemas.microsoft.com/office/drawing/2014/main" id="{1BA6B534-49EE-49A0-8E79-BB60A41666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7864" y="5589247"/>
            <a:ext cx="1728192" cy="14400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1" name="Line 1029">
            <a:extLst>
              <a:ext uri="{FF2B5EF4-FFF2-40B4-BE49-F238E27FC236}">
                <a16:creationId xmlns:a16="http://schemas.microsoft.com/office/drawing/2014/main" id="{E4047C01-4DBE-4142-8D06-F7EABE8D54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832" y="4581126"/>
            <a:ext cx="2880320" cy="2880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6777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Althaeae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Althaea officinalis,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Malvaceae</a:t>
            </a: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(marsh-mallow)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Althaeae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syrup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2017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" name="Picture 6" descr="altheae">
            <a:extLst>
              <a:ext uri="{FF2B5EF4-FFF2-40B4-BE49-F238E27FC236}">
                <a16:creationId xmlns:a16="http://schemas.microsoft.com/office/drawing/2014/main" id="{C259FA7D-DCB8-406C-87D9-97F6DBC8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99" y="2387250"/>
            <a:ext cx="2880320" cy="416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ok 2" descr="Obrázok, na ktorom je rastlina, vonkajšie, trávnik, list&#10;&#10;Automaticky generovaný popis">
            <a:extLst>
              <a:ext uri="{FF2B5EF4-FFF2-40B4-BE49-F238E27FC236}">
                <a16:creationId xmlns:a16="http://schemas.microsoft.com/office/drawing/2014/main" id="{035A0507-4A21-44A4-8A93-B7F466877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1" y="3108314"/>
            <a:ext cx="4064000" cy="30480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950474" y="6156314"/>
            <a:ext cx="429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solidFill>
                  <a:srgbClr val="000000"/>
                </a:solidFill>
              </a:rPr>
              <a:t>https://commons.wikimedia.org/wiki/File:Althaea_officinalis.jpeg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Tormentillae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radix (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rhizoma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)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8307388" cy="1246179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Potentilla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tormentilla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syn.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P.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erecta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Rosaceae</a:t>
            </a:r>
            <a:endParaRPr lang="en-GB" altLang="en-US" sz="2400" b="1" noProof="0" dirty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		   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(c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ommon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tormentil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Tormentillae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tinctura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2017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1004094" y="6506848"/>
            <a:ext cx="429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000" dirty="0">
                <a:solidFill>
                  <a:srgbClr val="000000"/>
                </a:solidFill>
              </a:rPr>
              <a:t>https://commons.wikimedia.org/wiki/File:Potentilla_erecta_RF.jpg</a:t>
            </a: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30" descr="torm">
            <a:extLst>
              <a:ext uri="{FF2B5EF4-FFF2-40B4-BE49-F238E27FC236}">
                <a16:creationId xmlns:a16="http://schemas.microsoft.com/office/drawing/2014/main" id="{429A60E4-CBBF-4C89-BFF1-857736B4D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96" y="2724289"/>
            <a:ext cx="3292120" cy="390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ok 5" descr="Obrázok, na ktorom je rastlina, kvet, zelené, vonkajšie&#10;&#10;Automaticky generovaný popis">
            <a:extLst>
              <a:ext uri="{FF2B5EF4-FFF2-40B4-BE49-F238E27FC236}">
                <a16:creationId xmlns:a16="http://schemas.microsoft.com/office/drawing/2014/main" id="{75481680-6A58-49C9-8EDA-11A13F0F1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69" y="2895361"/>
            <a:ext cx="2782636" cy="351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98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Tormentillae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radix (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rhizoma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)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32732"/>
            <a:ext cx="4979789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very hard cylindric rhizome, spindle-shaped,  dark red with scarification after side roots, on the section brighter, weaved with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sclerenchymatic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fibers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odour indistinctive, very constricting taste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catechine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tannins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organic acids, waxes, traces of volatiles</a:t>
            </a: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strong astringent,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antidiarrhoic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antiphlogistic,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haemostyptic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4" descr="torm1">
            <a:extLst>
              <a:ext uri="{FF2B5EF4-FFF2-40B4-BE49-F238E27FC236}">
                <a16:creationId xmlns:a16="http://schemas.microsoft.com/office/drawing/2014/main" id="{4F3A28B9-342D-4D50-B29F-DD0FF7B08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5200" b="10001"/>
          <a:stretch>
            <a:fillRect/>
          </a:stretch>
        </p:blipFill>
        <p:spPr bwMode="auto">
          <a:xfrm>
            <a:off x="5485194" y="1628800"/>
            <a:ext cx="3420374" cy="237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CA5EF57F-2E6F-4F3A-8178-DD4BC1DDE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55" b="56606"/>
          <a:stretch>
            <a:fillRect/>
          </a:stretch>
        </p:blipFill>
        <p:spPr bwMode="auto">
          <a:xfrm>
            <a:off x="5791237" y="4246441"/>
            <a:ext cx="2808288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12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Tormentillae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radix (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rhizoma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)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cork,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feloderm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cortical parenchyma, cambium, sieve-tubes, vessels with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cells with aggregates of calcium oxalate and starch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B56BF64F-97B9-4B1E-9F85-CD34B019A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3" t="41478" r="21651" b="16384"/>
          <a:stretch/>
        </p:blipFill>
        <p:spPr>
          <a:xfrm>
            <a:off x="1331640" y="2880120"/>
            <a:ext cx="6719154" cy="38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57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Tormentillae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radix (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rhizoma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)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6" y="1504949"/>
            <a:ext cx="8661400" cy="5213343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 cork</a:t>
            </a: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feloderm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				  sieve-tubes</a:t>
            </a: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						   cambium</a:t>
            </a: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parenchyma</a:t>
            </a: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						   vessels</a:t>
            </a: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														               </a:t>
            </a: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						 starch</a:t>
            </a:r>
            <a:endParaRPr lang="en-GB" altLang="sk-SK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						  oxalate 								  aggregate</a:t>
            </a: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E863792-41CF-4359-9004-A33325A6D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168" y="2002623"/>
            <a:ext cx="44386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6">
            <a:extLst>
              <a:ext uri="{FF2B5EF4-FFF2-40B4-BE49-F238E27FC236}">
                <a16:creationId xmlns:a16="http://schemas.microsoft.com/office/drawing/2014/main" id="{C6678FD0-7A1B-4048-B690-C35CE33B1E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1641" y="2632074"/>
            <a:ext cx="1296144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C78EA8F9-7B77-40B6-9879-43A40A162C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0538" y="3112885"/>
            <a:ext cx="939254" cy="14862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312FF848-7BA3-4614-96F6-CA554E55E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5367" y="3974173"/>
            <a:ext cx="1296144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7" name="Line 6">
            <a:extLst>
              <a:ext uri="{FF2B5EF4-FFF2-40B4-BE49-F238E27FC236}">
                <a16:creationId xmlns:a16="http://schemas.microsoft.com/office/drawing/2014/main" id="{EBA13EDC-2BA4-43F1-A5E1-E90432EF2A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30917" y="3112885"/>
            <a:ext cx="939255" cy="14862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2FC667CD-571F-4DE1-A42B-C4923C3180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8104" y="3429001"/>
            <a:ext cx="1215118" cy="16749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9" name="Line 6">
            <a:extLst>
              <a:ext uri="{FF2B5EF4-FFF2-40B4-BE49-F238E27FC236}">
                <a16:creationId xmlns:a16="http://schemas.microsoft.com/office/drawing/2014/main" id="{A6C33EA5-2048-4816-9B7A-BDBD1ABBF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5501" y="4371771"/>
            <a:ext cx="939255" cy="189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0" name="Line 6">
            <a:extLst>
              <a:ext uri="{FF2B5EF4-FFF2-40B4-BE49-F238E27FC236}">
                <a16:creationId xmlns:a16="http://schemas.microsoft.com/office/drawing/2014/main" id="{DF5666A5-FAB5-4446-85E6-D0579F346B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7904" y="5613390"/>
            <a:ext cx="2936591" cy="189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1" name="Line 6">
            <a:extLst>
              <a:ext uri="{FF2B5EF4-FFF2-40B4-BE49-F238E27FC236}">
                <a16:creationId xmlns:a16="http://schemas.microsoft.com/office/drawing/2014/main" id="{0C30290D-578F-4D92-BDEB-61AFD120D7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63888" y="6128332"/>
            <a:ext cx="3159334" cy="16960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7488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Bistortae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(</a:t>
            </a:r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rhizoma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)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8307388" cy="1246179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Polygonum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bistorta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syn.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Persicaria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bistorta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(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Bistorta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major),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Polygonaceae</a:t>
            </a: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Bistort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515929" y="6519846"/>
            <a:ext cx="44783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000" dirty="0">
                <a:solidFill>
                  <a:srgbClr val="000000"/>
                </a:solidFill>
              </a:rPr>
              <a:t>https://upload.wikimedia.org/wikipedia/commons/f/f8/Polygonum_bistorta_a3.jpg</a:t>
            </a: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Obrázok 4" descr="Obrázok, na ktorom je stôl, jedlo, kvet&#10;&#10;Automaticky generovaný popis">
            <a:extLst>
              <a:ext uri="{FF2B5EF4-FFF2-40B4-BE49-F238E27FC236}">
                <a16:creationId xmlns:a16="http://schemas.microsoft.com/office/drawing/2014/main" id="{AC01B3BD-0530-408B-B451-A37B186DC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05" y="2459913"/>
            <a:ext cx="3154326" cy="4236416"/>
          </a:xfrm>
          <a:prstGeom prst="rect">
            <a:avLst/>
          </a:prstGeom>
        </p:spPr>
      </p:pic>
      <p:pic>
        <p:nvPicPr>
          <p:cNvPr id="7" name="Obrázok 6" descr="Obrázok, na ktorom je trávnik, vonkajšie, rastlina, kvet&#10;&#10;Automaticky generovaný popis">
            <a:extLst>
              <a:ext uri="{FF2B5EF4-FFF2-40B4-BE49-F238E27FC236}">
                <a16:creationId xmlns:a16="http://schemas.microsoft.com/office/drawing/2014/main" id="{8C56A596-182C-43D6-98F5-666F2634C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8" y="3283085"/>
            <a:ext cx="3894222" cy="291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57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Bistortae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(</a:t>
            </a:r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rhizoma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)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19749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flat, twisted, dark brown rhizome, on the section red-brown, without odour, constricting taste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catechin tannins,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pigment –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bistort red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higher amount of starch</a:t>
            </a: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astringent,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haemostyptic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externally on inflamed mucous membrane and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edema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antidote for intoxications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4" descr="bist1">
            <a:extLst>
              <a:ext uri="{FF2B5EF4-FFF2-40B4-BE49-F238E27FC236}">
                <a16:creationId xmlns:a16="http://schemas.microsoft.com/office/drawing/2014/main" id="{4BC8A130-72AF-43D4-B07D-B3A158804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r="18796" b="8511"/>
          <a:stretch>
            <a:fillRect/>
          </a:stretch>
        </p:blipFill>
        <p:spPr bwMode="auto">
          <a:xfrm>
            <a:off x="5429821" y="1651468"/>
            <a:ext cx="3331559" cy="270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62F03A9C-95A6-4CDF-93DF-3F0437B2D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55" b="56606"/>
          <a:stretch>
            <a:fillRect/>
          </a:stretch>
        </p:blipFill>
        <p:spPr bwMode="auto">
          <a:xfrm>
            <a:off x="5691456" y="4499511"/>
            <a:ext cx="2808288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059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Bistortae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(</a:t>
            </a:r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rhizoma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)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cork,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flobaphene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cells, cells with aggregates of calcium oxalate, sieve-tubes with phloem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fibers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cambium, vessels with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parenchyma with starch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FD248B89-664D-4E8B-B0BC-9CB25E656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81" t="44126" r="20740" b="16950"/>
          <a:stretch/>
        </p:blipFill>
        <p:spPr>
          <a:xfrm>
            <a:off x="1024377" y="2768600"/>
            <a:ext cx="7692455" cy="39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47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Bistortae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(</a:t>
            </a:r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rhizoma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)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504950"/>
            <a:ext cx="3641726" cy="535305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cork</a:t>
            </a:r>
          </a:p>
          <a:p>
            <a:pPr algn="ctr">
              <a:buFont typeface="Monotype Sorts"/>
              <a:buNone/>
            </a:pP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flobaphene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cells</a:t>
            </a:r>
          </a:p>
          <a:p>
            <a:pPr algn="ctr">
              <a:buFont typeface="Monotype Sorts"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oxalate aggregates</a:t>
            </a:r>
          </a:p>
          <a:p>
            <a:pPr algn="ctr">
              <a:buFont typeface="Monotype Sorts"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</a:p>
          <a:p>
            <a:pPr algn="ctr">
              <a:buFont typeface="Monotype Sorts"/>
              <a:buNone/>
            </a:pP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kambium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vessels with  labriform</a:t>
            </a:r>
          </a:p>
          <a:p>
            <a:pPr algn="ctr">
              <a:buFont typeface="Monotype Sorts"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starch</a:t>
            </a:r>
          </a:p>
          <a:p>
            <a:pPr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29982B1-C4FC-435C-8F77-800906C25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 b="4623"/>
          <a:stretch>
            <a:fillRect/>
          </a:stretch>
        </p:blipFill>
        <p:spPr bwMode="auto">
          <a:xfrm>
            <a:off x="4427984" y="1504950"/>
            <a:ext cx="2733583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0C4A6B58-8691-451F-93B6-A0B3F42F5D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1" y="1700810"/>
            <a:ext cx="2133599" cy="50405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548698EB-8E45-4A71-AC12-28B92E608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6045" y="2636912"/>
            <a:ext cx="1775995" cy="72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6" name="Line 5">
            <a:extLst>
              <a:ext uri="{FF2B5EF4-FFF2-40B4-BE49-F238E27FC236}">
                <a16:creationId xmlns:a16="http://schemas.microsoft.com/office/drawing/2014/main" id="{C9A39A3B-E658-4002-B8F2-DF1D8DCF46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7864" y="3284984"/>
            <a:ext cx="2232248" cy="21602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id="{14004C29-4D6D-41FD-AD96-097E49CCD0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63888" y="5157190"/>
            <a:ext cx="1617713" cy="57606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8" name="Line 5">
            <a:extLst>
              <a:ext uri="{FF2B5EF4-FFF2-40B4-BE49-F238E27FC236}">
                <a16:creationId xmlns:a16="http://schemas.microsoft.com/office/drawing/2014/main" id="{0D2BB746-95F6-4ADF-A32B-195EE126DC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21676" y="4509267"/>
            <a:ext cx="2133599" cy="35989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9" name="Line 5">
            <a:extLst>
              <a:ext uri="{FF2B5EF4-FFF2-40B4-BE49-F238E27FC236}">
                <a16:creationId xmlns:a16="http://schemas.microsoft.com/office/drawing/2014/main" id="{5F5E8AEC-FA1B-4F29-9DEC-4868D5CE2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784" y="6626226"/>
            <a:ext cx="3215441" cy="3388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0" name="Line 5">
            <a:extLst>
              <a:ext uri="{FF2B5EF4-FFF2-40B4-BE49-F238E27FC236}">
                <a16:creationId xmlns:a16="http://schemas.microsoft.com/office/drawing/2014/main" id="{35795816-0845-4646-AF9D-9342A49412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2742" y="4365104"/>
            <a:ext cx="321544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3869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>
            <a:extLst>
              <a:ext uri="{FF2B5EF4-FFF2-40B4-BE49-F238E27FC236}">
                <a16:creationId xmlns:a16="http://schemas.microsoft.com/office/drawing/2014/main" id="{AA76E016-EB87-4161-BA75-7EC2C1742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139" name="Straight Connector 4">
            <a:extLst>
              <a:ext uri="{FF2B5EF4-FFF2-40B4-BE49-F238E27FC236}">
                <a16:creationId xmlns:a16="http://schemas.microsoft.com/office/drawing/2014/main" id="{567C21B5-0795-40E4-B428-B335C439D4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40" name="AutoShape 2" descr="Výsledek obrázku pro petroselini radix">
            <a:extLst>
              <a:ext uri="{FF2B5EF4-FFF2-40B4-BE49-F238E27FC236}">
                <a16:creationId xmlns:a16="http://schemas.microsoft.com/office/drawing/2014/main" id="{99FB687C-5220-4590-B581-3DF9954E8D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41" name="Nadpis 3">
            <a:extLst>
              <a:ext uri="{FF2B5EF4-FFF2-40B4-BE49-F238E27FC236}">
                <a16:creationId xmlns:a16="http://schemas.microsoft.com/office/drawing/2014/main" id="{34125574-25C9-4357-9D00-7283F3E49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150" y="3500438"/>
            <a:ext cx="7772400" cy="1371600"/>
          </a:xfrm>
        </p:spPr>
        <p:txBody>
          <a:bodyPr/>
          <a:lstStyle/>
          <a:p>
            <a:pPr algn="ctr"/>
            <a:r>
              <a:rPr lang="cs-CZ" altLang="cs-CZ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Angeliceae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</a:t>
            </a:r>
            <a:r>
              <a:rPr lang="en-US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8307388" cy="1246179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Archangelica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sk-SK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archangelica</a:t>
            </a:r>
            <a:r>
              <a:rPr lang="sk-SK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syn.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Archangelica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officinalis,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Apiaceae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   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sk-SK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angelica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827584" y="6537916"/>
            <a:ext cx="429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sk-SK" sz="1000" dirty="0">
                <a:solidFill>
                  <a:srgbClr val="000000"/>
                </a:solidFill>
              </a:rPr>
              <a:t>https://commons.wikimedia.org/wiki/File:AngelicaArchangelica1.jpg</a:t>
            </a: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6" descr=" Image of Illustration of Archangelica officinalis">
            <a:extLst>
              <a:ext uri="{FF2B5EF4-FFF2-40B4-BE49-F238E27FC236}">
                <a16:creationId xmlns:a16="http://schemas.microsoft.com/office/drawing/2014/main" id="{DA48353F-4905-4BFB-9278-46F2C48BE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32" y="2632077"/>
            <a:ext cx="3185059" cy="421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ok 2" descr="Obrázok, na ktorom je vonkajšie, rastlina, strom, zelené&#10;&#10;Automaticky generovaný popis">
            <a:extLst>
              <a:ext uri="{FF2B5EF4-FFF2-40B4-BE49-F238E27FC236}">
                <a16:creationId xmlns:a16="http://schemas.microsoft.com/office/drawing/2014/main" id="{03293819-3AC6-49BF-B504-3F1001BA1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585134"/>
            <a:ext cx="2470887" cy="40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71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Althaeae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sk-SK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moderately twisted root, with many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scarifications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after side roots, on a surface often projected white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fibers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of sclerenchyma, weak odour, floury mucous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mucilage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starch, glucose, pectin, mineral compounds, flavonoids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sk-SK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mucilaginose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antitussic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antiphlogistic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" name="Picture 4" descr="althae1">
            <a:extLst>
              <a:ext uri="{FF2B5EF4-FFF2-40B4-BE49-F238E27FC236}">
                <a16:creationId xmlns:a16="http://schemas.microsoft.com/office/drawing/2014/main" id="{77892B46-CF0A-46E8-BF2F-77228CA5A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r="19025"/>
          <a:stretch>
            <a:fillRect/>
          </a:stretch>
        </p:blipFill>
        <p:spPr bwMode="auto">
          <a:xfrm>
            <a:off x="5292080" y="1632622"/>
            <a:ext cx="3205006" cy="364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Angeliceae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</a:t>
            </a:r>
            <a:r>
              <a:rPr lang="sk-SK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835773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short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rhizoma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transversally stripped with roots scarification, grey-brown to red-brown colour, on the section grey-yellow wood, spicy odour, taste sharp spicy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sk-SK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volatile oils (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pinen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coumarins (angelicin), bitter compounds</a:t>
            </a: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amare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stomachic, spasmolytic, carminative, sedative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radix">
            <a:extLst>
              <a:ext uri="{FF2B5EF4-FFF2-40B4-BE49-F238E27FC236}">
                <a16:creationId xmlns:a16="http://schemas.microsoft.com/office/drawing/2014/main" id="{A3063316-8E37-46EB-AA5C-3F0A086F9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r="10744"/>
          <a:stretch>
            <a:fillRect/>
          </a:stretch>
        </p:blipFill>
        <p:spPr bwMode="auto">
          <a:xfrm>
            <a:off x="5346081" y="1635274"/>
            <a:ext cx="3522594" cy="332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B67B6962-F5E1-4C6D-B7C7-7FE6C4DE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8"/>
          <a:stretch>
            <a:fillRect/>
          </a:stretch>
        </p:blipFill>
        <p:spPr bwMode="auto">
          <a:xfrm>
            <a:off x="6588224" y="4962169"/>
            <a:ext cx="758506" cy="209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017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Bardanae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8307388" cy="1516952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Arctium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tomentosum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A.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lappa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A. minus,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Asteraceae</a:t>
            </a:r>
            <a:r>
              <a:rPr lang="sk-SK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downy burdock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2C65C77-3087-42D0-B37D-74DB4D8B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24232"/>
            <a:ext cx="2176807" cy="403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Arctium">
            <a:extLst>
              <a:ext uri="{FF2B5EF4-FFF2-40B4-BE49-F238E27FC236}">
                <a16:creationId xmlns:a16="http://schemas.microsoft.com/office/drawing/2014/main" id="{1F624941-0BC1-4A26-BF51-924CB4E23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94" y="2563398"/>
            <a:ext cx="3719690" cy="415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443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Bardanae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259709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roots of grey-brown colour, on the section whitish, without odour, bitter taste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inulin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polyacetylenes, mucilage, tannins, essential oil, bitter compounds</a:t>
            </a: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sk-SK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dietetic, diagnostic, diuretic,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ba</a:t>
            </a:r>
            <a:r>
              <a:rPr lang="sk-SK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teriostatic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mycostatic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effects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bardanae1">
            <a:extLst>
              <a:ext uri="{FF2B5EF4-FFF2-40B4-BE49-F238E27FC236}">
                <a16:creationId xmlns:a16="http://schemas.microsoft.com/office/drawing/2014/main" id="{CCAB74D5-E9F4-4CCC-9194-9DC26F263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4012"/>
            <a:ext cx="3453677" cy="25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8A8694FA-02F9-4FB9-89A9-D95119C90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41" y="4452141"/>
            <a:ext cx="822921" cy="222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9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7704" y="286544"/>
            <a:ext cx="6963817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Graminis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(</a:t>
            </a:r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rhizoma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)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8307388" cy="1246179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Elymus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repens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(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Agropyron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repens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Elytrigia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repens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),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Poaceae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twitch, quick grass, quitch grass 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D4A57-D0BB-4924-8E0B-A60550054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3324"/>
            <a:ext cx="2662542" cy="396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gropyron_repens">
            <a:extLst>
              <a:ext uri="{FF2B5EF4-FFF2-40B4-BE49-F238E27FC236}">
                <a16:creationId xmlns:a16="http://schemas.microsoft.com/office/drawing/2014/main" id="{A2CB0AD5-106C-4499-A38B-2E6520978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25" y="2598560"/>
            <a:ext cx="266706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656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Graminis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(</a:t>
            </a:r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rhizoma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)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sk-SK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yellow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peaces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of rhizome – articulate and hollow, only in nodes full, without side roots, without odour,  sweetish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sugars,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inuline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mucilage, inositol, saponins, silicic acid, volatiles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sk-SK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diuretic, metabolic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graminis1">
            <a:extLst>
              <a:ext uri="{FF2B5EF4-FFF2-40B4-BE49-F238E27FC236}">
                <a16:creationId xmlns:a16="http://schemas.microsoft.com/office/drawing/2014/main" id="{6F2C6E8C-4366-48AE-808C-E44638800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562" y="1624012"/>
            <a:ext cx="3657959" cy="27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73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Inulae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8307388" cy="1246179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Inula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helenium, Asteraceae</a:t>
            </a:r>
            <a:r>
              <a:rPr lang="sk-SK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Elecampane, also called Horse-heal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55CFBE-37D9-4D70-BE13-275D713CD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673"/>
            <a:ext cx="3480917" cy="418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inula-helenium">
            <a:extLst>
              <a:ext uri="{FF2B5EF4-FFF2-40B4-BE49-F238E27FC236}">
                <a16:creationId xmlns:a16="http://schemas.microsoft.com/office/drawing/2014/main" id="{250BF557-3304-40AE-B5EE-2E9637AD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25" y="2453747"/>
            <a:ext cx="2808684" cy="411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018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Inulae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835773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side roots - cylindrical, from outside yellow to grey-brown, inside brown, rhizomes – grey-brown, wrinkled, aromatic odour, spicy bitter taste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sk-SK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essential oil, inulin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bitter compounds, sugars</a:t>
            </a: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expectorant, spasmolytic, diuretic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029" descr="inuradix">
            <a:extLst>
              <a:ext uri="{FF2B5EF4-FFF2-40B4-BE49-F238E27FC236}">
                <a16:creationId xmlns:a16="http://schemas.microsoft.com/office/drawing/2014/main" id="{A4EAFB7B-E228-48F4-98AB-E5719B082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r="13361"/>
          <a:stretch>
            <a:fillRect/>
          </a:stretch>
        </p:blipFill>
        <p:spPr bwMode="auto">
          <a:xfrm>
            <a:off x="5508104" y="1624012"/>
            <a:ext cx="3113463" cy="322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034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Primulae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8307388" cy="1246179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Primula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veris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Primula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elatior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Primulaceae</a:t>
            </a:r>
            <a:endParaRPr lang="en-GB" altLang="en-US" sz="2400" b="1" noProof="0" dirty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Font typeface="Monotype Sorts" pitchFamily="2" charset="2"/>
              <a:buNone/>
              <a:defRPr/>
            </a:pP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		   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sk-SK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primrose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A6F64E8-860B-4BCD-8194-4EE04DE2E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89" y="2485232"/>
            <a:ext cx="2738546" cy="410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primula">
            <a:extLst>
              <a:ext uri="{FF2B5EF4-FFF2-40B4-BE49-F238E27FC236}">
                <a16:creationId xmlns:a16="http://schemas.microsoft.com/office/drawing/2014/main" id="{FD551A5C-51F6-4935-86AD-B6CF6101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 b="18251"/>
          <a:stretch>
            <a:fillRect/>
          </a:stretch>
        </p:blipFill>
        <p:spPr bwMode="auto">
          <a:xfrm>
            <a:off x="2464045" y="2950917"/>
            <a:ext cx="3715848" cy="309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4D328FA-D4F4-4EF9-A1DE-AFE8AB17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5" y="2632076"/>
            <a:ext cx="2014588" cy="384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556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Primulae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5025" y="1624012"/>
            <a:ext cx="5123805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irregular, twisted root, </a:t>
            </a:r>
            <a:r>
              <a:rPr lang="en-GB" altLang="sk-SK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P. </a:t>
            </a:r>
            <a:r>
              <a:rPr lang="en-GB" altLang="sk-SK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veris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– roots break-able, bright yellow, </a:t>
            </a:r>
            <a:r>
              <a:rPr lang="en-GB" altLang="sk-SK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P. </a:t>
            </a:r>
            <a:r>
              <a:rPr lang="en-GB" altLang="sk-SK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elatior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- brown to brown-red,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acidish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taste, weak odour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US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saponins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primulic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acid),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phenolic glycosides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primulaverine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flavonoids, essential oil</a:t>
            </a: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expectorant, diuretic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primulae2">
            <a:extLst>
              <a:ext uri="{FF2B5EF4-FFF2-40B4-BE49-F238E27FC236}">
                <a16:creationId xmlns:a16="http://schemas.microsoft.com/office/drawing/2014/main" id="{D6693D1A-4FB0-4F27-B2FB-2A52FC2C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r="13979"/>
          <a:stretch>
            <a:fillRect/>
          </a:stretch>
        </p:blipFill>
        <p:spPr bwMode="auto">
          <a:xfrm>
            <a:off x="5429821" y="1624012"/>
            <a:ext cx="3239244" cy="322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822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Rhei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Rheum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palmatum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Rheum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officinale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or their hybrids,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Polygonaceae</a:t>
            </a:r>
            <a:r>
              <a:rPr lang="sk-SK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sk-SK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rhubarb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71927B-E87F-444C-BCCF-7FA23766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83647"/>
            <a:ext cx="2735865" cy="398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 Image of Illustration of Rheum officinale">
            <a:extLst>
              <a:ext uri="{FF2B5EF4-FFF2-40B4-BE49-F238E27FC236}">
                <a16:creationId xmlns:a16="http://schemas.microsoft.com/office/drawing/2014/main" id="{6A541C2B-D3A9-4A80-8454-8D606F0D8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416" y="2588456"/>
            <a:ext cx="2946892" cy="397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76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Althaeae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in secondary bark phloem fibres, medullar rays, vessels with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phloem sieve tubes, cells with mucilage and cells with starch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3" name="Picture 15" descr="althae2">
            <a:extLst>
              <a:ext uri="{FF2B5EF4-FFF2-40B4-BE49-F238E27FC236}">
                <a16:creationId xmlns:a16="http://schemas.microsoft.com/office/drawing/2014/main" id="{EF8C703D-CD37-4952-9854-FC5DDDB64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63161"/>
            <a:ext cx="4959219" cy="341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5">
            <a:extLst>
              <a:ext uri="{FF2B5EF4-FFF2-40B4-BE49-F238E27FC236}">
                <a16:creationId xmlns:a16="http://schemas.microsoft.com/office/drawing/2014/main" id="{8B607E9C-F4D0-4E65-9201-FCBE2C91F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2479" y="4215370"/>
            <a:ext cx="115397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sk-SK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cambium</a:t>
            </a:r>
            <a:endParaRPr lang="cs-CZ" altLang="sk-SK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B8D9FA49-2D14-468D-92D8-80E0F16BA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241" y="5655274"/>
            <a:ext cx="1700594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sk-SK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cavities</a:t>
            </a:r>
            <a:endParaRPr lang="cs-CZ" altLang="sk-SK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altLang="sk-SK" sz="2000" dirty="0">
                <a:solidFill>
                  <a:schemeClr val="bg1"/>
                </a:solidFill>
                <a:latin typeface="Calibri" panose="020F0502020204030204" pitchFamily="34" charset="0"/>
              </a:rPr>
              <a:t> with </a:t>
            </a:r>
            <a:r>
              <a:rPr lang="cs-CZ" altLang="sk-SK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mucilage</a:t>
            </a:r>
            <a:endParaRPr lang="cs-CZ" altLang="sk-SK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83BB6BF3-D174-419E-9EBC-326166026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3541913"/>
            <a:ext cx="803425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sk-SK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xylem</a:t>
            </a:r>
            <a:endParaRPr lang="cs-CZ" altLang="sk-SK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360BAB35-116D-48E3-8341-FA0E440B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4261537"/>
            <a:ext cx="1582356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sk-SK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parenychyma</a:t>
            </a:r>
            <a:endParaRPr lang="cs-CZ" altLang="sk-SK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altLang="sk-SK" sz="2000" dirty="0">
                <a:solidFill>
                  <a:schemeClr val="bg1"/>
                </a:solidFill>
                <a:latin typeface="Calibri" panose="020F0502020204030204" pitchFamily="34" charset="0"/>
              </a:rPr>
              <a:t>with </a:t>
            </a:r>
            <a:r>
              <a:rPr lang="cs-CZ" altLang="sk-SK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starch</a:t>
            </a:r>
            <a:endParaRPr lang="cs-CZ" altLang="sk-SK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1CB73D03-213F-4C6D-8724-BD7D62A43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746" y="5040344"/>
            <a:ext cx="1584088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sk-SK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medullar</a:t>
            </a:r>
            <a:r>
              <a:rPr lang="cs-CZ" altLang="sk-SK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sk-SK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rays</a:t>
            </a:r>
            <a:endParaRPr lang="cs-CZ" altLang="sk-SK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Rhei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611791"/>
            <a:ext cx="4569401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round or cylindric rhizomes, peeled off, yellow-brown – marble-like, characteristic unpleasant odour, spicy acrid taste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endParaRPr lang="sk-SK" altLang="cs-CZ" sz="24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anthraquinone glycosides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(aloe-emodin), tannins,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rutin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pectine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calcium oxalate</a:t>
            </a: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laxative, stomachic, astringent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rhei4">
            <a:extLst>
              <a:ext uri="{FF2B5EF4-FFF2-40B4-BE49-F238E27FC236}">
                <a16:creationId xmlns:a16="http://schemas.microsoft.com/office/drawing/2014/main" id="{BE5D0234-EC83-453F-9DD3-0F15EEA1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23" y="1700808"/>
            <a:ext cx="3488123" cy="261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B3542A3F-D821-4E06-8BF1-C7F56D60E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40" y="4631819"/>
            <a:ext cx="2122487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Obdélník 2">
            <a:extLst>
              <a:ext uri="{FF2B5EF4-FFF2-40B4-BE49-F238E27FC236}">
                <a16:creationId xmlns:a16="http://schemas.microsoft.com/office/drawing/2014/main" id="{8D6663C5-55FE-473F-A11F-411E34C81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192" y="6052432"/>
            <a:ext cx="1176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err="1">
                <a:solidFill>
                  <a:srgbClr val="000008"/>
                </a:solidFill>
                <a:latin typeface="Calibri" panose="020F0502020204030204" pitchFamily="34" charset="0"/>
              </a:rPr>
              <a:t>aloeemodin</a:t>
            </a:r>
            <a:endParaRPr lang="cs-CZ" altLang="cs-CZ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537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Saponariae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624013"/>
            <a:ext cx="8661399" cy="861220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Saponaria officinalis,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Caryophyllaceae, </a:t>
            </a:r>
            <a:endParaRPr lang="en-GB" altLang="en-US" sz="2400" b="1" noProof="0" dirty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		   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Soapwort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FB4AAF-77D3-4124-B5A6-804EA87F2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5782"/>
            <a:ext cx="2913496" cy="422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saponaria-officinalis">
            <a:extLst>
              <a:ext uri="{FF2B5EF4-FFF2-40B4-BE49-F238E27FC236}">
                <a16:creationId xmlns:a16="http://schemas.microsoft.com/office/drawing/2014/main" id="{36562ABC-202B-489D-9BBF-798AD195B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" t="10370" b="740"/>
          <a:stretch>
            <a:fillRect/>
          </a:stretch>
        </p:blipFill>
        <p:spPr bwMode="auto">
          <a:xfrm>
            <a:off x="1043608" y="2495783"/>
            <a:ext cx="3096343" cy="410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5679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Saponariae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8689" y="1770859"/>
            <a:ext cx="493736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sk-SK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red-brown cylindrical roots, longitudinally wrinkled, white cortex an yellow wood on the section, taste at the beginning sweet, than bitter and soapy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sk-SK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saponins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sugars</a:t>
            </a:r>
          </a:p>
          <a:p>
            <a:pPr marL="0" indent="0"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expectorant, diuretic, antiphlogistic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028" descr="saponariae3">
            <a:extLst>
              <a:ext uri="{FF2B5EF4-FFF2-40B4-BE49-F238E27FC236}">
                <a16:creationId xmlns:a16="http://schemas.microsoft.com/office/drawing/2014/main" id="{2C49750D-CDBA-4CB7-96EC-C8D71B87C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8658" r="6238"/>
          <a:stretch>
            <a:fillRect/>
          </a:stretch>
        </p:blipFill>
        <p:spPr bwMode="auto">
          <a:xfrm>
            <a:off x="5238261" y="2003256"/>
            <a:ext cx="3684639" cy="28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492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Valerianae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sk-SK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C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624012"/>
            <a:ext cx="8661399" cy="1588963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Valeriana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 officinalis,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Valerianaceae</a:t>
            </a: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 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sk-SK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valerian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Valerianae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extractum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siccum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2017</a:t>
            </a:r>
          </a:p>
          <a:p>
            <a:pPr marL="0" indent="0">
              <a:buNone/>
            </a:pP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Valerianae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tinctura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2017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102FFB-FAB3-4B15-8784-B6AC2132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20" y="2281678"/>
            <a:ext cx="2670571" cy="442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valeriana-officinalis">
            <a:extLst>
              <a:ext uri="{FF2B5EF4-FFF2-40B4-BE49-F238E27FC236}">
                <a16:creationId xmlns:a16="http://schemas.microsoft.com/office/drawing/2014/main" id="{AE9E060E-9AA0-44AE-8170-E48A1D3A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/>
          <a:stretch>
            <a:fillRect/>
          </a:stretch>
        </p:blipFill>
        <p:spPr bwMode="auto">
          <a:xfrm>
            <a:off x="1259632" y="3192298"/>
            <a:ext cx="2773336" cy="351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84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Valerianae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sk-SK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C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obovate rhizome with small roots, red-brown to grey-brown, strong characteristic odour, sweet spicy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essential oil, valepotriates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pyridine  alkaloids,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valerenic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flavonoids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sedative, spasmolytic, antiemetic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029" descr="Valerianae radix">
            <a:extLst>
              <a:ext uri="{FF2B5EF4-FFF2-40B4-BE49-F238E27FC236}">
                <a16:creationId xmlns:a16="http://schemas.microsoft.com/office/drawing/2014/main" id="{CCF57B32-3A73-4485-97D7-3C7A1F318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195" y="1639571"/>
            <a:ext cx="3418326" cy="256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BF2E7FA4-0075-4D87-9330-0B7F2C58C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339" y="4306410"/>
            <a:ext cx="182403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7E22463-022E-41A3-A351-167717B1DECB}"/>
              </a:ext>
            </a:extLst>
          </p:cNvPr>
          <p:cNvSpPr txBox="1"/>
          <p:nvPr/>
        </p:nvSpPr>
        <p:spPr>
          <a:xfrm>
            <a:off x="6571587" y="6263676"/>
            <a:ext cx="1181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sk-SK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valerenic</a:t>
            </a:r>
            <a:r>
              <a:rPr lang="en-GB" altLang="sk-SK" sz="1400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112042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28" descr="altheae radix1">
            <a:extLst>
              <a:ext uri="{FF2B5EF4-FFF2-40B4-BE49-F238E27FC236}">
                <a16:creationId xmlns:a16="http://schemas.microsoft.com/office/drawing/2014/main" id="{CA8DDA5F-68F5-455C-B8BB-145924016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8" t="12222" r="17279" b="4445"/>
          <a:stretch>
            <a:fillRect/>
          </a:stretch>
        </p:blipFill>
        <p:spPr bwMode="auto">
          <a:xfrm>
            <a:off x="5131132" y="1612994"/>
            <a:ext cx="2250533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2">
            <a:extLst>
              <a:ext uri="{FF2B5EF4-FFF2-40B4-BE49-F238E27FC236}">
                <a16:creationId xmlns:a16="http://schemas.microsoft.com/office/drawing/2014/main" id="{D838AE82-2702-4DDA-857A-6CF6C758C8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Althaeae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D7E0799-0D8E-4D0F-9F5A-60EA2A3EAE5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3"/>
            <a:ext cx="2099470" cy="538162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084" name="Picture 3">
            <a:extLst>
              <a:ext uri="{FF2B5EF4-FFF2-40B4-BE49-F238E27FC236}">
                <a16:creationId xmlns:a16="http://schemas.microsoft.com/office/drawing/2014/main" id="{BDD424F8-6F82-428F-A885-675F4EDD6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085" name="Straight Connector 4">
            <a:extLst>
              <a:ext uri="{FF2B5EF4-FFF2-40B4-BE49-F238E27FC236}">
                <a16:creationId xmlns:a16="http://schemas.microsoft.com/office/drawing/2014/main" id="{3179CF2C-DCCA-4043-B5CD-104905AB2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6" name="AutoShape 2" descr="Výsledek obrázku pro petroselini radix">
            <a:extLst>
              <a:ext uri="{FF2B5EF4-FFF2-40B4-BE49-F238E27FC236}">
                <a16:creationId xmlns:a16="http://schemas.microsoft.com/office/drawing/2014/main" id="{ABE43AF2-7E87-459E-9F9F-F17BEE8635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089" name="Line 7">
            <a:extLst>
              <a:ext uri="{FF2B5EF4-FFF2-40B4-BE49-F238E27FC236}">
                <a16:creationId xmlns:a16="http://schemas.microsoft.com/office/drawing/2014/main" id="{0570334B-0566-4A70-B74E-F68B7ED328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7395" y="2132856"/>
            <a:ext cx="214272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090" name="Line 7">
            <a:extLst>
              <a:ext uri="{FF2B5EF4-FFF2-40B4-BE49-F238E27FC236}">
                <a16:creationId xmlns:a16="http://schemas.microsoft.com/office/drawing/2014/main" id="{7FAB1599-401D-4626-B74C-0D0FD1020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4238" y="2988857"/>
            <a:ext cx="2930191" cy="72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091" name="Line 7">
            <a:extLst>
              <a:ext uri="{FF2B5EF4-FFF2-40B4-BE49-F238E27FC236}">
                <a16:creationId xmlns:a16="http://schemas.microsoft.com/office/drawing/2014/main" id="{FBFBA4BE-2B25-427C-8A16-2C727B53EB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43808" y="3372798"/>
            <a:ext cx="2520280" cy="3597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092" name="Line 7">
            <a:extLst>
              <a:ext uri="{FF2B5EF4-FFF2-40B4-BE49-F238E27FC236}">
                <a16:creationId xmlns:a16="http://schemas.microsoft.com/office/drawing/2014/main" id="{A4E50711-DA33-4FE8-80AB-3B30D25206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752" y="4577060"/>
            <a:ext cx="4070768" cy="22009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A537D1C-CE7A-45A5-A108-C23722E6E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530" y="1949248"/>
            <a:ext cx="2930191" cy="4539254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medullar rays		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phloem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fibers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sieve tubes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cambium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vessel 	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aggregated crystals 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of oxalate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cell with mucilage</a:t>
            </a:r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17A77C9D-26FE-4CCC-9447-D3AEE85535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7864" y="2559693"/>
            <a:ext cx="3005136" cy="292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DB7CBBFE-E486-4EDC-97B7-EFD689BDD8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4725" y="5085183"/>
            <a:ext cx="1801411" cy="38692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Line 7">
            <a:extLst>
              <a:ext uri="{FF2B5EF4-FFF2-40B4-BE49-F238E27FC236}">
                <a16:creationId xmlns:a16="http://schemas.microsoft.com/office/drawing/2014/main" id="{02DBAE50-11FE-4DED-B13A-B28945A655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8356" y="6035463"/>
            <a:ext cx="3417820" cy="14037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Line 7">
            <a:extLst>
              <a:ext uri="{FF2B5EF4-FFF2-40B4-BE49-F238E27FC236}">
                <a16:creationId xmlns:a16="http://schemas.microsoft.com/office/drawing/2014/main" id="{1B0E685F-EEF1-4B24-A074-8981BE911D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84599" y="6377260"/>
            <a:ext cx="2011537" cy="22009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86544"/>
            <a:ext cx="7383462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Ipecacuanhae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8307388" cy="1372939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Cephaelis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ipecacuanha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Cephaelis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acuminata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Rubiaceae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Ipecacuanha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ipecacuanha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Ipecacuanhae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extractum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fluidum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normatum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2017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Ipecacuanhae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pulvis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normatus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 2017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755576" y="6611779"/>
            <a:ext cx="429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000" dirty="0">
                <a:solidFill>
                  <a:srgbClr val="000000"/>
                </a:solidFill>
              </a:rPr>
              <a:t>https://commons.wikimedia.org/wiki/File:Cephaelis_acuminata5.jpg</a:t>
            </a: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6" descr="ipeka">
            <a:extLst>
              <a:ext uri="{FF2B5EF4-FFF2-40B4-BE49-F238E27FC236}">
                <a16:creationId xmlns:a16="http://schemas.microsoft.com/office/drawing/2014/main" id="{0776EF04-0427-431D-9351-04B9BD25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66605"/>
            <a:ext cx="3087759" cy="391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 descr="Obrázok, na ktorom je vonkajšie, rastlina, zelené, list&#10;&#10;Automaticky generovaný popis">
            <a:extLst>
              <a:ext uri="{FF2B5EF4-FFF2-40B4-BE49-F238E27FC236}">
                <a16:creationId xmlns:a16="http://schemas.microsoft.com/office/drawing/2014/main" id="{A8A47971-68A3-4589-87D9-0AF9F2BB6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5" y="3334936"/>
            <a:ext cx="4306357" cy="32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85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86544"/>
            <a:ext cx="7383461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Ipecacuanhae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annular roots, with red-brown surface, broad bark, which can be easily peeled off from yellow wood, undistinguished odour, sharp bitter taste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alkaloids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-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emetine, cephaeline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saponins</a:t>
            </a: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expectorant, emetic, chemotherapeutic to threat amoeba dysentery 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1030" descr="ipeka1">
            <a:extLst>
              <a:ext uri="{FF2B5EF4-FFF2-40B4-BE49-F238E27FC236}">
                <a16:creationId xmlns:a16="http://schemas.microsoft.com/office/drawing/2014/main" id="{09A1C9ED-FF8C-4BB6-BD3A-A31A65B86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2628" r="5540" b="7574"/>
          <a:stretch/>
        </p:blipFill>
        <p:spPr bwMode="auto">
          <a:xfrm>
            <a:off x="5307550" y="1666911"/>
            <a:ext cx="3353984" cy="251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1B907583-A81A-4627-8F38-5B3A191BE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98" y="4394357"/>
            <a:ext cx="2141136" cy="1331937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7845FB83-F59A-49AB-BCE6-ABF371712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520" y="6007316"/>
            <a:ext cx="79284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emetine</a:t>
            </a:r>
            <a:endParaRPr kumimoji="0" lang="cs-CZ" altLang="sk-SK" sz="1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150FF01-B288-4057-9E28-614D62F86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08" y="4383304"/>
            <a:ext cx="1304427" cy="1624012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C2D487D6-ABD4-43C6-ACF7-4E1B5CC3A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737" y="6005261"/>
            <a:ext cx="982961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cephaeline</a:t>
            </a:r>
            <a:endParaRPr kumimoji="0" lang="cs-CZ" altLang="sk-SK" sz="1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29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Ipecacuanhae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disproportion between width of bark and wood (4:1), secondary bark with starch cells and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rafides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of calcium oxalate, sieve tubes, wood with vessels,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parenchyma of wood with starch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FD7776F-B2F9-4A36-A9E4-241836B27E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1" t="54202" r="40550" b="12574"/>
          <a:stretch/>
        </p:blipFill>
        <p:spPr>
          <a:xfrm>
            <a:off x="1760538" y="3212976"/>
            <a:ext cx="6199842" cy="31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28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383462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</a:rPr>
              <a:t>Ipecacuanhae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49"/>
            <a:ext cx="3683645" cy="5121261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/>
              <a:buNone/>
            </a:pPr>
            <a:r>
              <a:rPr lang="en-GB" altLang="sk-SK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rafides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starch</a:t>
            </a: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sieve-tubes</a:t>
            </a: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cambium</a:t>
            </a:r>
          </a:p>
          <a:p>
            <a:pPr>
              <a:buFont typeface="Monotype Sorts"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vessels with  	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/>
              <a:buNone/>
            </a:pPr>
            <a:r>
              <a:rPr lang="en-GB" altLang="sk-SK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5D5BC3EE-EB6A-4E5A-AB03-31A286AC5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0"/>
          <a:stretch/>
        </p:blipFill>
        <p:spPr bwMode="auto">
          <a:xfrm>
            <a:off x="4211960" y="1750919"/>
            <a:ext cx="3910632" cy="493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0">
            <a:extLst>
              <a:ext uri="{FF2B5EF4-FFF2-40B4-BE49-F238E27FC236}">
                <a16:creationId xmlns:a16="http://schemas.microsoft.com/office/drawing/2014/main" id="{219CFEDE-8EA7-4E6F-B972-EB99C0B05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1057" y="2348879"/>
            <a:ext cx="2544959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FF3E505B-6F55-4CB3-B04E-2732B1653C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27041" y="2783454"/>
            <a:ext cx="2688975" cy="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5AD72F9C-EFCC-472A-9A00-29B592552F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123" y="3218027"/>
            <a:ext cx="4273149" cy="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7" name="Line 10">
            <a:extLst>
              <a:ext uri="{FF2B5EF4-FFF2-40B4-BE49-F238E27FC236}">
                <a16:creationId xmlns:a16="http://schemas.microsoft.com/office/drawing/2014/main" id="{08B308E6-81B1-42DE-B4C1-2A865C5BA7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1761" y="3815987"/>
            <a:ext cx="2448272" cy="31823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5BAD3ADA-E782-42A2-8E3B-1EFB974D52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123" y="5166757"/>
            <a:ext cx="3910632" cy="900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0112182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prezentací\Vějíře.pot</Template>
  <TotalTime>3009</TotalTime>
  <Words>1584</Words>
  <Application>Microsoft Office PowerPoint</Application>
  <PresentationFormat>Prezentácia na obrazovke (4:3)</PresentationFormat>
  <Paragraphs>300</Paragraphs>
  <Slides>44</Slides>
  <Notes>43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4</vt:i4>
      </vt:variant>
      <vt:variant>
        <vt:lpstr>Nadpisy snímok</vt:lpstr>
      </vt:variant>
      <vt:variant>
        <vt:i4>44</vt:i4>
      </vt:variant>
    </vt:vector>
  </HeadingPairs>
  <TitlesOfParts>
    <vt:vector size="53" baseType="lpstr">
      <vt:lpstr>Arial</vt:lpstr>
      <vt:lpstr>Calibri</vt:lpstr>
      <vt:lpstr>Monotype Sorts</vt:lpstr>
      <vt:lpstr>Times New Roman</vt:lpstr>
      <vt:lpstr>Wingdings</vt:lpstr>
      <vt:lpstr>Výchozí návrh</vt:lpstr>
      <vt:lpstr>1_Vějíře</vt:lpstr>
      <vt:lpstr>2_Vějíře</vt:lpstr>
      <vt:lpstr>4_Vějíře</vt:lpstr>
      <vt:lpstr>Pharmacognosy  lab exercise 4</vt:lpstr>
      <vt:lpstr>Althaeae radix CzPh 2017</vt:lpstr>
      <vt:lpstr>Althaeae radix CzPh 2017</vt:lpstr>
      <vt:lpstr>Althaeae radix CzPh 2017</vt:lpstr>
      <vt:lpstr>Althaeae radix CzPh 2017</vt:lpstr>
      <vt:lpstr>Ipecacuanhae radix CzPh 2017</vt:lpstr>
      <vt:lpstr>Ipecacuanhae radix CzPh 2017</vt:lpstr>
      <vt:lpstr>Ipecacuanhae radix CzPh 2017</vt:lpstr>
      <vt:lpstr>Ipecacuanhae radix CzPh 2017</vt:lpstr>
      <vt:lpstr>Ipecacuanhae radix CzPh 2017</vt:lpstr>
      <vt:lpstr>Liquiritiae radix CzPh 2017</vt:lpstr>
      <vt:lpstr>Liquiritiae radix CzPh 2017</vt:lpstr>
      <vt:lpstr>Liquiritiae radix CzPh 2017</vt:lpstr>
      <vt:lpstr>Liquiritiae radix CzPh 2017</vt:lpstr>
      <vt:lpstr>Liquiritiae radix CzPh 2017</vt:lpstr>
      <vt:lpstr>Ononidis radix CzPh 2017</vt:lpstr>
      <vt:lpstr>Ononidis radix CzPh 2017</vt:lpstr>
      <vt:lpstr>Ononidis radix CzPh 2017</vt:lpstr>
      <vt:lpstr>Ononidis radix CzPh 2017</vt:lpstr>
      <vt:lpstr>Tormentillae radix (rhizoma) CzPh 2017</vt:lpstr>
      <vt:lpstr>Tormentillae radix (rhizoma) CzPh 2017</vt:lpstr>
      <vt:lpstr>Tormentillae radix (rhizoma) CzPh 2017</vt:lpstr>
      <vt:lpstr>Tormentillae radix (rhizoma) CzPh 2017</vt:lpstr>
      <vt:lpstr>Bistortae radix (rhizoma) CzPh 2017</vt:lpstr>
      <vt:lpstr>Bistortae radix (rhizoma) CzPh 2017</vt:lpstr>
      <vt:lpstr>Bistortae radix (rhizoma) CzPh 2017</vt:lpstr>
      <vt:lpstr>Bistortae radix (rhizoma) CzPh 2017</vt:lpstr>
      <vt:lpstr>MACROSCOPY</vt:lpstr>
      <vt:lpstr>Angeliceae radix CzPh 2017</vt:lpstr>
      <vt:lpstr>Angeliceae radix CzPh 2017</vt:lpstr>
      <vt:lpstr>Bardanae radix</vt:lpstr>
      <vt:lpstr>Bardanae radix</vt:lpstr>
      <vt:lpstr>Graminis radix (rhizoma) CzPh 2017</vt:lpstr>
      <vt:lpstr>Graminis radix (rhizoma) CzPh 2017</vt:lpstr>
      <vt:lpstr>Inulae radix</vt:lpstr>
      <vt:lpstr>Inulae radix</vt:lpstr>
      <vt:lpstr>Primulae radix CzPh 2017</vt:lpstr>
      <vt:lpstr>Primulae radix CzPh 2017</vt:lpstr>
      <vt:lpstr>Rhei radix CzPh 2017</vt:lpstr>
      <vt:lpstr>Rhei radix CzPh 2017</vt:lpstr>
      <vt:lpstr>Saponariae radix</vt:lpstr>
      <vt:lpstr>Saponariae radix</vt:lpstr>
      <vt:lpstr>Valerianae radix CzPh 2017</vt:lpstr>
      <vt:lpstr>Valerianae radix CzPh 2017</vt:lpstr>
    </vt:vector>
  </TitlesOfParts>
  <Company>FaF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č. 1</dc:title>
  <dc:creator>pc</dc:creator>
  <cp:lastModifiedBy>Veronika RJASKOVA</cp:lastModifiedBy>
  <cp:revision>272</cp:revision>
  <dcterms:created xsi:type="dcterms:W3CDTF">2002-09-12T08:30:40Z</dcterms:created>
  <dcterms:modified xsi:type="dcterms:W3CDTF">2019-10-07T23:25:35Z</dcterms:modified>
</cp:coreProperties>
</file>