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23"/>
  </p:handoutMasterIdLst>
  <p:sldIdLst>
    <p:sldId id="256" r:id="rId2"/>
    <p:sldId id="505" r:id="rId3"/>
    <p:sldId id="1285" r:id="rId4"/>
    <p:sldId id="1284" r:id="rId5"/>
    <p:sldId id="786" r:id="rId6"/>
    <p:sldId id="515" r:id="rId7"/>
    <p:sldId id="533" r:id="rId8"/>
    <p:sldId id="512" r:id="rId9"/>
    <p:sldId id="513" r:id="rId10"/>
    <p:sldId id="514" r:id="rId11"/>
    <p:sldId id="1111" r:id="rId12"/>
    <p:sldId id="665" r:id="rId13"/>
    <p:sldId id="663" r:id="rId14"/>
    <p:sldId id="953" r:id="rId15"/>
    <p:sldId id="664" r:id="rId16"/>
    <p:sldId id="666" r:id="rId17"/>
    <p:sldId id="955" r:id="rId18"/>
    <p:sldId id="1012" r:id="rId19"/>
    <p:sldId id="1013" r:id="rId20"/>
    <p:sldId id="1109" r:id="rId21"/>
    <p:sldId id="1014" r:id="rId22"/>
    <p:sldId id="1015" r:id="rId23"/>
    <p:sldId id="1292" r:id="rId24"/>
    <p:sldId id="1110" r:id="rId25"/>
    <p:sldId id="1051" r:id="rId26"/>
    <p:sldId id="1052" r:id="rId27"/>
    <p:sldId id="1016" r:id="rId28"/>
    <p:sldId id="1017" r:id="rId29"/>
    <p:sldId id="894" r:id="rId30"/>
    <p:sldId id="896" r:id="rId31"/>
    <p:sldId id="897" r:id="rId32"/>
    <p:sldId id="898" r:id="rId33"/>
    <p:sldId id="899" r:id="rId34"/>
    <p:sldId id="901" r:id="rId35"/>
    <p:sldId id="902" r:id="rId36"/>
    <p:sldId id="903" r:id="rId37"/>
    <p:sldId id="904" r:id="rId38"/>
    <p:sldId id="905" r:id="rId39"/>
    <p:sldId id="908" r:id="rId40"/>
    <p:sldId id="946" r:id="rId41"/>
    <p:sldId id="909" r:id="rId42"/>
    <p:sldId id="910" r:id="rId43"/>
    <p:sldId id="911" r:id="rId44"/>
    <p:sldId id="912" r:id="rId45"/>
    <p:sldId id="950" r:id="rId46"/>
    <p:sldId id="948" r:id="rId47"/>
    <p:sldId id="951" r:id="rId48"/>
    <p:sldId id="914" r:id="rId49"/>
    <p:sldId id="915" r:id="rId50"/>
    <p:sldId id="916" r:id="rId51"/>
    <p:sldId id="917" r:id="rId52"/>
    <p:sldId id="918" r:id="rId53"/>
    <p:sldId id="919" r:id="rId54"/>
    <p:sldId id="920" r:id="rId55"/>
    <p:sldId id="921" r:id="rId56"/>
    <p:sldId id="922" r:id="rId57"/>
    <p:sldId id="923" r:id="rId58"/>
    <p:sldId id="924" r:id="rId59"/>
    <p:sldId id="925" r:id="rId60"/>
    <p:sldId id="1044" r:id="rId61"/>
    <p:sldId id="966" r:id="rId62"/>
    <p:sldId id="967" r:id="rId63"/>
    <p:sldId id="969" r:id="rId64"/>
    <p:sldId id="1128" r:id="rId65"/>
    <p:sldId id="1011" r:id="rId66"/>
    <p:sldId id="970" r:id="rId67"/>
    <p:sldId id="971" r:id="rId68"/>
    <p:sldId id="972" r:id="rId69"/>
    <p:sldId id="973" r:id="rId70"/>
    <p:sldId id="974" r:id="rId71"/>
    <p:sldId id="975" r:id="rId72"/>
    <p:sldId id="976" r:id="rId73"/>
    <p:sldId id="977" r:id="rId74"/>
    <p:sldId id="978" r:id="rId75"/>
    <p:sldId id="1029" r:id="rId76"/>
    <p:sldId id="1030" r:id="rId77"/>
    <p:sldId id="1000" r:id="rId78"/>
    <p:sldId id="994" r:id="rId79"/>
    <p:sldId id="996" r:id="rId80"/>
    <p:sldId id="995" r:id="rId81"/>
    <p:sldId id="997" r:id="rId82"/>
    <p:sldId id="1003" r:id="rId83"/>
    <p:sldId id="998" r:id="rId84"/>
    <p:sldId id="999" r:id="rId85"/>
    <p:sldId id="1001" r:id="rId86"/>
    <p:sldId id="1009" r:id="rId87"/>
    <p:sldId id="1002" r:id="rId88"/>
    <p:sldId id="1006" r:id="rId89"/>
    <p:sldId id="1004" r:id="rId90"/>
    <p:sldId id="1005" r:id="rId91"/>
    <p:sldId id="1007" r:id="rId92"/>
    <p:sldId id="1010" r:id="rId93"/>
    <p:sldId id="1286" r:id="rId94"/>
    <p:sldId id="1287" r:id="rId95"/>
    <p:sldId id="1288" r:id="rId96"/>
    <p:sldId id="1289" r:id="rId97"/>
    <p:sldId id="1290" r:id="rId98"/>
    <p:sldId id="1291" r:id="rId99"/>
    <p:sldId id="1024" r:id="rId100"/>
    <p:sldId id="1025" r:id="rId101"/>
    <p:sldId id="1020" r:id="rId102"/>
    <p:sldId id="1021" r:id="rId103"/>
    <p:sldId id="1027" r:id="rId104"/>
    <p:sldId id="1028" r:id="rId105"/>
    <p:sldId id="1026" r:id="rId106"/>
    <p:sldId id="985" r:id="rId107"/>
    <p:sldId id="986" r:id="rId108"/>
    <p:sldId id="987" r:id="rId109"/>
    <p:sldId id="988" r:id="rId110"/>
    <p:sldId id="989" r:id="rId111"/>
    <p:sldId id="990" r:id="rId112"/>
    <p:sldId id="676" r:id="rId113"/>
    <p:sldId id="884" r:id="rId114"/>
    <p:sldId id="673" r:id="rId115"/>
    <p:sldId id="677" r:id="rId116"/>
    <p:sldId id="668" r:id="rId117"/>
    <p:sldId id="733" r:id="rId118"/>
    <p:sldId id="661" r:id="rId119"/>
    <p:sldId id="1116" r:id="rId120"/>
    <p:sldId id="1118" r:id="rId121"/>
    <p:sldId id="1119" r:id="rId122"/>
  </p:sldIdLst>
  <p:sldSz cx="9144000" cy="6858000" type="screen4x3"/>
  <p:notesSz cx="9874250" cy="679767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ED6A4A60-6947-419C-A67A-DF03F7A78539}">
          <p14:sldIdLst>
            <p14:sldId id="256"/>
            <p14:sldId id="505"/>
            <p14:sldId id="1285"/>
            <p14:sldId id="1284"/>
            <p14:sldId id="786"/>
            <p14:sldId id="515"/>
            <p14:sldId id="533"/>
            <p14:sldId id="512"/>
            <p14:sldId id="513"/>
            <p14:sldId id="514"/>
            <p14:sldId id="1111"/>
            <p14:sldId id="665"/>
            <p14:sldId id="663"/>
            <p14:sldId id="953"/>
            <p14:sldId id="664"/>
            <p14:sldId id="666"/>
            <p14:sldId id="955"/>
            <p14:sldId id="1012"/>
            <p14:sldId id="1013"/>
            <p14:sldId id="1109"/>
            <p14:sldId id="1014"/>
            <p14:sldId id="1015"/>
            <p14:sldId id="1292"/>
            <p14:sldId id="1110"/>
            <p14:sldId id="1051"/>
            <p14:sldId id="1052"/>
            <p14:sldId id="1016"/>
            <p14:sldId id="1017"/>
            <p14:sldId id="894"/>
            <p14:sldId id="896"/>
            <p14:sldId id="897"/>
            <p14:sldId id="898"/>
            <p14:sldId id="899"/>
            <p14:sldId id="901"/>
            <p14:sldId id="902"/>
            <p14:sldId id="903"/>
            <p14:sldId id="904"/>
            <p14:sldId id="905"/>
            <p14:sldId id="908"/>
            <p14:sldId id="946"/>
            <p14:sldId id="909"/>
            <p14:sldId id="910"/>
            <p14:sldId id="911"/>
            <p14:sldId id="912"/>
            <p14:sldId id="950"/>
            <p14:sldId id="948"/>
            <p14:sldId id="951"/>
            <p14:sldId id="914"/>
            <p14:sldId id="915"/>
            <p14:sldId id="916"/>
            <p14:sldId id="917"/>
            <p14:sldId id="918"/>
            <p14:sldId id="919"/>
            <p14:sldId id="920"/>
            <p14:sldId id="921"/>
            <p14:sldId id="922"/>
            <p14:sldId id="923"/>
            <p14:sldId id="924"/>
            <p14:sldId id="925"/>
            <p14:sldId id="1044"/>
            <p14:sldId id="966"/>
            <p14:sldId id="967"/>
            <p14:sldId id="969"/>
            <p14:sldId id="1128"/>
            <p14:sldId id="1011"/>
            <p14:sldId id="970"/>
            <p14:sldId id="971"/>
            <p14:sldId id="972"/>
            <p14:sldId id="973"/>
            <p14:sldId id="974"/>
            <p14:sldId id="975"/>
            <p14:sldId id="976"/>
            <p14:sldId id="977"/>
            <p14:sldId id="978"/>
            <p14:sldId id="1029"/>
            <p14:sldId id="1030"/>
            <p14:sldId id="1000"/>
            <p14:sldId id="994"/>
            <p14:sldId id="996"/>
            <p14:sldId id="995"/>
            <p14:sldId id="997"/>
            <p14:sldId id="1003"/>
            <p14:sldId id="998"/>
            <p14:sldId id="999"/>
            <p14:sldId id="1001"/>
            <p14:sldId id="1009"/>
            <p14:sldId id="1002"/>
            <p14:sldId id="1006"/>
            <p14:sldId id="1004"/>
            <p14:sldId id="1005"/>
            <p14:sldId id="1007"/>
            <p14:sldId id="1010"/>
            <p14:sldId id="1286"/>
            <p14:sldId id="1287"/>
            <p14:sldId id="1288"/>
            <p14:sldId id="1289"/>
            <p14:sldId id="1290"/>
            <p14:sldId id="1291"/>
            <p14:sldId id="1024"/>
            <p14:sldId id="1025"/>
            <p14:sldId id="1020"/>
            <p14:sldId id="1021"/>
            <p14:sldId id="1027"/>
            <p14:sldId id="1028"/>
            <p14:sldId id="1026"/>
            <p14:sldId id="985"/>
            <p14:sldId id="986"/>
            <p14:sldId id="987"/>
            <p14:sldId id="988"/>
            <p14:sldId id="989"/>
            <p14:sldId id="990"/>
            <p14:sldId id="676"/>
            <p14:sldId id="884"/>
            <p14:sldId id="673"/>
            <p14:sldId id="677"/>
            <p14:sldId id="668"/>
            <p14:sldId id="733"/>
            <p14:sldId id="661"/>
            <p14:sldId id="1116"/>
            <p14:sldId id="1118"/>
            <p14:sldId id="1119"/>
          </p14:sldIdLst>
        </p14:section>
      </p14:sectionLst>
    </p:ext>
    <p:ext uri="{EFAFB233-063F-42B5-8137-9DF3F51BA10A}">
      <p15:sldGuideLst xmlns:p15="http://schemas.microsoft.com/office/powerpoint/2012/main">
        <p15:guide id="1" orient="horz" pos="193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p:cViewPr varScale="1">
        <p:scale>
          <a:sx n="127" d="100"/>
          <a:sy n="127" d="100"/>
        </p:scale>
        <p:origin x="1086" y="114"/>
      </p:cViewPr>
      <p:guideLst>
        <p:guide orient="horz" pos="1933"/>
        <p:guide pos="2880"/>
      </p:guideLst>
    </p:cSldViewPr>
  </p:slideViewPr>
  <p:notesTextViewPr>
    <p:cViewPr>
      <p:scale>
        <a:sx n="3" d="2"/>
        <a:sy n="3" d="2"/>
      </p:scale>
      <p:origin x="0" y="0"/>
    </p:cViewPr>
  </p:notesTextViewPr>
  <p:sorterViewPr>
    <p:cViewPr varScale="1">
      <p:scale>
        <a:sx n="100" d="100"/>
        <a:sy n="100" d="100"/>
      </p:scale>
      <p:origin x="0" y="-113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4279918" cy="33988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5592027" y="0"/>
            <a:ext cx="4279918" cy="339884"/>
          </a:xfrm>
          <a:prstGeom prst="rect">
            <a:avLst/>
          </a:prstGeom>
        </p:spPr>
        <p:txBody>
          <a:bodyPr vert="horz" lIns="91440" tIns="45720" rIns="91440" bIns="45720" rtlCol="0"/>
          <a:lstStyle>
            <a:lvl1pPr algn="r">
              <a:defRPr sz="1200"/>
            </a:lvl1pPr>
          </a:lstStyle>
          <a:p>
            <a:fld id="{22ACC304-8520-41CF-80B9-73AAB36445A8}" type="datetimeFigureOut">
              <a:rPr lang="cs-CZ" smtClean="0"/>
              <a:t>15.12.2024</a:t>
            </a:fld>
            <a:endParaRPr lang="cs-CZ"/>
          </a:p>
        </p:txBody>
      </p:sp>
      <p:sp>
        <p:nvSpPr>
          <p:cNvPr id="4" name="Zástupný symbol pro zápatí 3"/>
          <p:cNvSpPr>
            <a:spLocks noGrp="1"/>
          </p:cNvSpPr>
          <p:nvPr>
            <p:ph type="ftr" sz="quarter" idx="2"/>
          </p:nvPr>
        </p:nvSpPr>
        <p:spPr>
          <a:xfrm>
            <a:off x="0" y="6456699"/>
            <a:ext cx="4279918" cy="339884"/>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5592027" y="6456699"/>
            <a:ext cx="4279918" cy="339884"/>
          </a:xfrm>
          <a:prstGeom prst="rect">
            <a:avLst/>
          </a:prstGeom>
        </p:spPr>
        <p:txBody>
          <a:bodyPr vert="horz" lIns="91440" tIns="45720" rIns="91440" bIns="45720" rtlCol="0" anchor="b"/>
          <a:lstStyle>
            <a:lvl1pPr algn="r">
              <a:defRPr sz="1200"/>
            </a:lvl1pPr>
          </a:lstStyle>
          <a:p>
            <a:fld id="{E49BF515-273D-471F-AE05-D7DB92AFBAA6}" type="slidenum">
              <a:rPr lang="cs-CZ" smtClean="0"/>
              <a:t>‹#›</a:t>
            </a:fld>
            <a:endParaRPr lang="cs-CZ"/>
          </a:p>
        </p:txBody>
      </p:sp>
    </p:spTree>
    <p:extLst>
      <p:ext uri="{BB962C8B-B14F-4D97-AF65-F5344CB8AC3E}">
        <p14:creationId xmlns:p14="http://schemas.microsoft.com/office/powerpoint/2010/main" val="2413187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49A936C-E522-4B21-B7DC-D444DB2FB146}" type="datetimeFigureOut">
              <a:rPr lang="cs-CZ" smtClean="0"/>
              <a:t>15.12.2024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FFD4176-DD50-48D0-9C78-2D14A60C7DBB}" type="slidenum">
              <a:rPr lang="cs-CZ" smtClean="0"/>
              <a:t>‹#›</a:t>
            </a:fld>
            <a:endParaRPr lang="cs-CZ"/>
          </a:p>
        </p:txBody>
      </p:sp>
    </p:spTree>
    <p:extLst>
      <p:ext uri="{BB962C8B-B14F-4D97-AF65-F5344CB8AC3E}">
        <p14:creationId xmlns:p14="http://schemas.microsoft.com/office/powerpoint/2010/main" val="1453697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49A936C-E522-4B21-B7DC-D444DB2FB146}" type="datetimeFigureOut">
              <a:rPr lang="cs-CZ" smtClean="0"/>
              <a:t>15.12.2024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FFD4176-DD50-48D0-9C78-2D14A60C7DBB}" type="slidenum">
              <a:rPr lang="cs-CZ" smtClean="0"/>
              <a:t>‹#›</a:t>
            </a:fld>
            <a:endParaRPr lang="cs-CZ"/>
          </a:p>
        </p:txBody>
      </p:sp>
    </p:spTree>
    <p:extLst>
      <p:ext uri="{BB962C8B-B14F-4D97-AF65-F5344CB8AC3E}">
        <p14:creationId xmlns:p14="http://schemas.microsoft.com/office/powerpoint/2010/main" val="3651897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49A936C-E522-4B21-B7DC-D444DB2FB146}" type="datetimeFigureOut">
              <a:rPr lang="cs-CZ" smtClean="0"/>
              <a:t>15.12.2024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FFD4176-DD50-48D0-9C78-2D14A60C7DBB}" type="slidenum">
              <a:rPr lang="cs-CZ" smtClean="0"/>
              <a:t>‹#›</a:t>
            </a:fld>
            <a:endParaRPr lang="cs-CZ"/>
          </a:p>
        </p:txBody>
      </p:sp>
    </p:spTree>
    <p:extLst>
      <p:ext uri="{BB962C8B-B14F-4D97-AF65-F5344CB8AC3E}">
        <p14:creationId xmlns:p14="http://schemas.microsoft.com/office/powerpoint/2010/main" val="2570071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49A936C-E522-4B21-B7DC-D444DB2FB146}" type="datetimeFigureOut">
              <a:rPr lang="cs-CZ" smtClean="0"/>
              <a:t>15.12.2024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FFD4176-DD50-48D0-9C78-2D14A60C7DBB}" type="slidenum">
              <a:rPr lang="cs-CZ" smtClean="0"/>
              <a:t>‹#›</a:t>
            </a:fld>
            <a:endParaRPr lang="cs-CZ"/>
          </a:p>
        </p:txBody>
      </p:sp>
    </p:spTree>
    <p:extLst>
      <p:ext uri="{BB962C8B-B14F-4D97-AF65-F5344CB8AC3E}">
        <p14:creationId xmlns:p14="http://schemas.microsoft.com/office/powerpoint/2010/main" val="1565602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49A936C-E522-4B21-B7DC-D444DB2FB146}" type="datetimeFigureOut">
              <a:rPr lang="cs-CZ" smtClean="0"/>
              <a:t>15.12.2024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FFD4176-DD50-48D0-9C78-2D14A60C7DBB}" type="slidenum">
              <a:rPr lang="cs-CZ" smtClean="0"/>
              <a:t>‹#›</a:t>
            </a:fld>
            <a:endParaRPr lang="cs-CZ"/>
          </a:p>
        </p:txBody>
      </p:sp>
    </p:spTree>
    <p:extLst>
      <p:ext uri="{BB962C8B-B14F-4D97-AF65-F5344CB8AC3E}">
        <p14:creationId xmlns:p14="http://schemas.microsoft.com/office/powerpoint/2010/main" val="263946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49A936C-E522-4B21-B7DC-D444DB2FB146}" type="datetimeFigureOut">
              <a:rPr lang="cs-CZ" smtClean="0"/>
              <a:t>15.12.2024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FFD4176-DD50-48D0-9C78-2D14A60C7DBB}" type="slidenum">
              <a:rPr lang="cs-CZ" smtClean="0"/>
              <a:t>‹#›</a:t>
            </a:fld>
            <a:endParaRPr lang="cs-CZ"/>
          </a:p>
        </p:txBody>
      </p:sp>
    </p:spTree>
    <p:extLst>
      <p:ext uri="{BB962C8B-B14F-4D97-AF65-F5344CB8AC3E}">
        <p14:creationId xmlns:p14="http://schemas.microsoft.com/office/powerpoint/2010/main" val="1694389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49A936C-E522-4B21-B7DC-D444DB2FB146}" type="datetimeFigureOut">
              <a:rPr lang="cs-CZ" smtClean="0"/>
              <a:t>15.12.2024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FFD4176-DD50-48D0-9C78-2D14A60C7DBB}" type="slidenum">
              <a:rPr lang="cs-CZ" smtClean="0"/>
              <a:t>‹#›</a:t>
            </a:fld>
            <a:endParaRPr lang="cs-CZ"/>
          </a:p>
        </p:txBody>
      </p:sp>
    </p:spTree>
    <p:extLst>
      <p:ext uri="{BB962C8B-B14F-4D97-AF65-F5344CB8AC3E}">
        <p14:creationId xmlns:p14="http://schemas.microsoft.com/office/powerpoint/2010/main" val="3158234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49A936C-E522-4B21-B7DC-D444DB2FB146}" type="datetimeFigureOut">
              <a:rPr lang="cs-CZ" smtClean="0"/>
              <a:t>15.12.2024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FFD4176-DD50-48D0-9C78-2D14A60C7DBB}" type="slidenum">
              <a:rPr lang="cs-CZ" smtClean="0"/>
              <a:t>‹#›</a:t>
            </a:fld>
            <a:endParaRPr lang="cs-CZ"/>
          </a:p>
        </p:txBody>
      </p:sp>
    </p:spTree>
    <p:extLst>
      <p:ext uri="{BB962C8B-B14F-4D97-AF65-F5344CB8AC3E}">
        <p14:creationId xmlns:p14="http://schemas.microsoft.com/office/powerpoint/2010/main" val="51572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49A936C-E522-4B21-B7DC-D444DB2FB146}" type="datetimeFigureOut">
              <a:rPr lang="cs-CZ" smtClean="0"/>
              <a:t>15.12.2024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FFD4176-DD50-48D0-9C78-2D14A60C7DBB}" type="slidenum">
              <a:rPr lang="cs-CZ" smtClean="0"/>
              <a:t>‹#›</a:t>
            </a:fld>
            <a:endParaRPr lang="cs-CZ"/>
          </a:p>
        </p:txBody>
      </p:sp>
    </p:spTree>
    <p:extLst>
      <p:ext uri="{BB962C8B-B14F-4D97-AF65-F5344CB8AC3E}">
        <p14:creationId xmlns:p14="http://schemas.microsoft.com/office/powerpoint/2010/main" val="1422699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49A936C-E522-4B21-B7DC-D444DB2FB146}" type="datetimeFigureOut">
              <a:rPr lang="cs-CZ" smtClean="0"/>
              <a:t>15.12.2024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FFD4176-DD50-48D0-9C78-2D14A60C7DBB}" type="slidenum">
              <a:rPr lang="cs-CZ" smtClean="0"/>
              <a:t>‹#›</a:t>
            </a:fld>
            <a:endParaRPr lang="cs-CZ"/>
          </a:p>
        </p:txBody>
      </p:sp>
    </p:spTree>
    <p:extLst>
      <p:ext uri="{BB962C8B-B14F-4D97-AF65-F5344CB8AC3E}">
        <p14:creationId xmlns:p14="http://schemas.microsoft.com/office/powerpoint/2010/main" val="154926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49A936C-E522-4B21-B7DC-D444DB2FB146}" type="datetimeFigureOut">
              <a:rPr lang="cs-CZ" smtClean="0"/>
              <a:t>15.12.2024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FFD4176-DD50-48D0-9C78-2D14A60C7DBB}" type="slidenum">
              <a:rPr lang="cs-CZ" smtClean="0"/>
              <a:t>‹#›</a:t>
            </a:fld>
            <a:endParaRPr lang="cs-CZ"/>
          </a:p>
        </p:txBody>
      </p:sp>
    </p:spTree>
    <p:extLst>
      <p:ext uri="{BB962C8B-B14F-4D97-AF65-F5344CB8AC3E}">
        <p14:creationId xmlns:p14="http://schemas.microsoft.com/office/powerpoint/2010/main" val="3767049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A936C-E522-4B21-B7DC-D444DB2FB146}" type="datetimeFigureOut">
              <a:rPr lang="cs-CZ" smtClean="0"/>
              <a:t>15.12.2024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FD4176-DD50-48D0-9C78-2D14A60C7DBB}" type="slidenum">
              <a:rPr lang="cs-CZ" smtClean="0"/>
              <a:t>‹#›</a:t>
            </a:fld>
            <a:endParaRPr lang="cs-CZ"/>
          </a:p>
        </p:txBody>
      </p:sp>
    </p:spTree>
    <p:extLst>
      <p:ext uri="{BB962C8B-B14F-4D97-AF65-F5344CB8AC3E}">
        <p14:creationId xmlns:p14="http://schemas.microsoft.com/office/powerpoint/2010/main" val="2248328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image" Target="../media/image188.jpeg"/><Relationship Id="rId13" Type="http://schemas.openxmlformats.org/officeDocument/2006/relationships/image" Target="../media/image193.png"/><Relationship Id="rId3" Type="http://schemas.openxmlformats.org/officeDocument/2006/relationships/image" Target="../media/image183.jpeg"/><Relationship Id="rId7" Type="http://schemas.openxmlformats.org/officeDocument/2006/relationships/image" Target="../media/image187.jpeg"/><Relationship Id="rId12" Type="http://schemas.openxmlformats.org/officeDocument/2006/relationships/image" Target="../media/image192.png"/><Relationship Id="rId2" Type="http://schemas.openxmlformats.org/officeDocument/2006/relationships/image" Target="../media/image182.jpeg"/><Relationship Id="rId1" Type="http://schemas.openxmlformats.org/officeDocument/2006/relationships/slideLayout" Target="../slideLayouts/slideLayout2.xml"/><Relationship Id="rId6" Type="http://schemas.openxmlformats.org/officeDocument/2006/relationships/image" Target="../media/image186.jpeg"/><Relationship Id="rId11" Type="http://schemas.openxmlformats.org/officeDocument/2006/relationships/image" Target="../media/image191.jpeg"/><Relationship Id="rId5" Type="http://schemas.openxmlformats.org/officeDocument/2006/relationships/image" Target="../media/image185.jpeg"/><Relationship Id="rId10" Type="http://schemas.openxmlformats.org/officeDocument/2006/relationships/image" Target="../media/image190.jpeg"/><Relationship Id="rId4" Type="http://schemas.openxmlformats.org/officeDocument/2006/relationships/image" Target="../media/image184.jpeg"/><Relationship Id="rId9" Type="http://schemas.openxmlformats.org/officeDocument/2006/relationships/image" Target="../media/image189.jpeg"/></Relationships>
</file>

<file path=ppt/slides/_rels/slide11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 Id="rId5" Type="http://schemas.openxmlformats.org/officeDocument/2006/relationships/image" Target="../media/image199.jpeg"/><Relationship Id="rId4" Type="http://schemas.openxmlformats.org/officeDocument/2006/relationships/image" Target="../media/image198.jpeg"/></Relationships>
</file>

<file path=ppt/slides/_rels/slide118.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201.png"/><Relationship Id="rId7" Type="http://schemas.openxmlformats.org/officeDocument/2006/relationships/image" Target="../media/image205.jpeg"/><Relationship Id="rId2" Type="http://schemas.openxmlformats.org/officeDocument/2006/relationships/image" Target="../media/image200.jpeg"/><Relationship Id="rId1" Type="http://schemas.openxmlformats.org/officeDocument/2006/relationships/slideLayout" Target="../slideLayouts/slideLayout4.xml"/><Relationship Id="rId6" Type="http://schemas.openxmlformats.org/officeDocument/2006/relationships/image" Target="../media/image204.jpeg"/><Relationship Id="rId5" Type="http://schemas.openxmlformats.org/officeDocument/2006/relationships/image" Target="../media/image203.png"/><Relationship Id="rId4" Type="http://schemas.openxmlformats.org/officeDocument/2006/relationships/image" Target="../media/image202.jpeg"/><Relationship Id="rId9" Type="http://schemas.openxmlformats.org/officeDocument/2006/relationships/image" Target="../media/image20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hyperlink" Target="https://cs.wikipedia.org/wiki/Les" TargetMode="External"/><Relationship Id="rId13" Type="http://schemas.openxmlformats.org/officeDocument/2006/relationships/hyperlink" Target="https://cs.wikipedia.org/w/index.php?title=Ekologie_glob%C3%A1ln%C3%AD&amp;action=edit&amp;redlink=1" TargetMode="External"/><Relationship Id="rId3" Type="http://schemas.openxmlformats.org/officeDocument/2006/relationships/hyperlink" Target="https://cs.wikipedia.org/w/index.php?title=Ekologie_rostlin&amp;action=edit&amp;redlink=1" TargetMode="External"/><Relationship Id="rId7" Type="http://schemas.openxmlformats.org/officeDocument/2006/relationships/hyperlink" Target="https://cs.wikipedia.org/wiki/Ekologie_lesa" TargetMode="External"/><Relationship Id="rId12" Type="http://schemas.openxmlformats.org/officeDocument/2006/relationships/hyperlink" Target="https://cs.wikipedia.org/wiki/Ekosyst%C3%A9m" TargetMode="External"/><Relationship Id="rId2" Type="http://schemas.openxmlformats.org/officeDocument/2006/relationships/hyperlink" Target="https://cs.wikipedia.org/w/index.php?title=Ekologie_mikroorganism%C5%AF&amp;action=edit&amp;redlink=1" TargetMode="External"/><Relationship Id="rId1" Type="http://schemas.openxmlformats.org/officeDocument/2006/relationships/slideLayout" Target="../slideLayouts/slideLayout2.xml"/><Relationship Id="rId6" Type="http://schemas.openxmlformats.org/officeDocument/2006/relationships/hyperlink" Target="https://cs.wikipedia.org/w/index.php?title=Ekologie_mo%C5%99e&amp;action=edit&amp;redlink=1" TargetMode="External"/><Relationship Id="rId11" Type="http://schemas.openxmlformats.org/officeDocument/2006/relationships/hyperlink" Target="https://cs.wikipedia.org/w/index.php?title=Produk%C4%8Dn%C3%AD_ekologie&amp;action=edit&amp;redlink=1" TargetMode="External"/><Relationship Id="rId5" Type="http://schemas.openxmlformats.org/officeDocument/2006/relationships/hyperlink" Target="https://cs.wikipedia.org/wiki/Lidsk%C3%A1_ekologie" TargetMode="External"/><Relationship Id="rId10" Type="http://schemas.openxmlformats.org/officeDocument/2006/relationships/hyperlink" Target="https://cs.wikipedia.org/w/index.php?title=Aplikovan%C3%A1_ekologie&amp;action=edit&amp;redlink=1" TargetMode="External"/><Relationship Id="rId4" Type="http://schemas.openxmlformats.org/officeDocument/2006/relationships/hyperlink" Target="https://cs.wikipedia.org/w/index.php?title=Ekologie_%C5%BEivo%C4%8Dich%C5%AF&amp;action=edit&amp;redlink=1" TargetMode="External"/><Relationship Id="rId9" Type="http://schemas.openxmlformats.org/officeDocument/2006/relationships/hyperlink" Target="https://cs.wikipedia.org/wiki/Krajinn%C3%A1_ekologi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jpeg"/><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7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e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8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 Id="rId9" Type="http://schemas.openxmlformats.org/officeDocument/2006/relationships/image" Target="../media/image144.jpeg"/></Relationships>
</file>

<file path=ppt/slides/_rels/slide8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0.xml.rels><?xml version="1.0" encoding="UTF-8" standalone="yes"?>
<Relationships xmlns="http://schemas.openxmlformats.org/package/2006/relationships"><Relationship Id="rId3" Type="http://schemas.openxmlformats.org/officeDocument/2006/relationships/hyperlink" Target="https://cs.wikipedia.org/wiki/Glogerovo_pravidlo#cite_note-1" TargetMode="External"/><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9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gif"/><Relationship Id="rId4" Type="http://schemas.openxmlformats.org/officeDocument/2006/relationships/image" Target="../media/image155.png"/></Relationships>
</file>

<file path=ppt/slides/_rels/slide9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8.xml"/><Relationship Id="rId6" Type="http://schemas.openxmlformats.org/officeDocument/2006/relationships/image" Target="../media/image163.jpeg"/><Relationship Id="rId5" Type="http://schemas.openxmlformats.org/officeDocument/2006/relationships/image" Target="../media/image162.png"/><Relationship Id="rId4" Type="http://schemas.openxmlformats.org/officeDocument/2006/relationships/image" Target="../media/image161.jpeg"/></Relationships>
</file>

<file path=ppt/slides/_rels/slide9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9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484784"/>
            <a:ext cx="7772400" cy="1470025"/>
          </a:xfrm>
        </p:spPr>
        <p:txBody>
          <a:bodyPr/>
          <a:lstStyle/>
          <a:p>
            <a:r>
              <a:rPr lang="cs-CZ" dirty="0" smtClean="0">
                <a:solidFill>
                  <a:srgbClr val="FF0000"/>
                </a:solidFill>
              </a:rPr>
              <a:t>Obecná ekologie a ekologie lidského zdraví</a:t>
            </a:r>
            <a:endParaRPr lang="cs-CZ" dirty="0">
              <a:solidFill>
                <a:srgbClr val="FF0000"/>
              </a:solidFill>
            </a:endParaRPr>
          </a:p>
        </p:txBody>
      </p:sp>
      <p:sp>
        <p:nvSpPr>
          <p:cNvPr id="3" name="Podnadpis 2"/>
          <p:cNvSpPr>
            <a:spLocks noGrp="1"/>
          </p:cNvSpPr>
          <p:nvPr>
            <p:ph type="subTitle" idx="1"/>
          </p:nvPr>
        </p:nvSpPr>
        <p:spPr>
          <a:xfrm>
            <a:off x="1371600" y="3476600"/>
            <a:ext cx="6400800" cy="1752600"/>
          </a:xfrm>
        </p:spPr>
        <p:txBody>
          <a:bodyPr>
            <a:normAutofit fontScale="85000" lnSpcReduction="20000"/>
          </a:bodyPr>
          <a:lstStyle/>
          <a:p>
            <a:r>
              <a:rPr lang="cs-CZ" dirty="0" smtClean="0">
                <a:solidFill>
                  <a:schemeClr val="tx2"/>
                </a:solidFill>
              </a:rPr>
              <a:t>Prof. RNDr. Milan Gelnar, CSc.</a:t>
            </a:r>
          </a:p>
          <a:p>
            <a:endParaRPr lang="cs-CZ" dirty="0" smtClean="0"/>
          </a:p>
          <a:p>
            <a:r>
              <a:rPr lang="cs-CZ" dirty="0" smtClean="0"/>
              <a:t>Ústav botaniky a zoologie, </a:t>
            </a:r>
            <a:r>
              <a:rPr lang="cs-CZ" dirty="0" err="1" smtClean="0"/>
              <a:t>PřF</a:t>
            </a:r>
            <a:r>
              <a:rPr lang="cs-CZ" dirty="0" smtClean="0"/>
              <a:t> MU, Brno</a:t>
            </a:r>
          </a:p>
          <a:p>
            <a:r>
              <a:rPr lang="cs-CZ" dirty="0" smtClean="0"/>
              <a:t>Čtvrtek 8.00 – 10.00 </a:t>
            </a:r>
            <a:endParaRPr lang="cs-CZ" dirty="0"/>
          </a:p>
        </p:txBody>
      </p:sp>
    </p:spTree>
    <p:extLst>
      <p:ext uri="{BB962C8B-B14F-4D97-AF65-F5344CB8AC3E}">
        <p14:creationId xmlns:p14="http://schemas.microsoft.com/office/powerpoint/2010/main" val="1415398697"/>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960" y="1268760"/>
            <a:ext cx="3726122" cy="4814111"/>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791" y="1257448"/>
            <a:ext cx="3842009" cy="4825423"/>
          </a:xfrm>
          <a:prstGeom prst="rect">
            <a:avLst/>
          </a:prstGeom>
        </p:spPr>
      </p:pic>
      <p:sp>
        <p:nvSpPr>
          <p:cNvPr id="6" name="Nadpis 5"/>
          <p:cNvSpPr txBox="1">
            <a:spLocks noGrp="1"/>
          </p:cNvSpPr>
          <p:nvPr>
            <p:ph type="title"/>
          </p:nvPr>
        </p:nvSpPr>
        <p:spPr>
          <a:prstGeom prst="rect">
            <a:avLst/>
          </a:prstGeom>
          <a:noFill/>
        </p:spPr>
        <p:txBody>
          <a:bodyPr wrap="none" rtlCol="0">
            <a:spAutoFit/>
          </a:bodyPr>
          <a:lstStyle/>
          <a:p>
            <a:r>
              <a:rPr lang="cs-CZ" sz="2400" dirty="0" smtClean="0">
                <a:solidFill>
                  <a:srgbClr val="FF0000"/>
                </a:solidFill>
              </a:rPr>
              <a:t>Doporučená studijní literatura</a:t>
            </a:r>
            <a:endParaRPr lang="cs-CZ" sz="2400" dirty="0">
              <a:solidFill>
                <a:srgbClr val="FF0000"/>
              </a:solidFill>
            </a:endParaRPr>
          </a:p>
        </p:txBody>
      </p:sp>
    </p:spTree>
    <p:extLst>
      <p:ext uri="{BB962C8B-B14F-4D97-AF65-F5344CB8AC3E}">
        <p14:creationId xmlns:p14="http://schemas.microsoft.com/office/powerpoint/2010/main" val="28275906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solidFill>
                  <a:srgbClr val="FF0000"/>
                </a:solidFill>
              </a:rPr>
              <a:t>Hierarchie biologických systémů</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10229"/>
            <a:ext cx="8229600" cy="231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3347864" y="4797152"/>
            <a:ext cx="2473882" cy="523220"/>
          </a:xfrm>
          <a:prstGeom prst="rect">
            <a:avLst/>
          </a:prstGeom>
          <a:noFill/>
        </p:spPr>
        <p:txBody>
          <a:bodyPr wrap="none" rtlCol="0">
            <a:spAutoFit/>
          </a:bodyPr>
          <a:lstStyle/>
          <a:p>
            <a:r>
              <a:rPr lang="cs-CZ" sz="2800" dirty="0">
                <a:solidFill>
                  <a:srgbClr val="0070C0"/>
                </a:solidFill>
              </a:rPr>
              <a:t>Princip </a:t>
            </a:r>
            <a:r>
              <a:rPr lang="cs-CZ" sz="2800" dirty="0" err="1">
                <a:solidFill>
                  <a:srgbClr val="0070C0"/>
                </a:solidFill>
              </a:rPr>
              <a:t>enkapse</a:t>
            </a:r>
            <a:endParaRPr lang="cs-CZ" sz="2800" dirty="0">
              <a:solidFill>
                <a:srgbClr val="0070C0"/>
              </a:solidFill>
            </a:endParaRPr>
          </a:p>
        </p:txBody>
      </p:sp>
    </p:spTree>
    <p:extLst>
      <p:ext uri="{BB962C8B-B14F-4D97-AF65-F5344CB8AC3E}">
        <p14:creationId xmlns:p14="http://schemas.microsoft.com/office/powerpoint/2010/main" val="2095556468"/>
      </p:ext>
    </p:extLst>
  </p:cSld>
  <p:clrMapOvr>
    <a:masterClrMapping/>
  </p:clrMapOvr>
  <p:transition spd="slow">
    <p:cove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76672"/>
            <a:ext cx="8229600" cy="648072"/>
          </a:xfrm>
        </p:spPr>
        <p:txBody>
          <a:bodyPr>
            <a:normAutofit fontScale="90000"/>
          </a:bodyPr>
          <a:lstStyle/>
          <a:p>
            <a:r>
              <a:rPr lang="cs-CZ" dirty="0">
                <a:solidFill>
                  <a:srgbClr val="FF0000"/>
                </a:solidFill>
              </a:rPr>
              <a:t>Hierarchie biologické systémů</a:t>
            </a:r>
          </a:p>
        </p:txBody>
      </p:sp>
      <p:sp>
        <p:nvSpPr>
          <p:cNvPr id="3" name="Zástupný symbol pro obsah 2"/>
          <p:cNvSpPr>
            <a:spLocks noGrp="1"/>
          </p:cNvSpPr>
          <p:nvPr>
            <p:ph idx="1"/>
          </p:nvPr>
        </p:nvSpPr>
        <p:spPr/>
        <p:txBody>
          <a:bodyPr>
            <a:normAutofit lnSpcReduction="10000"/>
          </a:bodyPr>
          <a:lstStyle/>
          <a:p>
            <a:pPr marL="0" indent="0">
              <a:buNone/>
            </a:pPr>
            <a:r>
              <a:rPr lang="cs-CZ" dirty="0"/>
              <a:t>Ekologie je zabývá především těmito základními stupni biologické organizace/hierarchie:</a:t>
            </a:r>
          </a:p>
          <a:p>
            <a:endParaRPr lang="cs-CZ" dirty="0"/>
          </a:p>
          <a:p>
            <a:pPr lvl="1"/>
            <a:r>
              <a:rPr lang="cs-CZ" b="1" dirty="0"/>
              <a:t>Jednotlivým organismem</a:t>
            </a:r>
          </a:p>
          <a:p>
            <a:pPr lvl="1"/>
            <a:r>
              <a:rPr lang="cs-CZ" b="1" dirty="0"/>
              <a:t>Populací složenou </a:t>
            </a:r>
            <a:r>
              <a:rPr lang="cs-CZ" dirty="0"/>
              <a:t>z jedinců téhož druhu</a:t>
            </a:r>
          </a:p>
          <a:p>
            <a:pPr lvl="1"/>
            <a:r>
              <a:rPr lang="cs-CZ" b="1" dirty="0"/>
              <a:t>Společenstvem</a:t>
            </a:r>
            <a:r>
              <a:rPr lang="cs-CZ" dirty="0"/>
              <a:t> – složeným z většího či menšího počtu populací</a:t>
            </a:r>
          </a:p>
          <a:p>
            <a:pPr lvl="1"/>
            <a:r>
              <a:rPr lang="cs-CZ" b="1" dirty="0"/>
              <a:t>Ekosystémy</a:t>
            </a:r>
            <a:r>
              <a:rPr lang="cs-CZ" dirty="0"/>
              <a:t> – složenými z většího či menšího počtu společenstev</a:t>
            </a:r>
          </a:p>
          <a:p>
            <a:pPr lvl="1"/>
            <a:endParaRPr lang="cs-CZ" dirty="0"/>
          </a:p>
          <a:p>
            <a:endParaRPr lang="cs-CZ" dirty="0"/>
          </a:p>
        </p:txBody>
      </p:sp>
    </p:spTree>
    <p:extLst>
      <p:ext uri="{BB962C8B-B14F-4D97-AF65-F5344CB8AC3E}">
        <p14:creationId xmlns:p14="http://schemas.microsoft.com/office/powerpoint/2010/main" val="4291177539"/>
      </p:ext>
    </p:extLst>
  </p:cSld>
  <p:clrMapOvr>
    <a:masterClrMapping/>
  </p:clrMapOvr>
  <p:transition spd="slow">
    <p:cove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55576" y="1556791"/>
            <a:ext cx="7772400" cy="648073"/>
          </a:xfrm>
        </p:spPr>
        <p:txBody>
          <a:bodyPr>
            <a:normAutofit fontScale="90000"/>
          </a:bodyPr>
          <a:lstStyle/>
          <a:p>
            <a:r>
              <a:rPr lang="cs-CZ" dirty="0">
                <a:solidFill>
                  <a:srgbClr val="FF0000"/>
                </a:solidFill>
              </a:rPr>
              <a:t>Hierarchické úrovně ekologie</a:t>
            </a:r>
            <a:br>
              <a:rPr lang="cs-CZ" dirty="0">
                <a:solidFill>
                  <a:srgbClr val="FF0000"/>
                </a:solidFill>
              </a:rPr>
            </a:br>
            <a:r>
              <a:rPr lang="cs-CZ" dirty="0"/>
              <a:t> </a:t>
            </a:r>
            <a:br>
              <a:rPr lang="cs-CZ" dirty="0"/>
            </a:br>
            <a:r>
              <a:rPr lang="cs-CZ" dirty="0"/>
              <a:t> </a:t>
            </a:r>
            <a:r>
              <a:rPr lang="cs-CZ" sz="3200" dirty="0"/>
              <a:t>3 základní jednotky: </a:t>
            </a:r>
            <a:br>
              <a:rPr lang="cs-CZ" sz="3200" dirty="0"/>
            </a:br>
            <a:r>
              <a:rPr lang="cs-CZ" sz="3200" dirty="0"/>
              <a:t>organismus, populace, společenstvo </a:t>
            </a:r>
          </a:p>
        </p:txBody>
      </p:sp>
      <p:sp>
        <p:nvSpPr>
          <p:cNvPr id="3" name="Podnadpis 2"/>
          <p:cNvSpPr>
            <a:spLocks noGrp="1"/>
          </p:cNvSpPr>
          <p:nvPr>
            <p:ph type="subTitle" idx="1"/>
          </p:nvPr>
        </p:nvSpPr>
        <p:spPr>
          <a:xfrm>
            <a:off x="827584" y="3886200"/>
            <a:ext cx="8064896" cy="1752600"/>
          </a:xfrm>
        </p:spPr>
        <p:txBody>
          <a:bodyPr>
            <a:normAutofit fontScale="62500" lnSpcReduction="20000"/>
          </a:bodyPr>
          <a:lstStyle/>
          <a:p>
            <a:pPr algn="l"/>
            <a:r>
              <a:rPr lang="cs-CZ" b="1" dirty="0"/>
              <a:t>Autekologie </a:t>
            </a:r>
            <a:r>
              <a:rPr lang="cs-CZ" dirty="0"/>
              <a:t>– individuální organismus ve vztahu k biotických a biotických  faktorům prostředí</a:t>
            </a:r>
          </a:p>
          <a:p>
            <a:pPr algn="l"/>
            <a:r>
              <a:rPr lang="cs-CZ" b="1" dirty="0" err="1"/>
              <a:t>Demekologie</a:t>
            </a:r>
            <a:r>
              <a:rPr lang="cs-CZ" dirty="0"/>
              <a:t> – jedinci jedné populace ve vztahu k faktorům prostředí </a:t>
            </a:r>
            <a:r>
              <a:rPr lang="cs-CZ" dirty="0" err="1"/>
              <a:t>prostředí</a:t>
            </a:r>
            <a:endParaRPr lang="cs-CZ" dirty="0"/>
          </a:p>
          <a:p>
            <a:pPr algn="l"/>
            <a:r>
              <a:rPr lang="cs-CZ" b="1" dirty="0"/>
              <a:t>Synekologie</a:t>
            </a:r>
            <a:r>
              <a:rPr lang="cs-CZ" dirty="0"/>
              <a:t> – skupina organismů ve vztahu k faktorům prostředí   </a:t>
            </a:r>
          </a:p>
          <a:p>
            <a:pPr algn="l"/>
            <a:r>
              <a:rPr lang="cs-CZ" dirty="0"/>
              <a:t> </a:t>
            </a:r>
          </a:p>
        </p:txBody>
      </p:sp>
    </p:spTree>
    <p:extLst>
      <p:ext uri="{BB962C8B-B14F-4D97-AF65-F5344CB8AC3E}">
        <p14:creationId xmlns:p14="http://schemas.microsoft.com/office/powerpoint/2010/main" val="2929963642"/>
      </p:ext>
    </p:extLst>
  </p:cSld>
  <p:clrMapOvr>
    <a:masterClrMapping/>
  </p:clrMapOvr>
  <p:transition spd="slow">
    <p:cove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sz="half" idx="1"/>
          </p:nvPr>
        </p:nvPicPr>
        <p:blipFill>
          <a:blip r:embed="rId2"/>
          <a:stretch>
            <a:fillRect/>
          </a:stretch>
        </p:blipFill>
        <p:spPr>
          <a:xfrm>
            <a:off x="107504" y="44624"/>
            <a:ext cx="8447300" cy="6696744"/>
          </a:xfrm>
          <a:prstGeom prst="rect">
            <a:avLst/>
          </a:prstGeom>
        </p:spPr>
      </p:pic>
      <p:sp>
        <p:nvSpPr>
          <p:cNvPr id="5" name="Nadpis 4"/>
          <p:cNvSpPr>
            <a:spLocks noGrp="1"/>
          </p:cNvSpPr>
          <p:nvPr>
            <p:ph type="title"/>
          </p:nvPr>
        </p:nvSpPr>
        <p:spPr>
          <a:xfrm>
            <a:off x="1090794" y="188640"/>
            <a:ext cx="6480720"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4" name="TextovéPole 3"/>
          <p:cNvSpPr txBox="1"/>
          <p:nvPr/>
        </p:nvSpPr>
        <p:spPr>
          <a:xfrm flipH="1">
            <a:off x="2745511" y="260648"/>
            <a:ext cx="3698697" cy="584775"/>
          </a:xfrm>
          <a:prstGeom prst="rect">
            <a:avLst/>
          </a:prstGeom>
          <a:noFill/>
        </p:spPr>
        <p:txBody>
          <a:bodyPr wrap="square" rtlCol="0">
            <a:spAutoFit/>
          </a:bodyPr>
          <a:lstStyle/>
          <a:p>
            <a:pPr algn="ctr"/>
            <a:r>
              <a:rPr lang="cs-CZ" sz="3200" b="1" dirty="0" smtClean="0"/>
              <a:t>Tři úrovně ekologie</a:t>
            </a:r>
            <a:endParaRPr lang="cs-CZ" sz="3200" b="1" dirty="0"/>
          </a:p>
        </p:txBody>
      </p:sp>
    </p:spTree>
    <p:extLst>
      <p:ext uri="{BB962C8B-B14F-4D97-AF65-F5344CB8AC3E}">
        <p14:creationId xmlns:p14="http://schemas.microsoft.com/office/powerpoint/2010/main" val="59844641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22316" y="275012"/>
            <a:ext cx="8182132" cy="6406869"/>
          </a:xfrm>
          <a:prstGeom prst="rect">
            <a:avLst/>
          </a:prstGeom>
        </p:spPr>
      </p:pic>
      <p:sp>
        <p:nvSpPr>
          <p:cNvPr id="4" name="Nadpis 4"/>
          <p:cNvSpPr txBox="1">
            <a:spLocks/>
          </p:cNvSpPr>
          <p:nvPr/>
        </p:nvSpPr>
        <p:spPr>
          <a:xfrm>
            <a:off x="1115616" y="404664"/>
            <a:ext cx="6480720"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cs-CZ" smtClean="0"/>
              <a:t>Z</a:t>
            </a:r>
            <a:endParaRPr lang="cs-CZ" dirty="0"/>
          </a:p>
        </p:txBody>
      </p:sp>
      <p:sp>
        <p:nvSpPr>
          <p:cNvPr id="6" name="TextovéPole 5"/>
          <p:cNvSpPr txBox="1"/>
          <p:nvPr/>
        </p:nvSpPr>
        <p:spPr>
          <a:xfrm flipH="1">
            <a:off x="2745511" y="467961"/>
            <a:ext cx="3698697" cy="584775"/>
          </a:xfrm>
          <a:prstGeom prst="rect">
            <a:avLst/>
          </a:prstGeom>
          <a:noFill/>
        </p:spPr>
        <p:txBody>
          <a:bodyPr wrap="square" rtlCol="0">
            <a:spAutoFit/>
          </a:bodyPr>
          <a:lstStyle/>
          <a:p>
            <a:pPr algn="ctr"/>
            <a:r>
              <a:rPr lang="cs-CZ" sz="3200" b="1" dirty="0" smtClean="0"/>
              <a:t>Tři úrovně ekologie</a:t>
            </a:r>
            <a:endParaRPr lang="cs-CZ" sz="3200" b="1" dirty="0"/>
          </a:p>
        </p:txBody>
      </p:sp>
    </p:spTree>
    <p:extLst>
      <p:ext uri="{BB962C8B-B14F-4D97-AF65-F5344CB8AC3E}">
        <p14:creationId xmlns:p14="http://schemas.microsoft.com/office/powerpoint/2010/main" val="24372945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548680"/>
            <a:ext cx="8568952" cy="504056"/>
          </a:xfrm>
        </p:spPr>
        <p:txBody>
          <a:bodyPr>
            <a:noAutofit/>
          </a:bodyPr>
          <a:lstStyle/>
          <a:p>
            <a:r>
              <a:rPr lang="cs-CZ" sz="3600" dirty="0">
                <a:solidFill>
                  <a:srgbClr val="FF0000"/>
                </a:solidFill>
              </a:rPr>
              <a:t>Úroveň porozumění procesům </a:t>
            </a:r>
            <a:br>
              <a:rPr lang="cs-CZ" sz="3600" dirty="0">
                <a:solidFill>
                  <a:srgbClr val="FF0000"/>
                </a:solidFill>
              </a:rPr>
            </a:br>
            <a:r>
              <a:rPr lang="cs-CZ" sz="3600" dirty="0">
                <a:solidFill>
                  <a:srgbClr val="FF0000"/>
                </a:solidFill>
              </a:rPr>
              <a:t>biologické integrace</a:t>
            </a:r>
          </a:p>
        </p:txBody>
      </p:sp>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55664" y="1441872"/>
            <a:ext cx="7244728" cy="54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8196390"/>
      </p:ext>
    </p:extLst>
  </p:cSld>
  <p:clrMapOvr>
    <a:masterClrMapping/>
  </p:clrMapOvr>
  <p:transition spd="slow">
    <p:cove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611560" y="274638"/>
            <a:ext cx="7920880" cy="6341152"/>
          </a:xfrm>
          <a:prstGeom prst="rect">
            <a:avLst/>
          </a:prstGeom>
        </p:spPr>
      </p:pic>
      <p:sp>
        <p:nvSpPr>
          <p:cNvPr id="4" name="Nadpis 4"/>
          <p:cNvSpPr txBox="1">
            <a:spLocks/>
          </p:cNvSpPr>
          <p:nvPr/>
        </p:nvSpPr>
        <p:spPr>
          <a:xfrm>
            <a:off x="1331640" y="332656"/>
            <a:ext cx="6480720"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cs-CZ" smtClean="0"/>
              <a:t>Z</a:t>
            </a:r>
            <a:endParaRPr lang="cs-CZ" dirty="0"/>
          </a:p>
        </p:txBody>
      </p:sp>
      <p:sp>
        <p:nvSpPr>
          <p:cNvPr id="6" name="TextovéPole 5"/>
          <p:cNvSpPr txBox="1"/>
          <p:nvPr/>
        </p:nvSpPr>
        <p:spPr>
          <a:xfrm>
            <a:off x="2195736" y="476672"/>
            <a:ext cx="4783489" cy="584775"/>
          </a:xfrm>
          <a:prstGeom prst="rect">
            <a:avLst/>
          </a:prstGeom>
          <a:noFill/>
        </p:spPr>
        <p:txBody>
          <a:bodyPr wrap="none" rtlCol="0">
            <a:spAutoFit/>
          </a:bodyPr>
          <a:lstStyle/>
          <a:p>
            <a:r>
              <a:rPr lang="cs-CZ" sz="3200" b="1" dirty="0" smtClean="0"/>
              <a:t>Dělení ekologie - podobory</a:t>
            </a:r>
            <a:endParaRPr lang="cs-CZ" sz="3200" b="1" dirty="0"/>
          </a:p>
        </p:txBody>
      </p:sp>
    </p:spTree>
    <p:extLst>
      <p:ext uri="{BB962C8B-B14F-4D97-AF65-F5344CB8AC3E}">
        <p14:creationId xmlns:p14="http://schemas.microsoft.com/office/powerpoint/2010/main" val="20906810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10975" y="131475"/>
            <a:ext cx="8322049" cy="6595050"/>
          </a:xfrm>
          <a:prstGeom prst="rect">
            <a:avLst/>
          </a:prstGeom>
        </p:spPr>
      </p:pic>
      <p:sp>
        <p:nvSpPr>
          <p:cNvPr id="4" name="Nadpis 4"/>
          <p:cNvSpPr txBox="1">
            <a:spLocks/>
          </p:cNvSpPr>
          <p:nvPr/>
        </p:nvSpPr>
        <p:spPr>
          <a:xfrm>
            <a:off x="1331640" y="188640"/>
            <a:ext cx="6480720"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cs-CZ" smtClean="0"/>
              <a:t>Z</a:t>
            </a:r>
            <a:endParaRPr lang="cs-CZ" dirty="0"/>
          </a:p>
        </p:txBody>
      </p:sp>
      <p:sp>
        <p:nvSpPr>
          <p:cNvPr id="6" name="TextovéPole 5"/>
          <p:cNvSpPr txBox="1"/>
          <p:nvPr/>
        </p:nvSpPr>
        <p:spPr>
          <a:xfrm>
            <a:off x="2164775" y="332656"/>
            <a:ext cx="4783489" cy="584775"/>
          </a:xfrm>
          <a:prstGeom prst="rect">
            <a:avLst/>
          </a:prstGeom>
          <a:noFill/>
        </p:spPr>
        <p:txBody>
          <a:bodyPr wrap="none" rtlCol="0">
            <a:spAutoFit/>
          </a:bodyPr>
          <a:lstStyle/>
          <a:p>
            <a:r>
              <a:rPr lang="cs-CZ" sz="3200" b="1" dirty="0" smtClean="0"/>
              <a:t>Dělení ekologie - podobory</a:t>
            </a:r>
            <a:endParaRPr lang="cs-CZ" sz="3200" b="1" dirty="0"/>
          </a:p>
        </p:txBody>
      </p:sp>
    </p:spTree>
    <p:extLst>
      <p:ext uri="{BB962C8B-B14F-4D97-AF65-F5344CB8AC3E}">
        <p14:creationId xmlns:p14="http://schemas.microsoft.com/office/powerpoint/2010/main" val="319071190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395536" y="188639"/>
            <a:ext cx="8208912" cy="6478323"/>
          </a:xfrm>
          <a:prstGeom prst="rect">
            <a:avLst/>
          </a:prstGeom>
        </p:spPr>
      </p:pic>
      <p:sp>
        <p:nvSpPr>
          <p:cNvPr id="4" name="Nadpis 4"/>
          <p:cNvSpPr txBox="1">
            <a:spLocks/>
          </p:cNvSpPr>
          <p:nvPr/>
        </p:nvSpPr>
        <p:spPr>
          <a:xfrm>
            <a:off x="1331640" y="260648"/>
            <a:ext cx="6480720"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cs-CZ" smtClean="0"/>
              <a:t>Z</a:t>
            </a:r>
            <a:endParaRPr lang="cs-CZ" dirty="0"/>
          </a:p>
        </p:txBody>
      </p:sp>
      <p:sp>
        <p:nvSpPr>
          <p:cNvPr id="6" name="TextovéPole 5"/>
          <p:cNvSpPr txBox="1"/>
          <p:nvPr/>
        </p:nvSpPr>
        <p:spPr>
          <a:xfrm>
            <a:off x="2164775" y="404664"/>
            <a:ext cx="4783489" cy="584775"/>
          </a:xfrm>
          <a:prstGeom prst="rect">
            <a:avLst/>
          </a:prstGeom>
          <a:noFill/>
        </p:spPr>
        <p:txBody>
          <a:bodyPr wrap="none" rtlCol="0">
            <a:spAutoFit/>
          </a:bodyPr>
          <a:lstStyle/>
          <a:p>
            <a:r>
              <a:rPr lang="cs-CZ" sz="3200" b="1" dirty="0" smtClean="0"/>
              <a:t>Dělení ekologie - podobory</a:t>
            </a:r>
            <a:endParaRPr lang="cs-CZ" sz="3200" b="1" dirty="0"/>
          </a:p>
        </p:txBody>
      </p:sp>
    </p:spTree>
    <p:extLst>
      <p:ext uri="{BB962C8B-B14F-4D97-AF65-F5344CB8AC3E}">
        <p14:creationId xmlns:p14="http://schemas.microsoft.com/office/powerpoint/2010/main" val="115515229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57200" y="476672"/>
            <a:ext cx="8393246" cy="5674642"/>
          </a:xfrm>
          <a:prstGeom prst="rect">
            <a:avLst/>
          </a:prstGeom>
        </p:spPr>
      </p:pic>
      <p:sp>
        <p:nvSpPr>
          <p:cNvPr id="4" name="Nadpis 4"/>
          <p:cNvSpPr txBox="1">
            <a:spLocks/>
          </p:cNvSpPr>
          <p:nvPr/>
        </p:nvSpPr>
        <p:spPr>
          <a:xfrm>
            <a:off x="1331640" y="548680"/>
            <a:ext cx="6480720"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cs-CZ" smtClean="0"/>
              <a:t>Z</a:t>
            </a:r>
            <a:endParaRPr lang="cs-CZ" dirty="0"/>
          </a:p>
        </p:txBody>
      </p:sp>
      <p:sp>
        <p:nvSpPr>
          <p:cNvPr id="6" name="TextovéPole 5"/>
          <p:cNvSpPr txBox="1"/>
          <p:nvPr/>
        </p:nvSpPr>
        <p:spPr>
          <a:xfrm>
            <a:off x="2195736" y="611977"/>
            <a:ext cx="4783489" cy="584775"/>
          </a:xfrm>
          <a:prstGeom prst="rect">
            <a:avLst/>
          </a:prstGeom>
          <a:noFill/>
        </p:spPr>
        <p:txBody>
          <a:bodyPr wrap="none" rtlCol="0">
            <a:spAutoFit/>
          </a:bodyPr>
          <a:lstStyle/>
          <a:p>
            <a:r>
              <a:rPr lang="cs-CZ" sz="3200" b="1" dirty="0" smtClean="0"/>
              <a:t>Dělení ekologie - podobory</a:t>
            </a:r>
            <a:endParaRPr lang="cs-CZ" sz="3200" b="1" dirty="0"/>
          </a:p>
        </p:txBody>
      </p:sp>
    </p:spTree>
    <p:extLst>
      <p:ext uri="{BB962C8B-B14F-4D97-AF65-F5344CB8AC3E}">
        <p14:creationId xmlns:p14="http://schemas.microsoft.com/office/powerpoint/2010/main" val="3430856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9508" y="1045802"/>
            <a:ext cx="6885764" cy="4954948"/>
          </a:xfrm>
        </p:spPr>
      </p:pic>
      <p:sp>
        <p:nvSpPr>
          <p:cNvPr id="2" name="Nadpis 1"/>
          <p:cNvSpPr>
            <a:spLocks noGrp="1"/>
          </p:cNvSpPr>
          <p:nvPr>
            <p:ph type="title"/>
          </p:nvPr>
        </p:nvSpPr>
        <p:spPr>
          <a:xfrm>
            <a:off x="2065036" y="332656"/>
            <a:ext cx="5171260" cy="339440"/>
          </a:xfrm>
        </p:spPr>
        <p:txBody>
          <a:bodyPr>
            <a:noAutofit/>
          </a:bodyPr>
          <a:lstStyle/>
          <a:p>
            <a:r>
              <a:rPr lang="cs-CZ" sz="2850" b="1" dirty="0"/>
              <a:t>Za Zemi jsou čtyři typy prostředí: </a:t>
            </a:r>
            <a:r>
              <a:rPr lang="cs-CZ" sz="2850" b="1" dirty="0" smtClean="0"/>
              <a:t>   </a:t>
            </a:r>
            <a:endParaRPr lang="cs-CZ" sz="2850" b="1" dirty="0"/>
          </a:p>
        </p:txBody>
      </p:sp>
      <p:sp>
        <p:nvSpPr>
          <p:cNvPr id="7" name="TextovéPole 6"/>
          <p:cNvSpPr txBox="1"/>
          <p:nvPr/>
        </p:nvSpPr>
        <p:spPr>
          <a:xfrm>
            <a:off x="7164288" y="2060848"/>
            <a:ext cx="1799403" cy="3162404"/>
          </a:xfrm>
          <a:prstGeom prst="rect">
            <a:avLst/>
          </a:prstGeom>
          <a:noFill/>
        </p:spPr>
        <p:txBody>
          <a:bodyPr wrap="none" rtlCol="0">
            <a:spAutoFit/>
          </a:bodyPr>
          <a:lstStyle/>
          <a:p>
            <a:pPr marL="457200" indent="-457200">
              <a:buFont typeface="Arial" panose="020B0604020202020204" pitchFamily="34" charset="0"/>
              <a:buChar char="•"/>
            </a:pPr>
            <a:r>
              <a:rPr lang="cs-CZ" sz="2850" b="1" dirty="0">
                <a:latin typeface="+mj-lt"/>
              </a:rPr>
              <a:t>Voda</a:t>
            </a:r>
          </a:p>
          <a:p>
            <a:pPr marL="457200" indent="-457200">
              <a:buFont typeface="Arial" panose="020B0604020202020204" pitchFamily="34" charset="0"/>
              <a:buChar char="•"/>
            </a:pPr>
            <a:endParaRPr lang="cs-CZ" sz="2850" dirty="0">
              <a:latin typeface="+mj-lt"/>
            </a:endParaRPr>
          </a:p>
          <a:p>
            <a:pPr marL="457200" indent="-457200">
              <a:buFont typeface="Arial" panose="020B0604020202020204" pitchFamily="34" charset="0"/>
              <a:buChar char="•"/>
            </a:pPr>
            <a:r>
              <a:rPr lang="cs-CZ" sz="2850" b="1" dirty="0">
                <a:latin typeface="+mj-lt"/>
              </a:rPr>
              <a:t>Půda</a:t>
            </a:r>
          </a:p>
          <a:p>
            <a:pPr marL="457200" indent="-457200">
              <a:buFont typeface="Arial" panose="020B0604020202020204" pitchFamily="34" charset="0"/>
              <a:buChar char="•"/>
            </a:pPr>
            <a:endParaRPr lang="cs-CZ" sz="2850" dirty="0">
              <a:latin typeface="+mj-lt"/>
            </a:endParaRPr>
          </a:p>
          <a:p>
            <a:pPr marL="457200" indent="-457200">
              <a:buFont typeface="Arial" panose="020B0604020202020204" pitchFamily="34" charset="0"/>
              <a:buChar char="•"/>
            </a:pPr>
            <a:r>
              <a:rPr lang="cs-CZ" sz="2850" b="1" dirty="0">
                <a:latin typeface="+mj-lt"/>
              </a:rPr>
              <a:t>Vzduch</a:t>
            </a:r>
          </a:p>
          <a:p>
            <a:endParaRPr lang="cs-CZ" sz="2850" dirty="0">
              <a:latin typeface="+mj-lt"/>
            </a:endParaRPr>
          </a:p>
          <a:p>
            <a:r>
              <a:rPr lang="cs-CZ" sz="2850" b="1" dirty="0">
                <a:latin typeface="+mj-lt"/>
              </a:rPr>
              <a:t>Organismy</a:t>
            </a:r>
          </a:p>
        </p:txBody>
      </p:sp>
      <p:sp>
        <p:nvSpPr>
          <p:cNvPr id="3" name="TextovéPole 2"/>
          <p:cNvSpPr txBox="1"/>
          <p:nvPr/>
        </p:nvSpPr>
        <p:spPr>
          <a:xfrm>
            <a:off x="7236296" y="1537628"/>
            <a:ext cx="1516184" cy="523220"/>
          </a:xfrm>
          <a:prstGeom prst="rect">
            <a:avLst/>
          </a:prstGeom>
          <a:noFill/>
        </p:spPr>
        <p:txBody>
          <a:bodyPr wrap="none" rtlCol="0">
            <a:spAutoFit/>
          </a:bodyPr>
          <a:lstStyle/>
          <a:p>
            <a:r>
              <a:rPr lang="cs-CZ" sz="2800" b="1" dirty="0" smtClean="0">
                <a:solidFill>
                  <a:srgbClr val="00B050"/>
                </a:solidFill>
              </a:rPr>
              <a:t>Ekologie</a:t>
            </a:r>
            <a:r>
              <a:rPr lang="cs-CZ" sz="2800" b="1" dirty="0" smtClean="0"/>
              <a:t> </a:t>
            </a:r>
            <a:endParaRPr lang="cs-CZ" sz="2800" b="1" dirty="0"/>
          </a:p>
        </p:txBody>
      </p:sp>
      <p:sp>
        <p:nvSpPr>
          <p:cNvPr id="8" name="TextovéPole 7"/>
          <p:cNvSpPr txBox="1"/>
          <p:nvPr/>
        </p:nvSpPr>
        <p:spPr>
          <a:xfrm>
            <a:off x="7020272" y="5363924"/>
            <a:ext cx="2162002" cy="523220"/>
          </a:xfrm>
          <a:prstGeom prst="rect">
            <a:avLst/>
          </a:prstGeom>
          <a:noFill/>
        </p:spPr>
        <p:txBody>
          <a:bodyPr wrap="none" rtlCol="0">
            <a:spAutoFit/>
          </a:bodyPr>
          <a:lstStyle/>
          <a:p>
            <a:r>
              <a:rPr lang="cs-CZ" sz="2800" b="1" dirty="0" smtClean="0">
                <a:solidFill>
                  <a:srgbClr val="FF0000"/>
                </a:solidFill>
              </a:rPr>
              <a:t>Parazitologie</a:t>
            </a:r>
            <a:r>
              <a:rPr lang="cs-CZ" dirty="0" smtClean="0"/>
              <a:t> </a:t>
            </a:r>
            <a:endParaRPr lang="cs-CZ" dirty="0"/>
          </a:p>
        </p:txBody>
      </p:sp>
      <p:sp>
        <p:nvSpPr>
          <p:cNvPr id="4" name="Obdélník 3"/>
          <p:cNvSpPr/>
          <p:nvPr/>
        </p:nvSpPr>
        <p:spPr>
          <a:xfrm>
            <a:off x="7172916" y="2132856"/>
            <a:ext cx="1719563" cy="21602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7164287" y="4733528"/>
            <a:ext cx="1799403" cy="4236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0973262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611560" y="274638"/>
            <a:ext cx="7920880" cy="6432243"/>
          </a:xfrm>
          <a:prstGeom prst="rect">
            <a:avLst/>
          </a:prstGeom>
        </p:spPr>
      </p:pic>
      <p:sp>
        <p:nvSpPr>
          <p:cNvPr id="4" name="Nadpis 4"/>
          <p:cNvSpPr txBox="1">
            <a:spLocks/>
          </p:cNvSpPr>
          <p:nvPr/>
        </p:nvSpPr>
        <p:spPr>
          <a:xfrm>
            <a:off x="1331640" y="404664"/>
            <a:ext cx="6480720"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cs-CZ" smtClean="0"/>
              <a:t>Z</a:t>
            </a:r>
            <a:endParaRPr lang="cs-CZ" dirty="0"/>
          </a:p>
        </p:txBody>
      </p:sp>
      <p:sp>
        <p:nvSpPr>
          <p:cNvPr id="6" name="TextovéPole 5"/>
          <p:cNvSpPr txBox="1"/>
          <p:nvPr/>
        </p:nvSpPr>
        <p:spPr>
          <a:xfrm>
            <a:off x="2123728" y="539969"/>
            <a:ext cx="4783489" cy="584775"/>
          </a:xfrm>
          <a:prstGeom prst="rect">
            <a:avLst/>
          </a:prstGeom>
          <a:noFill/>
        </p:spPr>
        <p:txBody>
          <a:bodyPr wrap="none" rtlCol="0">
            <a:spAutoFit/>
          </a:bodyPr>
          <a:lstStyle/>
          <a:p>
            <a:r>
              <a:rPr lang="cs-CZ" sz="3200" b="1" dirty="0" smtClean="0"/>
              <a:t>Dělení ekologie - podobory</a:t>
            </a:r>
            <a:endParaRPr lang="cs-CZ" sz="3200" b="1" dirty="0"/>
          </a:p>
        </p:txBody>
      </p:sp>
    </p:spTree>
    <p:extLst>
      <p:ext uri="{BB962C8B-B14F-4D97-AF65-F5344CB8AC3E}">
        <p14:creationId xmlns:p14="http://schemas.microsoft.com/office/powerpoint/2010/main" val="6360964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263737" y="476672"/>
            <a:ext cx="8616526" cy="4870729"/>
          </a:xfrm>
          <a:prstGeom prst="rect">
            <a:avLst/>
          </a:prstGeom>
        </p:spPr>
      </p:pic>
      <p:sp>
        <p:nvSpPr>
          <p:cNvPr id="4" name="Nadpis 4"/>
          <p:cNvSpPr txBox="1">
            <a:spLocks/>
          </p:cNvSpPr>
          <p:nvPr/>
        </p:nvSpPr>
        <p:spPr>
          <a:xfrm>
            <a:off x="1331640" y="548680"/>
            <a:ext cx="6480720"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cs-CZ" smtClean="0"/>
              <a:t>Z</a:t>
            </a:r>
            <a:endParaRPr lang="cs-CZ" dirty="0"/>
          </a:p>
        </p:txBody>
      </p:sp>
      <p:sp>
        <p:nvSpPr>
          <p:cNvPr id="3" name="TextovéPole 2"/>
          <p:cNvSpPr txBox="1"/>
          <p:nvPr/>
        </p:nvSpPr>
        <p:spPr>
          <a:xfrm>
            <a:off x="2411760" y="620688"/>
            <a:ext cx="4223016" cy="584775"/>
          </a:xfrm>
          <a:prstGeom prst="rect">
            <a:avLst/>
          </a:prstGeom>
          <a:noFill/>
        </p:spPr>
        <p:txBody>
          <a:bodyPr wrap="none" rtlCol="0">
            <a:spAutoFit/>
          </a:bodyPr>
          <a:lstStyle/>
          <a:p>
            <a:r>
              <a:rPr lang="cs-CZ" sz="3200" b="1" dirty="0" smtClean="0"/>
              <a:t>Hraniční obory ekologie</a:t>
            </a:r>
            <a:endParaRPr lang="cs-CZ" sz="3200" b="1" dirty="0"/>
          </a:p>
        </p:txBody>
      </p:sp>
    </p:spTree>
    <p:extLst>
      <p:ext uri="{BB962C8B-B14F-4D97-AF65-F5344CB8AC3E}">
        <p14:creationId xmlns:p14="http://schemas.microsoft.com/office/powerpoint/2010/main" val="4180259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ývojový diagram: postup 1"/>
          <p:cNvSpPr/>
          <p:nvPr/>
        </p:nvSpPr>
        <p:spPr>
          <a:xfrm>
            <a:off x="3563888" y="2384304"/>
            <a:ext cx="1872208" cy="111670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Organismus </a:t>
            </a:r>
            <a:endParaRPr lang="cs-CZ" dirty="0"/>
          </a:p>
        </p:txBody>
      </p:sp>
      <p:sp>
        <p:nvSpPr>
          <p:cNvPr id="5" name="Vývojový diagram: postup 4"/>
          <p:cNvSpPr/>
          <p:nvPr/>
        </p:nvSpPr>
        <p:spPr>
          <a:xfrm>
            <a:off x="1475656" y="4328520"/>
            <a:ext cx="1872208" cy="111670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Biocenóza</a:t>
            </a:r>
            <a:endParaRPr lang="cs-CZ" dirty="0"/>
          </a:p>
        </p:txBody>
      </p:sp>
      <p:sp>
        <p:nvSpPr>
          <p:cNvPr id="6" name="Vývojový diagram: postup 5"/>
          <p:cNvSpPr/>
          <p:nvPr/>
        </p:nvSpPr>
        <p:spPr>
          <a:xfrm>
            <a:off x="5508104" y="4400528"/>
            <a:ext cx="1872208" cy="111670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Prostředí</a:t>
            </a:r>
            <a:endParaRPr lang="cs-CZ" dirty="0"/>
          </a:p>
        </p:txBody>
      </p:sp>
      <p:sp>
        <p:nvSpPr>
          <p:cNvPr id="14" name="Obousměrná vodorovná šipka 13"/>
          <p:cNvSpPr/>
          <p:nvPr/>
        </p:nvSpPr>
        <p:spPr>
          <a:xfrm rot="19204776">
            <a:off x="2117932" y="3258686"/>
            <a:ext cx="1216152" cy="484632"/>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16" name="Obousměrná vodorovná šipka 15"/>
          <p:cNvSpPr/>
          <p:nvPr/>
        </p:nvSpPr>
        <p:spPr>
          <a:xfrm>
            <a:off x="3787896" y="4672560"/>
            <a:ext cx="1216152" cy="484632"/>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17" name="Obousměrná vodorovná šipka 16"/>
          <p:cNvSpPr/>
          <p:nvPr/>
        </p:nvSpPr>
        <p:spPr>
          <a:xfrm rot="13568578">
            <a:off x="5568076" y="3372414"/>
            <a:ext cx="1216152" cy="484632"/>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
        <p:nvSpPr>
          <p:cNvPr id="18" name="TextovéPole 17"/>
          <p:cNvSpPr txBox="1"/>
          <p:nvPr/>
        </p:nvSpPr>
        <p:spPr>
          <a:xfrm>
            <a:off x="1835696" y="620688"/>
            <a:ext cx="5343579" cy="707886"/>
          </a:xfrm>
          <a:prstGeom prst="rect">
            <a:avLst/>
          </a:prstGeom>
          <a:noFill/>
        </p:spPr>
        <p:txBody>
          <a:bodyPr wrap="none" rtlCol="0">
            <a:spAutoFit/>
          </a:bodyPr>
          <a:lstStyle/>
          <a:p>
            <a:r>
              <a:rPr lang="cs-CZ" sz="4000" dirty="0" smtClean="0"/>
              <a:t>Systém vztahů v ekologii </a:t>
            </a:r>
            <a:endParaRPr lang="cs-CZ" sz="4000" dirty="0"/>
          </a:p>
        </p:txBody>
      </p:sp>
    </p:spTree>
    <p:extLst>
      <p:ext uri="{BB962C8B-B14F-4D97-AF65-F5344CB8AC3E}">
        <p14:creationId xmlns:p14="http://schemas.microsoft.com/office/powerpoint/2010/main" val="2041657756"/>
      </p:ext>
    </p:extLst>
  </p:cSld>
  <p:clrMapOvr>
    <a:masterClrMapping/>
  </p:clrMapOvr>
  <p:transition spd="slow">
    <p:cove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ení myš jako myš – Blog | Zelená Domácno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3874" y="4623975"/>
            <a:ext cx="2653478" cy="137677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sp>
        <p:nvSpPr>
          <p:cNvPr id="4" name="AutoShape 6" descr="obrázek z archivu ireceptar.cz"/>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pic>
        <p:nvPicPr>
          <p:cNvPr id="8" name="Picture 6" descr="Jak číst z půdy | Flóra na zahradě"/>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071" y="883989"/>
            <a:ext cx="3950936" cy="25735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Vzduch • Mozkolam.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8999"/>
            <a:ext cx="41148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undefined"/>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0" y="863203"/>
            <a:ext cx="3732452" cy="25657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Štika obecná - Atlas ryb | Najdirevír.c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4179" y="3776452"/>
            <a:ext cx="1965687" cy="9956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Sova pálená – Wikiped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7007" y="4623976"/>
            <a:ext cx="1830613" cy="13919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0" descr="Lucanus cervus (roháč obecný) | BioLib.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4833" y="2209025"/>
            <a:ext cx="744688" cy="11877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2" descr="Odpad jako pochoutka. Žížaly jsou v domácnosti užitečným pomocníkem -  Deník.c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7007" y="855618"/>
            <a:ext cx="1796993" cy="12696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4" descr="Komár - SLOM, s.r.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04522" y="2147258"/>
            <a:ext cx="793142" cy="1257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Ostravští zelení nalíčí na voliče hip hop o žábách - iDNES.cz"/>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98829" y="3396769"/>
            <a:ext cx="1648178" cy="12272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Rostliny – Wikipedi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40477" y="3429001"/>
            <a:ext cx="2377996" cy="25825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6" descr="Užovka červená (Pantherophis Guttatus) | SpokojenyPes.cz"/>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50210" y="3450299"/>
            <a:ext cx="1749310" cy="52643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2123728" y="107921"/>
            <a:ext cx="4819846" cy="584775"/>
          </a:xfrm>
          <a:prstGeom prst="rect">
            <a:avLst/>
          </a:prstGeom>
          <a:noFill/>
        </p:spPr>
        <p:txBody>
          <a:bodyPr wrap="none" rtlCol="0">
            <a:spAutoFit/>
          </a:bodyPr>
          <a:lstStyle/>
          <a:p>
            <a:r>
              <a:rPr lang="cs-CZ" sz="3200" b="1" dirty="0"/>
              <a:t>Rozmanitost typů prostředí</a:t>
            </a:r>
          </a:p>
        </p:txBody>
      </p:sp>
    </p:spTree>
    <p:extLst>
      <p:ext uri="{BB962C8B-B14F-4D97-AF65-F5344CB8AC3E}">
        <p14:creationId xmlns:p14="http://schemas.microsoft.com/office/powerpoint/2010/main" val="24905952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Ekologie - vztahy organismů k prostředí</a:t>
            </a:r>
            <a:endParaRPr lang="cs-CZ" dirty="0"/>
          </a:p>
        </p:txBody>
      </p:sp>
      <p:pic>
        <p:nvPicPr>
          <p:cNvPr id="11266" name="Picture 2" descr="Úvod do ekologie – Umíme fakt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816" y="1484784"/>
            <a:ext cx="9183631"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1001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996952"/>
            <a:ext cx="8496944" cy="1143000"/>
          </a:xfrm>
        </p:spPr>
        <p:txBody>
          <a:bodyPr>
            <a:normAutofit fontScale="90000"/>
          </a:bodyPr>
          <a:lstStyle/>
          <a:p>
            <a:pPr algn="l"/>
            <a:r>
              <a:rPr lang="cs-CZ" sz="3600" dirty="0" smtClean="0"/>
              <a:t>   </a:t>
            </a:r>
            <a:r>
              <a:rPr lang="cs-CZ" sz="4000" dirty="0" smtClean="0">
                <a:solidFill>
                  <a:srgbClr val="FF0000"/>
                </a:solidFill>
              </a:rPr>
              <a:t>Vztah mezi organismy a jejich prostředím</a:t>
            </a:r>
            <a:r>
              <a:rPr lang="cs-CZ" sz="3600" dirty="0" smtClean="0"/>
              <a:t/>
            </a:r>
            <a:br>
              <a:rPr lang="cs-CZ" sz="3600" dirty="0" smtClean="0"/>
            </a:br>
            <a:r>
              <a:rPr lang="cs-CZ" sz="3600" dirty="0"/>
              <a:t/>
            </a:r>
            <a:br>
              <a:rPr lang="cs-CZ" sz="3600" dirty="0"/>
            </a:br>
            <a:r>
              <a:rPr lang="cs-CZ" sz="3100" dirty="0" smtClean="0"/>
              <a:t>Prostředí: abiotické versus biotické</a:t>
            </a:r>
            <a:br>
              <a:rPr lang="cs-CZ" sz="3100" dirty="0" smtClean="0"/>
            </a:br>
            <a:r>
              <a:rPr lang="cs-CZ" sz="3100" dirty="0" smtClean="0"/>
              <a:t/>
            </a:r>
            <a:br>
              <a:rPr lang="cs-CZ" sz="3100" dirty="0" smtClean="0"/>
            </a:br>
            <a:r>
              <a:rPr lang="cs-CZ" sz="3100" dirty="0" smtClean="0"/>
              <a:t>Rozmístění druhů v prostředí:</a:t>
            </a:r>
            <a:br>
              <a:rPr lang="cs-CZ" sz="3100" dirty="0" smtClean="0"/>
            </a:br>
            <a:r>
              <a:rPr lang="cs-CZ" sz="3100" dirty="0" smtClean="0"/>
              <a:t>nenáhodné, nehomogenní</a:t>
            </a:r>
            <a:br>
              <a:rPr lang="cs-CZ" sz="3100" dirty="0" smtClean="0"/>
            </a:br>
            <a:r>
              <a:rPr lang="cs-CZ" sz="3100" dirty="0" smtClean="0"/>
              <a:t/>
            </a:r>
            <a:br>
              <a:rPr lang="cs-CZ" sz="3100" dirty="0" smtClean="0"/>
            </a:br>
            <a:r>
              <a:rPr lang="cs-CZ" sz="3100" dirty="0" smtClean="0"/>
              <a:t>Jaké jsou příčiny rozmístění druhů ?</a:t>
            </a:r>
            <a:br>
              <a:rPr lang="cs-CZ" sz="3100" dirty="0" smtClean="0"/>
            </a:br>
            <a:r>
              <a:rPr lang="cs-CZ" sz="3100" dirty="0" smtClean="0"/>
              <a:t>Které vlastnosti umožňují druhu žít v daném prostředí a které ho vylučují ?</a:t>
            </a:r>
            <a:br>
              <a:rPr lang="cs-CZ" sz="3100" dirty="0" smtClean="0"/>
            </a:br>
            <a:r>
              <a:rPr lang="cs-CZ" sz="3100" dirty="0" smtClean="0"/>
              <a:t/>
            </a:r>
            <a:br>
              <a:rPr lang="cs-CZ" sz="3100" dirty="0" smtClean="0"/>
            </a:br>
            <a:r>
              <a:rPr lang="cs-CZ" sz="3100" dirty="0" smtClean="0"/>
              <a:t>Rozmanitost druhů:</a:t>
            </a:r>
            <a:br>
              <a:rPr lang="cs-CZ" sz="3100" dirty="0" smtClean="0"/>
            </a:br>
            <a:r>
              <a:rPr lang="cs-CZ" sz="3100" dirty="0" smtClean="0"/>
              <a:t>Co je příčinou druhové rozmanitosti ?</a:t>
            </a:r>
            <a:br>
              <a:rPr lang="cs-CZ" sz="3100" dirty="0" smtClean="0"/>
            </a:br>
            <a:r>
              <a:rPr lang="cs-CZ" sz="3100" dirty="0" smtClean="0"/>
              <a:t>Jak došlo a dochází k diverzifikaci druhů ?</a:t>
            </a:r>
            <a:br>
              <a:rPr lang="cs-CZ" sz="3100" dirty="0" smtClean="0"/>
            </a:br>
            <a:endParaRPr lang="cs-CZ" sz="3100" dirty="0"/>
          </a:p>
        </p:txBody>
      </p:sp>
    </p:spTree>
    <p:extLst>
      <p:ext uri="{BB962C8B-B14F-4D97-AF65-F5344CB8AC3E}">
        <p14:creationId xmlns:p14="http://schemas.microsoft.com/office/powerpoint/2010/main" val="2369830210"/>
      </p:ext>
    </p:extLst>
  </p:cSld>
  <p:clrMapOvr>
    <a:masterClrMapping/>
  </p:clrMapOvr>
  <p:transition spd="slow">
    <p:cove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tematické modelování evoluce agresivity a kooperace | Přírodověda.cz"/>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84584" y="764704"/>
            <a:ext cx="10393898" cy="584656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188640"/>
            <a:ext cx="8229600" cy="490066"/>
          </a:xfrm>
        </p:spPr>
        <p:txBody>
          <a:bodyPr>
            <a:normAutofit fontScale="90000"/>
          </a:bodyPr>
          <a:lstStyle/>
          <a:p>
            <a:r>
              <a:rPr lang="cs-CZ" dirty="0" smtClean="0"/>
              <a:t>Ekologie – vztahy mezi organismy </a:t>
            </a:r>
            <a:endParaRPr lang="cs-CZ" dirty="0"/>
          </a:p>
        </p:txBody>
      </p:sp>
      <p:sp>
        <p:nvSpPr>
          <p:cNvPr id="3" name="TextovéPole 2"/>
          <p:cNvSpPr txBox="1"/>
          <p:nvPr/>
        </p:nvSpPr>
        <p:spPr>
          <a:xfrm>
            <a:off x="3205809" y="5661248"/>
            <a:ext cx="2446311" cy="553998"/>
          </a:xfrm>
          <a:prstGeom prst="rect">
            <a:avLst/>
          </a:prstGeom>
          <a:noFill/>
        </p:spPr>
        <p:txBody>
          <a:bodyPr wrap="none" rtlCol="0">
            <a:spAutoFit/>
          </a:bodyPr>
          <a:lstStyle/>
          <a:p>
            <a:r>
              <a:rPr lang="cs-CZ" sz="3000" dirty="0" smtClean="0"/>
              <a:t>Vnitrodruhové</a:t>
            </a:r>
            <a:endParaRPr lang="cs-CZ" sz="3000" dirty="0"/>
          </a:p>
        </p:txBody>
      </p:sp>
    </p:spTree>
    <p:extLst>
      <p:ext uri="{BB962C8B-B14F-4D97-AF65-F5344CB8AC3E}">
        <p14:creationId xmlns:p14="http://schemas.microsoft.com/office/powerpoint/2010/main" val="187719510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240097"/>
            <a:ext cx="4572000" cy="362486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1026" name="Picture 2" descr="undefine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072" y="0"/>
            <a:ext cx="456792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143174" y="2856786"/>
            <a:ext cx="3429000" cy="45734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8820" y="0"/>
            <a:ext cx="4587623"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2195736" y="3429000"/>
            <a:ext cx="2243306" cy="553998"/>
          </a:xfrm>
          <a:prstGeom prst="rect">
            <a:avLst/>
          </a:prstGeom>
          <a:noFill/>
        </p:spPr>
        <p:txBody>
          <a:bodyPr wrap="none" rtlCol="0">
            <a:spAutoFit/>
          </a:bodyPr>
          <a:lstStyle/>
          <a:p>
            <a:r>
              <a:rPr lang="cs-CZ" sz="3000" dirty="0" smtClean="0"/>
              <a:t>Mezidruhové</a:t>
            </a:r>
            <a:endParaRPr lang="cs-CZ" sz="3000" dirty="0"/>
          </a:p>
        </p:txBody>
      </p:sp>
    </p:spTree>
    <p:extLst>
      <p:ext uri="{BB962C8B-B14F-4D97-AF65-F5344CB8AC3E}">
        <p14:creationId xmlns:p14="http://schemas.microsoft.com/office/powerpoint/2010/main" val="130853642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0" name="Picture 16" descr="štika obecná - kalorie, kJ a nutriční hodnoty | KalorickéTabulky.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51321"/>
            <a:ext cx="5132798" cy="184459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188640"/>
            <a:ext cx="8229600" cy="1080120"/>
          </a:xfrm>
        </p:spPr>
        <p:txBody>
          <a:bodyPr>
            <a:normAutofit/>
          </a:bodyPr>
          <a:lstStyle/>
          <a:p>
            <a:r>
              <a:rPr lang="cs-CZ" sz="3300" dirty="0" smtClean="0"/>
              <a:t>Příklad: vzájemný vztah organismů </a:t>
            </a:r>
            <a:br>
              <a:rPr lang="cs-CZ" sz="3300" dirty="0" smtClean="0"/>
            </a:br>
            <a:r>
              <a:rPr lang="cs-CZ" sz="2400" dirty="0" smtClean="0"/>
              <a:t>(Schéma potravního řetězce)</a:t>
            </a:r>
            <a:endParaRPr lang="cs-CZ" sz="2400" dirty="0"/>
          </a:p>
        </p:txBody>
      </p:sp>
      <p:pic>
        <p:nvPicPr>
          <p:cNvPr id="5" name="Zástupný symbol pro obsah 4"/>
          <p:cNvPicPr>
            <a:picLocks noGrp="1" noChangeAspect="1"/>
          </p:cNvPicPr>
          <p:nvPr>
            <p:ph sz="half" idx="2"/>
          </p:nvPr>
        </p:nvPicPr>
        <p:blipFill>
          <a:blip r:embed="rId3"/>
          <a:stretch>
            <a:fillRect/>
          </a:stretch>
        </p:blipFill>
        <p:spPr>
          <a:xfrm>
            <a:off x="179512" y="1427835"/>
            <a:ext cx="3528392" cy="5277700"/>
          </a:xfrm>
          <a:prstGeom prst="rect">
            <a:avLst/>
          </a:prstGeom>
        </p:spPr>
      </p:pic>
      <p:pic>
        <p:nvPicPr>
          <p:cNvPr id="47118" name="Picture 14" descr="Perlín ostrobřichý - Atlas ryb | Najdirevír.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291" y="2346478"/>
            <a:ext cx="2385996" cy="1215965"/>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9 Common zooplankton species from the Arctic. (a) Common small-size... |  Download Scientific Diagr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4291" y="3535834"/>
            <a:ext cx="1834524" cy="1637406"/>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descr="The importance of plankton for healthy seas - British Sub-Aqua Clu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9450" y="3535834"/>
            <a:ext cx="2617350" cy="16358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uglena protozoa, light micrograph - Stock Image - C026/8332 - Science  Photo Library"/>
          <p:cNvPicPr>
            <a:picLocks noGrp="1" noChangeAspect="1" noChangeArrowheads="1"/>
          </p:cNvPicPr>
          <p:nvPr>
            <p:ph sz="half" idx="1"/>
          </p:nvPr>
        </p:nvPicPr>
        <p:blipFill>
          <a:blip r:embed="rId7" cstate="print">
            <a:extLst>
              <a:ext uri="{28A0092B-C50C-407E-A947-70E740481C1C}">
                <a14:useLocalDpi xmlns:a14="http://schemas.microsoft.com/office/drawing/2010/main" val="0"/>
              </a:ext>
            </a:extLst>
          </a:blip>
          <a:srcRect/>
          <a:stretch>
            <a:fillRect/>
          </a:stretch>
        </p:blipFill>
        <p:spPr bwMode="auto">
          <a:xfrm>
            <a:off x="6069450" y="5240184"/>
            <a:ext cx="2620811" cy="14306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lternativní popis obrázku chyb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4291" y="5241311"/>
            <a:ext cx="1834524" cy="1567656"/>
          </a:xfrm>
          <a:prstGeom prst="rect">
            <a:avLst/>
          </a:prstGeom>
          <a:noFill/>
          <a:extLst>
            <a:ext uri="{909E8E84-426E-40DD-AFC4-6F175D3DCCD1}">
              <a14:hiddenFill xmlns:a14="http://schemas.microsoft.com/office/drawing/2010/main">
                <a:solidFill>
                  <a:srgbClr val="FFFFFF"/>
                </a:solidFill>
              </a14:hiddenFill>
            </a:ext>
          </a:extLst>
        </p:spPr>
      </p:pic>
      <p:pic>
        <p:nvPicPr>
          <p:cNvPr id="47114" name="Picture 10" descr="Zlaté šperky přímo od chrostíků - Články - barekula | HumanART.c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4920" y="2346478"/>
            <a:ext cx="1686330" cy="104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096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204864"/>
            <a:ext cx="8229600" cy="1143000"/>
          </a:xfrm>
        </p:spPr>
        <p:txBody>
          <a:bodyPr/>
          <a:lstStyle/>
          <a:p>
            <a:r>
              <a:rPr lang="cs-CZ" dirty="0" smtClean="0"/>
              <a:t>Děkuji za pozornost</a:t>
            </a:r>
            <a:endParaRPr lang="cs-CZ" dirty="0"/>
          </a:p>
        </p:txBody>
      </p:sp>
    </p:spTree>
    <p:extLst>
      <p:ext uri="{BB962C8B-B14F-4D97-AF65-F5344CB8AC3E}">
        <p14:creationId xmlns:p14="http://schemas.microsoft.com/office/powerpoint/2010/main" val="656910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02630"/>
            <a:ext cx="8229600" cy="778098"/>
          </a:xfrm>
        </p:spPr>
        <p:txBody>
          <a:bodyPr>
            <a:normAutofit fontScale="90000"/>
          </a:bodyPr>
          <a:lstStyle/>
          <a:p>
            <a:r>
              <a:rPr lang="cs-CZ" dirty="0" smtClean="0"/>
              <a:t>Co je to EKOLOGIE a čím se zabývá ? </a:t>
            </a:r>
            <a:endParaRPr lang="cs-CZ" dirty="0"/>
          </a:p>
        </p:txBody>
      </p:sp>
      <p:sp>
        <p:nvSpPr>
          <p:cNvPr id="3" name="Zástupný symbol pro obsah 2"/>
          <p:cNvSpPr>
            <a:spLocks noGrp="1"/>
          </p:cNvSpPr>
          <p:nvPr>
            <p:ph idx="1"/>
          </p:nvPr>
        </p:nvSpPr>
        <p:spPr>
          <a:xfrm>
            <a:off x="457200" y="1207293"/>
            <a:ext cx="8229600" cy="4898783"/>
          </a:xfrm>
        </p:spPr>
        <p:txBody>
          <a:bodyPr>
            <a:normAutofit/>
          </a:bodyPr>
          <a:lstStyle/>
          <a:p>
            <a:r>
              <a:rPr lang="cs-CZ" sz="2200" dirty="0" smtClean="0"/>
              <a:t>Ekologie je </a:t>
            </a:r>
            <a:r>
              <a:rPr lang="cs-CZ" sz="2200" dirty="0"/>
              <a:t>věda, jež se zabývá </a:t>
            </a:r>
            <a:r>
              <a:rPr lang="cs-CZ" sz="2200" b="1" dirty="0"/>
              <a:t>popisem, analýzou a studiem vztahů </a:t>
            </a:r>
            <a:r>
              <a:rPr lang="cs-CZ" sz="2200" dirty="0"/>
              <a:t>mezi organismy a jejich prostředím. </a:t>
            </a:r>
            <a:endParaRPr lang="cs-CZ" sz="2200" dirty="0" smtClean="0"/>
          </a:p>
          <a:p>
            <a:pPr marL="0" indent="0">
              <a:buNone/>
            </a:pPr>
            <a:endParaRPr lang="cs-CZ" sz="2200" dirty="0" smtClean="0"/>
          </a:p>
          <a:p>
            <a:r>
              <a:rPr lang="cs-CZ" sz="2200" dirty="0" smtClean="0"/>
              <a:t>Je to </a:t>
            </a:r>
            <a:r>
              <a:rPr lang="cs-CZ" sz="2200" b="1" dirty="0" smtClean="0"/>
              <a:t>interdisciplinární </a:t>
            </a:r>
            <a:r>
              <a:rPr lang="cs-CZ" sz="2200" b="1" dirty="0"/>
              <a:t>obor</a:t>
            </a:r>
            <a:r>
              <a:rPr lang="cs-CZ" sz="2200" dirty="0"/>
              <a:t>, který využívá poznatků mnoha vědních disciplín. </a:t>
            </a:r>
            <a:endParaRPr lang="cs-CZ" sz="2200" dirty="0" smtClean="0"/>
          </a:p>
          <a:p>
            <a:pPr marL="0" indent="0">
              <a:buNone/>
            </a:pPr>
            <a:endParaRPr lang="cs-CZ" sz="2200" dirty="0" smtClean="0"/>
          </a:p>
          <a:p>
            <a:r>
              <a:rPr lang="cs-CZ" sz="2200" dirty="0" smtClean="0"/>
              <a:t>Zahrnuje </a:t>
            </a:r>
            <a:r>
              <a:rPr lang="cs-CZ" sz="2200" b="1" dirty="0"/>
              <a:t>studium interakcí organismů</a:t>
            </a:r>
            <a:r>
              <a:rPr lang="cs-CZ" sz="2200" dirty="0"/>
              <a:t>, které mají jak mezi sebou navzájem, tak těch, jež mají mezi jinými organismy i těmi, které mají </a:t>
            </a:r>
            <a:r>
              <a:rPr lang="cs-CZ" sz="2200" b="1" dirty="0"/>
              <a:t>s abiotickými složkami jejich </a:t>
            </a:r>
            <a:r>
              <a:rPr lang="cs-CZ" sz="2200" b="1" dirty="0" smtClean="0"/>
              <a:t>prostředí</a:t>
            </a:r>
            <a:r>
              <a:rPr lang="cs-CZ" sz="2200" dirty="0" smtClean="0"/>
              <a:t>.</a:t>
            </a:r>
          </a:p>
          <a:p>
            <a:pPr marL="0" indent="0">
              <a:buNone/>
            </a:pPr>
            <a:endParaRPr lang="cs-CZ" sz="2200" dirty="0" smtClean="0"/>
          </a:p>
          <a:p>
            <a:r>
              <a:rPr lang="cs-CZ" sz="2400" dirty="0"/>
              <a:t>Termín ekologie – </a:t>
            </a:r>
            <a:r>
              <a:rPr lang="cs-CZ" sz="2400" b="1" dirty="0"/>
              <a:t>Ernst </a:t>
            </a:r>
            <a:r>
              <a:rPr lang="cs-CZ" sz="2400" b="1" dirty="0" err="1"/>
              <a:t>Haeckel</a:t>
            </a:r>
            <a:r>
              <a:rPr lang="cs-CZ" sz="2400" b="1" dirty="0"/>
              <a:t> </a:t>
            </a:r>
            <a:r>
              <a:rPr lang="cs-CZ" sz="2400" dirty="0"/>
              <a:t>(1869) – z řeckého </a:t>
            </a:r>
            <a:r>
              <a:rPr lang="cs-CZ" sz="2400" dirty="0" err="1"/>
              <a:t>oikos</a:t>
            </a:r>
            <a:r>
              <a:rPr lang="cs-CZ" sz="2400" dirty="0"/>
              <a:t> – „</a:t>
            </a:r>
            <a:r>
              <a:rPr lang="cs-CZ" sz="2400" dirty="0" smtClean="0"/>
              <a:t>domov“ a</a:t>
            </a:r>
            <a:r>
              <a:rPr lang="cs-CZ" sz="2400" dirty="0"/>
              <a:t> -</a:t>
            </a:r>
            <a:r>
              <a:rPr lang="el-GR" sz="2400" dirty="0"/>
              <a:t>λογία</a:t>
            </a:r>
            <a:r>
              <a:rPr lang="el-GR" sz="2400" i="1" dirty="0"/>
              <a:t> (-</a:t>
            </a:r>
            <a:r>
              <a:rPr lang="cs-CZ" sz="2400" i="1" dirty="0" err="1"/>
              <a:t>logía</a:t>
            </a:r>
            <a:r>
              <a:rPr lang="cs-CZ" sz="2400" i="1" dirty="0"/>
              <a:t>)</a:t>
            </a:r>
            <a:r>
              <a:rPr lang="cs-CZ" sz="2400" dirty="0"/>
              <a:t> "studium</a:t>
            </a:r>
            <a:r>
              <a:rPr lang="cs-CZ" sz="2400" dirty="0" smtClean="0"/>
              <a:t>"</a:t>
            </a:r>
            <a:endParaRPr lang="cs-CZ" sz="2400" dirty="0"/>
          </a:p>
          <a:p>
            <a:endParaRPr lang="cs-CZ" sz="2200" dirty="0"/>
          </a:p>
        </p:txBody>
      </p:sp>
    </p:spTree>
    <p:extLst>
      <p:ext uri="{BB962C8B-B14F-4D97-AF65-F5344CB8AC3E}">
        <p14:creationId xmlns:p14="http://schemas.microsoft.com/office/powerpoint/2010/main" val="359732865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spTree>
    <p:extLst>
      <p:ext uri="{BB962C8B-B14F-4D97-AF65-F5344CB8AC3E}">
        <p14:creationId xmlns:p14="http://schemas.microsoft.com/office/powerpoint/2010/main" val="25630666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spTree>
    <p:extLst>
      <p:ext uri="{BB962C8B-B14F-4D97-AF65-F5344CB8AC3E}">
        <p14:creationId xmlns:p14="http://schemas.microsoft.com/office/powerpoint/2010/main" val="2401707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543744" y="165458"/>
            <a:ext cx="8208912" cy="6692542"/>
          </a:xfrm>
          <a:prstGeom prst="rect">
            <a:avLst/>
          </a:prstGeom>
        </p:spPr>
      </p:pic>
      <p:sp>
        <p:nvSpPr>
          <p:cNvPr id="4" name="Zástupný symbol pro obsah 3"/>
          <p:cNvSpPr>
            <a:spLocks noGrp="1"/>
          </p:cNvSpPr>
          <p:nvPr>
            <p:ph sz="half" idx="2"/>
          </p:nvPr>
        </p:nvSpPr>
        <p:spPr/>
        <p:txBody>
          <a:bodyPr/>
          <a:lstStyle/>
          <a:p>
            <a:endParaRPr lang="cs-CZ" dirty="0"/>
          </a:p>
        </p:txBody>
      </p:sp>
    </p:spTree>
    <p:extLst>
      <p:ext uri="{BB962C8B-B14F-4D97-AF65-F5344CB8AC3E}">
        <p14:creationId xmlns:p14="http://schemas.microsoft.com/office/powerpoint/2010/main" val="848208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4274" name="Picture 2" descr="The Paris Review - Art and Biology: Ernst Haeckel's Masterpiece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4624"/>
            <a:ext cx="2919244" cy="4104456"/>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Ernst Haeckel's Sublime Drawings of Flora and Fauna: Th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60338"/>
            <a:ext cx="2672460" cy="370070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quot;Vintage jellyfish by Ernst Haeckel&quot; Art Board Print for Sale by  punchyflamingo | Redbub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4280" name="Picture 8" descr="https://www.pixartprinting.co.uk/blog/wp-content/uploads/2021/04/hek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368" y="4028471"/>
            <a:ext cx="6079753" cy="26501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pixartprinting.it/blog/wp-content/uploads/2021/04/3-2.jp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100021"/>
            <a:ext cx="2694398" cy="382134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059832" y="3717032"/>
            <a:ext cx="2831288" cy="369332"/>
          </a:xfrm>
          <a:prstGeom prst="rect">
            <a:avLst/>
          </a:prstGeom>
          <a:solidFill>
            <a:schemeClr val="bg1"/>
          </a:solidFill>
          <a:ln>
            <a:solidFill>
              <a:schemeClr val="tx1"/>
            </a:solidFill>
          </a:ln>
        </p:spPr>
        <p:txBody>
          <a:bodyPr wrap="none" rtlCol="0">
            <a:spAutoFit/>
          </a:bodyPr>
          <a:lstStyle/>
          <a:p>
            <a:r>
              <a:rPr lang="cs-CZ" dirty="0" smtClean="0"/>
              <a:t>Ukázka z díla Ernsta </a:t>
            </a:r>
            <a:r>
              <a:rPr lang="cs-CZ" dirty="0" err="1"/>
              <a:t>H</a:t>
            </a:r>
            <a:r>
              <a:rPr lang="cs-CZ" dirty="0" err="1" smtClean="0"/>
              <a:t>aekela</a:t>
            </a:r>
            <a:endParaRPr lang="cs-CZ" dirty="0"/>
          </a:p>
        </p:txBody>
      </p:sp>
    </p:spTree>
    <p:extLst>
      <p:ext uri="{BB962C8B-B14F-4D97-AF65-F5344CB8AC3E}">
        <p14:creationId xmlns:p14="http://schemas.microsoft.com/office/powerpoint/2010/main" val="85701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683568" y="92664"/>
            <a:ext cx="8208912" cy="6672671"/>
          </a:xfrm>
          <a:prstGeom prst="rect">
            <a:avLst/>
          </a:prstGeom>
        </p:spPr>
      </p:pic>
      <p:sp>
        <p:nvSpPr>
          <p:cNvPr id="4" name="Zástupný symbol pro obsah 3"/>
          <p:cNvSpPr>
            <a:spLocks noGrp="1"/>
          </p:cNvSpPr>
          <p:nvPr>
            <p:ph sz="half" idx="2"/>
          </p:nvPr>
        </p:nvSpPr>
        <p:spPr/>
        <p:txBody>
          <a:bodyPr/>
          <a:lstStyle/>
          <a:p>
            <a:endParaRPr lang="cs-CZ" dirty="0"/>
          </a:p>
        </p:txBody>
      </p:sp>
      <p:sp>
        <p:nvSpPr>
          <p:cNvPr id="6" name="Obdélník 5"/>
          <p:cNvSpPr/>
          <p:nvPr/>
        </p:nvSpPr>
        <p:spPr>
          <a:xfrm>
            <a:off x="1979712" y="254337"/>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7" name="TextovéPole 6"/>
          <p:cNvSpPr txBox="1"/>
          <p:nvPr/>
        </p:nvSpPr>
        <p:spPr>
          <a:xfrm>
            <a:off x="3203848" y="313492"/>
            <a:ext cx="2904065" cy="523220"/>
          </a:xfrm>
          <a:prstGeom prst="rect">
            <a:avLst/>
          </a:prstGeom>
          <a:noFill/>
        </p:spPr>
        <p:txBody>
          <a:bodyPr wrap="none" rtlCol="0">
            <a:spAutoFit/>
          </a:bodyPr>
          <a:lstStyle/>
          <a:p>
            <a:r>
              <a:rPr lang="cs-CZ" sz="2800" b="1" dirty="0" smtClean="0"/>
              <a:t>Co je to ekologie ?</a:t>
            </a:r>
            <a:endParaRPr lang="cs-CZ" sz="2800" b="1" dirty="0"/>
          </a:p>
        </p:txBody>
      </p:sp>
    </p:spTree>
    <p:extLst>
      <p:ext uri="{BB962C8B-B14F-4D97-AF65-F5344CB8AC3E}">
        <p14:creationId xmlns:p14="http://schemas.microsoft.com/office/powerpoint/2010/main" val="2303773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Další definice ekologie</a:t>
            </a:r>
            <a:endParaRPr lang="cs-CZ" dirty="0"/>
          </a:p>
        </p:txBody>
      </p:sp>
      <p:sp>
        <p:nvSpPr>
          <p:cNvPr id="3" name="Zástupný symbol pro obsah 2"/>
          <p:cNvSpPr>
            <a:spLocks noGrp="1"/>
          </p:cNvSpPr>
          <p:nvPr>
            <p:ph idx="1"/>
          </p:nvPr>
        </p:nvSpPr>
        <p:spPr>
          <a:xfrm>
            <a:off x="457200" y="1279301"/>
            <a:ext cx="8229600" cy="4525963"/>
          </a:xfrm>
        </p:spPr>
        <p:txBody>
          <a:bodyPr>
            <a:normAutofit fontScale="85000" lnSpcReduction="10000"/>
          </a:bodyPr>
          <a:lstStyle/>
          <a:p>
            <a:pPr marL="0" indent="0">
              <a:buNone/>
            </a:pPr>
            <a:r>
              <a:rPr lang="cs-CZ" dirty="0"/>
              <a:t>Ekologie bývá definována různě, mezi nejznámější patří </a:t>
            </a:r>
            <a:r>
              <a:rPr lang="cs-CZ" b="1" dirty="0"/>
              <a:t>Krebsova definice</a:t>
            </a:r>
            <a:r>
              <a:rPr lang="cs-CZ" dirty="0"/>
              <a:t>: </a:t>
            </a:r>
            <a:endParaRPr lang="cs-CZ" dirty="0" smtClean="0"/>
          </a:p>
          <a:p>
            <a:pPr marL="0" indent="0">
              <a:buNone/>
            </a:pPr>
            <a:r>
              <a:rPr lang="cs-CZ" i="1" dirty="0" smtClean="0"/>
              <a:t>	„</a:t>
            </a:r>
            <a:r>
              <a:rPr lang="cs-CZ" i="1" dirty="0"/>
              <a:t>Ekologie je vědecké studium </a:t>
            </a:r>
            <a:r>
              <a:rPr lang="cs-CZ" i="1" dirty="0" smtClean="0"/>
              <a:t>procesů regulujících 	</a:t>
            </a:r>
            <a:r>
              <a:rPr lang="cs-CZ" b="1" i="1" dirty="0" smtClean="0"/>
              <a:t>distribuci </a:t>
            </a:r>
            <a:r>
              <a:rPr lang="cs-CZ" b="1" i="1" dirty="0"/>
              <a:t>a abundanci organismů </a:t>
            </a:r>
            <a:r>
              <a:rPr lang="cs-CZ" b="1" i="1" dirty="0" smtClean="0"/>
              <a:t>a</a:t>
            </a:r>
            <a:r>
              <a:rPr lang="cs-CZ" i="1" dirty="0" smtClean="0"/>
              <a:t> </a:t>
            </a:r>
            <a:r>
              <a:rPr lang="cs-CZ" i="1" dirty="0"/>
              <a:t>jejich </a:t>
            </a:r>
            <a:r>
              <a:rPr lang="cs-CZ" i="1" dirty="0" smtClean="0"/>
              <a:t>	vzájemné </a:t>
            </a:r>
            <a:r>
              <a:rPr lang="cs-CZ" i="1" dirty="0"/>
              <a:t>vztahy, a studium toho, jak </a:t>
            </a:r>
            <a:r>
              <a:rPr lang="cs-CZ" i="1" dirty="0" smtClean="0"/>
              <a:t>tyto 	organismy </a:t>
            </a:r>
            <a:r>
              <a:rPr lang="cs-CZ" i="1" dirty="0"/>
              <a:t>naopak </a:t>
            </a:r>
            <a:r>
              <a:rPr lang="cs-CZ" i="1" dirty="0" smtClean="0"/>
              <a:t>zprostředkovávají </a:t>
            </a:r>
            <a:r>
              <a:rPr lang="cs-CZ" b="1" i="1" dirty="0" smtClean="0"/>
              <a:t>transport </a:t>
            </a:r>
            <a:r>
              <a:rPr lang="cs-CZ" b="1" i="1" dirty="0"/>
              <a:t>a </a:t>
            </a:r>
            <a:r>
              <a:rPr lang="cs-CZ" b="1" i="1" dirty="0" smtClean="0"/>
              <a:t>	transformaci </a:t>
            </a:r>
            <a:r>
              <a:rPr lang="cs-CZ" b="1" i="1" dirty="0"/>
              <a:t>energie a </a:t>
            </a:r>
            <a:r>
              <a:rPr lang="cs-CZ" b="1" i="1" dirty="0" smtClean="0"/>
              <a:t>hmoty</a:t>
            </a:r>
            <a:r>
              <a:rPr lang="cs-CZ" i="1" dirty="0"/>
              <a:t> </a:t>
            </a:r>
            <a:r>
              <a:rPr lang="cs-CZ" b="1" i="1" dirty="0"/>
              <a:t>biosféře</a:t>
            </a:r>
            <a:r>
              <a:rPr lang="cs-CZ" i="1" dirty="0"/>
              <a:t> (především </a:t>
            </a:r>
            <a:r>
              <a:rPr lang="cs-CZ" i="1" dirty="0" smtClean="0"/>
              <a:t>  	studium </a:t>
            </a:r>
            <a:r>
              <a:rPr lang="cs-CZ" b="1" i="1" dirty="0"/>
              <a:t>struktury a </a:t>
            </a:r>
            <a:r>
              <a:rPr lang="cs-CZ" b="1" i="1" dirty="0" smtClean="0"/>
              <a:t>funkce</a:t>
            </a:r>
            <a:r>
              <a:rPr lang="cs-CZ" b="1" i="1" dirty="0"/>
              <a:t> ekosystémů</a:t>
            </a:r>
            <a:r>
              <a:rPr lang="cs-CZ" i="1" dirty="0"/>
              <a:t>).“ </a:t>
            </a:r>
            <a:endParaRPr lang="cs-CZ" i="1" dirty="0" smtClean="0"/>
          </a:p>
          <a:p>
            <a:pPr marL="0" indent="0">
              <a:buNone/>
            </a:pPr>
            <a:endParaRPr lang="cs-CZ" i="1" dirty="0" smtClean="0"/>
          </a:p>
          <a:p>
            <a:pPr marL="0" indent="0">
              <a:buNone/>
            </a:pPr>
            <a:r>
              <a:rPr lang="cs-CZ" i="1" dirty="0"/>
              <a:t>	</a:t>
            </a:r>
            <a:r>
              <a:rPr lang="cs-CZ" i="1" dirty="0" smtClean="0"/>
              <a:t>„</a:t>
            </a:r>
            <a:r>
              <a:rPr lang="cs-CZ" i="1" dirty="0"/>
              <a:t>Výzkum toho, kde </a:t>
            </a:r>
            <a:r>
              <a:rPr lang="cs-CZ" i="1" dirty="0" smtClean="0"/>
              <a:t>se organismy </a:t>
            </a:r>
            <a:r>
              <a:rPr lang="cs-CZ" i="1" dirty="0"/>
              <a:t>nacházejí, </a:t>
            </a:r>
            <a:r>
              <a:rPr lang="cs-CZ" i="1" dirty="0" smtClean="0"/>
              <a:t>kolik </a:t>
            </a:r>
            <a:r>
              <a:rPr lang="cs-CZ" i="1" dirty="0"/>
              <a:t>se </a:t>
            </a:r>
            <a:r>
              <a:rPr lang="cs-CZ" i="1" dirty="0" smtClean="0"/>
              <a:t>	jich </a:t>
            </a:r>
            <a:r>
              <a:rPr lang="cs-CZ" i="1" dirty="0"/>
              <a:t>tam </a:t>
            </a:r>
            <a:r>
              <a:rPr lang="cs-CZ" i="1" dirty="0" smtClean="0"/>
              <a:t>vyskytuje </a:t>
            </a:r>
            <a:r>
              <a:rPr lang="cs-CZ" i="1" dirty="0"/>
              <a:t>a proč</a:t>
            </a:r>
            <a:r>
              <a:rPr lang="cs-CZ" i="1" dirty="0" smtClean="0"/>
              <a:t>.“</a:t>
            </a:r>
            <a:endParaRPr lang="cs-CZ" dirty="0"/>
          </a:p>
        </p:txBody>
      </p:sp>
    </p:spTree>
    <p:extLst>
      <p:ext uri="{BB962C8B-B14F-4D97-AF65-F5344CB8AC3E}">
        <p14:creationId xmlns:p14="http://schemas.microsoft.com/office/powerpoint/2010/main" val="531651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76672"/>
            <a:ext cx="8229600" cy="1143000"/>
          </a:xfrm>
        </p:spPr>
        <p:txBody>
          <a:bodyPr>
            <a:noAutofit/>
          </a:bodyPr>
          <a:lstStyle/>
          <a:p>
            <a:r>
              <a:rPr lang="cs-CZ" sz="1500" dirty="0"/>
              <a:t/>
            </a:r>
            <a:br>
              <a:rPr lang="cs-CZ" sz="1500" dirty="0"/>
            </a:br>
            <a:r>
              <a:rPr lang="cs-CZ" sz="1500" dirty="0"/>
              <a:t/>
            </a:r>
            <a:br>
              <a:rPr lang="cs-CZ" sz="1500" dirty="0"/>
            </a:br>
            <a:r>
              <a:rPr lang="cs-CZ" sz="1500" dirty="0"/>
              <a:t/>
            </a:r>
            <a:br>
              <a:rPr lang="cs-CZ" sz="1500" dirty="0"/>
            </a:br>
            <a:r>
              <a:rPr lang="cs-CZ" sz="1500" dirty="0"/>
              <a:t/>
            </a:r>
            <a:br>
              <a:rPr lang="cs-CZ" sz="1500" dirty="0"/>
            </a:br>
            <a:r>
              <a:rPr lang="cs-CZ" sz="1500" dirty="0"/>
              <a:t/>
            </a:r>
            <a:br>
              <a:rPr lang="cs-CZ" sz="1500" dirty="0"/>
            </a:br>
            <a:r>
              <a:rPr lang="cs-CZ" sz="1500" dirty="0"/>
              <a:t/>
            </a:r>
            <a:br>
              <a:rPr lang="cs-CZ" sz="1500" dirty="0"/>
            </a:br>
            <a:r>
              <a:rPr lang="cs-CZ" sz="1500" dirty="0"/>
              <a:t/>
            </a:r>
            <a:br>
              <a:rPr lang="cs-CZ" sz="1500" dirty="0"/>
            </a:br>
            <a:r>
              <a:rPr lang="cs-CZ" sz="1500" dirty="0"/>
              <a:t/>
            </a:r>
            <a:br>
              <a:rPr lang="cs-CZ" sz="1500" dirty="0"/>
            </a:br>
            <a:r>
              <a:rPr lang="cs-CZ" sz="1500" dirty="0"/>
              <a:t/>
            </a:r>
            <a:br>
              <a:rPr lang="cs-CZ" sz="1500" dirty="0"/>
            </a:br>
            <a:r>
              <a:rPr lang="cs-CZ" sz="1500" dirty="0"/>
              <a:t/>
            </a:r>
            <a:br>
              <a:rPr lang="cs-CZ" sz="1500" dirty="0"/>
            </a:br>
            <a:r>
              <a:rPr lang="cs-CZ" sz="1500" dirty="0"/>
              <a:t/>
            </a:r>
            <a:br>
              <a:rPr lang="cs-CZ" sz="1500" dirty="0"/>
            </a:br>
            <a:r>
              <a:rPr lang="cs-CZ" sz="1500" dirty="0"/>
              <a:t/>
            </a:r>
            <a:br>
              <a:rPr lang="cs-CZ" sz="1500" dirty="0"/>
            </a:br>
            <a:endParaRPr lang="cs-CZ" sz="1500" dirty="0"/>
          </a:p>
        </p:txBody>
      </p:sp>
      <p:sp>
        <p:nvSpPr>
          <p:cNvPr id="3" name="Obdélník 2"/>
          <p:cNvSpPr/>
          <p:nvPr/>
        </p:nvSpPr>
        <p:spPr>
          <a:xfrm>
            <a:off x="827584" y="1268760"/>
            <a:ext cx="7433582" cy="5324535"/>
          </a:xfrm>
          <a:prstGeom prst="rect">
            <a:avLst/>
          </a:prstGeom>
        </p:spPr>
        <p:txBody>
          <a:bodyPr wrap="square">
            <a:spAutoFit/>
          </a:bodyPr>
          <a:lstStyle/>
          <a:p>
            <a:r>
              <a:rPr lang="cs-CZ" sz="2000" b="1" dirty="0"/>
              <a:t>Ekologie není synonymem životního prostředí, environmentalismu, dějin přírody, nebo věd o životním prostředí</a:t>
            </a:r>
            <a:r>
              <a:rPr lang="cs-CZ" sz="2000" dirty="0"/>
              <a:t>. </a:t>
            </a:r>
            <a:r>
              <a:rPr lang="cs-CZ" sz="2000" dirty="0" smtClean="0"/>
              <a:t>             </a:t>
            </a:r>
          </a:p>
          <a:p>
            <a:endParaRPr lang="cs-CZ" sz="2000" dirty="0" smtClean="0"/>
          </a:p>
          <a:p>
            <a:r>
              <a:rPr lang="cs-CZ" sz="2000" b="1" dirty="0" smtClean="0"/>
              <a:t>Ekologie úzce </a:t>
            </a:r>
            <a:r>
              <a:rPr lang="cs-CZ" sz="2000" b="1" dirty="0"/>
              <a:t>souvisí s </a:t>
            </a:r>
            <a:r>
              <a:rPr lang="cs-CZ" sz="2000" b="1" dirty="0" smtClean="0"/>
              <a:t>řadou biologických disciplín</a:t>
            </a:r>
            <a:r>
              <a:rPr lang="cs-CZ" sz="2000" dirty="0" smtClean="0"/>
              <a:t>:  evoluční biologie, genetika, etologie, fyziologie  - ale </a:t>
            </a:r>
            <a:r>
              <a:rPr lang="cs-CZ" sz="2000" dirty="0"/>
              <a:t>i s množstvím dalších disciplín a subdisciplín (záleží na konkrétním předmětu zkoumání). </a:t>
            </a:r>
            <a:r>
              <a:rPr lang="cs-CZ" sz="2000" dirty="0" smtClean="0"/>
              <a:t>                                                                                                      </a:t>
            </a:r>
          </a:p>
          <a:p>
            <a:endParaRPr lang="cs-CZ" sz="2000" dirty="0"/>
          </a:p>
          <a:p>
            <a:r>
              <a:rPr lang="cs-CZ" sz="2000" dirty="0" smtClean="0"/>
              <a:t>Důležitým </a:t>
            </a:r>
            <a:r>
              <a:rPr lang="cs-CZ" sz="2000" dirty="0"/>
              <a:t>cílem pro ekology je zlepšit porozumění toho, jak biodiverzita ovlivňuje ekologickou funkci. </a:t>
            </a:r>
          </a:p>
          <a:p>
            <a:endParaRPr lang="cs-CZ" sz="2000" dirty="0"/>
          </a:p>
          <a:p>
            <a:r>
              <a:rPr lang="cs-CZ" sz="2000" dirty="0"/>
              <a:t>Ekologové se snaží vysvětlit:</a:t>
            </a:r>
          </a:p>
          <a:p>
            <a:r>
              <a:rPr lang="cs-CZ" sz="2000" dirty="0"/>
              <a:t>		Životní procesy, interakce a </a:t>
            </a:r>
            <a:r>
              <a:rPr lang="cs-CZ" sz="2000" dirty="0" smtClean="0"/>
              <a:t>adaptace organismů</a:t>
            </a:r>
            <a:endParaRPr lang="cs-CZ" sz="2000" dirty="0"/>
          </a:p>
          <a:p>
            <a:r>
              <a:rPr lang="cs-CZ" sz="2000" dirty="0"/>
              <a:t>		Pohyb materiálu a energie prostřednictvím </a:t>
            </a:r>
            <a:r>
              <a:rPr lang="cs-CZ" sz="2000" dirty="0" smtClean="0"/>
              <a:t>živých   		společenství</a:t>
            </a:r>
            <a:endParaRPr lang="cs-CZ" sz="2000" dirty="0"/>
          </a:p>
          <a:p>
            <a:r>
              <a:rPr lang="cs-CZ" sz="2000" dirty="0"/>
              <a:t>		Sukcesi a rozvoj ekosystémů</a:t>
            </a:r>
          </a:p>
          <a:p>
            <a:r>
              <a:rPr lang="cs-CZ" sz="2000" dirty="0"/>
              <a:t>		Počet a distribuci organismů a biologickou </a:t>
            </a:r>
            <a:r>
              <a:rPr lang="cs-CZ" sz="2000" dirty="0" smtClean="0"/>
              <a:t> 			rozmanitost v rámci životního </a:t>
            </a:r>
            <a:r>
              <a:rPr lang="cs-CZ" sz="2000" dirty="0"/>
              <a:t>prostředí</a:t>
            </a:r>
          </a:p>
        </p:txBody>
      </p:sp>
      <p:sp>
        <p:nvSpPr>
          <p:cNvPr id="4" name="TextovéPole 3"/>
          <p:cNvSpPr txBox="1"/>
          <p:nvPr/>
        </p:nvSpPr>
        <p:spPr>
          <a:xfrm>
            <a:off x="2339752" y="404664"/>
            <a:ext cx="4536504" cy="646331"/>
          </a:xfrm>
          <a:prstGeom prst="rect">
            <a:avLst/>
          </a:prstGeom>
          <a:noFill/>
        </p:spPr>
        <p:txBody>
          <a:bodyPr wrap="square" rtlCol="0">
            <a:spAutoFit/>
          </a:bodyPr>
          <a:lstStyle/>
          <a:p>
            <a:pPr algn="ctr"/>
            <a:r>
              <a:rPr lang="cs-CZ" sz="3600" b="1" dirty="0"/>
              <a:t>Co </a:t>
            </a:r>
            <a:r>
              <a:rPr lang="cs-CZ" sz="3600" b="1" dirty="0" smtClean="0"/>
              <a:t>je a není ekologie ! </a:t>
            </a:r>
            <a:endParaRPr lang="cs-CZ" sz="3600" b="1" dirty="0"/>
          </a:p>
        </p:txBody>
      </p:sp>
    </p:spTree>
    <p:extLst>
      <p:ext uri="{BB962C8B-B14F-4D97-AF65-F5344CB8AC3E}">
        <p14:creationId xmlns:p14="http://schemas.microsoft.com/office/powerpoint/2010/main" val="78776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778098"/>
          </a:xfrm>
        </p:spPr>
        <p:txBody>
          <a:bodyPr>
            <a:normAutofit/>
          </a:bodyPr>
          <a:lstStyle/>
          <a:p>
            <a:r>
              <a:rPr lang="cs-CZ" dirty="0" smtClean="0"/>
              <a:t>Ekologie je multidisciplinární obor</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127002" y="836712"/>
            <a:ext cx="8889996" cy="5256584"/>
          </a:xfrm>
          <a:prstGeom prst="rect">
            <a:avLst/>
          </a:prstGeom>
        </p:spPr>
      </p:pic>
      <p:sp>
        <p:nvSpPr>
          <p:cNvPr id="4" name="Obdélník 3"/>
          <p:cNvSpPr/>
          <p:nvPr/>
        </p:nvSpPr>
        <p:spPr>
          <a:xfrm>
            <a:off x="1907704" y="908720"/>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3" name="TextovéPole 2"/>
          <p:cNvSpPr txBox="1"/>
          <p:nvPr/>
        </p:nvSpPr>
        <p:spPr>
          <a:xfrm>
            <a:off x="2741720" y="1052736"/>
            <a:ext cx="3702488" cy="523220"/>
          </a:xfrm>
          <a:prstGeom prst="rect">
            <a:avLst/>
          </a:prstGeom>
          <a:noFill/>
        </p:spPr>
        <p:txBody>
          <a:bodyPr wrap="none" rtlCol="0">
            <a:spAutoFit/>
          </a:bodyPr>
          <a:lstStyle/>
          <a:p>
            <a:r>
              <a:rPr lang="cs-CZ" sz="2800" b="1" dirty="0" smtClean="0"/>
              <a:t>Jaké jsou cíle ekologie ?</a:t>
            </a:r>
            <a:endParaRPr lang="cs-CZ" sz="2800" b="1" dirty="0"/>
          </a:p>
        </p:txBody>
      </p:sp>
      <p:sp>
        <p:nvSpPr>
          <p:cNvPr id="6" name="Obdélník 5"/>
          <p:cNvSpPr/>
          <p:nvPr/>
        </p:nvSpPr>
        <p:spPr>
          <a:xfrm>
            <a:off x="683568" y="38313"/>
            <a:ext cx="7848872" cy="798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Tree>
    <p:extLst>
      <p:ext uri="{BB962C8B-B14F-4D97-AF65-F5344CB8AC3E}">
        <p14:creationId xmlns:p14="http://schemas.microsoft.com/office/powerpoint/2010/main" val="1479217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634082"/>
          </a:xfrm>
        </p:spPr>
        <p:txBody>
          <a:bodyPr>
            <a:noAutofit/>
          </a:bodyPr>
          <a:lstStyle/>
          <a:p>
            <a:r>
              <a:rPr lang="cs-CZ" sz="3200" b="1" dirty="0" smtClean="0"/>
              <a:t>Ekologie je multidisciplinární věda </a:t>
            </a:r>
            <a:r>
              <a:rPr lang="cs-CZ" sz="3000" b="1" dirty="0" smtClean="0"/>
              <a:t/>
            </a:r>
            <a:br>
              <a:rPr lang="cs-CZ" sz="3000" b="1" dirty="0" smtClean="0"/>
            </a:br>
            <a:r>
              <a:rPr lang="cs-CZ" sz="3000" b="1" dirty="0" smtClean="0"/>
              <a:t>(</a:t>
            </a:r>
            <a:r>
              <a:rPr lang="cs-CZ" sz="2400" b="1" dirty="0" smtClean="0"/>
              <a:t>Biologické disciplíny blízce příbuzné ekologii)</a:t>
            </a:r>
            <a:endParaRPr lang="cs-CZ" sz="2400" b="1" dirty="0"/>
          </a:p>
        </p:txBody>
      </p:sp>
      <p:pic>
        <p:nvPicPr>
          <p:cNvPr id="2457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8290" y="1340768"/>
            <a:ext cx="866619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139693"/>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2074"/>
          </a:xfrm>
        </p:spPr>
        <p:txBody>
          <a:bodyPr>
            <a:normAutofit fontScale="90000"/>
          </a:bodyPr>
          <a:lstStyle/>
          <a:p>
            <a:r>
              <a:rPr lang="cs-CZ" sz="3200" dirty="0" smtClean="0"/>
              <a:t>Prof. RNDr. Milan Gelnar, CSc.</a:t>
            </a:r>
            <a:endParaRPr lang="cs-CZ" sz="3200" dirty="0"/>
          </a:p>
        </p:txBody>
      </p:sp>
      <p:pic>
        <p:nvPicPr>
          <p:cNvPr id="4" name="Picture 2" descr="C:\Users\para\Desktop\ZK\IMG_20161122_132124_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65822" y="836712"/>
            <a:ext cx="5832648"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346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Je libo biologický dost ?</a:t>
            </a:r>
            <a:endParaRPr lang="cs-CZ" dirty="0"/>
          </a:p>
        </p:txBody>
      </p:sp>
      <p:pic>
        <p:nvPicPr>
          <p:cNvPr id="4" name="Zástupný symbol pro obsah 3"/>
          <p:cNvPicPr>
            <a:picLocks noGrp="1" noChangeAspect="1"/>
          </p:cNvPicPr>
          <p:nvPr>
            <p:ph idx="1"/>
          </p:nvPr>
        </p:nvPicPr>
        <p:blipFill>
          <a:blip r:embed="rId2"/>
          <a:stretch>
            <a:fillRect/>
          </a:stretch>
        </p:blipFill>
        <p:spPr>
          <a:xfrm>
            <a:off x="1187624" y="1772816"/>
            <a:ext cx="6477093" cy="4686497"/>
          </a:xfrm>
          <a:prstGeom prst="rect">
            <a:avLst/>
          </a:prstGeom>
        </p:spPr>
      </p:pic>
    </p:spTree>
    <p:extLst>
      <p:ext uri="{BB962C8B-B14F-4D97-AF65-F5344CB8AC3E}">
        <p14:creationId xmlns:p14="http://schemas.microsoft.com/office/powerpoint/2010/main" val="2982901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648072"/>
          </a:xfrm>
        </p:spPr>
        <p:txBody>
          <a:bodyPr>
            <a:normAutofit fontScale="90000"/>
          </a:bodyPr>
          <a:lstStyle/>
          <a:p>
            <a:r>
              <a:rPr lang="cs-CZ" sz="3600" dirty="0" smtClean="0"/>
              <a:t>Postavení ekologie v systému biologických věd</a:t>
            </a:r>
            <a:br>
              <a:rPr lang="cs-CZ" sz="3600" dirty="0" smtClean="0"/>
            </a:br>
            <a:r>
              <a:rPr lang="cs-CZ" sz="2700" dirty="0" smtClean="0"/>
              <a:t>Biologický dort – </a:t>
            </a:r>
            <a:r>
              <a:rPr lang="cs-CZ" sz="2700" dirty="0" err="1" smtClean="0"/>
              <a:t>Odum</a:t>
            </a:r>
            <a:r>
              <a:rPr lang="cs-CZ" sz="2700" dirty="0" smtClean="0"/>
              <a:t> (1977)</a:t>
            </a:r>
            <a:endParaRPr lang="cs-CZ" sz="27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3885"/>
            <a:ext cx="8641287" cy="521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nedefinovan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56" y="1163885"/>
            <a:ext cx="227419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a:stretch>
            <a:fillRect/>
          </a:stretch>
        </p:blipFill>
        <p:spPr>
          <a:xfrm>
            <a:off x="74218" y="4077072"/>
            <a:ext cx="2985614" cy="2160240"/>
          </a:xfrm>
          <a:prstGeom prst="rect">
            <a:avLst/>
          </a:prstGeom>
        </p:spPr>
      </p:pic>
      <p:sp>
        <p:nvSpPr>
          <p:cNvPr id="6" name="TextovéPole 5"/>
          <p:cNvSpPr txBox="1"/>
          <p:nvPr/>
        </p:nvSpPr>
        <p:spPr>
          <a:xfrm>
            <a:off x="6826143" y="3284984"/>
            <a:ext cx="1994329" cy="369332"/>
          </a:xfrm>
          <a:prstGeom prst="rect">
            <a:avLst/>
          </a:prstGeom>
          <a:noFill/>
        </p:spPr>
        <p:txBody>
          <a:bodyPr wrap="none" rtlCol="0">
            <a:spAutoFit/>
          </a:bodyPr>
          <a:lstStyle/>
          <a:p>
            <a:r>
              <a:rPr lang="cs-CZ" dirty="0" smtClean="0"/>
              <a:t>Prof. Eugene </a:t>
            </a:r>
            <a:r>
              <a:rPr lang="cs-CZ" dirty="0" err="1" smtClean="0"/>
              <a:t>Odum</a:t>
            </a:r>
            <a:endParaRPr lang="cs-CZ" dirty="0"/>
          </a:p>
        </p:txBody>
      </p:sp>
    </p:spTree>
    <p:extLst>
      <p:ext uri="{BB962C8B-B14F-4D97-AF65-F5344CB8AC3E}">
        <p14:creationId xmlns:p14="http://schemas.microsoft.com/office/powerpoint/2010/main" val="1151524705"/>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Systém ekologických věd</a:t>
            </a:r>
          </a:p>
        </p:txBody>
      </p:sp>
      <p:sp>
        <p:nvSpPr>
          <p:cNvPr id="3" name="Zástupný symbol pro obsah 2"/>
          <p:cNvSpPr>
            <a:spLocks noGrp="1"/>
          </p:cNvSpPr>
          <p:nvPr>
            <p:ph idx="1"/>
          </p:nvPr>
        </p:nvSpPr>
        <p:spPr/>
        <p:txBody>
          <a:bodyPr>
            <a:normAutofit/>
          </a:bodyPr>
          <a:lstStyle/>
          <a:p>
            <a:r>
              <a:rPr lang="cs-CZ" sz="1950" u="sng" dirty="0">
                <a:solidFill>
                  <a:srgbClr val="FF0000"/>
                </a:solidFill>
              </a:rPr>
              <a:t>obecná ekologie</a:t>
            </a:r>
            <a:r>
              <a:rPr lang="cs-CZ" sz="1950" dirty="0">
                <a:solidFill>
                  <a:schemeClr val="tx2"/>
                </a:solidFill>
              </a:rPr>
              <a:t>: </a:t>
            </a:r>
            <a:r>
              <a:rPr lang="cs-CZ" sz="1950" dirty="0"/>
              <a:t>zabývá se obecně platnými ekologickými principy.</a:t>
            </a:r>
          </a:p>
          <a:p>
            <a:r>
              <a:rPr lang="cs-CZ" sz="1950" dirty="0">
                <a:hlinkClick r:id="rId2" tooltip="Ekologie mikroorganismů (stránka neexistuje)"/>
              </a:rPr>
              <a:t>ekologie mikroorganismů</a:t>
            </a:r>
            <a:r>
              <a:rPr lang="cs-CZ" sz="1950" dirty="0"/>
              <a:t>, </a:t>
            </a:r>
            <a:r>
              <a:rPr lang="cs-CZ" sz="1950" dirty="0">
                <a:hlinkClick r:id="rId3" tooltip="Ekologie rostlin (stránka neexistuje)"/>
              </a:rPr>
              <a:t>ekologie rostlin</a:t>
            </a:r>
            <a:r>
              <a:rPr lang="cs-CZ" sz="1950" dirty="0"/>
              <a:t>, </a:t>
            </a:r>
            <a:r>
              <a:rPr lang="cs-CZ" sz="1950" dirty="0">
                <a:hlinkClick r:id="rId4" tooltip="Ekologie živočichů (stránka neexistuje)"/>
              </a:rPr>
              <a:t>ekologie živočichů</a:t>
            </a:r>
            <a:r>
              <a:rPr lang="cs-CZ" sz="1950" dirty="0"/>
              <a:t>, </a:t>
            </a:r>
            <a:r>
              <a:rPr lang="cs-CZ" sz="1950" dirty="0">
                <a:hlinkClick r:id="rId5" tooltip="Lidská ekologie"/>
              </a:rPr>
              <a:t>ekologie člověka</a:t>
            </a:r>
            <a:r>
              <a:rPr lang="cs-CZ" sz="1950" dirty="0"/>
              <a:t>: zabývají se vztahy mezi příslušnými organismy a prostředím.</a:t>
            </a:r>
          </a:p>
          <a:p>
            <a:r>
              <a:rPr lang="cs-CZ" sz="1950" dirty="0">
                <a:hlinkClick r:id="rId6" tooltip="Ekologie moře (stránka neexistuje)"/>
              </a:rPr>
              <a:t>ekologie moře</a:t>
            </a:r>
            <a:r>
              <a:rPr lang="cs-CZ" sz="1950" dirty="0"/>
              <a:t>: vztahy mezi organismy a prostředím v mořích.</a:t>
            </a:r>
          </a:p>
          <a:p>
            <a:r>
              <a:rPr lang="cs-CZ" sz="1950" dirty="0">
                <a:hlinkClick r:id="rId7" tooltip="Ekologie lesa"/>
              </a:rPr>
              <a:t>ekologie lesa</a:t>
            </a:r>
            <a:r>
              <a:rPr lang="cs-CZ" sz="1950" dirty="0"/>
              <a:t>: nauka o </a:t>
            </a:r>
            <a:r>
              <a:rPr lang="cs-CZ" sz="1950" dirty="0">
                <a:hlinkClick r:id="rId8" tooltip="Les"/>
              </a:rPr>
              <a:t>lesním</a:t>
            </a:r>
            <a:r>
              <a:rPr lang="cs-CZ" sz="1950" dirty="0"/>
              <a:t> prostředí</a:t>
            </a:r>
          </a:p>
          <a:p>
            <a:r>
              <a:rPr lang="cs-CZ" sz="1950" dirty="0">
                <a:hlinkClick r:id="rId9" tooltip="Krajinná ekologie"/>
              </a:rPr>
              <a:t>ekologie krajiny</a:t>
            </a:r>
            <a:r>
              <a:rPr lang="cs-CZ" sz="1950" dirty="0"/>
              <a:t>: souvislosti mezi částmi krajiny, změny v krajině (včetně důsledků činností člověka).</a:t>
            </a:r>
          </a:p>
          <a:p>
            <a:r>
              <a:rPr lang="cs-CZ" sz="1950" dirty="0" smtClean="0">
                <a:hlinkClick r:id="rId10" tooltip="Aplikovaná ekologie (stránka neexistuje)"/>
              </a:rPr>
              <a:t>aplikovaná </a:t>
            </a:r>
            <a:r>
              <a:rPr lang="cs-CZ" sz="1950" dirty="0">
                <a:hlinkClick r:id="rId10" tooltip="Aplikovaná ekologie (stránka neexistuje)"/>
              </a:rPr>
              <a:t>ekologie</a:t>
            </a:r>
            <a:r>
              <a:rPr lang="cs-CZ" sz="1950" dirty="0"/>
              <a:t>: zabývá se praktickou aplikací ekologických poznatků</a:t>
            </a:r>
          </a:p>
          <a:p>
            <a:r>
              <a:rPr lang="cs-CZ" sz="1950" dirty="0">
                <a:hlinkClick r:id="rId11" tooltip="Produkční ekologie (stránka neexistuje)"/>
              </a:rPr>
              <a:t>produkční ekologie</a:t>
            </a:r>
            <a:r>
              <a:rPr lang="cs-CZ" sz="1950" dirty="0"/>
              <a:t>: zabývá se produkční analýzou trofických úrovní a koloběhem hmoty a energie v </a:t>
            </a:r>
            <a:r>
              <a:rPr lang="cs-CZ" sz="1950" dirty="0" smtClean="0">
                <a:hlinkClick r:id="rId12" tooltip="Ekosystém"/>
              </a:rPr>
              <a:t>ekosystému</a:t>
            </a:r>
            <a:endParaRPr lang="cs-CZ" sz="1950" dirty="0" smtClean="0"/>
          </a:p>
          <a:p>
            <a:r>
              <a:rPr lang="cs-CZ" sz="1950" dirty="0">
                <a:hlinkClick r:id="rId13" tooltip="Ekologie globální (stránka neexistuje)"/>
              </a:rPr>
              <a:t>ekologie globální</a:t>
            </a:r>
            <a:r>
              <a:rPr lang="cs-CZ" sz="1950" dirty="0"/>
              <a:t>: souvislosti a změny na celé planetě Zemi a jejich vliv na život.</a:t>
            </a:r>
          </a:p>
          <a:p>
            <a:pPr marL="0" indent="0">
              <a:buNone/>
            </a:pPr>
            <a:endParaRPr lang="cs-CZ" sz="1950" dirty="0"/>
          </a:p>
          <a:p>
            <a:endParaRPr lang="cs-CZ" dirty="0"/>
          </a:p>
        </p:txBody>
      </p:sp>
    </p:spTree>
    <p:extLst>
      <p:ext uri="{BB962C8B-B14F-4D97-AF65-F5344CB8AC3E}">
        <p14:creationId xmlns:p14="http://schemas.microsoft.com/office/powerpoint/2010/main" val="34622230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3568" y="188640"/>
            <a:ext cx="7772400" cy="576064"/>
          </a:xfrm>
        </p:spPr>
        <p:txBody>
          <a:bodyPr>
            <a:noAutofit/>
          </a:bodyPr>
          <a:lstStyle/>
          <a:p>
            <a:r>
              <a:rPr lang="cs-CZ" sz="3600" dirty="0" smtClean="0">
                <a:solidFill>
                  <a:srgbClr val="FF0000"/>
                </a:solidFill>
              </a:rPr>
              <a:t>Ekologie – hraniční obory</a:t>
            </a:r>
            <a:endParaRPr lang="cs-CZ" sz="3600" dirty="0">
              <a:solidFill>
                <a:srgbClr val="FF0000"/>
              </a:solidFill>
            </a:endParaRPr>
          </a:p>
        </p:txBody>
      </p:sp>
      <p:sp>
        <p:nvSpPr>
          <p:cNvPr id="3" name="Podnadpis 2"/>
          <p:cNvSpPr>
            <a:spLocks noGrp="1"/>
          </p:cNvSpPr>
          <p:nvPr>
            <p:ph type="subTitle" idx="1"/>
          </p:nvPr>
        </p:nvSpPr>
        <p:spPr>
          <a:xfrm>
            <a:off x="539552" y="1296144"/>
            <a:ext cx="7992888" cy="5949280"/>
          </a:xfrm>
        </p:spPr>
        <p:txBody>
          <a:bodyPr>
            <a:normAutofit fontScale="70000" lnSpcReduction="20000"/>
          </a:bodyPr>
          <a:lstStyle/>
          <a:p>
            <a:pPr algn="l"/>
            <a:r>
              <a:rPr lang="cs-CZ" sz="2300" b="1" dirty="0" smtClean="0"/>
              <a:t>Deskriptivní ekologie </a:t>
            </a:r>
            <a:r>
              <a:rPr lang="cs-CZ" sz="2300" dirty="0" smtClean="0"/>
              <a:t>– procesy spojené s popisem vzájemných vztahů organismů pro každý ekosystém</a:t>
            </a:r>
          </a:p>
          <a:p>
            <a:pPr algn="l"/>
            <a:endParaRPr lang="cs-CZ" sz="2300" dirty="0" smtClean="0"/>
          </a:p>
          <a:p>
            <a:pPr algn="l"/>
            <a:r>
              <a:rPr lang="cs-CZ" sz="2300" b="1" dirty="0" smtClean="0"/>
              <a:t>Funkční ekologie </a:t>
            </a:r>
            <a:r>
              <a:rPr lang="cs-CZ" sz="2300" dirty="0" smtClean="0"/>
              <a:t>– identifikuje a kvantifikuje vztahy, analyzuje obecné problémy společné většině různých prostředí,  </a:t>
            </a:r>
            <a:r>
              <a:rPr lang="cs-CZ" sz="2300" b="1" dirty="0" smtClean="0">
                <a:solidFill>
                  <a:srgbClr val="FF0000"/>
                </a:solidFill>
              </a:rPr>
              <a:t>JAK SYSTÉM PRACUJE ?</a:t>
            </a:r>
          </a:p>
          <a:p>
            <a:pPr algn="l"/>
            <a:endParaRPr lang="cs-CZ" sz="2300" b="1" dirty="0" smtClean="0"/>
          </a:p>
          <a:p>
            <a:pPr algn="l"/>
            <a:r>
              <a:rPr lang="cs-CZ" sz="2300" b="1" dirty="0" smtClean="0"/>
              <a:t>Evoluční ekologie </a:t>
            </a:r>
            <a:r>
              <a:rPr lang="cs-CZ" sz="2300" dirty="0" smtClean="0"/>
              <a:t>– historické důsledky, proč přírodní výběr favorizoval určitě ekologické </a:t>
            </a:r>
            <a:r>
              <a:rPr lang="cs-CZ" sz="2300" dirty="0"/>
              <a:t>ř</a:t>
            </a:r>
            <a:r>
              <a:rPr lang="cs-CZ" sz="2300" dirty="0" smtClean="0"/>
              <a:t>ešení. </a:t>
            </a:r>
            <a:r>
              <a:rPr lang="cs-CZ" sz="2300" b="1" dirty="0" smtClean="0">
                <a:solidFill>
                  <a:srgbClr val="FF0000"/>
                </a:solidFill>
              </a:rPr>
              <a:t>PROČ SYSTÉM PRACUJE ?</a:t>
            </a:r>
          </a:p>
          <a:p>
            <a:pPr algn="l"/>
            <a:endParaRPr lang="cs-CZ" sz="2300" b="1" dirty="0" smtClean="0"/>
          </a:p>
          <a:p>
            <a:pPr algn="l"/>
            <a:r>
              <a:rPr lang="cs-CZ" sz="2300" b="1" dirty="0" smtClean="0"/>
              <a:t>Behaviorální ekologie </a:t>
            </a:r>
            <a:r>
              <a:rPr lang="cs-CZ" sz="2300" dirty="0" smtClean="0"/>
              <a:t>– vztahy spojené s chováním živočichů</a:t>
            </a:r>
          </a:p>
          <a:p>
            <a:pPr algn="l"/>
            <a:endParaRPr lang="cs-CZ" sz="2300" dirty="0" smtClean="0"/>
          </a:p>
          <a:p>
            <a:pPr algn="l"/>
            <a:r>
              <a:rPr lang="cs-CZ" sz="2300" b="1" dirty="0" smtClean="0"/>
              <a:t>Molekulární ekologie </a:t>
            </a:r>
            <a:r>
              <a:rPr lang="cs-CZ" sz="2300" dirty="0" smtClean="0"/>
              <a:t>– aplikace molekulárních metod při řešení ekologických problémů</a:t>
            </a:r>
          </a:p>
          <a:p>
            <a:pPr algn="l"/>
            <a:endParaRPr lang="cs-CZ" sz="2300" b="1" dirty="0" smtClean="0"/>
          </a:p>
          <a:p>
            <a:pPr algn="l"/>
            <a:r>
              <a:rPr lang="cs-CZ" sz="2300" b="1" dirty="0" smtClean="0"/>
              <a:t>Ekologická genetika </a:t>
            </a:r>
            <a:r>
              <a:rPr lang="cs-CZ" sz="2300" dirty="0" smtClean="0"/>
              <a:t>– studuje variabilitu genotypů a jejich expresi na úrovni fenotypu</a:t>
            </a:r>
          </a:p>
          <a:p>
            <a:pPr algn="l"/>
            <a:endParaRPr lang="cs-CZ" sz="2300" b="1" dirty="0" smtClean="0"/>
          </a:p>
          <a:p>
            <a:pPr algn="l"/>
            <a:r>
              <a:rPr lang="cs-CZ" sz="2300" b="1" dirty="0" smtClean="0"/>
              <a:t>Matematická ekologie </a:t>
            </a:r>
            <a:r>
              <a:rPr lang="cs-CZ" sz="2300" dirty="0" smtClean="0"/>
              <a:t>– teoretická ekologie; kvantitativní ekologie, matematické modelování, ekologická statistika, numerická ekologie</a:t>
            </a:r>
          </a:p>
          <a:p>
            <a:pPr algn="l"/>
            <a:endParaRPr lang="cs-CZ" sz="2300" dirty="0" smtClean="0"/>
          </a:p>
          <a:p>
            <a:pPr algn="l"/>
            <a:endParaRPr lang="cs-CZ" sz="2300" dirty="0" smtClean="0"/>
          </a:p>
          <a:p>
            <a:pPr algn="l"/>
            <a:r>
              <a:rPr lang="cs-CZ" sz="2300" b="1" dirty="0" smtClean="0">
                <a:solidFill>
                  <a:srgbClr val="FF0000"/>
                </a:solidFill>
              </a:rPr>
              <a:t>Ekologie </a:t>
            </a:r>
            <a:r>
              <a:rPr lang="cs-CZ" sz="2300" b="1" dirty="0">
                <a:solidFill>
                  <a:srgbClr val="FF0000"/>
                </a:solidFill>
              </a:rPr>
              <a:t>vychází a čerpá z řady vědních disciplín</a:t>
            </a:r>
            <a:r>
              <a:rPr lang="cs-CZ" sz="2300" dirty="0"/>
              <a:t>: </a:t>
            </a:r>
            <a:r>
              <a:rPr lang="cs-CZ" sz="2300" b="1" dirty="0"/>
              <a:t>biologie, meteorologie, klimatologie, geologie, geografie, fyzika, chemie, antropologie, lékařské vědy (hygiena), ekonomie, právo, historie, psychologie, technické vědy.</a:t>
            </a:r>
          </a:p>
          <a:p>
            <a:pPr algn="l"/>
            <a:endParaRPr lang="cs-CZ" dirty="0" smtClean="0"/>
          </a:p>
          <a:p>
            <a:endParaRPr lang="cs-CZ" dirty="0" smtClean="0"/>
          </a:p>
          <a:p>
            <a:endParaRPr lang="cs-CZ" dirty="0" smtClean="0"/>
          </a:p>
          <a:p>
            <a:endParaRPr lang="cs-CZ" dirty="0"/>
          </a:p>
        </p:txBody>
      </p:sp>
      <p:sp>
        <p:nvSpPr>
          <p:cNvPr id="4" name="Nadpis 4"/>
          <p:cNvSpPr txBox="1">
            <a:spLocks/>
          </p:cNvSpPr>
          <p:nvPr/>
        </p:nvSpPr>
        <p:spPr>
          <a:xfrm>
            <a:off x="1331640" y="260648"/>
            <a:ext cx="6480720" cy="7920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cs-CZ" dirty="0"/>
          </a:p>
        </p:txBody>
      </p:sp>
      <p:sp>
        <p:nvSpPr>
          <p:cNvPr id="5" name="TextovéPole 4"/>
          <p:cNvSpPr txBox="1"/>
          <p:nvPr/>
        </p:nvSpPr>
        <p:spPr>
          <a:xfrm>
            <a:off x="2437216" y="395953"/>
            <a:ext cx="4223016" cy="584775"/>
          </a:xfrm>
          <a:prstGeom prst="rect">
            <a:avLst/>
          </a:prstGeom>
          <a:noFill/>
        </p:spPr>
        <p:txBody>
          <a:bodyPr wrap="none" rtlCol="0">
            <a:spAutoFit/>
          </a:bodyPr>
          <a:lstStyle/>
          <a:p>
            <a:r>
              <a:rPr lang="cs-CZ" sz="3200" b="1" dirty="0" smtClean="0">
                <a:solidFill>
                  <a:schemeClr val="bg1"/>
                </a:solidFill>
              </a:rPr>
              <a:t>Hraniční obory ekologie</a:t>
            </a:r>
            <a:endParaRPr lang="cs-CZ" sz="3200" b="1" dirty="0">
              <a:solidFill>
                <a:schemeClr val="bg1"/>
              </a:solidFill>
            </a:endParaRPr>
          </a:p>
        </p:txBody>
      </p:sp>
    </p:spTree>
    <p:extLst>
      <p:ext uri="{BB962C8B-B14F-4D97-AF65-F5344CB8AC3E}">
        <p14:creationId xmlns:p14="http://schemas.microsoft.com/office/powerpoint/2010/main" val="212768315"/>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1143000"/>
          </a:xfrm>
        </p:spPr>
        <p:txBody>
          <a:bodyPr>
            <a:normAutofit/>
          </a:bodyPr>
          <a:lstStyle/>
          <a:p>
            <a:r>
              <a:rPr lang="cs-CZ" sz="3200" b="1" dirty="0"/>
              <a:t>Aplikace ekologického myšlení </a:t>
            </a:r>
          </a:p>
        </p:txBody>
      </p:sp>
      <p:sp>
        <p:nvSpPr>
          <p:cNvPr id="3" name="Zástupný symbol pro obsah 2"/>
          <p:cNvSpPr>
            <a:spLocks noGrp="1"/>
          </p:cNvSpPr>
          <p:nvPr>
            <p:ph idx="1"/>
          </p:nvPr>
        </p:nvSpPr>
        <p:spPr>
          <a:xfrm>
            <a:off x="628650" y="1052736"/>
            <a:ext cx="7886700" cy="6264696"/>
          </a:xfrm>
        </p:spPr>
        <p:txBody>
          <a:bodyPr>
            <a:noAutofit/>
          </a:bodyPr>
          <a:lstStyle/>
          <a:p>
            <a:r>
              <a:rPr lang="cs-CZ" sz="1800" dirty="0"/>
              <a:t>Existuje mnoho praktických aplikací ekologického myšlení v </a:t>
            </a:r>
            <a:r>
              <a:rPr lang="cs-CZ" sz="1800" b="1" dirty="0"/>
              <a:t>ochraně přírody, řízení přírodních zdrojů </a:t>
            </a:r>
            <a:r>
              <a:rPr lang="cs-CZ" sz="1800" dirty="0"/>
              <a:t>(např. </a:t>
            </a:r>
            <a:r>
              <a:rPr lang="cs-CZ" sz="1800" dirty="0">
                <a:solidFill>
                  <a:srgbClr val="FF0000"/>
                </a:solidFill>
              </a:rPr>
              <a:t>agroekologie, zemědělství, lesnictví, agrolesnictví, rybolov</a:t>
            </a:r>
            <a:r>
              <a:rPr lang="cs-CZ" sz="1800" dirty="0"/>
              <a:t>), urbanismu (</a:t>
            </a:r>
            <a:r>
              <a:rPr lang="cs-CZ" sz="1800" dirty="0">
                <a:solidFill>
                  <a:srgbClr val="FF0000"/>
                </a:solidFill>
              </a:rPr>
              <a:t>ekologie města</a:t>
            </a:r>
            <a:r>
              <a:rPr lang="cs-CZ" sz="1800" dirty="0"/>
              <a:t>), komunitním zdraví, ekonomii, základní a aplikované vědě, stejně jako v lidských </a:t>
            </a:r>
            <a:r>
              <a:rPr lang="cs-CZ" sz="1800" b="1" dirty="0"/>
              <a:t>sociálních interakcích </a:t>
            </a:r>
            <a:r>
              <a:rPr lang="cs-CZ" sz="1800" dirty="0"/>
              <a:t>(</a:t>
            </a:r>
            <a:r>
              <a:rPr lang="cs-CZ" sz="1800" dirty="0">
                <a:solidFill>
                  <a:srgbClr val="FF0000"/>
                </a:solidFill>
              </a:rPr>
              <a:t>ekologie člověka</a:t>
            </a:r>
            <a:r>
              <a:rPr lang="cs-CZ" sz="1800" dirty="0"/>
              <a:t>).</a:t>
            </a:r>
          </a:p>
          <a:p>
            <a:r>
              <a:rPr lang="cs-CZ" sz="1800" b="1" dirty="0"/>
              <a:t>V původním a správném významu je tedy ekologie věda</a:t>
            </a:r>
            <a:r>
              <a:rPr lang="cs-CZ" sz="1800" dirty="0"/>
              <a:t>, která se zabývá vztahem organismů a jejich prostředí a vztahem organismů navzájem. Jako první tak nazval a definoval tento vědní obor Ernst </a:t>
            </a:r>
            <a:r>
              <a:rPr lang="cs-CZ" sz="1800" dirty="0" err="1"/>
              <a:t>Haeckel</a:t>
            </a:r>
            <a:r>
              <a:rPr lang="cs-CZ" sz="1800" dirty="0"/>
              <a:t> v roce 1866. </a:t>
            </a:r>
            <a:r>
              <a:rPr lang="cs-CZ" sz="1800" dirty="0" smtClean="0"/>
              <a:t>     </a:t>
            </a:r>
          </a:p>
          <a:p>
            <a:r>
              <a:rPr lang="cs-CZ" sz="1800" b="1" dirty="0">
                <a:solidFill>
                  <a:srgbClr val="FF0000"/>
                </a:solidFill>
              </a:rPr>
              <a:t>P</a:t>
            </a:r>
            <a:r>
              <a:rPr lang="cs-CZ" sz="1800" b="1" dirty="0" smtClean="0">
                <a:solidFill>
                  <a:srgbClr val="FF0000"/>
                </a:solidFill>
              </a:rPr>
              <a:t>ojem ekologie se užívá </a:t>
            </a:r>
            <a:r>
              <a:rPr lang="cs-CZ" sz="1800" b="1" dirty="0">
                <a:solidFill>
                  <a:srgbClr val="FF0000"/>
                </a:solidFill>
              </a:rPr>
              <a:t>chybně v širokém smyslu jako ochrana životního prostředí nebo dokonce místo přírodní prostředí </a:t>
            </a:r>
            <a:r>
              <a:rPr lang="cs-CZ" sz="1800" dirty="0"/>
              <a:t>(např. ekologicky šetrný výrobek znamená výrobek šetrný k životnímu prostředí). Toto užití - viz ochrana přírody. </a:t>
            </a:r>
            <a:endParaRPr lang="cs-CZ" sz="1800" dirty="0" smtClean="0"/>
          </a:p>
          <a:p>
            <a:r>
              <a:rPr lang="cs-CZ" sz="1800" b="1" dirty="0" smtClean="0">
                <a:solidFill>
                  <a:srgbClr val="FF0000"/>
                </a:solidFill>
              </a:rPr>
              <a:t>Ekologie </a:t>
            </a:r>
            <a:r>
              <a:rPr lang="cs-CZ" sz="1800" b="1" dirty="0">
                <a:solidFill>
                  <a:srgbClr val="FF0000"/>
                </a:solidFill>
              </a:rPr>
              <a:t>se také nepřesně používá pro označení ideologie environmentalismu </a:t>
            </a:r>
            <a:r>
              <a:rPr lang="cs-CZ" sz="1800" dirty="0"/>
              <a:t>(tzv. </a:t>
            </a:r>
            <a:r>
              <a:rPr lang="cs-CZ" sz="1800" b="1" dirty="0"/>
              <a:t>hlubinná ekologie</a:t>
            </a:r>
            <a:r>
              <a:rPr lang="cs-CZ" sz="1800" dirty="0"/>
              <a:t>, je subdisciplína ekologie, která je základním přesvědčením radikálního ekologického hnutí ). Toto užití - viz </a:t>
            </a:r>
            <a:r>
              <a:rPr lang="cs-CZ" sz="1800" b="1" dirty="0"/>
              <a:t>ekologismus nebo environmentalismus. </a:t>
            </a:r>
            <a:r>
              <a:rPr lang="cs-CZ" sz="1800" b="1" dirty="0" smtClean="0"/>
              <a:t>       </a:t>
            </a:r>
            <a:r>
              <a:rPr lang="cs-CZ" sz="1800" dirty="0" smtClean="0"/>
              <a:t>                                                                                   </a:t>
            </a:r>
            <a:endParaRPr lang="cs-CZ" sz="1800" b="1" dirty="0"/>
          </a:p>
        </p:txBody>
      </p:sp>
    </p:spTree>
    <p:extLst>
      <p:ext uri="{BB962C8B-B14F-4D97-AF65-F5344CB8AC3E}">
        <p14:creationId xmlns:p14="http://schemas.microsoft.com/office/powerpoint/2010/main" val="17456602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57200" y="127508"/>
            <a:ext cx="8352928" cy="6696440"/>
          </a:xfrm>
          <a:prstGeom prst="rect">
            <a:avLst/>
          </a:prstGeom>
        </p:spPr>
      </p:pic>
      <p:sp>
        <p:nvSpPr>
          <p:cNvPr id="4" name="Obdélník 3"/>
          <p:cNvSpPr/>
          <p:nvPr/>
        </p:nvSpPr>
        <p:spPr>
          <a:xfrm>
            <a:off x="1979712" y="326345"/>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6" name="TextovéPole 5"/>
          <p:cNvSpPr txBox="1"/>
          <p:nvPr/>
        </p:nvSpPr>
        <p:spPr>
          <a:xfrm>
            <a:off x="2339752" y="467961"/>
            <a:ext cx="4457246" cy="584775"/>
          </a:xfrm>
          <a:prstGeom prst="rect">
            <a:avLst/>
          </a:prstGeom>
          <a:noFill/>
        </p:spPr>
        <p:txBody>
          <a:bodyPr wrap="none" rtlCol="0">
            <a:spAutoFit/>
          </a:bodyPr>
          <a:lstStyle/>
          <a:p>
            <a:r>
              <a:rPr lang="cs-CZ" sz="3200" dirty="0" smtClean="0"/>
              <a:t>Hlubinná (</a:t>
            </a:r>
            <a:r>
              <a:rPr lang="cs-CZ" sz="3200" dirty="0" err="1" smtClean="0"/>
              <a:t>deep</a:t>
            </a:r>
            <a:r>
              <a:rPr lang="cs-CZ" sz="3200" dirty="0" smtClean="0"/>
              <a:t>) ekologie </a:t>
            </a:r>
            <a:endParaRPr lang="cs-CZ" sz="3200" dirty="0"/>
          </a:p>
        </p:txBody>
      </p:sp>
      <p:sp>
        <p:nvSpPr>
          <p:cNvPr id="3" name="Obdélník 2"/>
          <p:cNvSpPr/>
          <p:nvPr/>
        </p:nvSpPr>
        <p:spPr>
          <a:xfrm>
            <a:off x="755576" y="2154560"/>
            <a:ext cx="7056784" cy="15624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56860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179512" y="243053"/>
            <a:ext cx="8208912" cy="6614947"/>
          </a:xfrm>
          <a:prstGeom prst="rect">
            <a:avLst/>
          </a:prstGeom>
        </p:spPr>
      </p:pic>
      <p:sp>
        <p:nvSpPr>
          <p:cNvPr id="4" name="Zástupný symbol pro obsah 3"/>
          <p:cNvSpPr>
            <a:spLocks noGrp="1"/>
          </p:cNvSpPr>
          <p:nvPr>
            <p:ph sz="half" idx="2"/>
          </p:nvPr>
        </p:nvSpPr>
        <p:spPr/>
        <p:txBody>
          <a:bodyPr/>
          <a:lstStyle/>
          <a:p>
            <a:endParaRPr lang="cs-CZ" dirty="0"/>
          </a:p>
        </p:txBody>
      </p:sp>
      <p:sp>
        <p:nvSpPr>
          <p:cNvPr id="6" name="Obdélník 5"/>
          <p:cNvSpPr/>
          <p:nvPr/>
        </p:nvSpPr>
        <p:spPr>
          <a:xfrm>
            <a:off x="1979712" y="398353"/>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7" name="TextovéPole 6"/>
          <p:cNvSpPr txBox="1"/>
          <p:nvPr/>
        </p:nvSpPr>
        <p:spPr>
          <a:xfrm>
            <a:off x="2267744" y="539969"/>
            <a:ext cx="4457246" cy="584775"/>
          </a:xfrm>
          <a:prstGeom prst="rect">
            <a:avLst/>
          </a:prstGeom>
          <a:noFill/>
        </p:spPr>
        <p:txBody>
          <a:bodyPr wrap="none" rtlCol="0">
            <a:spAutoFit/>
          </a:bodyPr>
          <a:lstStyle/>
          <a:p>
            <a:r>
              <a:rPr lang="cs-CZ" sz="3200" dirty="0" smtClean="0"/>
              <a:t>Hlubinná (</a:t>
            </a:r>
            <a:r>
              <a:rPr lang="cs-CZ" sz="3200" dirty="0" err="1" smtClean="0"/>
              <a:t>deep</a:t>
            </a:r>
            <a:r>
              <a:rPr lang="cs-CZ" sz="3200" dirty="0" smtClean="0"/>
              <a:t>) ekologie </a:t>
            </a:r>
            <a:endParaRPr lang="cs-CZ" sz="3200" dirty="0"/>
          </a:p>
        </p:txBody>
      </p:sp>
      <p:sp>
        <p:nvSpPr>
          <p:cNvPr id="8" name="Obdélník 7"/>
          <p:cNvSpPr/>
          <p:nvPr/>
        </p:nvSpPr>
        <p:spPr>
          <a:xfrm>
            <a:off x="539552" y="2154560"/>
            <a:ext cx="7632848" cy="12024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539552" y="4458816"/>
            <a:ext cx="6264696" cy="8423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81256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568699" y="101834"/>
            <a:ext cx="8136904" cy="6654332"/>
          </a:xfrm>
          <a:prstGeom prst="rect">
            <a:avLst/>
          </a:prstGeom>
        </p:spPr>
      </p:pic>
      <p:sp>
        <p:nvSpPr>
          <p:cNvPr id="4" name="Obdélník 3"/>
          <p:cNvSpPr/>
          <p:nvPr/>
        </p:nvSpPr>
        <p:spPr>
          <a:xfrm>
            <a:off x="1979712" y="260648"/>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6" name="TextovéPole 5"/>
          <p:cNvSpPr txBox="1"/>
          <p:nvPr/>
        </p:nvSpPr>
        <p:spPr>
          <a:xfrm>
            <a:off x="2267744" y="332656"/>
            <a:ext cx="4607352" cy="584775"/>
          </a:xfrm>
          <a:prstGeom prst="rect">
            <a:avLst/>
          </a:prstGeom>
          <a:noFill/>
        </p:spPr>
        <p:txBody>
          <a:bodyPr wrap="none" rtlCol="0">
            <a:spAutoFit/>
          </a:bodyPr>
          <a:lstStyle/>
          <a:p>
            <a:r>
              <a:rPr lang="cs-CZ" sz="3200" dirty="0" smtClean="0"/>
              <a:t>Ekologie a globální politika</a:t>
            </a:r>
            <a:endParaRPr lang="cs-CZ" sz="3200" dirty="0"/>
          </a:p>
        </p:txBody>
      </p:sp>
      <p:sp>
        <p:nvSpPr>
          <p:cNvPr id="7" name="Obdélník 6"/>
          <p:cNvSpPr/>
          <p:nvPr/>
        </p:nvSpPr>
        <p:spPr>
          <a:xfrm>
            <a:off x="827584" y="1196752"/>
            <a:ext cx="7776864"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827584" y="3501008"/>
            <a:ext cx="7776864" cy="8640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05053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395536" y="274638"/>
            <a:ext cx="8424936" cy="6363136"/>
          </a:xfrm>
          <a:prstGeom prst="rect">
            <a:avLst/>
          </a:prstGeom>
        </p:spPr>
      </p:pic>
      <p:sp>
        <p:nvSpPr>
          <p:cNvPr id="4" name="Obdélník 3"/>
          <p:cNvSpPr/>
          <p:nvPr/>
        </p:nvSpPr>
        <p:spPr>
          <a:xfrm>
            <a:off x="1979712" y="404664"/>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7" name="TextovéPole 6"/>
          <p:cNvSpPr txBox="1"/>
          <p:nvPr/>
        </p:nvSpPr>
        <p:spPr>
          <a:xfrm>
            <a:off x="2267744" y="539969"/>
            <a:ext cx="4607352" cy="584775"/>
          </a:xfrm>
          <a:prstGeom prst="rect">
            <a:avLst/>
          </a:prstGeom>
          <a:noFill/>
        </p:spPr>
        <p:txBody>
          <a:bodyPr wrap="none" rtlCol="0">
            <a:spAutoFit/>
          </a:bodyPr>
          <a:lstStyle/>
          <a:p>
            <a:r>
              <a:rPr lang="cs-CZ" sz="3200" dirty="0" smtClean="0"/>
              <a:t>Ekologie a globální politika</a:t>
            </a:r>
            <a:endParaRPr lang="cs-CZ" sz="3200" dirty="0"/>
          </a:p>
        </p:txBody>
      </p:sp>
    </p:spTree>
    <p:extLst>
      <p:ext uri="{BB962C8B-B14F-4D97-AF65-F5344CB8AC3E}">
        <p14:creationId xmlns:p14="http://schemas.microsoft.com/office/powerpoint/2010/main" val="7553369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457200" y="936104"/>
            <a:ext cx="4038600" cy="5877272"/>
          </a:xfrm>
        </p:spPr>
        <p:txBody>
          <a:bodyPr>
            <a:normAutofit fontScale="70000" lnSpcReduction="20000"/>
          </a:bodyPr>
          <a:lstStyle/>
          <a:p>
            <a:r>
              <a:rPr lang="cs-CZ" sz="2600" b="1" dirty="0" err="1" smtClean="0"/>
              <a:t>Theophrastos</a:t>
            </a:r>
            <a:r>
              <a:rPr lang="cs-CZ" sz="2600" dirty="0" smtClean="0"/>
              <a:t> – staré Řecko – psal o vztazích organismů a prostředí</a:t>
            </a:r>
          </a:p>
          <a:p>
            <a:r>
              <a:rPr lang="cs-CZ" sz="2600" dirty="0" smtClean="0"/>
              <a:t>1798  - </a:t>
            </a:r>
            <a:r>
              <a:rPr lang="cs-CZ" sz="2600" b="1" dirty="0" smtClean="0"/>
              <a:t>Thomas </a:t>
            </a:r>
            <a:r>
              <a:rPr lang="cs-CZ" sz="2600" b="1" dirty="0" err="1" smtClean="0"/>
              <a:t>Malthus</a:t>
            </a:r>
            <a:r>
              <a:rPr lang="cs-CZ" sz="2600" dirty="0" smtClean="0"/>
              <a:t>: </a:t>
            </a:r>
            <a:r>
              <a:rPr lang="cs-CZ" sz="2600" dirty="0" err="1" smtClean="0"/>
              <a:t>Essay</a:t>
            </a:r>
            <a:r>
              <a:rPr lang="cs-CZ" sz="2600" dirty="0" smtClean="0"/>
              <a:t> on </a:t>
            </a:r>
            <a:r>
              <a:rPr lang="cs-CZ" sz="2600" dirty="0" err="1" smtClean="0"/>
              <a:t>the</a:t>
            </a:r>
            <a:r>
              <a:rPr lang="cs-CZ" sz="2600" dirty="0" smtClean="0"/>
              <a:t> </a:t>
            </a:r>
            <a:r>
              <a:rPr lang="cs-CZ" sz="2600" dirty="0" err="1" smtClean="0"/>
              <a:t>Principle</a:t>
            </a:r>
            <a:r>
              <a:rPr lang="cs-CZ" sz="2600" dirty="0" smtClean="0"/>
              <a:t> </a:t>
            </a:r>
            <a:r>
              <a:rPr lang="cs-CZ" sz="2600" dirty="0" err="1" smtClean="0"/>
              <a:t>of</a:t>
            </a:r>
            <a:r>
              <a:rPr lang="cs-CZ" sz="2600" dirty="0" smtClean="0"/>
              <a:t> </a:t>
            </a:r>
            <a:r>
              <a:rPr lang="cs-CZ" sz="2600" dirty="0" err="1" smtClean="0"/>
              <a:t>Population</a:t>
            </a:r>
            <a:endParaRPr lang="cs-CZ" sz="2600" dirty="0" smtClean="0"/>
          </a:p>
          <a:p>
            <a:r>
              <a:rPr lang="cs-CZ" sz="2600" dirty="0" smtClean="0"/>
              <a:t>1805 - </a:t>
            </a:r>
            <a:r>
              <a:rPr lang="cs-CZ" sz="2600" b="1" dirty="0" smtClean="0"/>
              <a:t>Alexander von Humboldt</a:t>
            </a:r>
            <a:r>
              <a:rPr lang="cs-CZ" sz="2600" dirty="0" smtClean="0"/>
              <a:t>: plant </a:t>
            </a:r>
            <a:r>
              <a:rPr lang="cs-CZ" sz="2600" dirty="0" err="1" smtClean="0"/>
              <a:t>communities</a:t>
            </a:r>
            <a:endParaRPr lang="cs-CZ" sz="2600" dirty="0" smtClean="0"/>
          </a:p>
          <a:p>
            <a:r>
              <a:rPr lang="cs-CZ" sz="2600" dirty="0" smtClean="0"/>
              <a:t>1859 - </a:t>
            </a:r>
            <a:r>
              <a:rPr lang="cs-CZ" sz="2600" b="1" dirty="0" smtClean="0"/>
              <a:t>Charles Darwin  </a:t>
            </a:r>
            <a:r>
              <a:rPr lang="cs-CZ" sz="2600" dirty="0" smtClean="0"/>
              <a:t>–</a:t>
            </a:r>
            <a:r>
              <a:rPr lang="cs-CZ" sz="2600" dirty="0"/>
              <a:t> </a:t>
            </a:r>
            <a:r>
              <a:rPr lang="cs-CZ" sz="2600" dirty="0" smtClean="0"/>
              <a:t>On </a:t>
            </a:r>
            <a:r>
              <a:rPr lang="cs-CZ" sz="2600" dirty="0" err="1" smtClean="0"/>
              <a:t>the</a:t>
            </a:r>
            <a:r>
              <a:rPr lang="cs-CZ" sz="2600" dirty="0" smtClean="0"/>
              <a:t> </a:t>
            </a:r>
            <a:r>
              <a:rPr lang="cs-CZ" sz="2600" dirty="0" err="1" smtClean="0"/>
              <a:t>Origin</a:t>
            </a:r>
            <a:r>
              <a:rPr lang="cs-CZ" sz="2600" dirty="0" smtClean="0"/>
              <a:t> </a:t>
            </a:r>
            <a:r>
              <a:rPr lang="cs-CZ" sz="2600" dirty="0" err="1" smtClean="0"/>
              <a:t>of</a:t>
            </a:r>
            <a:r>
              <a:rPr lang="cs-CZ" sz="2600" dirty="0" smtClean="0"/>
              <a:t> Species – koncept evoluce</a:t>
            </a:r>
          </a:p>
          <a:p>
            <a:r>
              <a:rPr lang="cs-CZ" sz="2600" b="1" dirty="0" smtClean="0"/>
              <a:t>Gregor Mendel </a:t>
            </a:r>
            <a:r>
              <a:rPr lang="cs-CZ" sz="2600" dirty="0" smtClean="0"/>
              <a:t>(1822-1884) populační genetika</a:t>
            </a:r>
          </a:p>
          <a:p>
            <a:r>
              <a:rPr lang="cs-CZ" sz="2600" dirty="0" smtClean="0"/>
              <a:t>1877 – </a:t>
            </a:r>
            <a:r>
              <a:rPr lang="cs-CZ" sz="2600" b="1" dirty="0" smtClean="0"/>
              <a:t>Karl </a:t>
            </a:r>
            <a:r>
              <a:rPr lang="cs-CZ" sz="2600" b="1" dirty="0" err="1" smtClean="0"/>
              <a:t>Mobius</a:t>
            </a:r>
            <a:r>
              <a:rPr lang="cs-CZ" sz="2600" b="1" dirty="0" smtClean="0"/>
              <a:t> </a:t>
            </a:r>
            <a:r>
              <a:rPr lang="cs-CZ" sz="2600" dirty="0" smtClean="0"/>
              <a:t>– </a:t>
            </a:r>
            <a:r>
              <a:rPr lang="cs-CZ" sz="2600" dirty="0" err="1" smtClean="0"/>
              <a:t>biocenosis</a:t>
            </a:r>
            <a:endParaRPr lang="cs-CZ" sz="2600" dirty="0" smtClean="0"/>
          </a:p>
          <a:p>
            <a:r>
              <a:rPr lang="cs-CZ" sz="2600" dirty="0" smtClean="0"/>
              <a:t>1887 – </a:t>
            </a:r>
            <a:r>
              <a:rPr lang="cs-CZ" sz="2600" b="1" dirty="0" err="1" smtClean="0"/>
              <a:t>Stephen</a:t>
            </a:r>
            <a:r>
              <a:rPr lang="cs-CZ" sz="2600" b="1" dirty="0" smtClean="0"/>
              <a:t> </a:t>
            </a:r>
            <a:r>
              <a:rPr lang="cs-CZ" sz="2600" b="1" dirty="0" err="1" smtClean="0"/>
              <a:t>Forbes</a:t>
            </a:r>
            <a:r>
              <a:rPr lang="cs-CZ" sz="2600" b="1" dirty="0" smtClean="0"/>
              <a:t> </a:t>
            </a:r>
            <a:r>
              <a:rPr lang="cs-CZ" sz="2600" dirty="0" smtClean="0"/>
              <a:t>– </a:t>
            </a:r>
            <a:r>
              <a:rPr lang="cs-CZ" sz="2600" dirty="0" err="1" smtClean="0"/>
              <a:t>Lake</a:t>
            </a:r>
            <a:r>
              <a:rPr lang="cs-CZ" sz="2600" dirty="0" smtClean="0"/>
              <a:t> as a </a:t>
            </a:r>
            <a:r>
              <a:rPr lang="cs-CZ" sz="2600" dirty="0" err="1" smtClean="0"/>
              <a:t>Microcosm</a:t>
            </a:r>
            <a:endParaRPr lang="cs-CZ" sz="2600" dirty="0" smtClean="0"/>
          </a:p>
          <a:p>
            <a:r>
              <a:rPr lang="cs-CZ" sz="2600" dirty="0" smtClean="0"/>
              <a:t>1913 – </a:t>
            </a:r>
            <a:r>
              <a:rPr lang="cs-CZ" sz="2600" b="1" dirty="0" smtClean="0"/>
              <a:t>Victor E. </a:t>
            </a:r>
            <a:r>
              <a:rPr lang="cs-CZ" sz="2600" b="1" dirty="0" err="1" smtClean="0"/>
              <a:t>Shelford</a:t>
            </a:r>
            <a:r>
              <a:rPr lang="cs-CZ" sz="2600" b="1" dirty="0" smtClean="0"/>
              <a:t> </a:t>
            </a:r>
            <a:r>
              <a:rPr lang="cs-CZ" sz="2600" dirty="0" smtClean="0"/>
              <a:t>– Animal </a:t>
            </a:r>
            <a:r>
              <a:rPr lang="cs-CZ" sz="2600" dirty="0" err="1" smtClean="0"/>
              <a:t>Communities</a:t>
            </a:r>
            <a:r>
              <a:rPr lang="cs-CZ" sz="2600" dirty="0" smtClean="0"/>
              <a:t> in </a:t>
            </a:r>
            <a:r>
              <a:rPr lang="cs-CZ" sz="2600" dirty="0" err="1" smtClean="0"/>
              <a:t>Temperate</a:t>
            </a:r>
            <a:r>
              <a:rPr lang="cs-CZ" sz="2600" dirty="0" smtClean="0"/>
              <a:t> America</a:t>
            </a:r>
          </a:p>
          <a:p>
            <a:r>
              <a:rPr lang="en-US" sz="2600" b="1" dirty="0"/>
              <a:t>Charles Adams </a:t>
            </a:r>
            <a:r>
              <a:rPr lang="en-US" sz="2600" dirty="0"/>
              <a:t>(USA) - 1913 – A Guide to study of Animal Ecology </a:t>
            </a:r>
            <a:endParaRPr lang="cs-CZ" sz="2600" dirty="0" smtClean="0"/>
          </a:p>
          <a:p>
            <a:r>
              <a:rPr lang="cs-CZ" sz="2600" b="1" dirty="0" smtClean="0"/>
              <a:t>Arthur G. </a:t>
            </a:r>
            <a:r>
              <a:rPr lang="cs-CZ" sz="2600" b="1" dirty="0" err="1" smtClean="0"/>
              <a:t>Tansley</a:t>
            </a:r>
            <a:r>
              <a:rPr lang="cs-CZ" sz="2600" b="1" dirty="0" smtClean="0"/>
              <a:t> </a:t>
            </a:r>
            <a:r>
              <a:rPr lang="cs-CZ" sz="2600" dirty="0" smtClean="0"/>
              <a:t>(1871-1955) – holistický koncept – ekosystém</a:t>
            </a:r>
          </a:p>
          <a:p>
            <a:r>
              <a:rPr lang="cs-CZ" sz="2600" dirty="0" smtClean="0"/>
              <a:t>1925 – </a:t>
            </a:r>
            <a:r>
              <a:rPr lang="cs-CZ" sz="2600" b="1" dirty="0" smtClean="0"/>
              <a:t>Alfred J. Lotka </a:t>
            </a:r>
            <a:r>
              <a:rPr lang="cs-CZ" sz="2600" dirty="0" smtClean="0"/>
              <a:t>– </a:t>
            </a:r>
            <a:r>
              <a:rPr lang="cs-CZ" sz="2600" dirty="0" err="1" smtClean="0"/>
              <a:t>Elements</a:t>
            </a:r>
            <a:r>
              <a:rPr lang="cs-CZ" sz="2600" dirty="0" smtClean="0"/>
              <a:t> </a:t>
            </a:r>
            <a:r>
              <a:rPr lang="cs-CZ" sz="2600" dirty="0" err="1" smtClean="0"/>
              <a:t>of</a:t>
            </a:r>
            <a:r>
              <a:rPr lang="cs-CZ" sz="2600" dirty="0" smtClean="0"/>
              <a:t> </a:t>
            </a:r>
            <a:r>
              <a:rPr lang="cs-CZ" sz="2600" dirty="0" err="1" smtClean="0"/>
              <a:t>Physical</a:t>
            </a:r>
            <a:r>
              <a:rPr lang="cs-CZ" sz="2600" dirty="0" smtClean="0"/>
              <a:t> Biology</a:t>
            </a:r>
          </a:p>
          <a:p>
            <a:r>
              <a:rPr lang="cs-CZ" sz="2600" b="1" dirty="0" smtClean="0"/>
              <a:t>Charles </a:t>
            </a:r>
            <a:r>
              <a:rPr lang="cs-CZ" sz="2600" b="1" dirty="0" err="1" smtClean="0"/>
              <a:t>Elton</a:t>
            </a:r>
            <a:r>
              <a:rPr lang="cs-CZ" sz="2600" b="1" dirty="0" smtClean="0"/>
              <a:t> </a:t>
            </a:r>
            <a:r>
              <a:rPr lang="cs-CZ" sz="2600" dirty="0" smtClean="0"/>
              <a:t>(UK) - 1927 – Animal </a:t>
            </a:r>
            <a:r>
              <a:rPr lang="cs-CZ" sz="2600" dirty="0" err="1" smtClean="0"/>
              <a:t>Ecology</a:t>
            </a:r>
            <a:endParaRPr lang="cs-CZ" sz="2600" dirty="0" smtClean="0"/>
          </a:p>
          <a:p>
            <a:endParaRPr lang="cs-CZ" sz="2600" dirty="0" smtClean="0"/>
          </a:p>
          <a:p>
            <a:endParaRPr lang="cs-CZ" dirty="0" smtClean="0"/>
          </a:p>
          <a:p>
            <a:endParaRPr lang="cs-CZ" dirty="0" smtClean="0"/>
          </a:p>
          <a:p>
            <a:endParaRPr lang="cs-CZ" dirty="0" smtClean="0"/>
          </a:p>
          <a:p>
            <a:endParaRPr lang="cs-CZ" dirty="0"/>
          </a:p>
        </p:txBody>
      </p:sp>
      <p:sp>
        <p:nvSpPr>
          <p:cNvPr id="4" name="Zástupný symbol pro obsah 3"/>
          <p:cNvSpPr>
            <a:spLocks noGrp="1"/>
          </p:cNvSpPr>
          <p:nvPr>
            <p:ph sz="half" idx="2"/>
          </p:nvPr>
        </p:nvSpPr>
        <p:spPr>
          <a:xfrm>
            <a:off x="4653533" y="2708920"/>
            <a:ext cx="4038600" cy="4857403"/>
          </a:xfrm>
        </p:spPr>
        <p:txBody>
          <a:bodyPr>
            <a:normAutofit fontScale="70000" lnSpcReduction="20000"/>
          </a:bodyPr>
          <a:lstStyle/>
          <a:p>
            <a:pPr marL="0" indent="0">
              <a:buNone/>
            </a:pPr>
            <a:r>
              <a:rPr lang="cs-CZ" sz="2900" dirty="0" smtClean="0"/>
              <a:t>     </a:t>
            </a:r>
            <a:r>
              <a:rPr lang="cs-CZ" sz="2600" dirty="0" smtClean="0"/>
              <a:t>Druhá polovina 20. století – rozvoj  </a:t>
            </a:r>
          </a:p>
          <a:p>
            <a:pPr marL="0" indent="0">
              <a:buNone/>
            </a:pPr>
            <a:r>
              <a:rPr lang="cs-CZ" sz="2600" dirty="0"/>
              <a:t> </a:t>
            </a:r>
            <a:r>
              <a:rPr lang="cs-CZ" sz="2600" dirty="0" smtClean="0"/>
              <a:t>    ekologie:</a:t>
            </a:r>
          </a:p>
          <a:p>
            <a:pPr marL="0" indent="0">
              <a:buNone/>
            </a:pPr>
            <a:endParaRPr lang="cs-CZ" sz="2600" dirty="0" smtClean="0"/>
          </a:p>
          <a:p>
            <a:r>
              <a:rPr lang="cs-CZ" sz="2600" dirty="0" smtClean="0"/>
              <a:t>Populační ekologie</a:t>
            </a:r>
          </a:p>
          <a:p>
            <a:r>
              <a:rPr lang="cs-CZ" sz="2600" dirty="0" smtClean="0"/>
              <a:t>Evoluční ekologie</a:t>
            </a:r>
          </a:p>
          <a:p>
            <a:r>
              <a:rPr lang="cs-CZ" sz="2600" dirty="0" smtClean="0"/>
              <a:t>Ekologie společenstev</a:t>
            </a:r>
          </a:p>
          <a:p>
            <a:r>
              <a:rPr lang="cs-CZ" sz="2600" dirty="0" smtClean="0"/>
              <a:t>Fyziologická ekologie</a:t>
            </a:r>
          </a:p>
          <a:p>
            <a:r>
              <a:rPr lang="cs-CZ" sz="2600" dirty="0" smtClean="0"/>
              <a:t>Behaviorální ekologie</a:t>
            </a:r>
          </a:p>
          <a:p>
            <a:r>
              <a:rPr lang="cs-CZ" sz="2600" dirty="0" smtClean="0"/>
              <a:t>Krajinná ekologie</a:t>
            </a:r>
          </a:p>
          <a:p>
            <a:r>
              <a:rPr lang="cs-CZ" sz="2600" dirty="0" smtClean="0"/>
              <a:t>Globální ekologie</a:t>
            </a:r>
          </a:p>
          <a:p>
            <a:r>
              <a:rPr lang="cs-CZ" sz="2600" dirty="0" smtClean="0"/>
              <a:t>Teoretická ekologie</a:t>
            </a:r>
          </a:p>
          <a:p>
            <a:r>
              <a:rPr lang="cs-CZ" sz="2600" dirty="0" smtClean="0"/>
              <a:t>Ekologická statistika</a:t>
            </a:r>
          </a:p>
          <a:p>
            <a:r>
              <a:rPr lang="cs-CZ" sz="2600" dirty="0" err="1" smtClean="0"/>
              <a:t>Imunoekologie</a:t>
            </a:r>
            <a:endParaRPr lang="cs-CZ" sz="2600" dirty="0" smtClean="0"/>
          </a:p>
          <a:p>
            <a:r>
              <a:rPr lang="cs-CZ" sz="2600" dirty="0" smtClean="0"/>
              <a:t>Molekulární ekologie</a:t>
            </a:r>
          </a:p>
          <a:p>
            <a:endParaRPr lang="cs-CZ" dirty="0" smtClean="0"/>
          </a:p>
          <a:p>
            <a:endParaRPr lang="cs-CZ" dirty="0"/>
          </a:p>
        </p:txBody>
      </p:sp>
      <p:pic>
        <p:nvPicPr>
          <p:cNvPr id="6" name="Obrázek 5"/>
          <p:cNvPicPr>
            <a:picLocks noChangeAspect="1"/>
          </p:cNvPicPr>
          <p:nvPr/>
        </p:nvPicPr>
        <p:blipFill>
          <a:blip r:embed="rId2"/>
          <a:stretch>
            <a:fillRect/>
          </a:stretch>
        </p:blipFill>
        <p:spPr>
          <a:xfrm>
            <a:off x="6966917" y="215056"/>
            <a:ext cx="1704975" cy="2162175"/>
          </a:xfrm>
          <a:prstGeom prst="rect">
            <a:avLst/>
          </a:prstGeom>
        </p:spPr>
      </p:pic>
      <p:sp>
        <p:nvSpPr>
          <p:cNvPr id="7" name="Nadpis 1"/>
          <p:cNvSpPr>
            <a:spLocks noGrp="1"/>
          </p:cNvSpPr>
          <p:nvPr>
            <p:ph type="title"/>
          </p:nvPr>
        </p:nvSpPr>
        <p:spPr>
          <a:xfrm>
            <a:off x="683568" y="188640"/>
            <a:ext cx="6275040" cy="562074"/>
          </a:xfrm>
        </p:spPr>
        <p:txBody>
          <a:bodyPr>
            <a:normAutofit fontScale="90000"/>
          </a:bodyPr>
          <a:lstStyle/>
          <a:p>
            <a:r>
              <a:rPr lang="cs-CZ" dirty="0" smtClean="0"/>
              <a:t>Stručná historie ekologie</a:t>
            </a:r>
            <a:endParaRPr lang="cs-CZ" dirty="0"/>
          </a:p>
        </p:txBody>
      </p:sp>
    </p:spTree>
    <p:extLst>
      <p:ext uri="{BB962C8B-B14F-4D97-AF65-F5344CB8AC3E}">
        <p14:creationId xmlns:p14="http://schemas.microsoft.com/office/powerpoint/2010/main" val="2438703176"/>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214085"/>
            <a:ext cx="4464496" cy="550619"/>
          </a:xfrm>
        </p:spPr>
        <p:txBody>
          <a:bodyPr>
            <a:noAutofit/>
          </a:bodyPr>
          <a:lstStyle/>
          <a:p>
            <a:pPr algn="ctr"/>
            <a:r>
              <a:rPr lang="cs-CZ" sz="2400" dirty="0"/>
              <a:t>Obecná ekologie – sylabus </a:t>
            </a:r>
            <a:r>
              <a:rPr lang="cs-CZ" sz="2400" dirty="0" smtClean="0"/>
              <a:t>2024</a:t>
            </a:r>
            <a:endParaRPr lang="cs-CZ" sz="2400" dirty="0"/>
          </a:p>
        </p:txBody>
      </p:sp>
      <p:sp>
        <p:nvSpPr>
          <p:cNvPr id="3" name="Zástupný symbol pro obsah 2"/>
          <p:cNvSpPr>
            <a:spLocks noGrp="1"/>
          </p:cNvSpPr>
          <p:nvPr>
            <p:ph sz="half" idx="1"/>
          </p:nvPr>
        </p:nvSpPr>
        <p:spPr>
          <a:xfrm>
            <a:off x="179512" y="921814"/>
            <a:ext cx="4172445" cy="4235378"/>
          </a:xfrm>
        </p:spPr>
        <p:txBody>
          <a:bodyPr>
            <a:noAutofit/>
          </a:bodyPr>
          <a:lstStyle/>
          <a:p>
            <a:r>
              <a:rPr lang="cs-CZ" sz="1600" b="1" dirty="0"/>
              <a:t>Základní pojmy</a:t>
            </a:r>
            <a:r>
              <a:rPr lang="cs-CZ" sz="1600" dirty="0"/>
              <a:t>, hraniční obory, ekologické faktory, biosféra</a:t>
            </a:r>
          </a:p>
          <a:p>
            <a:r>
              <a:rPr lang="cs-CZ" sz="1600" b="1" dirty="0"/>
              <a:t>Voda</a:t>
            </a:r>
            <a:r>
              <a:rPr lang="cs-CZ" sz="1600" dirty="0"/>
              <a:t>, chemismus, druhy a zdroje, ekologické faktory, adaptace</a:t>
            </a:r>
          </a:p>
          <a:p>
            <a:r>
              <a:rPr lang="cs-CZ" sz="1600" b="1" dirty="0"/>
              <a:t>Sluneční záření</a:t>
            </a:r>
            <a:r>
              <a:rPr lang="cs-CZ" sz="1600" dirty="0"/>
              <a:t>, atmosféra, fotosyntéza, adaptace na diurnální a sezónní změny, teplotní gradienty, </a:t>
            </a:r>
            <a:r>
              <a:rPr lang="cs-CZ" sz="1600" dirty="0" err="1"/>
              <a:t>ekto</a:t>
            </a:r>
            <a:r>
              <a:rPr lang="cs-CZ" sz="1600" dirty="0"/>
              <a:t> a endotermní organismy, adaptace, rozšíření</a:t>
            </a:r>
          </a:p>
          <a:p>
            <a:r>
              <a:rPr lang="cs-CZ" sz="1600" b="1" dirty="0"/>
              <a:t>Půda</a:t>
            </a:r>
            <a:r>
              <a:rPr lang="cs-CZ" sz="1600" dirty="0"/>
              <a:t> a její složení, pedogenetické procesy, humus, </a:t>
            </a:r>
            <a:r>
              <a:rPr lang="cs-CZ" sz="1600" dirty="0" err="1"/>
              <a:t>edafon</a:t>
            </a:r>
            <a:r>
              <a:rPr lang="cs-CZ" sz="1600" dirty="0"/>
              <a:t>, půdní horizonty a typy půd.</a:t>
            </a:r>
          </a:p>
          <a:p>
            <a:r>
              <a:rPr lang="cs-CZ" sz="1600" b="1" dirty="0"/>
              <a:t>Organismus</a:t>
            </a:r>
            <a:r>
              <a:rPr lang="cs-CZ" sz="1600" dirty="0"/>
              <a:t> jako prostředí, parazitismus jako ekologický fenomén, vztahy parazit a hostitel, prostředí parazitů: buňky, tkáně, orgány, manipulační hypotéza</a:t>
            </a:r>
          </a:p>
          <a:p>
            <a:r>
              <a:rPr lang="cs-CZ" sz="1600" b="1" dirty="0"/>
              <a:t>Populace</a:t>
            </a:r>
            <a:r>
              <a:rPr lang="cs-CZ" sz="1600" dirty="0"/>
              <a:t>, základní pojmy, </a:t>
            </a:r>
            <a:r>
              <a:rPr lang="cs-CZ" sz="1600" dirty="0" err="1"/>
              <a:t>kvantitativvní</a:t>
            </a:r>
            <a:r>
              <a:rPr lang="cs-CZ" sz="1600" dirty="0"/>
              <a:t> a kvalitativní charakteristiky, růst, dynamika populací, vnitrodruhové vztahy, životní strategie</a:t>
            </a:r>
          </a:p>
          <a:p>
            <a:r>
              <a:rPr lang="cs-CZ" sz="1600" b="1" dirty="0"/>
              <a:t>Typy biologických interakcí</a:t>
            </a:r>
            <a:r>
              <a:rPr lang="cs-CZ" sz="1600" dirty="0"/>
              <a:t>, produkce a ekologická účinnost, potravní ekologie, teritoriální chování</a:t>
            </a:r>
          </a:p>
        </p:txBody>
      </p:sp>
      <p:sp>
        <p:nvSpPr>
          <p:cNvPr id="4" name="Zástupný symbol pro obsah 3"/>
          <p:cNvSpPr>
            <a:spLocks noGrp="1"/>
          </p:cNvSpPr>
          <p:nvPr>
            <p:ph sz="half" idx="2"/>
          </p:nvPr>
        </p:nvSpPr>
        <p:spPr>
          <a:xfrm>
            <a:off x="4572000" y="260648"/>
            <a:ext cx="4464496" cy="4137924"/>
          </a:xfrm>
        </p:spPr>
        <p:txBody>
          <a:bodyPr>
            <a:noAutofit/>
          </a:bodyPr>
          <a:lstStyle/>
          <a:p>
            <a:r>
              <a:rPr lang="cs-CZ" sz="1600" b="1" dirty="0"/>
              <a:t>Společenstva</a:t>
            </a:r>
            <a:r>
              <a:rPr lang="cs-CZ" sz="1600" dirty="0"/>
              <a:t> a </a:t>
            </a:r>
            <a:r>
              <a:rPr lang="cs-CZ" sz="1600" b="1" dirty="0"/>
              <a:t>biodiverzita,</a:t>
            </a:r>
            <a:r>
              <a:rPr lang="cs-CZ" sz="1600" dirty="0"/>
              <a:t> prostorové vztahy a gradienty, sukcese, klimax, nika, </a:t>
            </a:r>
            <a:r>
              <a:rPr lang="cs-CZ" sz="1600" dirty="0" err="1"/>
              <a:t>kompetice</a:t>
            </a:r>
            <a:r>
              <a:rPr lang="cs-CZ" sz="1600" dirty="0"/>
              <a:t> ve společenstvu, analýza diverzity</a:t>
            </a:r>
            <a:endParaRPr lang="cs-CZ" sz="1600" b="1" dirty="0"/>
          </a:p>
          <a:p>
            <a:r>
              <a:rPr lang="cs-CZ" sz="1600" b="1" dirty="0"/>
              <a:t>Ekosystémy</a:t>
            </a:r>
            <a:r>
              <a:rPr lang="cs-CZ" sz="1600" dirty="0"/>
              <a:t>, biomasa, primární  a sekundární produktivita, toky energie, potravní řetězce, bilance živin v ES, geochemické cykly, vliv člověka (P,N,S,C)</a:t>
            </a:r>
          </a:p>
          <a:p>
            <a:r>
              <a:rPr lang="cs-CZ" sz="1600" b="1" dirty="0"/>
              <a:t>Biomy</a:t>
            </a:r>
            <a:r>
              <a:rPr lang="cs-CZ" sz="1600" dirty="0"/>
              <a:t> a </a:t>
            </a:r>
            <a:r>
              <a:rPr lang="cs-CZ" sz="1600" b="1" dirty="0"/>
              <a:t>Biosféra</a:t>
            </a:r>
            <a:r>
              <a:rPr lang="cs-CZ" sz="1600" dirty="0"/>
              <a:t> Země, definice, základní typy biomů, </a:t>
            </a:r>
          </a:p>
          <a:p>
            <a:r>
              <a:rPr lang="cs-CZ" sz="1600" b="1" dirty="0"/>
              <a:t>Evoluční ekologie</a:t>
            </a:r>
            <a:r>
              <a:rPr lang="cs-CZ" sz="1600" dirty="0"/>
              <a:t>, životní strategie, evoluční kompromisy, reprodukční strategie, </a:t>
            </a:r>
            <a:r>
              <a:rPr lang="cs-CZ" sz="1600" dirty="0" err="1"/>
              <a:t>allometrické</a:t>
            </a:r>
            <a:r>
              <a:rPr lang="cs-CZ" sz="1600" dirty="0"/>
              <a:t> vztahy, vliv velikosti. </a:t>
            </a:r>
            <a:endParaRPr lang="cs-CZ" sz="1600" b="1" dirty="0"/>
          </a:p>
          <a:p>
            <a:r>
              <a:rPr lang="cs-CZ" sz="1600" b="1" dirty="0"/>
              <a:t>Ekologie a životní prostředí</a:t>
            </a:r>
            <a:r>
              <a:rPr lang="cs-CZ" sz="1600" dirty="0"/>
              <a:t>, destrukce a degradace životního prostředí, populační exploze lidstva, ekosystémové služby.</a:t>
            </a:r>
          </a:p>
          <a:p>
            <a:r>
              <a:rPr lang="cs-CZ" sz="1600" b="1" dirty="0" err="1"/>
              <a:t>Ekotoxikologie</a:t>
            </a:r>
            <a:r>
              <a:rPr lang="cs-CZ" sz="1600" b="1" dirty="0"/>
              <a:t>, </a:t>
            </a:r>
            <a:r>
              <a:rPr lang="cs-CZ" sz="1600" dirty="0"/>
              <a:t>chemie životního prostředí, znečištění, biomonitoring a </a:t>
            </a:r>
            <a:r>
              <a:rPr lang="cs-CZ" sz="1600" dirty="0" err="1"/>
              <a:t>bioindikace</a:t>
            </a:r>
            <a:r>
              <a:rPr lang="cs-CZ" sz="1600" dirty="0"/>
              <a:t>, ochrana životního prostředí, ekologie a lidské zdraví </a:t>
            </a:r>
            <a:endParaRPr lang="cs-CZ" sz="1600" b="1" dirty="0"/>
          </a:p>
          <a:p>
            <a:r>
              <a:rPr lang="cs-CZ" sz="1600" b="1" dirty="0"/>
              <a:t>Co je </a:t>
            </a:r>
            <a:r>
              <a:rPr lang="cs-CZ" sz="1600" b="1" dirty="0" err="1"/>
              <a:t>Human</a:t>
            </a:r>
            <a:r>
              <a:rPr lang="cs-CZ" sz="1600" b="1" dirty="0"/>
              <a:t> </a:t>
            </a:r>
            <a:r>
              <a:rPr lang="cs-CZ" sz="1600" b="1" dirty="0" err="1"/>
              <a:t>ecology</a:t>
            </a:r>
            <a:r>
              <a:rPr lang="cs-CZ" sz="1600" dirty="0"/>
              <a:t>, Populace a systémy zpětné vazby, regulace populace, ekosystém a sociální systémy, koadaptace, udržitelné a neudržitelné interakce </a:t>
            </a:r>
            <a:r>
              <a:rPr lang="cs-CZ" sz="1600" dirty="0" err="1"/>
              <a:t>human</a:t>
            </a:r>
            <a:r>
              <a:rPr lang="cs-CZ" sz="1600" dirty="0"/>
              <a:t> – ekosystémů. Pojetí urban biodiverzity. Agroekologie</a:t>
            </a:r>
          </a:p>
        </p:txBody>
      </p:sp>
    </p:spTree>
    <p:extLst>
      <p:ext uri="{BB962C8B-B14F-4D97-AF65-F5344CB8AC3E}">
        <p14:creationId xmlns:p14="http://schemas.microsoft.com/office/powerpoint/2010/main" val="2973606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57200" y="188640"/>
            <a:ext cx="8136904" cy="6586478"/>
          </a:xfrm>
          <a:prstGeom prst="rect">
            <a:avLst/>
          </a:prstGeom>
        </p:spPr>
      </p:pic>
      <p:sp>
        <p:nvSpPr>
          <p:cNvPr id="3" name="Obdélník 2"/>
          <p:cNvSpPr/>
          <p:nvPr/>
        </p:nvSpPr>
        <p:spPr>
          <a:xfrm>
            <a:off x="3059832" y="4869160"/>
            <a:ext cx="3528392"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827584" y="5301208"/>
            <a:ext cx="5472608"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827584" y="5733256"/>
            <a:ext cx="129614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979712" y="326345"/>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9" name="TextovéPole 8"/>
          <p:cNvSpPr txBox="1"/>
          <p:nvPr/>
        </p:nvSpPr>
        <p:spPr>
          <a:xfrm>
            <a:off x="3131840" y="476672"/>
            <a:ext cx="2906437" cy="523220"/>
          </a:xfrm>
          <a:prstGeom prst="rect">
            <a:avLst/>
          </a:prstGeom>
          <a:noFill/>
        </p:spPr>
        <p:txBody>
          <a:bodyPr wrap="none" rtlCol="0">
            <a:spAutoFit/>
          </a:bodyPr>
          <a:lstStyle/>
          <a:p>
            <a:r>
              <a:rPr lang="cs-CZ" sz="2800" b="1" dirty="0" smtClean="0"/>
              <a:t>Z historie ekologie</a:t>
            </a:r>
            <a:endParaRPr lang="cs-CZ" sz="2800" b="1" dirty="0"/>
          </a:p>
        </p:txBody>
      </p:sp>
    </p:spTree>
    <p:extLst>
      <p:ext uri="{BB962C8B-B14F-4D97-AF65-F5344CB8AC3E}">
        <p14:creationId xmlns:p14="http://schemas.microsoft.com/office/powerpoint/2010/main" val="14598362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48654"/>
          </a:xfrm>
        </p:spPr>
        <p:txBody>
          <a:bodyPr>
            <a:normAutofit fontScale="90000"/>
          </a:bodyPr>
          <a:lstStyle/>
          <a:p>
            <a:r>
              <a:rPr lang="cs-CZ" dirty="0" smtClean="0"/>
              <a:t/>
            </a:r>
            <a:br>
              <a:rPr lang="cs-CZ" dirty="0" smtClean="0"/>
            </a:br>
            <a:r>
              <a:rPr lang="cs-CZ" dirty="0" smtClean="0"/>
              <a:t>Ekologie a doba zámořských objevů</a:t>
            </a:r>
            <a:r>
              <a:rPr lang="cs-CZ" dirty="0"/>
              <a:t/>
            </a:r>
            <a:br>
              <a:rPr lang="cs-CZ" dirty="0"/>
            </a:br>
            <a:endParaRPr lang="cs-CZ" dirty="0"/>
          </a:p>
        </p:txBody>
      </p:sp>
      <p:pic>
        <p:nvPicPr>
          <p:cNvPr id="80898" name="Picture 2" descr="undefined"/>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28688" y="1367839"/>
            <a:ext cx="4142549" cy="412232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657528" y="5723964"/>
            <a:ext cx="3698448" cy="369332"/>
          </a:xfrm>
          <a:prstGeom prst="rect">
            <a:avLst/>
          </a:prstGeom>
        </p:spPr>
        <p:txBody>
          <a:bodyPr wrap="none">
            <a:spAutoFit/>
          </a:bodyPr>
          <a:lstStyle/>
          <a:p>
            <a:r>
              <a:rPr lang="pl-PL" dirty="0">
                <a:solidFill>
                  <a:srgbClr val="202122"/>
                </a:solidFill>
                <a:latin typeface="Arial" panose="020B0604020202020204" pitchFamily="34" charset="0"/>
              </a:rPr>
              <a:t>Mapa světa z roku 1459 (Benátky)</a:t>
            </a:r>
            <a:endParaRPr lang="cs-CZ" dirty="0"/>
          </a:p>
        </p:txBody>
      </p:sp>
      <p:pic>
        <p:nvPicPr>
          <p:cNvPr id="80900" name="Picture 4" descr="undefine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60032" y="1357095"/>
            <a:ext cx="3462254" cy="413306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4932040" y="5590981"/>
            <a:ext cx="3689648" cy="646331"/>
          </a:xfrm>
          <a:prstGeom prst="rect">
            <a:avLst/>
          </a:prstGeom>
        </p:spPr>
        <p:txBody>
          <a:bodyPr wrap="square">
            <a:spAutoFit/>
          </a:bodyPr>
          <a:lstStyle/>
          <a:p>
            <a:pPr algn="ctr"/>
            <a:r>
              <a:rPr lang="pl-PL" dirty="0" smtClean="0">
                <a:solidFill>
                  <a:srgbClr val="202122"/>
                </a:solidFill>
                <a:latin typeface="Arial" panose="020B0604020202020204" pitchFamily="34" charset="0"/>
              </a:rPr>
              <a:t>Španělská karaka </a:t>
            </a:r>
            <a:r>
              <a:rPr lang="pl-PL" dirty="0">
                <a:solidFill>
                  <a:srgbClr val="202122"/>
                </a:solidFill>
                <a:latin typeface="Arial" panose="020B0604020202020204" pitchFamily="34" charset="0"/>
              </a:rPr>
              <a:t>na obraze Andriese van Eertvelt z roku 1628</a:t>
            </a:r>
            <a:endParaRPr lang="cs-CZ" dirty="0"/>
          </a:p>
        </p:txBody>
      </p:sp>
    </p:spTree>
    <p:extLst>
      <p:ext uri="{BB962C8B-B14F-4D97-AF65-F5344CB8AC3E}">
        <p14:creationId xmlns:p14="http://schemas.microsoft.com/office/powerpoint/2010/main" val="6398489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683568" y="177008"/>
            <a:ext cx="8229998" cy="6503983"/>
          </a:xfrm>
          <a:prstGeom prst="rect">
            <a:avLst/>
          </a:prstGeom>
        </p:spPr>
      </p:pic>
      <p:sp>
        <p:nvSpPr>
          <p:cNvPr id="4" name="Obdélník 3"/>
          <p:cNvSpPr/>
          <p:nvPr/>
        </p:nvSpPr>
        <p:spPr>
          <a:xfrm>
            <a:off x="1979712" y="332656"/>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6" name="TextovéPole 5"/>
          <p:cNvSpPr txBox="1"/>
          <p:nvPr/>
        </p:nvSpPr>
        <p:spPr>
          <a:xfrm>
            <a:off x="3131840" y="476672"/>
            <a:ext cx="2906437" cy="523220"/>
          </a:xfrm>
          <a:prstGeom prst="rect">
            <a:avLst/>
          </a:prstGeom>
          <a:noFill/>
        </p:spPr>
        <p:txBody>
          <a:bodyPr wrap="none" rtlCol="0">
            <a:spAutoFit/>
          </a:bodyPr>
          <a:lstStyle/>
          <a:p>
            <a:r>
              <a:rPr lang="cs-CZ" sz="2800" b="1" dirty="0" smtClean="0"/>
              <a:t>Z historie ekologie</a:t>
            </a:r>
            <a:endParaRPr lang="cs-CZ" sz="2800" b="1" dirty="0"/>
          </a:p>
        </p:txBody>
      </p:sp>
      <p:sp>
        <p:nvSpPr>
          <p:cNvPr id="7" name="Obdélník 6"/>
          <p:cNvSpPr/>
          <p:nvPr/>
        </p:nvSpPr>
        <p:spPr>
          <a:xfrm>
            <a:off x="1043608" y="3429000"/>
            <a:ext cx="6696744"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043608" y="6021288"/>
            <a:ext cx="2160240"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184091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400" dirty="0"/>
              <a:t>Zámořské cesty Portugalců a Španělů</a:t>
            </a:r>
          </a:p>
        </p:txBody>
      </p:sp>
      <p:pic>
        <p:nvPicPr>
          <p:cNvPr id="90114" name="Picture 2" descr="undefine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7116" y="1425138"/>
            <a:ext cx="8829768" cy="4113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65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48680"/>
            <a:ext cx="8229600" cy="1143000"/>
          </a:xfrm>
        </p:spPr>
        <p:txBody>
          <a:bodyPr>
            <a:noAutofit/>
          </a:bodyPr>
          <a:lstStyle/>
          <a:p>
            <a:r>
              <a:rPr lang="cs-CZ" sz="2600" dirty="0"/>
              <a:t>Kapitán </a:t>
            </a:r>
            <a:r>
              <a:rPr lang="cs-CZ" sz="2600" b="1" dirty="0"/>
              <a:t>James </a:t>
            </a:r>
            <a:r>
              <a:rPr lang="cs-CZ" sz="2600" b="1" dirty="0" err="1"/>
              <a:t>Cook</a:t>
            </a:r>
            <a:r>
              <a:rPr lang="cs-CZ" sz="2600" dirty="0"/>
              <a:t> (7. listopadu 1728 – 14. února 1779) byl britský cestovatel, kartograf a námořní důstojník, který </a:t>
            </a:r>
            <a:r>
              <a:rPr lang="cs-CZ" sz="2600" dirty="0" smtClean="0"/>
              <a:t>se proslavil </a:t>
            </a:r>
            <a:r>
              <a:rPr lang="cs-CZ" sz="2600" dirty="0"/>
              <a:t>svými třemi plavbami v letech 1768 až 1779 v Tichém oceánu, zejména na Nový Zéland a do Austrálie.</a:t>
            </a:r>
          </a:p>
        </p:txBody>
      </p:sp>
      <p:pic>
        <p:nvPicPr>
          <p:cNvPr id="92162" name="Picture 2" descr="undefined"/>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20888"/>
            <a:ext cx="3168351" cy="397628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undefine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635896" y="2420888"/>
            <a:ext cx="5328757" cy="397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088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85800"/>
            <a:ext cx="8229600" cy="1143000"/>
          </a:xfrm>
        </p:spPr>
        <p:txBody>
          <a:bodyPr>
            <a:normAutofit fontScale="90000"/>
          </a:bodyPr>
          <a:lstStyle/>
          <a:p>
            <a:r>
              <a:rPr lang="cs-CZ" sz="3300" b="1" dirty="0"/>
              <a:t>Trasy plaveb kapitána Jamese </a:t>
            </a:r>
            <a:r>
              <a:rPr lang="cs-CZ" sz="3300" b="1" dirty="0" err="1"/>
              <a:t>Cooka</a:t>
            </a:r>
            <a:r>
              <a:rPr lang="cs-CZ" sz="3300" dirty="0"/>
              <a:t>. </a:t>
            </a:r>
            <a:r>
              <a:rPr lang="cs-CZ" sz="3300" dirty="0" smtClean="0"/>
              <a:t/>
            </a:r>
            <a:br>
              <a:rPr lang="cs-CZ" sz="3300" dirty="0" smtClean="0"/>
            </a:br>
            <a:r>
              <a:rPr lang="cs-CZ" sz="2900" dirty="0" smtClean="0"/>
              <a:t>První </a:t>
            </a:r>
            <a:r>
              <a:rPr lang="cs-CZ" sz="2900" dirty="0"/>
              <a:t>plavba je zobrazena </a:t>
            </a:r>
            <a:r>
              <a:rPr lang="cs-CZ" sz="2900" b="1" dirty="0" smtClean="0">
                <a:solidFill>
                  <a:srgbClr val="FF0000"/>
                </a:solidFill>
              </a:rPr>
              <a:t>červeně</a:t>
            </a:r>
            <a:r>
              <a:rPr lang="cs-CZ" sz="2900" dirty="0" smtClean="0">
                <a:solidFill>
                  <a:srgbClr val="FF0000"/>
                </a:solidFill>
              </a:rPr>
              <a:t>,</a:t>
            </a:r>
            <a:r>
              <a:rPr lang="cs-CZ" sz="2900" dirty="0" smtClean="0"/>
              <a:t> </a:t>
            </a:r>
            <a:r>
              <a:rPr lang="cs-CZ" sz="2900" dirty="0"/>
              <a:t>druhá plavba v roce </a:t>
            </a:r>
            <a:r>
              <a:rPr lang="cs-CZ" sz="2900" dirty="0" smtClean="0"/>
              <a:t>- </a:t>
            </a:r>
            <a:r>
              <a:rPr lang="cs-CZ" sz="2900" b="1" dirty="0" smtClean="0">
                <a:solidFill>
                  <a:srgbClr val="00B050"/>
                </a:solidFill>
              </a:rPr>
              <a:t>zelená </a:t>
            </a:r>
            <a:r>
              <a:rPr lang="cs-CZ" sz="2900" dirty="0" smtClean="0"/>
              <a:t>a </a:t>
            </a:r>
            <a:r>
              <a:rPr lang="cs-CZ" sz="2900" dirty="0"/>
              <a:t>třetí plavbu v roce </a:t>
            </a:r>
            <a:r>
              <a:rPr lang="cs-CZ" sz="2900" dirty="0" smtClean="0"/>
              <a:t>- </a:t>
            </a:r>
            <a:r>
              <a:rPr lang="cs-CZ" sz="2900" b="1" dirty="0" smtClean="0">
                <a:solidFill>
                  <a:srgbClr val="00B0F0"/>
                </a:solidFill>
              </a:rPr>
              <a:t>modrá</a:t>
            </a:r>
            <a:r>
              <a:rPr lang="cs-CZ" sz="2900" dirty="0" smtClean="0"/>
              <a:t>. </a:t>
            </a:r>
            <a:r>
              <a:rPr lang="cs-CZ" sz="2900" dirty="0"/>
              <a:t>Trasa </a:t>
            </a:r>
            <a:r>
              <a:rPr lang="cs-CZ" sz="2900" dirty="0" err="1"/>
              <a:t>Cookovy</a:t>
            </a:r>
            <a:r>
              <a:rPr lang="cs-CZ" sz="2900" dirty="0"/>
              <a:t> posádky po jeho smrti je znázorněna přerušovanou modrou</a:t>
            </a:r>
          </a:p>
        </p:txBody>
      </p:sp>
      <p:pic>
        <p:nvPicPr>
          <p:cNvPr id="93186" name="Picture 2" descr="undefine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9552" y="2204864"/>
            <a:ext cx="8207116" cy="4113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575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251520" y="116632"/>
            <a:ext cx="8069585" cy="6455668"/>
          </a:xfrm>
          <a:prstGeom prst="rect">
            <a:avLst/>
          </a:prstGeom>
        </p:spPr>
      </p:pic>
      <p:sp>
        <p:nvSpPr>
          <p:cNvPr id="4" name="Obdélník 3"/>
          <p:cNvSpPr/>
          <p:nvPr/>
        </p:nvSpPr>
        <p:spPr>
          <a:xfrm>
            <a:off x="611560" y="2348880"/>
            <a:ext cx="4464496"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763688" y="4581128"/>
            <a:ext cx="1800200"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835696" y="254337"/>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8" name="TextovéPole 7"/>
          <p:cNvSpPr txBox="1"/>
          <p:nvPr/>
        </p:nvSpPr>
        <p:spPr>
          <a:xfrm>
            <a:off x="3131840" y="404664"/>
            <a:ext cx="2906437" cy="523220"/>
          </a:xfrm>
          <a:prstGeom prst="rect">
            <a:avLst/>
          </a:prstGeom>
          <a:noFill/>
        </p:spPr>
        <p:txBody>
          <a:bodyPr wrap="none" rtlCol="0">
            <a:spAutoFit/>
          </a:bodyPr>
          <a:lstStyle/>
          <a:p>
            <a:r>
              <a:rPr lang="cs-CZ" sz="2800" b="1" dirty="0" smtClean="0"/>
              <a:t>Z historie ekologie</a:t>
            </a:r>
            <a:endParaRPr lang="cs-CZ" sz="2800" b="1" dirty="0"/>
          </a:p>
        </p:txBody>
      </p:sp>
    </p:spTree>
    <p:extLst>
      <p:ext uri="{BB962C8B-B14F-4D97-AF65-F5344CB8AC3E}">
        <p14:creationId xmlns:p14="http://schemas.microsoft.com/office/powerpoint/2010/main" val="1944712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395536" y="44624"/>
            <a:ext cx="5400600" cy="7983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a:xfrm>
            <a:off x="457200" y="-13394"/>
            <a:ext cx="4762872" cy="778098"/>
          </a:xfrm>
        </p:spPr>
        <p:txBody>
          <a:bodyPr>
            <a:normAutofit fontScale="90000"/>
          </a:bodyPr>
          <a:lstStyle/>
          <a:p>
            <a:r>
              <a:rPr lang="cs-CZ" dirty="0" smtClean="0"/>
              <a:t/>
            </a:r>
            <a:br>
              <a:rPr lang="cs-CZ" dirty="0" smtClean="0"/>
            </a:br>
            <a:r>
              <a:rPr lang="cs-CZ" sz="3300" dirty="0" smtClean="0">
                <a:solidFill>
                  <a:schemeClr val="bg1"/>
                </a:solidFill>
              </a:rPr>
              <a:t>Alfred </a:t>
            </a:r>
            <a:r>
              <a:rPr lang="cs-CZ" sz="3300" dirty="0" err="1" smtClean="0">
                <a:solidFill>
                  <a:schemeClr val="bg1"/>
                </a:solidFill>
              </a:rPr>
              <a:t>Russel</a:t>
            </a:r>
            <a:r>
              <a:rPr lang="cs-CZ" sz="3300" dirty="0" smtClean="0">
                <a:solidFill>
                  <a:schemeClr val="bg1"/>
                </a:solidFill>
              </a:rPr>
              <a:t> </a:t>
            </a:r>
            <a:r>
              <a:rPr lang="cs-CZ" sz="3300" dirty="0" err="1" smtClean="0">
                <a:solidFill>
                  <a:schemeClr val="bg1"/>
                </a:solidFill>
              </a:rPr>
              <a:t>Wallace</a:t>
            </a:r>
            <a:r>
              <a:rPr lang="cs-CZ" sz="3300" dirty="0"/>
              <a:t/>
            </a:r>
            <a:br>
              <a:rPr lang="cs-CZ" sz="3300" dirty="0"/>
            </a:br>
            <a:endParaRPr lang="cs-CZ" sz="3300" dirty="0"/>
          </a:p>
        </p:txBody>
      </p:sp>
      <p:pic>
        <p:nvPicPr>
          <p:cNvPr id="94210" name="Picture 2" descr="undefined"/>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196420" y="260648"/>
            <a:ext cx="2656486" cy="3857931"/>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descr="Map of Wallace's travels in the Malay Archipela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803113"/>
            <a:ext cx="5513205" cy="3345967"/>
          </a:xfrm>
          <a:prstGeom prst="rect">
            <a:avLst/>
          </a:prstGeom>
          <a:noFill/>
          <a:extLst>
            <a:ext uri="{909E8E84-426E-40DD-AFC4-6F175D3DCCD1}">
              <a14:hiddenFill xmlns:a14="http://schemas.microsoft.com/office/drawing/2010/main">
                <a:solidFill>
                  <a:srgbClr val="FFFFFF"/>
                </a:solidFill>
              </a14:hiddenFill>
            </a:ext>
          </a:extLst>
        </p:spPr>
      </p:pic>
      <p:pic>
        <p:nvPicPr>
          <p:cNvPr id="94214" name="Picture 6" descr="illustration of Wallace's flying fro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712" y="4354093"/>
            <a:ext cx="2448272" cy="2386109"/>
          </a:xfrm>
          <a:prstGeom prst="rect">
            <a:avLst/>
          </a:prstGeom>
          <a:noFill/>
          <a:extLst>
            <a:ext uri="{909E8E84-426E-40DD-AFC4-6F175D3DCCD1}">
              <a14:hiddenFill xmlns:a14="http://schemas.microsoft.com/office/drawing/2010/main">
                <a:solidFill>
                  <a:srgbClr val="FFFFFF"/>
                </a:solidFill>
              </a14:hiddenFill>
            </a:ext>
          </a:extLst>
        </p:spPr>
      </p:pic>
      <p:pic>
        <p:nvPicPr>
          <p:cNvPr id="94216" name="Picture 8"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926" y="4269773"/>
            <a:ext cx="1687534" cy="2470429"/>
          </a:xfrm>
          <a:prstGeom prst="rect">
            <a:avLst/>
          </a:prstGeom>
          <a:noFill/>
          <a:extLst>
            <a:ext uri="{909E8E84-426E-40DD-AFC4-6F175D3DCCD1}">
              <a14:hiddenFill xmlns:a14="http://schemas.microsoft.com/office/drawing/2010/main">
                <a:solidFill>
                  <a:srgbClr val="FFFFFF"/>
                </a:solidFill>
              </a14:hiddenFill>
            </a:ext>
          </a:extLst>
        </p:spPr>
      </p:pic>
      <p:pic>
        <p:nvPicPr>
          <p:cNvPr id="94218" name="Picture 10" descr="see cap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3780" y="4200422"/>
            <a:ext cx="1629126" cy="2519111"/>
          </a:xfrm>
          <a:prstGeom prst="rect">
            <a:avLst/>
          </a:prstGeom>
          <a:noFill/>
          <a:extLst>
            <a:ext uri="{909E8E84-426E-40DD-AFC4-6F175D3DCCD1}">
              <a14:hiddenFill xmlns:a14="http://schemas.microsoft.com/office/drawing/2010/main">
                <a:solidFill>
                  <a:srgbClr val="FFFFFF"/>
                </a:solidFill>
              </a14:hiddenFill>
            </a:ext>
          </a:extLst>
        </p:spPr>
      </p:pic>
      <p:pic>
        <p:nvPicPr>
          <p:cNvPr id="94220" name="Picture 12" descr="illustration of a chimpanzee from one of Wallace's 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7198" y="4187488"/>
            <a:ext cx="2111066" cy="249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621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57200" y="162937"/>
            <a:ext cx="8136904" cy="6532125"/>
          </a:xfrm>
          <a:prstGeom prst="rect">
            <a:avLst/>
          </a:prstGeom>
        </p:spPr>
      </p:pic>
      <p:sp>
        <p:nvSpPr>
          <p:cNvPr id="4" name="Obdélník 3"/>
          <p:cNvSpPr/>
          <p:nvPr/>
        </p:nvSpPr>
        <p:spPr>
          <a:xfrm>
            <a:off x="827584" y="3284984"/>
            <a:ext cx="4752528"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979712" y="260648"/>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7" name="TextovéPole 6"/>
          <p:cNvSpPr txBox="1"/>
          <p:nvPr/>
        </p:nvSpPr>
        <p:spPr>
          <a:xfrm>
            <a:off x="3131840" y="404664"/>
            <a:ext cx="2906437" cy="523220"/>
          </a:xfrm>
          <a:prstGeom prst="rect">
            <a:avLst/>
          </a:prstGeom>
          <a:noFill/>
        </p:spPr>
        <p:txBody>
          <a:bodyPr wrap="none" rtlCol="0">
            <a:spAutoFit/>
          </a:bodyPr>
          <a:lstStyle/>
          <a:p>
            <a:r>
              <a:rPr lang="cs-CZ" sz="2800" b="1" dirty="0" smtClean="0"/>
              <a:t>Z historie ekologie</a:t>
            </a:r>
            <a:endParaRPr lang="cs-CZ" sz="2800" b="1" dirty="0"/>
          </a:p>
        </p:txBody>
      </p:sp>
    </p:spTree>
    <p:extLst>
      <p:ext uri="{BB962C8B-B14F-4D97-AF65-F5344CB8AC3E}">
        <p14:creationId xmlns:p14="http://schemas.microsoft.com/office/powerpoint/2010/main" val="2245880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778098"/>
          </a:xfrm>
        </p:spPr>
        <p:txBody>
          <a:bodyPr>
            <a:normAutofit/>
          </a:bodyPr>
          <a:lstStyle/>
          <a:p>
            <a:r>
              <a:rPr lang="cs-CZ" sz="3470" dirty="0" smtClean="0"/>
              <a:t>5 letá cesta kolem světa lodi H.M.S. Beagle</a:t>
            </a:r>
            <a:endParaRPr lang="cs-CZ" sz="3470"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92696"/>
            <a:ext cx="8229600" cy="380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1881" y="4221088"/>
            <a:ext cx="4339895"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534" y="4433071"/>
            <a:ext cx="3490216" cy="237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255839"/>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Přednáška č.1 </a:t>
            </a:r>
            <a:r>
              <a:rPr lang="cs-CZ" smtClean="0"/>
              <a:t>- osnova</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Úvod a doporučená literatura</a:t>
            </a:r>
          </a:p>
          <a:p>
            <a:r>
              <a:rPr lang="cs-CZ" dirty="0" smtClean="0"/>
              <a:t>Definice a cíle ekologie</a:t>
            </a:r>
          </a:p>
          <a:p>
            <a:r>
              <a:rPr lang="cs-CZ" dirty="0" smtClean="0"/>
              <a:t>Ekologie a systém biologických věd</a:t>
            </a:r>
          </a:p>
          <a:p>
            <a:r>
              <a:rPr lang="cs-CZ" dirty="0" smtClean="0"/>
              <a:t>Stručná historie ekologie</a:t>
            </a:r>
          </a:p>
          <a:p>
            <a:r>
              <a:rPr lang="cs-CZ" dirty="0" smtClean="0"/>
              <a:t>Ekologie jako exaktní věda</a:t>
            </a:r>
          </a:p>
          <a:p>
            <a:r>
              <a:rPr lang="cs-CZ" dirty="0" smtClean="0"/>
              <a:t>Základní metody výzkumu</a:t>
            </a:r>
          </a:p>
          <a:p>
            <a:r>
              <a:rPr lang="cs-CZ" dirty="0" smtClean="0"/>
              <a:t>Hierarchie biologických systémů</a:t>
            </a:r>
          </a:p>
          <a:p>
            <a:r>
              <a:rPr lang="cs-CZ" dirty="0" smtClean="0"/>
              <a:t>Autekologie, </a:t>
            </a:r>
            <a:r>
              <a:rPr lang="cs-CZ" dirty="0" err="1" smtClean="0"/>
              <a:t>demekologie</a:t>
            </a:r>
            <a:r>
              <a:rPr lang="cs-CZ" dirty="0" smtClean="0"/>
              <a:t>, synekologie, dělení ekologie</a:t>
            </a:r>
          </a:p>
          <a:p>
            <a:r>
              <a:rPr lang="cs-CZ" dirty="0" smtClean="0"/>
              <a:t>Ekologická pravidla a zákonitosti (Bergmanovo, Allenovo, </a:t>
            </a:r>
            <a:r>
              <a:rPr lang="cs-CZ" dirty="0" err="1" smtClean="0"/>
              <a:t>Hesseho</a:t>
            </a:r>
            <a:r>
              <a:rPr lang="cs-CZ" dirty="0" smtClean="0"/>
              <a:t>, </a:t>
            </a:r>
            <a:r>
              <a:rPr lang="cs-CZ" dirty="0" err="1" smtClean="0"/>
              <a:t>Glogerovo</a:t>
            </a:r>
            <a:r>
              <a:rPr lang="cs-CZ" dirty="0" smtClean="0"/>
              <a:t>, Jordanovo) Teorie ostrovní geografie</a:t>
            </a:r>
          </a:p>
          <a:p>
            <a:r>
              <a:rPr lang="cs-CZ" dirty="0" smtClean="0"/>
              <a:t>Systém vztahů v ekologii</a:t>
            </a:r>
          </a:p>
          <a:p>
            <a:r>
              <a:rPr lang="cs-CZ" dirty="0" smtClean="0"/>
              <a:t>Organismy a jejich prostředí</a:t>
            </a:r>
          </a:p>
          <a:p>
            <a:endParaRPr lang="cs-CZ" dirty="0" smtClean="0"/>
          </a:p>
          <a:p>
            <a:endParaRPr lang="cs-CZ" dirty="0" smtClean="0"/>
          </a:p>
          <a:p>
            <a:endParaRPr lang="cs-CZ" dirty="0"/>
          </a:p>
        </p:txBody>
      </p:sp>
    </p:spTree>
    <p:extLst>
      <p:ext uri="{BB962C8B-B14F-4D97-AF65-F5344CB8AC3E}">
        <p14:creationId xmlns:p14="http://schemas.microsoft.com/office/powerpoint/2010/main" val="4019858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251520" y="332656"/>
            <a:ext cx="3456384" cy="115212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a:xfrm>
            <a:off x="35496" y="341784"/>
            <a:ext cx="3960440" cy="1143000"/>
          </a:xfrm>
        </p:spPr>
        <p:txBody>
          <a:bodyPr>
            <a:normAutofit fontScale="90000"/>
          </a:bodyPr>
          <a:lstStyle/>
          <a:p>
            <a:r>
              <a:rPr lang="cs-CZ" dirty="0">
                <a:solidFill>
                  <a:schemeClr val="bg1"/>
                </a:solidFill>
              </a:rPr>
              <a:t>Gregor Mendel</a:t>
            </a:r>
            <a:br>
              <a:rPr lang="cs-CZ" dirty="0">
                <a:solidFill>
                  <a:schemeClr val="bg1"/>
                </a:solidFill>
              </a:rPr>
            </a:br>
            <a:r>
              <a:rPr lang="cs-CZ" sz="2700" dirty="0" smtClean="0">
                <a:solidFill>
                  <a:schemeClr val="bg1"/>
                </a:solidFill>
              </a:rPr>
              <a:t>(1822 – 1884)</a:t>
            </a:r>
            <a:endParaRPr lang="cs-CZ" sz="2700" dirty="0">
              <a:solidFill>
                <a:schemeClr val="bg1"/>
              </a:solidFill>
            </a:endParaRPr>
          </a:p>
        </p:txBody>
      </p:sp>
      <p:pic>
        <p:nvPicPr>
          <p:cNvPr id="23554"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50438" y="238728"/>
            <a:ext cx="1945716" cy="311501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4211959" y="251087"/>
            <a:ext cx="2521245" cy="3102657"/>
          </a:xfrm>
          <a:prstGeom prst="rect">
            <a:avLst/>
          </a:prstGeom>
        </p:spPr>
      </p:pic>
      <p:sp>
        <p:nvSpPr>
          <p:cNvPr id="5" name="Obdélník 4"/>
          <p:cNvSpPr/>
          <p:nvPr/>
        </p:nvSpPr>
        <p:spPr>
          <a:xfrm>
            <a:off x="251521" y="1906954"/>
            <a:ext cx="3816424" cy="3970318"/>
          </a:xfrm>
          <a:prstGeom prst="rect">
            <a:avLst/>
          </a:prstGeom>
        </p:spPr>
        <p:txBody>
          <a:bodyPr wrap="square">
            <a:spAutoFit/>
          </a:bodyPr>
          <a:lstStyle/>
          <a:p>
            <a:r>
              <a:rPr lang="cs-CZ" b="1" dirty="0">
                <a:solidFill>
                  <a:srgbClr val="202122"/>
                </a:solidFill>
                <a:latin typeface="Arial" panose="020B0604020202020204" pitchFamily="34" charset="0"/>
              </a:rPr>
              <a:t>Gregor Johann Mendel</a:t>
            </a:r>
            <a:r>
              <a:rPr lang="cs-CZ" dirty="0">
                <a:solidFill>
                  <a:srgbClr val="202122"/>
                </a:solidFill>
                <a:latin typeface="Arial" panose="020B0604020202020204" pitchFamily="34" charset="0"/>
              </a:rPr>
              <a:t> (česky též </a:t>
            </a:r>
            <a:r>
              <a:rPr lang="cs-CZ" i="1" dirty="0">
                <a:solidFill>
                  <a:srgbClr val="202122"/>
                </a:solidFill>
                <a:latin typeface="Arial" panose="020B0604020202020204" pitchFamily="34" charset="0"/>
              </a:rPr>
              <a:t>Řehoř </a:t>
            </a:r>
            <a:r>
              <a:rPr lang="cs-CZ" i="1" dirty="0" smtClean="0">
                <a:solidFill>
                  <a:srgbClr val="202122"/>
                </a:solidFill>
                <a:latin typeface="Arial" panose="020B0604020202020204" pitchFamily="34" charset="0"/>
              </a:rPr>
              <a:t>Jan Mendel, byl </a:t>
            </a:r>
          </a:p>
          <a:p>
            <a:r>
              <a:rPr lang="cs-CZ" i="1" dirty="0" smtClean="0">
                <a:solidFill>
                  <a:srgbClr val="202122"/>
                </a:solidFill>
                <a:latin typeface="Arial" panose="020B0604020202020204" pitchFamily="34" charset="0"/>
              </a:rPr>
              <a:t>Mendel</a:t>
            </a:r>
            <a:r>
              <a:rPr lang="cs-CZ" dirty="0">
                <a:solidFill>
                  <a:srgbClr val="202122"/>
                </a:solidFill>
                <a:latin typeface="Arial" panose="020B0604020202020204" pitchFamily="34" charset="0"/>
              </a:rPr>
              <a:t>, </a:t>
            </a:r>
            <a:r>
              <a:rPr lang="cs-CZ" dirty="0" smtClean="0">
                <a:solidFill>
                  <a:srgbClr val="202122"/>
                </a:solidFill>
                <a:latin typeface="Arial" panose="020B0604020202020204" pitchFamily="34" charset="0"/>
              </a:rPr>
              <a:t>byl</a:t>
            </a:r>
            <a:r>
              <a:rPr lang="cs-CZ" dirty="0">
                <a:solidFill>
                  <a:srgbClr val="202122"/>
                </a:solidFill>
                <a:latin typeface="Arial" panose="020B0604020202020204" pitchFamily="34" charset="0"/>
              </a:rPr>
              <a:t> </a:t>
            </a:r>
            <a:r>
              <a:rPr lang="cs-CZ" dirty="0" smtClean="0">
                <a:latin typeface="Arial" panose="020B0604020202020204" pitchFamily="34" charset="0"/>
              </a:rPr>
              <a:t>moravský</a:t>
            </a:r>
            <a:r>
              <a:rPr lang="cs-CZ" dirty="0">
                <a:solidFill>
                  <a:srgbClr val="202122"/>
                </a:solidFill>
                <a:latin typeface="Arial" panose="020B0604020202020204" pitchFamily="34" charset="0"/>
              </a:rPr>
              <a:t> </a:t>
            </a:r>
            <a:r>
              <a:rPr lang="cs-CZ" dirty="0" err="1" smtClean="0">
                <a:solidFill>
                  <a:srgbClr val="202122"/>
                </a:solidFill>
                <a:latin typeface="Arial" panose="020B0604020202020204" pitchFamily="34" charset="0"/>
              </a:rPr>
              <a:t>přírodovědec</a:t>
            </a:r>
            <a:r>
              <a:rPr lang="cs-CZ" dirty="0" err="1" smtClean="0">
                <a:latin typeface="Arial" panose="020B0604020202020204" pitchFamily="34" charset="0"/>
              </a:rPr>
              <a:t>německého</a:t>
            </a:r>
            <a:r>
              <a:rPr lang="cs-CZ" dirty="0" smtClean="0">
                <a:latin typeface="Arial" panose="020B0604020202020204" pitchFamily="34" charset="0"/>
              </a:rPr>
              <a:t> původu</a:t>
            </a:r>
            <a:r>
              <a:rPr lang="cs-CZ" dirty="0" smtClean="0">
                <a:solidFill>
                  <a:srgbClr val="202122"/>
                </a:solidFill>
                <a:latin typeface="Arial" panose="020B0604020202020204" pitchFamily="34" charset="0"/>
              </a:rPr>
              <a:t>.</a:t>
            </a:r>
          </a:p>
          <a:p>
            <a:endParaRPr lang="cs-CZ" b="1" dirty="0" smtClean="0">
              <a:solidFill>
                <a:srgbClr val="202122"/>
              </a:solidFill>
              <a:latin typeface="Arial" panose="020B0604020202020204" pitchFamily="34" charset="0"/>
            </a:endParaRPr>
          </a:p>
          <a:p>
            <a:r>
              <a:rPr lang="cs-CZ" b="1" dirty="0" smtClean="0">
                <a:solidFill>
                  <a:srgbClr val="202122"/>
                </a:solidFill>
                <a:latin typeface="Arial" panose="020B0604020202020204" pitchFamily="34" charset="0"/>
              </a:rPr>
              <a:t>Zakladatel </a:t>
            </a:r>
            <a:r>
              <a:rPr lang="cs-CZ" b="1" dirty="0">
                <a:solidFill>
                  <a:srgbClr val="202122"/>
                </a:solidFill>
                <a:latin typeface="Arial" panose="020B0604020202020204" pitchFamily="34" charset="0"/>
              </a:rPr>
              <a:t> </a:t>
            </a:r>
            <a:r>
              <a:rPr lang="cs-CZ" b="1" dirty="0" smtClean="0">
                <a:latin typeface="Arial" panose="020B0604020202020204" pitchFamily="34" charset="0"/>
              </a:rPr>
              <a:t>genetiky</a:t>
            </a:r>
            <a:r>
              <a:rPr lang="cs-CZ" dirty="0" smtClean="0">
                <a:solidFill>
                  <a:srgbClr val="202122"/>
                </a:solidFill>
                <a:latin typeface="Arial" panose="020B0604020202020204" pitchFamily="34" charset="0"/>
              </a:rPr>
              <a:t> a </a:t>
            </a:r>
            <a:r>
              <a:rPr lang="cs-CZ" b="1" dirty="0" smtClean="0">
                <a:solidFill>
                  <a:srgbClr val="202122"/>
                </a:solidFill>
                <a:latin typeface="Arial" panose="020B0604020202020204" pitchFamily="34" charset="0"/>
              </a:rPr>
              <a:t>objevitel </a:t>
            </a:r>
            <a:r>
              <a:rPr lang="cs-CZ" b="1" dirty="0">
                <a:solidFill>
                  <a:srgbClr val="202122"/>
                </a:solidFill>
                <a:latin typeface="Arial" panose="020B0604020202020204" pitchFamily="34" charset="0"/>
              </a:rPr>
              <a:t> </a:t>
            </a:r>
            <a:r>
              <a:rPr lang="cs-CZ" b="1" dirty="0">
                <a:latin typeface="Arial" panose="020B0604020202020204" pitchFamily="34" charset="0"/>
              </a:rPr>
              <a:t>základních </a:t>
            </a:r>
            <a:r>
              <a:rPr lang="cs-CZ" b="1" dirty="0" smtClean="0">
                <a:latin typeface="Arial" panose="020B0604020202020204" pitchFamily="34" charset="0"/>
              </a:rPr>
              <a:t>zákonů o </a:t>
            </a:r>
            <a:r>
              <a:rPr lang="cs-CZ" b="1" dirty="0">
                <a:latin typeface="Arial" panose="020B0604020202020204" pitchFamily="34" charset="0"/>
              </a:rPr>
              <a:t>dědičnosti</a:t>
            </a:r>
            <a:r>
              <a:rPr lang="cs-CZ" dirty="0">
                <a:solidFill>
                  <a:srgbClr val="202122"/>
                </a:solidFill>
                <a:latin typeface="Arial" panose="020B0604020202020204" pitchFamily="34" charset="0"/>
              </a:rPr>
              <a:t>, </a:t>
            </a:r>
            <a:r>
              <a:rPr lang="cs-CZ" dirty="0">
                <a:latin typeface="Arial" panose="020B0604020202020204" pitchFamily="34" charset="0"/>
              </a:rPr>
              <a:t>biolog</a:t>
            </a:r>
            <a:r>
              <a:rPr lang="cs-CZ" dirty="0">
                <a:solidFill>
                  <a:srgbClr val="202122"/>
                </a:solidFill>
                <a:latin typeface="Arial" panose="020B0604020202020204" pitchFamily="34" charset="0"/>
              </a:rPr>
              <a:t>, </a:t>
            </a:r>
            <a:r>
              <a:rPr lang="cs-CZ" dirty="0">
                <a:latin typeface="Arial" panose="020B0604020202020204" pitchFamily="34" charset="0"/>
              </a:rPr>
              <a:t>matematik</a:t>
            </a:r>
            <a:r>
              <a:rPr lang="cs-CZ" dirty="0">
                <a:solidFill>
                  <a:srgbClr val="202122"/>
                </a:solidFill>
                <a:latin typeface="Arial" panose="020B0604020202020204" pitchFamily="34" charset="0"/>
              </a:rPr>
              <a:t>, </a:t>
            </a:r>
            <a:r>
              <a:rPr lang="cs-CZ" dirty="0" smtClean="0">
                <a:solidFill>
                  <a:srgbClr val="202122"/>
                </a:solidFill>
                <a:latin typeface="Arial" panose="020B0604020202020204" pitchFamily="34" charset="0"/>
              </a:rPr>
              <a:t>      </a:t>
            </a:r>
            <a:r>
              <a:rPr lang="cs-CZ" dirty="0" smtClean="0">
                <a:latin typeface="Arial" panose="020B0604020202020204" pitchFamily="34" charset="0"/>
              </a:rPr>
              <a:t>botanik</a:t>
            </a:r>
            <a:r>
              <a:rPr lang="cs-CZ" dirty="0">
                <a:solidFill>
                  <a:srgbClr val="202122"/>
                </a:solidFill>
                <a:latin typeface="Arial" panose="020B0604020202020204" pitchFamily="34" charset="0"/>
              </a:rPr>
              <a:t>, zajímal se také o </a:t>
            </a:r>
            <a:r>
              <a:rPr lang="cs-CZ" dirty="0">
                <a:latin typeface="Arial" panose="020B0604020202020204" pitchFamily="34" charset="0"/>
              </a:rPr>
              <a:t>meteorologii</a:t>
            </a:r>
            <a:r>
              <a:rPr lang="cs-CZ" dirty="0">
                <a:solidFill>
                  <a:srgbClr val="202122"/>
                </a:solidFill>
                <a:latin typeface="Arial" panose="020B0604020202020204" pitchFamily="34" charset="0"/>
              </a:rPr>
              <a:t>. </a:t>
            </a:r>
            <a:endParaRPr lang="cs-CZ" dirty="0" smtClean="0">
              <a:solidFill>
                <a:srgbClr val="202122"/>
              </a:solidFill>
              <a:latin typeface="Arial" panose="020B0604020202020204" pitchFamily="34" charset="0"/>
            </a:endParaRPr>
          </a:p>
          <a:p>
            <a:endParaRPr lang="cs-CZ" dirty="0">
              <a:solidFill>
                <a:srgbClr val="202122"/>
              </a:solidFill>
              <a:latin typeface="Arial" panose="020B0604020202020204" pitchFamily="34" charset="0"/>
            </a:endParaRPr>
          </a:p>
          <a:p>
            <a:r>
              <a:rPr lang="cs-CZ" dirty="0" smtClean="0">
                <a:solidFill>
                  <a:srgbClr val="202122"/>
                </a:solidFill>
                <a:latin typeface="Arial" panose="020B0604020202020204" pitchFamily="34" charset="0"/>
              </a:rPr>
              <a:t>Byl </a:t>
            </a:r>
            <a:r>
              <a:rPr lang="cs-CZ" dirty="0">
                <a:solidFill>
                  <a:srgbClr val="202122"/>
                </a:solidFill>
                <a:latin typeface="Arial" panose="020B0604020202020204" pitchFamily="34" charset="0"/>
              </a:rPr>
              <a:t>učitelem, </a:t>
            </a:r>
            <a:r>
              <a:rPr lang="cs-CZ" dirty="0">
                <a:latin typeface="Arial" panose="020B0604020202020204" pitchFamily="34" charset="0"/>
              </a:rPr>
              <a:t>mnichem</a:t>
            </a:r>
            <a:r>
              <a:rPr lang="cs-CZ" dirty="0">
                <a:solidFill>
                  <a:srgbClr val="202122"/>
                </a:solidFill>
                <a:latin typeface="Arial" panose="020B0604020202020204" pitchFamily="34" charset="0"/>
              </a:rPr>
              <a:t>, knězem a později </a:t>
            </a:r>
            <a:r>
              <a:rPr lang="cs-CZ" dirty="0">
                <a:latin typeface="Arial" panose="020B0604020202020204" pitchFamily="34" charset="0"/>
              </a:rPr>
              <a:t>opatem</a:t>
            </a:r>
            <a:r>
              <a:rPr lang="cs-CZ" dirty="0">
                <a:solidFill>
                  <a:srgbClr val="202122"/>
                </a:solidFill>
                <a:latin typeface="Arial" panose="020B0604020202020204" pitchFamily="34" charset="0"/>
              </a:rPr>
              <a:t> </a:t>
            </a:r>
            <a:r>
              <a:rPr lang="cs-CZ" dirty="0">
                <a:latin typeface="Arial" panose="020B0604020202020204" pitchFamily="34" charset="0"/>
              </a:rPr>
              <a:t>augustiniánského</a:t>
            </a:r>
            <a:r>
              <a:rPr lang="cs-CZ" dirty="0">
                <a:solidFill>
                  <a:srgbClr val="202122"/>
                </a:solidFill>
                <a:latin typeface="Arial" panose="020B0604020202020204" pitchFamily="34" charset="0"/>
              </a:rPr>
              <a:t> </a:t>
            </a:r>
            <a:endParaRPr lang="cs-CZ" dirty="0" smtClean="0">
              <a:solidFill>
                <a:srgbClr val="202122"/>
              </a:solidFill>
              <a:latin typeface="Arial" panose="020B0604020202020204" pitchFamily="34" charset="0"/>
            </a:endParaRPr>
          </a:p>
          <a:p>
            <a:r>
              <a:rPr lang="cs-CZ" dirty="0" smtClean="0">
                <a:latin typeface="Arial" panose="020B0604020202020204" pitchFamily="34" charset="0"/>
              </a:rPr>
              <a:t>kláštera </a:t>
            </a:r>
            <a:r>
              <a:rPr lang="cs-CZ" dirty="0">
                <a:latin typeface="Arial" panose="020B0604020202020204" pitchFamily="34" charset="0"/>
              </a:rPr>
              <a:t>na Starém Brně</a:t>
            </a:r>
            <a:r>
              <a:rPr lang="cs-CZ" dirty="0">
                <a:solidFill>
                  <a:srgbClr val="202122"/>
                </a:solidFill>
                <a:latin typeface="Arial" panose="020B0604020202020204" pitchFamily="34" charset="0"/>
              </a:rPr>
              <a:t>.</a:t>
            </a:r>
            <a:endParaRPr lang="cs-CZ" dirty="0"/>
          </a:p>
        </p:txBody>
      </p:sp>
      <p:pic>
        <p:nvPicPr>
          <p:cNvPr id="23556" name="Picture 4"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3471" y="3717032"/>
            <a:ext cx="4672683" cy="294983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3635896" y="6165304"/>
            <a:ext cx="5454352" cy="369332"/>
          </a:xfrm>
          <a:prstGeom prst="rect">
            <a:avLst/>
          </a:prstGeom>
        </p:spPr>
        <p:txBody>
          <a:bodyPr wrap="square">
            <a:spAutoFit/>
          </a:bodyPr>
          <a:lstStyle/>
          <a:p>
            <a:r>
              <a:rPr lang="cs-CZ" dirty="0">
                <a:solidFill>
                  <a:srgbClr val="202122"/>
                </a:solidFill>
                <a:latin typeface="Arial" panose="020B0604020202020204" pitchFamily="34" charset="0"/>
              </a:rPr>
              <a:t>Dědičnost barvy květu (</a:t>
            </a:r>
            <a:r>
              <a:rPr lang="cs-CZ" dirty="0">
                <a:latin typeface="Arial" panose="020B0604020202020204" pitchFamily="34" charset="0"/>
              </a:rPr>
              <a:t>hrách setý</a:t>
            </a:r>
            <a:r>
              <a:rPr lang="cs-CZ" dirty="0">
                <a:solidFill>
                  <a:srgbClr val="202122"/>
                </a:solidFill>
                <a:latin typeface="Arial" panose="020B0604020202020204" pitchFamily="34" charset="0"/>
              </a:rPr>
              <a:t>) podle </a:t>
            </a:r>
            <a:r>
              <a:rPr lang="cs-CZ" dirty="0" smtClean="0">
                <a:solidFill>
                  <a:srgbClr val="202122"/>
                </a:solidFill>
                <a:latin typeface="Arial" panose="020B0604020202020204" pitchFamily="34" charset="0"/>
              </a:rPr>
              <a:t>Mendela</a:t>
            </a:r>
            <a:endParaRPr lang="cs-CZ" dirty="0"/>
          </a:p>
        </p:txBody>
      </p:sp>
    </p:spTree>
    <p:extLst>
      <p:ext uri="{BB962C8B-B14F-4D97-AF65-F5344CB8AC3E}">
        <p14:creationId xmlns:p14="http://schemas.microsoft.com/office/powerpoint/2010/main" val="1657213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549896" y="108509"/>
            <a:ext cx="8136904" cy="6640982"/>
          </a:xfrm>
          <a:prstGeom prst="rect">
            <a:avLst/>
          </a:prstGeom>
        </p:spPr>
      </p:pic>
      <p:sp>
        <p:nvSpPr>
          <p:cNvPr id="4" name="Obdélník 3"/>
          <p:cNvSpPr/>
          <p:nvPr/>
        </p:nvSpPr>
        <p:spPr>
          <a:xfrm>
            <a:off x="4355976" y="1556792"/>
            <a:ext cx="410445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899592" y="2420888"/>
            <a:ext cx="7560840"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979712" y="254337"/>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8" name="TextovéPole 7"/>
          <p:cNvSpPr txBox="1"/>
          <p:nvPr/>
        </p:nvSpPr>
        <p:spPr>
          <a:xfrm>
            <a:off x="3131840" y="404664"/>
            <a:ext cx="2906437" cy="523220"/>
          </a:xfrm>
          <a:prstGeom prst="rect">
            <a:avLst/>
          </a:prstGeom>
          <a:noFill/>
        </p:spPr>
        <p:txBody>
          <a:bodyPr wrap="none" rtlCol="0">
            <a:spAutoFit/>
          </a:bodyPr>
          <a:lstStyle/>
          <a:p>
            <a:r>
              <a:rPr lang="cs-CZ" sz="2800" b="1" dirty="0" smtClean="0"/>
              <a:t>Z historie ekologie</a:t>
            </a:r>
            <a:endParaRPr lang="cs-CZ" sz="2800" b="1" dirty="0"/>
          </a:p>
        </p:txBody>
      </p:sp>
    </p:spTree>
    <p:extLst>
      <p:ext uri="{BB962C8B-B14F-4D97-AF65-F5344CB8AC3E}">
        <p14:creationId xmlns:p14="http://schemas.microsoft.com/office/powerpoint/2010/main" val="1106895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714400" y="274638"/>
            <a:ext cx="7715200" cy="6211114"/>
          </a:xfrm>
          <a:prstGeom prst="rect">
            <a:avLst/>
          </a:prstGeom>
        </p:spPr>
      </p:pic>
      <p:sp>
        <p:nvSpPr>
          <p:cNvPr id="4" name="Obdélník 3"/>
          <p:cNvSpPr/>
          <p:nvPr/>
        </p:nvSpPr>
        <p:spPr>
          <a:xfrm>
            <a:off x="1043608" y="3789040"/>
            <a:ext cx="5328592"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563888" y="4869160"/>
            <a:ext cx="3960440"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043608" y="5301208"/>
            <a:ext cx="2088232"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979712" y="398353"/>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10" name="TextovéPole 9"/>
          <p:cNvSpPr txBox="1"/>
          <p:nvPr/>
        </p:nvSpPr>
        <p:spPr>
          <a:xfrm>
            <a:off x="3131840" y="548680"/>
            <a:ext cx="2906437" cy="523220"/>
          </a:xfrm>
          <a:prstGeom prst="rect">
            <a:avLst/>
          </a:prstGeom>
          <a:noFill/>
        </p:spPr>
        <p:txBody>
          <a:bodyPr wrap="none" rtlCol="0">
            <a:spAutoFit/>
          </a:bodyPr>
          <a:lstStyle/>
          <a:p>
            <a:r>
              <a:rPr lang="cs-CZ" sz="2800" b="1" dirty="0" smtClean="0"/>
              <a:t>Z historie ekologie</a:t>
            </a:r>
            <a:endParaRPr lang="cs-CZ" sz="2800" b="1" dirty="0"/>
          </a:p>
        </p:txBody>
      </p:sp>
    </p:spTree>
    <p:extLst>
      <p:ext uri="{BB962C8B-B14F-4D97-AF65-F5344CB8AC3E}">
        <p14:creationId xmlns:p14="http://schemas.microsoft.com/office/powerpoint/2010/main" val="3085103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36488" y="117733"/>
            <a:ext cx="8136904" cy="6622534"/>
          </a:xfrm>
          <a:prstGeom prst="rect">
            <a:avLst/>
          </a:prstGeom>
        </p:spPr>
      </p:pic>
      <p:sp>
        <p:nvSpPr>
          <p:cNvPr id="4" name="Obdélník 3"/>
          <p:cNvSpPr/>
          <p:nvPr/>
        </p:nvSpPr>
        <p:spPr>
          <a:xfrm>
            <a:off x="1979712" y="260648"/>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6" name="TextovéPole 5"/>
          <p:cNvSpPr txBox="1"/>
          <p:nvPr/>
        </p:nvSpPr>
        <p:spPr>
          <a:xfrm>
            <a:off x="3131840" y="404664"/>
            <a:ext cx="2906437" cy="523220"/>
          </a:xfrm>
          <a:prstGeom prst="rect">
            <a:avLst/>
          </a:prstGeom>
          <a:noFill/>
        </p:spPr>
        <p:txBody>
          <a:bodyPr wrap="none" rtlCol="0">
            <a:spAutoFit/>
          </a:bodyPr>
          <a:lstStyle/>
          <a:p>
            <a:r>
              <a:rPr lang="cs-CZ" sz="2800" b="1" dirty="0" smtClean="0"/>
              <a:t>Z historie ekologie</a:t>
            </a:r>
            <a:endParaRPr lang="cs-CZ" sz="2800" b="1" dirty="0"/>
          </a:p>
        </p:txBody>
      </p:sp>
    </p:spTree>
    <p:extLst>
      <p:ext uri="{BB962C8B-B14F-4D97-AF65-F5344CB8AC3E}">
        <p14:creationId xmlns:p14="http://schemas.microsoft.com/office/powerpoint/2010/main" val="577207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323528" y="268117"/>
            <a:ext cx="8136904" cy="6520903"/>
          </a:xfrm>
          <a:prstGeom prst="rect">
            <a:avLst/>
          </a:prstGeom>
        </p:spPr>
      </p:pic>
      <p:sp>
        <p:nvSpPr>
          <p:cNvPr id="4" name="Obdélník 3"/>
          <p:cNvSpPr/>
          <p:nvPr/>
        </p:nvSpPr>
        <p:spPr>
          <a:xfrm>
            <a:off x="1979712" y="398353"/>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6" name="TextovéPole 5"/>
          <p:cNvSpPr txBox="1"/>
          <p:nvPr/>
        </p:nvSpPr>
        <p:spPr>
          <a:xfrm>
            <a:off x="3131840" y="529516"/>
            <a:ext cx="2906437" cy="523220"/>
          </a:xfrm>
          <a:prstGeom prst="rect">
            <a:avLst/>
          </a:prstGeom>
          <a:noFill/>
        </p:spPr>
        <p:txBody>
          <a:bodyPr wrap="none" rtlCol="0">
            <a:spAutoFit/>
          </a:bodyPr>
          <a:lstStyle/>
          <a:p>
            <a:r>
              <a:rPr lang="cs-CZ" sz="2800" b="1" dirty="0" smtClean="0"/>
              <a:t>Z historie ekologie</a:t>
            </a:r>
            <a:endParaRPr lang="cs-CZ" sz="2800" b="1" dirty="0"/>
          </a:p>
        </p:txBody>
      </p:sp>
    </p:spTree>
    <p:extLst>
      <p:ext uri="{BB962C8B-B14F-4D97-AF65-F5344CB8AC3E}">
        <p14:creationId xmlns:p14="http://schemas.microsoft.com/office/powerpoint/2010/main" val="33093615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3923928" y="116632"/>
            <a:ext cx="3816424" cy="91171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a:xfrm>
            <a:off x="3193504" y="116632"/>
            <a:ext cx="4618856" cy="864096"/>
          </a:xfrm>
        </p:spPr>
        <p:txBody>
          <a:bodyPr>
            <a:normAutofit fontScale="90000"/>
          </a:bodyPr>
          <a:lstStyle/>
          <a:p>
            <a:r>
              <a:rPr lang="cs-CZ" sz="3600" dirty="0" smtClean="0"/>
              <a:t> </a:t>
            </a:r>
            <a:r>
              <a:rPr lang="cs-CZ" sz="3600" dirty="0" smtClean="0">
                <a:solidFill>
                  <a:schemeClr val="bg1"/>
                </a:solidFill>
              </a:rPr>
              <a:t>Sir Arthur </a:t>
            </a:r>
            <a:r>
              <a:rPr lang="cs-CZ" sz="3600" dirty="0" err="1" smtClean="0">
                <a:solidFill>
                  <a:schemeClr val="bg1"/>
                </a:solidFill>
              </a:rPr>
              <a:t>Tansley</a:t>
            </a:r>
            <a:r>
              <a:rPr lang="cs-CZ" sz="3000" dirty="0" smtClean="0">
                <a:solidFill>
                  <a:schemeClr val="bg1"/>
                </a:solidFill>
              </a:rPr>
              <a:t/>
            </a:r>
            <a:br>
              <a:rPr lang="cs-CZ" sz="3000" dirty="0" smtClean="0">
                <a:solidFill>
                  <a:schemeClr val="bg1"/>
                </a:solidFill>
              </a:rPr>
            </a:br>
            <a:r>
              <a:rPr lang="cs-CZ" sz="3000" dirty="0" smtClean="0">
                <a:solidFill>
                  <a:schemeClr val="bg1"/>
                </a:solidFill>
              </a:rPr>
              <a:t>(1871 – 1955)</a:t>
            </a:r>
            <a:endParaRPr lang="cs-CZ" sz="3000" dirty="0">
              <a:solidFill>
                <a:schemeClr val="bg1"/>
              </a:solidFill>
            </a:endParaRPr>
          </a:p>
        </p:txBody>
      </p:sp>
      <p:pic>
        <p:nvPicPr>
          <p:cNvPr id="52232" name="Picture 8" descr="undefine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3528" y="83765"/>
            <a:ext cx="2570226" cy="3345235"/>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3203848" y="1028343"/>
            <a:ext cx="5616624" cy="2031325"/>
          </a:xfrm>
          <a:prstGeom prst="rect">
            <a:avLst/>
          </a:prstGeom>
        </p:spPr>
        <p:txBody>
          <a:bodyPr wrap="square">
            <a:spAutoFit/>
          </a:bodyPr>
          <a:lstStyle/>
          <a:p>
            <a:r>
              <a:rPr lang="cs-CZ" dirty="0" err="1" smtClean="0">
                <a:solidFill>
                  <a:srgbClr val="202122"/>
                </a:solidFill>
                <a:latin typeface="Arial" panose="020B0604020202020204" pitchFamily="34" charset="0"/>
              </a:rPr>
              <a:t>Tansleyho</a:t>
            </a:r>
            <a:r>
              <a:rPr lang="cs-CZ" dirty="0" smtClean="0">
                <a:solidFill>
                  <a:srgbClr val="202122"/>
                </a:solidFill>
                <a:latin typeface="Arial" panose="020B0604020202020204" pitchFamily="34" charset="0"/>
              </a:rPr>
              <a:t> </a:t>
            </a:r>
            <a:r>
              <a:rPr lang="cs-CZ" dirty="0">
                <a:solidFill>
                  <a:srgbClr val="202122"/>
                </a:solidFill>
                <a:latin typeface="Arial" panose="020B0604020202020204" pitchFamily="34" charset="0"/>
              </a:rPr>
              <a:t>rané publikace se zaměřovaly na </a:t>
            </a:r>
            <a:r>
              <a:rPr lang="cs-CZ" b="1" dirty="0">
                <a:latin typeface="Arial" panose="020B0604020202020204" pitchFamily="34" charset="0"/>
              </a:rPr>
              <a:t>paleobotaniku</a:t>
            </a:r>
            <a:r>
              <a:rPr lang="cs-CZ" dirty="0">
                <a:solidFill>
                  <a:srgbClr val="202122"/>
                </a:solidFill>
                <a:latin typeface="Arial" panose="020B0604020202020204" pitchFamily="34" charset="0"/>
              </a:rPr>
              <a:t>, zejména </a:t>
            </a:r>
            <a:r>
              <a:rPr lang="cs-CZ" dirty="0">
                <a:latin typeface="Arial" panose="020B0604020202020204" pitchFamily="34" charset="0"/>
              </a:rPr>
              <a:t>na evoluci kapradin</a:t>
            </a:r>
            <a:r>
              <a:rPr lang="cs-CZ" dirty="0" smtClean="0">
                <a:solidFill>
                  <a:srgbClr val="202122"/>
                </a:solidFill>
                <a:latin typeface="Arial" panose="020B0604020202020204" pitchFamily="34" charset="0"/>
              </a:rPr>
              <a:t>.</a:t>
            </a:r>
            <a:r>
              <a:rPr lang="cs-CZ" dirty="0">
                <a:solidFill>
                  <a:srgbClr val="202122"/>
                </a:solidFill>
                <a:latin typeface="Arial" panose="020B0604020202020204" pitchFamily="34" charset="0"/>
              </a:rPr>
              <a:t> </a:t>
            </a:r>
            <a:r>
              <a:rPr lang="cs-CZ" dirty="0" err="1">
                <a:solidFill>
                  <a:srgbClr val="202122"/>
                </a:solidFill>
                <a:latin typeface="Arial" panose="020B0604020202020204" pitchFamily="34" charset="0"/>
              </a:rPr>
              <a:t>Tansley</a:t>
            </a:r>
            <a:r>
              <a:rPr lang="cs-CZ" dirty="0">
                <a:solidFill>
                  <a:srgbClr val="202122"/>
                </a:solidFill>
                <a:latin typeface="Arial" panose="020B0604020202020204" pitchFamily="34" charset="0"/>
              </a:rPr>
              <a:t> založil v roce 1902 botanický časopis </a:t>
            </a:r>
            <a:r>
              <a:rPr lang="cs-CZ" b="1" i="1" dirty="0">
                <a:solidFill>
                  <a:srgbClr val="202122"/>
                </a:solidFill>
                <a:latin typeface="Arial" panose="020B0604020202020204" pitchFamily="34" charset="0"/>
              </a:rPr>
              <a:t>New </a:t>
            </a:r>
            <a:r>
              <a:rPr lang="cs-CZ" b="1" i="1" dirty="0" err="1">
                <a:solidFill>
                  <a:srgbClr val="202122"/>
                </a:solidFill>
                <a:latin typeface="Arial" panose="020B0604020202020204" pitchFamily="34" charset="0"/>
              </a:rPr>
              <a:t>Phytologist</a:t>
            </a:r>
            <a:r>
              <a:rPr lang="cs-CZ" dirty="0">
                <a:solidFill>
                  <a:srgbClr val="202122"/>
                </a:solidFill>
                <a:latin typeface="Arial" panose="020B0604020202020204" pitchFamily="34" charset="0"/>
              </a:rPr>
              <a:t>, aby sloužil jako "médium snadné komunikace a diskuse mezi britskými botaniky o všech záležitostech . . . včetně metod výuky a výzkumu". </a:t>
            </a:r>
            <a:r>
              <a:rPr lang="cs-CZ" b="1" dirty="0" smtClean="0">
                <a:solidFill>
                  <a:srgbClr val="202122"/>
                </a:solidFill>
                <a:latin typeface="Arial" panose="020B0604020202020204" pitchFamily="34" charset="0"/>
              </a:rPr>
              <a:t>Zavedl pojem ekosystém </a:t>
            </a:r>
            <a:r>
              <a:rPr lang="cs-CZ" dirty="0" smtClean="0">
                <a:solidFill>
                  <a:srgbClr val="202122"/>
                </a:solidFill>
                <a:latin typeface="Arial" panose="020B0604020202020204" pitchFamily="34" charset="0"/>
              </a:rPr>
              <a:t>!</a:t>
            </a:r>
            <a:endParaRPr lang="cs-CZ" dirty="0"/>
          </a:p>
        </p:txBody>
      </p:sp>
      <p:pic>
        <p:nvPicPr>
          <p:cNvPr id="16" name="Picture 4" descr="nedefinovan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844" y="3107283"/>
            <a:ext cx="2520280" cy="30274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9492" y="3099873"/>
            <a:ext cx="2837269" cy="3042306"/>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5878132" y="6217567"/>
            <a:ext cx="3230372" cy="307777"/>
          </a:xfrm>
          <a:prstGeom prst="rect">
            <a:avLst/>
          </a:prstGeom>
        </p:spPr>
        <p:txBody>
          <a:bodyPr wrap="none">
            <a:spAutoFit/>
          </a:bodyPr>
          <a:lstStyle/>
          <a:p>
            <a:r>
              <a:rPr lang="pl-PL" sz="1400" dirty="0">
                <a:solidFill>
                  <a:srgbClr val="202122"/>
                </a:solidFill>
                <a:latin typeface="Arial" panose="020B0604020202020204" pitchFamily="34" charset="0"/>
              </a:rPr>
              <a:t>Rhynie </a:t>
            </a:r>
            <a:r>
              <a:rPr lang="pl-PL" sz="1400" dirty="0" smtClean="0">
                <a:solidFill>
                  <a:srgbClr val="202122"/>
                </a:solidFill>
                <a:latin typeface="Arial" panose="020B0604020202020204" pitchFamily="34" charset="0"/>
              </a:rPr>
              <a:t>ze </a:t>
            </a:r>
            <a:r>
              <a:rPr lang="pl-PL" sz="1400" dirty="0">
                <a:solidFill>
                  <a:srgbClr val="202122"/>
                </a:solidFill>
                <a:latin typeface="Arial" panose="020B0604020202020204" pitchFamily="34" charset="0"/>
              </a:rPr>
              <a:t>spodního devonu, Skotsko</a:t>
            </a:r>
            <a:endParaRPr lang="cs-CZ" sz="1400" dirty="0"/>
          </a:p>
        </p:txBody>
      </p:sp>
      <p:sp>
        <p:nvSpPr>
          <p:cNvPr id="10" name="Obdélník 9"/>
          <p:cNvSpPr/>
          <p:nvPr/>
        </p:nvSpPr>
        <p:spPr>
          <a:xfrm>
            <a:off x="3256788" y="6165304"/>
            <a:ext cx="2611356" cy="584775"/>
          </a:xfrm>
          <a:prstGeom prst="rect">
            <a:avLst/>
          </a:prstGeom>
        </p:spPr>
        <p:txBody>
          <a:bodyPr wrap="none">
            <a:spAutoFit/>
          </a:bodyPr>
          <a:lstStyle/>
          <a:p>
            <a:pPr algn="ctr"/>
            <a:r>
              <a:rPr lang="cs-CZ" sz="1400" dirty="0" smtClean="0">
                <a:solidFill>
                  <a:srgbClr val="202122"/>
                </a:solidFill>
                <a:latin typeface="Arial" panose="020B0604020202020204" pitchFamily="34" charset="0"/>
              </a:rPr>
              <a:t>Zkamenělina listu </a:t>
            </a:r>
            <a:r>
              <a:rPr lang="cs-CZ" sz="1400" dirty="0">
                <a:solidFill>
                  <a:srgbClr val="202122"/>
                </a:solidFill>
                <a:latin typeface="Arial" panose="020B0604020202020204" pitchFamily="34" charset="0"/>
              </a:rPr>
              <a:t> </a:t>
            </a:r>
            <a:r>
              <a:rPr lang="cs-CZ" sz="1400" i="1" dirty="0" err="1">
                <a:solidFill>
                  <a:srgbClr val="202122"/>
                </a:solidFill>
                <a:latin typeface="Arial" panose="020B0604020202020204" pitchFamily="34" charset="0"/>
              </a:rPr>
              <a:t>Betula</a:t>
            </a:r>
            <a:r>
              <a:rPr lang="cs-CZ" sz="1400" i="1" dirty="0">
                <a:solidFill>
                  <a:srgbClr val="202122"/>
                </a:solidFill>
                <a:latin typeface="Arial" panose="020B0604020202020204" pitchFamily="34" charset="0"/>
              </a:rPr>
              <a:t> </a:t>
            </a:r>
            <a:endParaRPr lang="cs-CZ" sz="1400" i="1" dirty="0" smtClean="0">
              <a:solidFill>
                <a:srgbClr val="202122"/>
              </a:solidFill>
              <a:latin typeface="Arial" panose="020B0604020202020204" pitchFamily="34" charset="0"/>
            </a:endParaRPr>
          </a:p>
          <a:p>
            <a:pPr algn="ctr"/>
            <a:r>
              <a:rPr lang="cs-CZ" sz="1400" i="1" dirty="0" err="1" smtClean="0">
                <a:solidFill>
                  <a:srgbClr val="202122"/>
                </a:solidFill>
                <a:latin typeface="Arial" panose="020B0604020202020204" pitchFamily="34" charset="0"/>
              </a:rPr>
              <a:t>leopoldae</a:t>
            </a:r>
            <a:r>
              <a:rPr lang="cs-CZ" sz="1400" dirty="0">
                <a:solidFill>
                  <a:srgbClr val="202122"/>
                </a:solidFill>
                <a:latin typeface="Arial" panose="020B0604020202020204" pitchFamily="34" charset="0"/>
              </a:rPr>
              <a:t> (</a:t>
            </a:r>
            <a:r>
              <a:rPr lang="cs-CZ" sz="1400" dirty="0">
                <a:latin typeface="Arial" panose="020B0604020202020204" pitchFamily="34" charset="0"/>
              </a:rPr>
              <a:t>bříza</a:t>
            </a:r>
            <a:r>
              <a:rPr lang="cs-CZ" dirty="0" smtClean="0">
                <a:solidFill>
                  <a:srgbClr val="202122"/>
                </a:solidFill>
                <a:latin typeface="Arial" panose="020B0604020202020204" pitchFamily="34" charset="0"/>
              </a:rPr>
              <a:t>), </a:t>
            </a:r>
            <a:r>
              <a:rPr lang="cs-CZ" sz="1400" dirty="0" smtClean="0">
                <a:solidFill>
                  <a:srgbClr val="202122"/>
                </a:solidFill>
                <a:latin typeface="Arial" panose="020B0604020202020204" pitchFamily="34" charset="0"/>
              </a:rPr>
              <a:t>Washington</a:t>
            </a:r>
            <a:endParaRPr lang="cs-CZ" sz="1400" dirty="0"/>
          </a:p>
        </p:txBody>
      </p:sp>
      <p:sp>
        <p:nvSpPr>
          <p:cNvPr id="3" name="Zástupný symbol pro obsah 2"/>
          <p:cNvSpPr>
            <a:spLocks noGrp="1"/>
          </p:cNvSpPr>
          <p:nvPr>
            <p:ph sz="half" idx="2"/>
          </p:nvPr>
        </p:nvSpPr>
        <p:spPr/>
        <p:txBody>
          <a:bodyPr/>
          <a:lstStyle/>
          <a:p>
            <a:endParaRPr lang="cs-CZ"/>
          </a:p>
        </p:txBody>
      </p:sp>
      <p:pic>
        <p:nvPicPr>
          <p:cNvPr id="11" name="Obrázek 10"/>
          <p:cNvPicPr>
            <a:picLocks noChangeAspect="1"/>
          </p:cNvPicPr>
          <p:nvPr/>
        </p:nvPicPr>
        <p:blipFill>
          <a:blip r:embed="rId5"/>
          <a:stretch>
            <a:fillRect/>
          </a:stretch>
        </p:blipFill>
        <p:spPr>
          <a:xfrm>
            <a:off x="343287" y="3543155"/>
            <a:ext cx="2550467" cy="3206923"/>
          </a:xfrm>
          <a:prstGeom prst="rect">
            <a:avLst/>
          </a:prstGeom>
        </p:spPr>
      </p:pic>
    </p:spTree>
    <p:extLst>
      <p:ext uri="{BB962C8B-B14F-4D97-AF65-F5344CB8AC3E}">
        <p14:creationId xmlns:p14="http://schemas.microsoft.com/office/powerpoint/2010/main" val="18861015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107504" y="2996952"/>
            <a:ext cx="3168352" cy="6480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p:txBody>
          <a:bodyPr/>
          <a:lstStyle/>
          <a:p>
            <a:endParaRPr lang="cs-CZ"/>
          </a:p>
        </p:txBody>
      </p:sp>
      <p:pic>
        <p:nvPicPr>
          <p:cNvPr id="49154"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55213"/>
            <a:ext cx="2052228" cy="2698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260648"/>
            <a:ext cx="5837712" cy="389180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79512" y="6258798"/>
            <a:ext cx="8838728" cy="338554"/>
          </a:xfrm>
          <a:prstGeom prst="rect">
            <a:avLst/>
          </a:prstGeom>
        </p:spPr>
        <p:txBody>
          <a:bodyPr wrap="square">
            <a:spAutoFit/>
          </a:bodyPr>
          <a:lstStyle/>
          <a:p>
            <a:r>
              <a:rPr lang="cs-CZ" sz="1600" u="sng" dirty="0">
                <a:latin typeface="Arial" panose="020B0604020202020204" pitchFamily="34" charset="0"/>
              </a:rPr>
              <a:t>Lotka–</a:t>
            </a:r>
            <a:r>
              <a:rPr lang="cs-CZ" sz="1600" u="sng" dirty="0" err="1">
                <a:latin typeface="Arial" panose="020B0604020202020204" pitchFamily="34" charset="0"/>
              </a:rPr>
              <a:t>Volterrovy</a:t>
            </a:r>
            <a:r>
              <a:rPr lang="cs-CZ" sz="1600" u="sng" dirty="0">
                <a:latin typeface="Arial" panose="020B0604020202020204" pitchFamily="34" charset="0"/>
              </a:rPr>
              <a:t> rovnice</a:t>
            </a:r>
            <a:r>
              <a:rPr lang="cs-CZ" sz="1600" dirty="0">
                <a:solidFill>
                  <a:srgbClr val="202122"/>
                </a:solidFill>
                <a:latin typeface="Arial" panose="020B0604020202020204" pitchFamily="34" charset="0"/>
              </a:rPr>
              <a:t> předpovídat související </a:t>
            </a:r>
            <a:r>
              <a:rPr lang="cs-CZ" sz="1600" dirty="0" smtClean="0">
                <a:solidFill>
                  <a:srgbClr val="202122"/>
                </a:solidFill>
                <a:latin typeface="Arial" panose="020B0604020202020204" pitchFamily="34" charset="0"/>
              </a:rPr>
              <a:t>oscilace </a:t>
            </a:r>
            <a:r>
              <a:rPr lang="cs-CZ" sz="1600" dirty="0">
                <a:solidFill>
                  <a:srgbClr val="202122"/>
                </a:solidFill>
                <a:latin typeface="Arial" panose="020B0604020202020204" pitchFamily="34" charset="0"/>
              </a:rPr>
              <a:t>v populacích </a:t>
            </a:r>
            <a:r>
              <a:rPr lang="cs-CZ" sz="1600" dirty="0">
                <a:latin typeface="Arial" panose="020B0604020202020204" pitchFamily="34" charset="0"/>
              </a:rPr>
              <a:t>predátor</a:t>
            </a:r>
            <a:r>
              <a:rPr lang="cs-CZ" sz="1600" dirty="0">
                <a:solidFill>
                  <a:srgbClr val="202122"/>
                </a:solidFill>
                <a:latin typeface="Arial" panose="020B0604020202020204" pitchFamily="34" charset="0"/>
              </a:rPr>
              <a:t> a kořist</a:t>
            </a:r>
            <a:endParaRPr lang="cs-CZ" sz="1600" dirty="0"/>
          </a:p>
        </p:txBody>
      </p:sp>
      <p:sp>
        <p:nvSpPr>
          <p:cNvPr id="5" name="Obdélník 4"/>
          <p:cNvSpPr/>
          <p:nvPr/>
        </p:nvSpPr>
        <p:spPr>
          <a:xfrm>
            <a:off x="107504" y="2974880"/>
            <a:ext cx="3150096" cy="3262432"/>
          </a:xfrm>
          <a:prstGeom prst="rect">
            <a:avLst/>
          </a:prstGeom>
        </p:spPr>
        <p:txBody>
          <a:bodyPr wrap="square">
            <a:spAutoFit/>
          </a:bodyPr>
          <a:lstStyle/>
          <a:p>
            <a:r>
              <a:rPr lang="cs-CZ" sz="2400" b="1" dirty="0">
                <a:solidFill>
                  <a:schemeClr val="bg1"/>
                </a:solidFill>
                <a:latin typeface="Arial" panose="020B0604020202020204" pitchFamily="34" charset="0"/>
              </a:rPr>
              <a:t>Alfred James Lotka</a:t>
            </a:r>
            <a:r>
              <a:rPr lang="cs-CZ" sz="2400" dirty="0">
                <a:solidFill>
                  <a:srgbClr val="202122"/>
                </a:solidFill>
                <a:latin typeface="Arial" panose="020B0604020202020204" pitchFamily="34" charset="0"/>
              </a:rPr>
              <a:t> </a:t>
            </a:r>
            <a:endParaRPr lang="cs-CZ" sz="2400" dirty="0" smtClean="0">
              <a:solidFill>
                <a:srgbClr val="202122"/>
              </a:solidFill>
              <a:latin typeface="Arial" panose="020B0604020202020204" pitchFamily="34" charset="0"/>
            </a:endParaRPr>
          </a:p>
          <a:p>
            <a:r>
              <a:rPr lang="cs-CZ" sz="1400" dirty="0" smtClean="0">
                <a:solidFill>
                  <a:srgbClr val="202122"/>
                </a:solidFill>
                <a:latin typeface="Arial" panose="020B0604020202020204" pitchFamily="34" charset="0"/>
              </a:rPr>
              <a:t>              </a:t>
            </a:r>
            <a:r>
              <a:rPr lang="cs-CZ" sz="1400" dirty="0" smtClean="0">
                <a:solidFill>
                  <a:schemeClr val="bg1"/>
                </a:solidFill>
                <a:latin typeface="Arial" panose="020B0604020202020204" pitchFamily="34" charset="0"/>
              </a:rPr>
              <a:t>(1880 </a:t>
            </a:r>
            <a:r>
              <a:rPr lang="cs-CZ" sz="1400" dirty="0">
                <a:solidFill>
                  <a:schemeClr val="bg1"/>
                </a:solidFill>
                <a:latin typeface="Arial" panose="020B0604020202020204" pitchFamily="34" charset="0"/>
              </a:rPr>
              <a:t>– </a:t>
            </a:r>
            <a:r>
              <a:rPr lang="cs-CZ" sz="1400" dirty="0" smtClean="0">
                <a:solidFill>
                  <a:schemeClr val="bg1"/>
                </a:solidFill>
                <a:latin typeface="Arial" panose="020B0604020202020204" pitchFamily="34" charset="0"/>
              </a:rPr>
              <a:t>1949</a:t>
            </a:r>
            <a:r>
              <a:rPr lang="cs-CZ" sz="1400" dirty="0">
                <a:solidFill>
                  <a:schemeClr val="bg1"/>
                </a:solidFill>
                <a:latin typeface="Arial" panose="020B0604020202020204" pitchFamily="34" charset="0"/>
              </a:rPr>
              <a:t>) </a:t>
            </a:r>
            <a:r>
              <a:rPr lang="cs-CZ" sz="1400" dirty="0" smtClean="0">
                <a:solidFill>
                  <a:schemeClr val="bg1"/>
                </a:solidFill>
                <a:latin typeface="Arial" panose="020B0604020202020204" pitchFamily="34" charset="0"/>
              </a:rPr>
              <a:t>                                 </a:t>
            </a:r>
            <a:r>
              <a:rPr lang="cs-CZ" sz="1400" dirty="0" smtClean="0">
                <a:solidFill>
                  <a:srgbClr val="202122"/>
                </a:solidFill>
                <a:latin typeface="Arial" panose="020B0604020202020204" pitchFamily="34" charset="0"/>
              </a:rPr>
              <a:t>byl </a:t>
            </a:r>
            <a:r>
              <a:rPr lang="cs-CZ" sz="1400" dirty="0" err="1" smtClean="0">
                <a:solidFill>
                  <a:srgbClr val="202122"/>
                </a:solidFill>
                <a:latin typeface="Arial" panose="020B0604020202020204" pitchFamily="34" charset="0"/>
              </a:rPr>
              <a:t>polsko</a:t>
            </a:r>
            <a:r>
              <a:rPr lang="cs-CZ" sz="1400" dirty="0" smtClean="0">
                <a:solidFill>
                  <a:srgbClr val="202122"/>
                </a:solidFill>
                <a:latin typeface="Arial" panose="020B0604020202020204" pitchFamily="34" charset="0"/>
              </a:rPr>
              <a:t> americký matematik </a:t>
            </a:r>
            <a:r>
              <a:rPr lang="cs-CZ" sz="1400" dirty="0" smtClean="0">
                <a:latin typeface="Arial" panose="020B0604020202020204" pitchFamily="34" charset="0"/>
              </a:rPr>
              <a:t>fyzikální </a:t>
            </a:r>
            <a:r>
              <a:rPr lang="cs-CZ" sz="1400" dirty="0">
                <a:latin typeface="Arial" panose="020B0604020202020204" pitchFamily="34" charset="0"/>
              </a:rPr>
              <a:t>chemik</a:t>
            </a:r>
            <a:r>
              <a:rPr lang="cs-CZ" sz="1400" dirty="0">
                <a:solidFill>
                  <a:srgbClr val="202122"/>
                </a:solidFill>
                <a:latin typeface="Arial" panose="020B0604020202020204" pitchFamily="34" charset="0"/>
              </a:rPr>
              <a:t> a </a:t>
            </a:r>
            <a:r>
              <a:rPr lang="cs-CZ" sz="1400" dirty="0">
                <a:latin typeface="Arial" panose="020B0604020202020204" pitchFamily="34" charset="0"/>
              </a:rPr>
              <a:t>statistik</a:t>
            </a:r>
            <a:r>
              <a:rPr lang="cs-CZ" sz="1400" dirty="0">
                <a:solidFill>
                  <a:srgbClr val="202122"/>
                </a:solidFill>
                <a:latin typeface="Arial" panose="020B0604020202020204" pitchFamily="34" charset="0"/>
              </a:rPr>
              <a:t>, známý svou prací v </a:t>
            </a:r>
            <a:r>
              <a:rPr lang="cs-CZ" sz="1400" dirty="0">
                <a:latin typeface="Arial" panose="020B0604020202020204" pitchFamily="34" charset="0"/>
              </a:rPr>
              <a:t>oblasti populační dynamiky</a:t>
            </a:r>
            <a:r>
              <a:rPr lang="cs-CZ" sz="1400" dirty="0">
                <a:solidFill>
                  <a:srgbClr val="202122"/>
                </a:solidFill>
                <a:latin typeface="Arial" panose="020B0604020202020204" pitchFamily="34" charset="0"/>
              </a:rPr>
              <a:t> a </a:t>
            </a:r>
            <a:r>
              <a:rPr lang="cs-CZ" sz="1400" dirty="0">
                <a:latin typeface="Arial" panose="020B0604020202020204" pitchFamily="34" charset="0"/>
              </a:rPr>
              <a:t>energetiky</a:t>
            </a:r>
            <a:r>
              <a:rPr lang="cs-CZ" sz="1400" dirty="0">
                <a:solidFill>
                  <a:srgbClr val="202122"/>
                </a:solidFill>
                <a:latin typeface="Arial" panose="020B0604020202020204" pitchFamily="34" charset="0"/>
              </a:rPr>
              <a:t>. Biofyzik Lotka se nejvíce proslavil svým návrhem </a:t>
            </a:r>
            <a:r>
              <a:rPr lang="cs-CZ" sz="1400" b="1" u="sng" dirty="0">
                <a:latin typeface="Arial" panose="020B0604020202020204" pitchFamily="34" charset="0"/>
              </a:rPr>
              <a:t>modelu </a:t>
            </a:r>
            <a:r>
              <a:rPr lang="cs-CZ" sz="1400" b="1" u="sng" dirty="0" smtClean="0">
                <a:latin typeface="Arial" panose="020B0604020202020204" pitchFamily="34" charset="0"/>
              </a:rPr>
              <a:t>predátor-kořist,</a:t>
            </a:r>
            <a:r>
              <a:rPr lang="cs-CZ" sz="1400" dirty="0">
                <a:solidFill>
                  <a:srgbClr val="202122"/>
                </a:solidFill>
                <a:latin typeface="Arial" panose="020B0604020202020204" pitchFamily="34" charset="0"/>
              </a:rPr>
              <a:t> který byl vyvinut současně, ale nezávisle na </a:t>
            </a:r>
            <a:r>
              <a:rPr lang="cs-CZ" sz="1400" dirty="0" err="1">
                <a:latin typeface="Arial" panose="020B0604020202020204" pitchFamily="34" charset="0"/>
              </a:rPr>
              <a:t>Vitovi</a:t>
            </a:r>
            <a:r>
              <a:rPr lang="cs-CZ" sz="1400" dirty="0">
                <a:latin typeface="Arial" panose="020B0604020202020204" pitchFamily="34" charset="0"/>
              </a:rPr>
              <a:t> </a:t>
            </a:r>
            <a:r>
              <a:rPr lang="cs-CZ" sz="1400" dirty="0" err="1">
                <a:latin typeface="Arial" panose="020B0604020202020204" pitchFamily="34" charset="0"/>
              </a:rPr>
              <a:t>Volterrovi</a:t>
            </a:r>
            <a:r>
              <a:rPr lang="cs-CZ" sz="1400" dirty="0">
                <a:solidFill>
                  <a:srgbClr val="202122"/>
                </a:solidFill>
                <a:latin typeface="Arial" panose="020B0604020202020204" pitchFamily="34" charset="0"/>
              </a:rPr>
              <a:t>. </a:t>
            </a:r>
            <a:r>
              <a:rPr lang="cs-CZ" sz="1400" dirty="0">
                <a:latin typeface="Arial" panose="020B0604020202020204" pitchFamily="34" charset="0"/>
              </a:rPr>
              <a:t>Lotka–</a:t>
            </a:r>
            <a:r>
              <a:rPr lang="cs-CZ" sz="1400" dirty="0" err="1">
                <a:latin typeface="Arial" panose="020B0604020202020204" pitchFamily="34" charset="0"/>
              </a:rPr>
              <a:t>Volterrův</a:t>
            </a:r>
            <a:r>
              <a:rPr lang="cs-CZ" sz="1400" dirty="0">
                <a:latin typeface="Arial" panose="020B0604020202020204" pitchFamily="34" charset="0"/>
              </a:rPr>
              <a:t> model</a:t>
            </a:r>
            <a:r>
              <a:rPr lang="cs-CZ" sz="1400" dirty="0">
                <a:solidFill>
                  <a:srgbClr val="202122"/>
                </a:solidFill>
                <a:latin typeface="Arial" panose="020B0604020202020204" pitchFamily="34" charset="0"/>
              </a:rPr>
              <a:t> je stále základem mnoha modelů používaných při analýze </a:t>
            </a:r>
            <a:r>
              <a:rPr lang="cs-CZ" sz="1400" dirty="0">
                <a:latin typeface="Arial" panose="020B0604020202020204" pitchFamily="34" charset="0"/>
              </a:rPr>
              <a:t>populační dynamiky</a:t>
            </a:r>
            <a:r>
              <a:rPr lang="cs-CZ" sz="1400" dirty="0">
                <a:solidFill>
                  <a:srgbClr val="202122"/>
                </a:solidFill>
                <a:latin typeface="Arial" panose="020B0604020202020204" pitchFamily="34" charset="0"/>
              </a:rPr>
              <a:t> v </a:t>
            </a:r>
            <a:r>
              <a:rPr lang="cs-CZ" sz="1400" dirty="0" smtClean="0">
                <a:latin typeface="Arial" panose="020B0604020202020204" pitchFamily="34" charset="0"/>
              </a:rPr>
              <a:t>ekologii.</a:t>
            </a:r>
            <a:endParaRPr lang="cs-CZ" sz="1400" dirty="0"/>
          </a:p>
        </p:txBody>
      </p:sp>
      <p:pic>
        <p:nvPicPr>
          <p:cNvPr id="8" name="Obrázek 7"/>
          <p:cNvPicPr>
            <a:picLocks noChangeAspect="1"/>
          </p:cNvPicPr>
          <p:nvPr/>
        </p:nvPicPr>
        <p:blipFill>
          <a:blip r:embed="rId4"/>
          <a:stretch>
            <a:fillRect/>
          </a:stretch>
        </p:blipFill>
        <p:spPr>
          <a:xfrm>
            <a:off x="3419872" y="4195486"/>
            <a:ext cx="4825561" cy="1652389"/>
          </a:xfrm>
          <a:prstGeom prst="rect">
            <a:avLst/>
          </a:prstGeom>
        </p:spPr>
      </p:pic>
    </p:spTree>
    <p:extLst>
      <p:ext uri="{BB962C8B-B14F-4D97-AF65-F5344CB8AC3E}">
        <p14:creationId xmlns:p14="http://schemas.microsoft.com/office/powerpoint/2010/main" val="26515462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3563888" y="260648"/>
            <a:ext cx="4968552" cy="7983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a:xfrm>
            <a:off x="3765376" y="332656"/>
            <a:ext cx="4191000" cy="562074"/>
          </a:xfrm>
        </p:spPr>
        <p:txBody>
          <a:bodyPr>
            <a:normAutofit fontScale="90000"/>
          </a:bodyPr>
          <a:lstStyle/>
          <a:p>
            <a:r>
              <a:rPr lang="cs-CZ" dirty="0" smtClean="0"/>
              <a:t/>
            </a:r>
            <a:br>
              <a:rPr lang="cs-CZ" dirty="0" smtClean="0"/>
            </a:br>
            <a:r>
              <a:rPr lang="cs-CZ" dirty="0" smtClean="0"/>
              <a:t/>
            </a:r>
            <a:br>
              <a:rPr lang="cs-CZ" dirty="0" smtClean="0"/>
            </a:br>
            <a:r>
              <a:rPr lang="cs-CZ" sz="3300" b="1" dirty="0" smtClean="0">
                <a:solidFill>
                  <a:schemeClr val="bg1"/>
                </a:solidFill>
              </a:rPr>
              <a:t>Charles </a:t>
            </a:r>
            <a:r>
              <a:rPr lang="cs-CZ" sz="3300" b="1" dirty="0" err="1">
                <a:solidFill>
                  <a:schemeClr val="bg1"/>
                </a:solidFill>
              </a:rPr>
              <a:t>Sutherland</a:t>
            </a:r>
            <a:r>
              <a:rPr lang="cs-CZ" sz="3300" b="1" dirty="0">
                <a:solidFill>
                  <a:schemeClr val="bg1"/>
                </a:solidFill>
              </a:rPr>
              <a:t> </a:t>
            </a:r>
            <a:r>
              <a:rPr lang="cs-CZ" sz="3300" b="1" dirty="0" err="1">
                <a:solidFill>
                  <a:schemeClr val="bg1"/>
                </a:solidFill>
              </a:rPr>
              <a:t>Elton</a:t>
            </a:r>
            <a:r>
              <a:rPr lang="cs-CZ" sz="3300" b="1" dirty="0">
                <a:solidFill>
                  <a:schemeClr val="bg1"/>
                </a:solidFill>
              </a:rPr>
              <a:t/>
            </a:r>
            <a:br>
              <a:rPr lang="cs-CZ" sz="3300" b="1" dirty="0">
                <a:solidFill>
                  <a:schemeClr val="bg1"/>
                </a:solidFill>
              </a:rPr>
            </a:br>
            <a:r>
              <a:rPr lang="cs-CZ" b="1" dirty="0">
                <a:solidFill>
                  <a:schemeClr val="bg1"/>
                </a:solidFill>
              </a:rPr>
              <a:t/>
            </a:r>
            <a:br>
              <a:rPr lang="cs-CZ" b="1" dirty="0">
                <a:solidFill>
                  <a:schemeClr val="bg1"/>
                </a:solidFill>
              </a:rPr>
            </a:br>
            <a:r>
              <a:rPr lang="cs-CZ" dirty="0" smtClean="0"/>
              <a:t> </a:t>
            </a:r>
            <a:endParaRPr lang="cs-CZ" dirty="0"/>
          </a:p>
        </p:txBody>
      </p:sp>
      <p:sp>
        <p:nvSpPr>
          <p:cNvPr id="4" name="Zástupný symbol pro obsah 3"/>
          <p:cNvSpPr>
            <a:spLocks noGrp="1"/>
          </p:cNvSpPr>
          <p:nvPr>
            <p:ph sz="half" idx="2"/>
          </p:nvPr>
        </p:nvSpPr>
        <p:spPr>
          <a:xfrm>
            <a:off x="3693368" y="836712"/>
            <a:ext cx="5127104" cy="2016224"/>
          </a:xfrm>
        </p:spPr>
        <p:txBody>
          <a:bodyPr>
            <a:normAutofit/>
          </a:bodyPr>
          <a:lstStyle/>
          <a:p>
            <a:pPr marL="0" indent="0">
              <a:buNone/>
            </a:pPr>
            <a:endParaRPr lang="cs-CZ" sz="2000" baseline="30000" dirty="0"/>
          </a:p>
          <a:p>
            <a:pPr marL="0" indent="0">
              <a:buNone/>
            </a:pPr>
            <a:r>
              <a:rPr lang="en-US" sz="2000" dirty="0"/>
              <a:t> </a:t>
            </a:r>
            <a:r>
              <a:rPr lang="en-US" sz="2000" dirty="0" smtClean="0"/>
              <a:t>(1900 </a:t>
            </a:r>
            <a:r>
              <a:rPr lang="en-US" sz="2000" dirty="0"/>
              <a:t>– </a:t>
            </a:r>
            <a:r>
              <a:rPr lang="en-US" sz="2000" dirty="0" smtClean="0"/>
              <a:t> </a:t>
            </a:r>
            <a:r>
              <a:rPr lang="en-US" sz="2000" dirty="0"/>
              <a:t>1991) </a:t>
            </a:r>
            <a:r>
              <a:rPr lang="cs-CZ" sz="2000" dirty="0" smtClean="0"/>
              <a:t>byl anglický zoolog </a:t>
            </a:r>
            <a:r>
              <a:rPr lang="en-US" sz="2000" dirty="0" smtClean="0"/>
              <a:t>a </a:t>
            </a:r>
            <a:r>
              <a:rPr lang="cs-CZ" sz="2000" dirty="0" smtClean="0"/>
              <a:t>ekolog, </a:t>
            </a:r>
            <a:r>
              <a:rPr lang="en-US" sz="2000" dirty="0" smtClean="0"/>
              <a:t> </a:t>
            </a:r>
            <a:r>
              <a:rPr lang="cs-CZ" sz="2000" dirty="0" smtClean="0"/>
              <a:t>pracoval v oboru populační ekologie a ekologie společenstev. Je autorem konceptu tzv.  – </a:t>
            </a:r>
            <a:r>
              <a:rPr lang="cs-CZ" sz="2000" dirty="0" err="1" smtClean="0"/>
              <a:t>eltonovy</a:t>
            </a:r>
            <a:r>
              <a:rPr lang="cs-CZ" sz="2000" dirty="0" smtClean="0"/>
              <a:t> ekologické pyramidy</a:t>
            </a:r>
            <a:endParaRPr lang="cs-CZ" sz="2000" dirty="0"/>
          </a:p>
        </p:txBody>
      </p:sp>
      <p:pic>
        <p:nvPicPr>
          <p:cNvPr id="51202" name="Picture 2" descr="undefine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3251806" cy="2448272"/>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26671"/>
            <a:ext cx="3872987" cy="32848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3656" y="4493745"/>
            <a:ext cx="4667652" cy="2017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2471831"/>
            <a:ext cx="4712766" cy="203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2677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549896" y="274638"/>
            <a:ext cx="8136904" cy="6559456"/>
          </a:xfrm>
          <a:prstGeom prst="rect">
            <a:avLst/>
          </a:prstGeom>
        </p:spPr>
      </p:pic>
      <p:sp>
        <p:nvSpPr>
          <p:cNvPr id="4" name="Obdélník 3"/>
          <p:cNvSpPr/>
          <p:nvPr/>
        </p:nvSpPr>
        <p:spPr>
          <a:xfrm>
            <a:off x="4427984" y="3356992"/>
            <a:ext cx="3528392"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347864" y="3789040"/>
            <a:ext cx="4248472"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979712" y="404664"/>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8" name="TextovéPole 7"/>
          <p:cNvSpPr txBox="1"/>
          <p:nvPr/>
        </p:nvSpPr>
        <p:spPr>
          <a:xfrm>
            <a:off x="3131840" y="548680"/>
            <a:ext cx="2906437" cy="523220"/>
          </a:xfrm>
          <a:prstGeom prst="rect">
            <a:avLst/>
          </a:prstGeom>
          <a:noFill/>
        </p:spPr>
        <p:txBody>
          <a:bodyPr wrap="none" rtlCol="0">
            <a:spAutoFit/>
          </a:bodyPr>
          <a:lstStyle/>
          <a:p>
            <a:r>
              <a:rPr lang="cs-CZ" sz="2800" b="1" dirty="0" smtClean="0"/>
              <a:t>Z historie ekologie</a:t>
            </a:r>
            <a:endParaRPr lang="cs-CZ" sz="2800" b="1" dirty="0"/>
          </a:p>
        </p:txBody>
      </p:sp>
      <p:pic>
        <p:nvPicPr>
          <p:cNvPr id="9" name="Picture 2" descr="nedefinovaný"/>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660231" y="1308427"/>
            <a:ext cx="1823345" cy="161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4769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539552" y="143725"/>
            <a:ext cx="8064896" cy="6570550"/>
          </a:xfrm>
          <a:prstGeom prst="rect">
            <a:avLst/>
          </a:prstGeom>
        </p:spPr>
      </p:pic>
      <p:sp>
        <p:nvSpPr>
          <p:cNvPr id="4" name="Obdélník 3"/>
          <p:cNvSpPr/>
          <p:nvPr/>
        </p:nvSpPr>
        <p:spPr>
          <a:xfrm>
            <a:off x="2771800" y="2780928"/>
            <a:ext cx="3528392"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979712" y="260648"/>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7" name="TextovéPole 6"/>
          <p:cNvSpPr txBox="1"/>
          <p:nvPr/>
        </p:nvSpPr>
        <p:spPr>
          <a:xfrm>
            <a:off x="3131840" y="404664"/>
            <a:ext cx="2906437" cy="523220"/>
          </a:xfrm>
          <a:prstGeom prst="rect">
            <a:avLst/>
          </a:prstGeom>
          <a:noFill/>
        </p:spPr>
        <p:txBody>
          <a:bodyPr wrap="none" rtlCol="0">
            <a:spAutoFit/>
          </a:bodyPr>
          <a:lstStyle/>
          <a:p>
            <a:r>
              <a:rPr lang="cs-CZ" sz="2800" b="1" dirty="0" smtClean="0"/>
              <a:t>Z historie ekologie</a:t>
            </a:r>
            <a:endParaRPr lang="cs-CZ" sz="2800" b="1" dirty="0"/>
          </a:p>
        </p:txBody>
      </p:sp>
      <p:pic>
        <p:nvPicPr>
          <p:cNvPr id="8" name="Picture 4" descr="nedefinovaný"/>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63695" y="3871041"/>
            <a:ext cx="2144002" cy="2579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edefinovan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555" y="3878078"/>
            <a:ext cx="2088232" cy="26050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omething Wild: Forest Succession | New Hampshire Public Radi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7697" y="3878078"/>
            <a:ext cx="3499858" cy="26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38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marL="0" indent="0">
              <a:buNone/>
            </a:pPr>
            <a:endParaRPr lang="cs-CZ" dirty="0" smtClean="0"/>
          </a:p>
          <a:p>
            <a:pPr marL="0" indent="0">
              <a:buNone/>
            </a:pPr>
            <a:endParaRPr lang="cs-CZ" dirty="0" smtClean="0"/>
          </a:p>
          <a:p>
            <a:pPr marL="0" indent="0">
              <a:buNone/>
            </a:pPr>
            <a:r>
              <a:rPr lang="cs-CZ" dirty="0" smtClean="0"/>
              <a:t>		</a:t>
            </a:r>
            <a:r>
              <a:rPr lang="cs-CZ" dirty="0"/>
              <a:t> </a:t>
            </a:r>
            <a:r>
              <a:rPr lang="cs-CZ" dirty="0" smtClean="0"/>
              <a:t>     </a:t>
            </a:r>
            <a:r>
              <a:rPr lang="cs-CZ" b="1" dirty="0" smtClean="0"/>
              <a:t>Doručená literatura </a:t>
            </a:r>
            <a:endParaRPr lang="cs-CZ" b="1" dirty="0"/>
          </a:p>
        </p:txBody>
      </p:sp>
    </p:spTree>
    <p:extLst>
      <p:ext uri="{BB962C8B-B14F-4D97-AF65-F5344CB8AC3E}">
        <p14:creationId xmlns:p14="http://schemas.microsoft.com/office/powerpoint/2010/main" val="21802201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549896" y="173094"/>
            <a:ext cx="8136904" cy="6511812"/>
          </a:xfrm>
          <a:prstGeom prst="rect">
            <a:avLst/>
          </a:prstGeom>
        </p:spPr>
      </p:pic>
      <p:sp>
        <p:nvSpPr>
          <p:cNvPr id="4" name="Obdélník 3"/>
          <p:cNvSpPr/>
          <p:nvPr/>
        </p:nvSpPr>
        <p:spPr>
          <a:xfrm>
            <a:off x="1979712" y="302748"/>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6" name="TextovéPole 5"/>
          <p:cNvSpPr txBox="1"/>
          <p:nvPr/>
        </p:nvSpPr>
        <p:spPr>
          <a:xfrm>
            <a:off x="3131840" y="476672"/>
            <a:ext cx="2906437" cy="523220"/>
          </a:xfrm>
          <a:prstGeom prst="rect">
            <a:avLst/>
          </a:prstGeom>
          <a:noFill/>
        </p:spPr>
        <p:txBody>
          <a:bodyPr wrap="none" rtlCol="0">
            <a:spAutoFit/>
          </a:bodyPr>
          <a:lstStyle/>
          <a:p>
            <a:r>
              <a:rPr lang="cs-CZ" sz="2800" b="1" dirty="0" smtClean="0"/>
              <a:t>Z historie ekologie</a:t>
            </a:r>
            <a:endParaRPr lang="cs-CZ" sz="2800" b="1" dirty="0"/>
          </a:p>
        </p:txBody>
      </p:sp>
      <p:sp>
        <p:nvSpPr>
          <p:cNvPr id="7" name="Obdélník 6"/>
          <p:cNvSpPr/>
          <p:nvPr/>
        </p:nvSpPr>
        <p:spPr>
          <a:xfrm>
            <a:off x="827584" y="1556792"/>
            <a:ext cx="2808312"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123728" y="1988840"/>
            <a:ext cx="6408712"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3707904" y="1988840"/>
            <a:ext cx="2160240"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827584" y="4869160"/>
            <a:ext cx="7416824"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149797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323528" y="188640"/>
            <a:ext cx="8496944" cy="6492045"/>
          </a:xfrm>
          <a:prstGeom prst="rect">
            <a:avLst/>
          </a:prstGeom>
        </p:spPr>
      </p:pic>
      <p:sp>
        <p:nvSpPr>
          <p:cNvPr id="4" name="Obdélník 3"/>
          <p:cNvSpPr/>
          <p:nvPr/>
        </p:nvSpPr>
        <p:spPr>
          <a:xfrm>
            <a:off x="683568" y="3501008"/>
            <a:ext cx="8064896" cy="13681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979712" y="326345"/>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7" name="TextovéPole 6"/>
          <p:cNvSpPr txBox="1"/>
          <p:nvPr/>
        </p:nvSpPr>
        <p:spPr>
          <a:xfrm>
            <a:off x="3131840" y="476672"/>
            <a:ext cx="2906437" cy="523220"/>
          </a:xfrm>
          <a:prstGeom prst="rect">
            <a:avLst/>
          </a:prstGeom>
          <a:noFill/>
        </p:spPr>
        <p:txBody>
          <a:bodyPr wrap="none" rtlCol="0">
            <a:spAutoFit/>
          </a:bodyPr>
          <a:lstStyle/>
          <a:p>
            <a:r>
              <a:rPr lang="cs-CZ" sz="2800" b="1" dirty="0" smtClean="0"/>
              <a:t>Z historie ekologie</a:t>
            </a:r>
            <a:endParaRPr lang="cs-CZ" sz="2800" b="1" dirty="0"/>
          </a:p>
        </p:txBody>
      </p:sp>
    </p:spTree>
    <p:extLst>
      <p:ext uri="{BB962C8B-B14F-4D97-AF65-F5344CB8AC3E}">
        <p14:creationId xmlns:p14="http://schemas.microsoft.com/office/powerpoint/2010/main" val="13508072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323528" y="518677"/>
            <a:ext cx="8496944" cy="5820646"/>
          </a:xfrm>
          <a:prstGeom prst="rect">
            <a:avLst/>
          </a:prstGeom>
        </p:spPr>
      </p:pic>
      <p:sp>
        <p:nvSpPr>
          <p:cNvPr id="4" name="Obdélník 3"/>
          <p:cNvSpPr/>
          <p:nvPr/>
        </p:nvSpPr>
        <p:spPr>
          <a:xfrm>
            <a:off x="611560" y="1916832"/>
            <a:ext cx="3240360"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p:cNvSpPr/>
          <p:nvPr/>
        </p:nvSpPr>
        <p:spPr>
          <a:xfrm>
            <a:off x="1979712" y="614377"/>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8" name="Obdélník 7"/>
          <p:cNvSpPr/>
          <p:nvPr/>
        </p:nvSpPr>
        <p:spPr>
          <a:xfrm>
            <a:off x="611560" y="4149080"/>
            <a:ext cx="5616624"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3131840" y="745540"/>
            <a:ext cx="2906437" cy="523220"/>
          </a:xfrm>
          <a:prstGeom prst="rect">
            <a:avLst/>
          </a:prstGeom>
          <a:noFill/>
        </p:spPr>
        <p:txBody>
          <a:bodyPr wrap="none" rtlCol="0">
            <a:spAutoFit/>
          </a:bodyPr>
          <a:lstStyle/>
          <a:p>
            <a:r>
              <a:rPr lang="cs-CZ" sz="2800" b="1" dirty="0" smtClean="0"/>
              <a:t>Z historie ekologie</a:t>
            </a:r>
            <a:endParaRPr lang="cs-CZ" sz="2800" b="1" dirty="0"/>
          </a:p>
        </p:txBody>
      </p:sp>
    </p:spTree>
    <p:extLst>
      <p:ext uri="{BB962C8B-B14F-4D97-AF65-F5344CB8AC3E}">
        <p14:creationId xmlns:p14="http://schemas.microsoft.com/office/powerpoint/2010/main" val="3523231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850106"/>
          </a:xfrm>
        </p:spPr>
        <p:txBody>
          <a:bodyPr/>
          <a:lstStyle/>
          <a:p>
            <a:r>
              <a:rPr lang="cs-CZ" dirty="0" smtClean="0"/>
              <a:t>Projekt Manhattan</a:t>
            </a:r>
            <a:endParaRPr lang="cs-CZ" dirty="0"/>
          </a:p>
        </p:txBody>
      </p:sp>
      <p:sp>
        <p:nvSpPr>
          <p:cNvPr id="3" name="Zástupný symbol pro obsah 2"/>
          <p:cNvSpPr>
            <a:spLocks noGrp="1"/>
          </p:cNvSpPr>
          <p:nvPr>
            <p:ph sz="half" idx="1"/>
          </p:nvPr>
        </p:nvSpPr>
        <p:spPr>
          <a:xfrm>
            <a:off x="457200" y="1268761"/>
            <a:ext cx="4038600" cy="3672407"/>
          </a:xfrm>
        </p:spPr>
        <p:txBody>
          <a:bodyPr>
            <a:normAutofit fontScale="55000" lnSpcReduction="20000"/>
          </a:bodyPr>
          <a:lstStyle/>
          <a:p>
            <a:pPr marL="0" indent="0">
              <a:buNone/>
            </a:pPr>
            <a:r>
              <a:rPr lang="cs-CZ" b="1" dirty="0"/>
              <a:t>Projekt Manhattan</a:t>
            </a:r>
            <a:r>
              <a:rPr lang="cs-CZ" dirty="0"/>
              <a:t> byl výzkumný a vývojový program realizovaný během </a:t>
            </a:r>
            <a:r>
              <a:rPr lang="cs-CZ" b="1" dirty="0"/>
              <a:t>druhé světové války</a:t>
            </a:r>
            <a:r>
              <a:rPr lang="cs-CZ" dirty="0"/>
              <a:t> s cílem vyrobit první </a:t>
            </a:r>
            <a:r>
              <a:rPr lang="cs-CZ" b="1" dirty="0"/>
              <a:t>jaderné zbraně</a:t>
            </a:r>
            <a:r>
              <a:rPr lang="cs-CZ" dirty="0"/>
              <a:t>. </a:t>
            </a:r>
            <a:endParaRPr lang="cs-CZ" dirty="0" smtClean="0"/>
          </a:p>
          <a:p>
            <a:pPr marL="0" indent="0">
              <a:buNone/>
            </a:pPr>
            <a:endParaRPr lang="cs-CZ" dirty="0" smtClean="0"/>
          </a:p>
          <a:p>
            <a:pPr marL="0" indent="0">
              <a:buNone/>
            </a:pPr>
            <a:r>
              <a:rPr lang="cs-CZ" dirty="0" smtClean="0"/>
              <a:t>Vedla </a:t>
            </a:r>
            <a:r>
              <a:rPr lang="cs-CZ" dirty="0"/>
              <a:t>jej Spojené státy ve spolupráci se Spojeným královstvím a Kanadou. </a:t>
            </a:r>
            <a:endParaRPr lang="cs-CZ" dirty="0" smtClean="0"/>
          </a:p>
          <a:p>
            <a:pPr marL="0" indent="0">
              <a:buNone/>
            </a:pPr>
            <a:endParaRPr lang="cs-CZ" dirty="0" smtClean="0"/>
          </a:p>
          <a:p>
            <a:pPr marL="0" indent="0">
              <a:buNone/>
            </a:pPr>
            <a:r>
              <a:rPr lang="cs-CZ" dirty="0" smtClean="0"/>
              <a:t>V </a:t>
            </a:r>
            <a:r>
              <a:rPr lang="cs-CZ" dirty="0"/>
              <a:t>letech </a:t>
            </a:r>
            <a:r>
              <a:rPr lang="cs-CZ" b="1" dirty="0"/>
              <a:t>1942 až 1946 </a:t>
            </a:r>
            <a:r>
              <a:rPr lang="cs-CZ" dirty="0"/>
              <a:t>byl projekt řízen </a:t>
            </a:r>
            <a:r>
              <a:rPr lang="cs-CZ" b="1" dirty="0"/>
              <a:t>generálmajorem </a:t>
            </a:r>
            <a:r>
              <a:rPr lang="cs-CZ" b="1" dirty="0" err="1"/>
              <a:t>Lesliem</a:t>
            </a:r>
            <a:r>
              <a:rPr lang="cs-CZ" b="1" dirty="0"/>
              <a:t> </a:t>
            </a:r>
            <a:r>
              <a:rPr lang="cs-CZ" b="1" dirty="0" err="1"/>
              <a:t>Grovesem</a:t>
            </a:r>
            <a:r>
              <a:rPr lang="cs-CZ" dirty="0"/>
              <a:t> z </a:t>
            </a:r>
            <a:r>
              <a:rPr lang="cs-CZ" u="sng" dirty="0"/>
              <a:t>U.S. </a:t>
            </a:r>
            <a:r>
              <a:rPr lang="cs-CZ" u="sng" dirty="0" err="1"/>
              <a:t>Army</a:t>
            </a:r>
            <a:r>
              <a:rPr lang="cs-CZ" u="sng" dirty="0"/>
              <a:t> </a:t>
            </a:r>
            <a:r>
              <a:rPr lang="cs-CZ" u="sng" dirty="0" err="1"/>
              <a:t>Corps</a:t>
            </a:r>
            <a:r>
              <a:rPr lang="cs-CZ" u="sng" dirty="0"/>
              <a:t> of </a:t>
            </a:r>
            <a:r>
              <a:rPr lang="cs-CZ" u="sng" dirty="0" err="1"/>
              <a:t>Engineers</a:t>
            </a:r>
            <a:r>
              <a:rPr lang="cs-CZ" dirty="0"/>
              <a:t>. </a:t>
            </a:r>
            <a:endParaRPr lang="cs-CZ" dirty="0" smtClean="0"/>
          </a:p>
          <a:p>
            <a:pPr marL="0" indent="0">
              <a:buNone/>
            </a:pPr>
            <a:endParaRPr lang="cs-CZ" b="1" dirty="0" smtClean="0"/>
          </a:p>
          <a:p>
            <a:pPr marL="0" indent="0">
              <a:buNone/>
            </a:pPr>
            <a:r>
              <a:rPr lang="cs-CZ" b="1" dirty="0" smtClean="0"/>
              <a:t>Robert </a:t>
            </a:r>
            <a:r>
              <a:rPr lang="cs-CZ" b="1" dirty="0"/>
              <a:t>Oppenheimer byl ředitelem laboratoře v Los </a:t>
            </a:r>
            <a:r>
              <a:rPr lang="cs-CZ" b="1" dirty="0" err="1" smtClean="0"/>
              <a:t>Alamos</a:t>
            </a:r>
            <a:r>
              <a:rPr lang="cs-CZ" b="1" dirty="0"/>
              <a:t>.</a:t>
            </a:r>
          </a:p>
        </p:txBody>
      </p:sp>
      <p:pic>
        <p:nvPicPr>
          <p:cNvPr id="1026" name="Picture 2" descr="Six men in suits sitting on chairs, smiling and laughin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005064"/>
            <a:ext cx="3672739" cy="26369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rganization chart of the project, showing project headquarters divisions at the top, Manhattan District in the middle, and field offices at the bott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273564"/>
            <a:ext cx="3740495" cy="26212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blique aerial view of an enormous U-shaped build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3" y="3977704"/>
            <a:ext cx="3668488" cy="2664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136374" y="836712"/>
            <a:ext cx="2892010" cy="369332"/>
          </a:xfrm>
          <a:prstGeom prst="rect">
            <a:avLst/>
          </a:prstGeom>
          <a:noFill/>
        </p:spPr>
        <p:txBody>
          <a:bodyPr wrap="none" rtlCol="0">
            <a:spAutoFit/>
          </a:bodyPr>
          <a:lstStyle/>
          <a:p>
            <a:r>
              <a:rPr lang="cs-CZ" dirty="0" smtClean="0"/>
              <a:t>Organizační schéma projektu</a:t>
            </a:r>
            <a:endParaRPr lang="cs-CZ" dirty="0"/>
          </a:p>
        </p:txBody>
      </p:sp>
      <p:sp>
        <p:nvSpPr>
          <p:cNvPr id="10" name="TextovéPole 9"/>
          <p:cNvSpPr txBox="1"/>
          <p:nvPr/>
        </p:nvSpPr>
        <p:spPr>
          <a:xfrm>
            <a:off x="4788024" y="3995772"/>
            <a:ext cx="3635482" cy="369332"/>
          </a:xfrm>
          <a:prstGeom prst="rect">
            <a:avLst/>
          </a:prstGeom>
          <a:noFill/>
        </p:spPr>
        <p:txBody>
          <a:bodyPr wrap="none" rtlCol="0">
            <a:spAutoFit/>
          </a:bodyPr>
          <a:lstStyle/>
          <a:p>
            <a:r>
              <a:rPr lang="cs-CZ" dirty="0" err="1" smtClean="0">
                <a:solidFill>
                  <a:schemeClr val="bg1"/>
                </a:solidFill>
              </a:rPr>
              <a:t>Oak</a:t>
            </a:r>
            <a:r>
              <a:rPr lang="cs-CZ" dirty="0" smtClean="0">
                <a:solidFill>
                  <a:schemeClr val="bg1"/>
                </a:solidFill>
              </a:rPr>
              <a:t> </a:t>
            </a:r>
            <a:r>
              <a:rPr lang="cs-CZ" dirty="0" err="1" smtClean="0">
                <a:solidFill>
                  <a:schemeClr val="bg1"/>
                </a:solidFill>
              </a:rPr>
              <a:t>Ridge</a:t>
            </a:r>
            <a:r>
              <a:rPr lang="cs-CZ" dirty="0" smtClean="0">
                <a:solidFill>
                  <a:schemeClr val="bg1"/>
                </a:solidFill>
              </a:rPr>
              <a:t> – jedna z továren projektu</a:t>
            </a:r>
            <a:endParaRPr lang="cs-CZ" dirty="0">
              <a:solidFill>
                <a:schemeClr val="bg1"/>
              </a:solidFill>
            </a:endParaRPr>
          </a:p>
        </p:txBody>
      </p:sp>
    </p:spTree>
    <p:extLst>
      <p:ext uri="{BB962C8B-B14F-4D97-AF65-F5344CB8AC3E}">
        <p14:creationId xmlns:p14="http://schemas.microsoft.com/office/powerpoint/2010/main" val="2169803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agram showing fast explosive, slow explosive, uranium tamper, plutonium core and neutron initiato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45158" y="1052736"/>
            <a:ext cx="4038600" cy="3202483"/>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p:cNvSpPr>
            <a:spLocks noGrp="1"/>
          </p:cNvSpPr>
          <p:nvPr>
            <p:ph type="title"/>
          </p:nvPr>
        </p:nvSpPr>
        <p:spPr>
          <a:xfrm>
            <a:off x="457200" y="115799"/>
            <a:ext cx="8229600" cy="936937"/>
          </a:xfrm>
        </p:spPr>
        <p:txBody>
          <a:bodyPr/>
          <a:lstStyle/>
          <a:p>
            <a:r>
              <a:rPr lang="cs-CZ" dirty="0" smtClean="0"/>
              <a:t>Projekt Manhattan</a:t>
            </a:r>
            <a:endParaRPr lang="cs-CZ" dirty="0"/>
          </a:p>
        </p:txBody>
      </p:sp>
      <p:sp>
        <p:nvSpPr>
          <p:cNvPr id="5" name="TextovéPole 4"/>
          <p:cNvSpPr txBox="1"/>
          <p:nvPr/>
        </p:nvSpPr>
        <p:spPr>
          <a:xfrm>
            <a:off x="1165026" y="3717032"/>
            <a:ext cx="2398862" cy="369332"/>
          </a:xfrm>
          <a:prstGeom prst="rect">
            <a:avLst/>
          </a:prstGeom>
          <a:noFill/>
        </p:spPr>
        <p:txBody>
          <a:bodyPr wrap="none" rtlCol="0">
            <a:spAutoFit/>
          </a:bodyPr>
          <a:lstStyle/>
          <a:p>
            <a:r>
              <a:rPr lang="cs-CZ" dirty="0" smtClean="0"/>
              <a:t>Schéma jaderné bomby</a:t>
            </a:r>
            <a:endParaRPr lang="cs-CZ" dirty="0"/>
          </a:p>
        </p:txBody>
      </p:sp>
      <p:pic>
        <p:nvPicPr>
          <p:cNvPr id="2052" name="Picture 4"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158" y="4365104"/>
            <a:ext cx="4038600" cy="237035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1036462" y="4427820"/>
            <a:ext cx="2311402" cy="369332"/>
          </a:xfrm>
          <a:prstGeom prst="rect">
            <a:avLst/>
          </a:prstGeom>
          <a:noFill/>
        </p:spPr>
        <p:txBody>
          <a:bodyPr wrap="none" rtlCol="0">
            <a:spAutoFit/>
          </a:bodyPr>
          <a:lstStyle/>
          <a:p>
            <a:r>
              <a:rPr lang="cs-CZ" dirty="0" smtClean="0">
                <a:solidFill>
                  <a:schemeClr val="bg1"/>
                </a:solidFill>
              </a:rPr>
              <a:t>První testovací exploze</a:t>
            </a:r>
            <a:endParaRPr lang="cs-CZ" dirty="0">
              <a:solidFill>
                <a:schemeClr val="bg1"/>
              </a:solidFill>
            </a:endParaRPr>
          </a:p>
        </p:txBody>
      </p:sp>
      <p:pic>
        <p:nvPicPr>
          <p:cNvPr id="2054" name="Picture 6" descr="Soldiers and workmen, some wearing steel helmet, clamber over what looks like a giant manhole."/>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473892" y="1049578"/>
            <a:ext cx="4387298" cy="320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5159463" y="1052736"/>
            <a:ext cx="3228961" cy="369332"/>
          </a:xfrm>
          <a:prstGeom prst="rect">
            <a:avLst/>
          </a:prstGeom>
          <a:noFill/>
        </p:spPr>
        <p:txBody>
          <a:bodyPr wrap="none" rtlCol="0">
            <a:spAutoFit/>
          </a:bodyPr>
          <a:lstStyle/>
          <a:p>
            <a:r>
              <a:rPr lang="cs-CZ" b="1" dirty="0" smtClean="0">
                <a:solidFill>
                  <a:srgbClr val="FF0000"/>
                </a:solidFill>
              </a:rPr>
              <a:t>Rozebírání reaktoru v </a:t>
            </a:r>
            <a:r>
              <a:rPr lang="cs-CZ" b="1" dirty="0" err="1" smtClean="0">
                <a:solidFill>
                  <a:srgbClr val="FF0000"/>
                </a:solidFill>
              </a:rPr>
              <a:t>Nemecku</a:t>
            </a:r>
            <a:endParaRPr lang="cs-CZ" b="1" dirty="0">
              <a:solidFill>
                <a:srgbClr val="FF0000"/>
              </a:solidFill>
            </a:endParaRPr>
          </a:p>
        </p:txBody>
      </p:sp>
      <p:pic>
        <p:nvPicPr>
          <p:cNvPr id="2056" name="Picture 8" descr="A shiny metal four-engined aircraft stands on a runway. The crew pose in front of 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4392" y="4365104"/>
            <a:ext cx="3672408" cy="236433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825658" y="4427820"/>
            <a:ext cx="1770678" cy="369332"/>
          </a:xfrm>
          <a:prstGeom prst="rect">
            <a:avLst/>
          </a:prstGeom>
          <a:noFill/>
        </p:spPr>
        <p:txBody>
          <a:bodyPr wrap="none" rtlCol="0">
            <a:spAutoFit/>
          </a:bodyPr>
          <a:lstStyle/>
          <a:p>
            <a:r>
              <a:rPr lang="cs-CZ" dirty="0" smtClean="0"/>
              <a:t>B 29 – </a:t>
            </a:r>
            <a:r>
              <a:rPr lang="cs-CZ" dirty="0" err="1" smtClean="0"/>
              <a:t>Enola</a:t>
            </a:r>
            <a:r>
              <a:rPr lang="cs-CZ" dirty="0" smtClean="0"/>
              <a:t> Gay</a:t>
            </a:r>
            <a:endParaRPr lang="cs-CZ" dirty="0"/>
          </a:p>
        </p:txBody>
      </p:sp>
    </p:spTree>
    <p:extLst>
      <p:ext uri="{BB962C8B-B14F-4D97-AF65-F5344CB8AC3E}">
        <p14:creationId xmlns:p14="http://schemas.microsoft.com/office/powerpoint/2010/main" val="2927068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57200" y="160525"/>
            <a:ext cx="8136904" cy="6536950"/>
          </a:xfrm>
          <a:prstGeom prst="rect">
            <a:avLst/>
          </a:prstGeom>
        </p:spPr>
      </p:pic>
      <p:sp>
        <p:nvSpPr>
          <p:cNvPr id="4" name="Obdélník 3"/>
          <p:cNvSpPr/>
          <p:nvPr/>
        </p:nvSpPr>
        <p:spPr>
          <a:xfrm>
            <a:off x="3707904" y="1988840"/>
            <a:ext cx="2160240"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979712" y="260648"/>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7" name="TextovéPole 6"/>
          <p:cNvSpPr txBox="1"/>
          <p:nvPr/>
        </p:nvSpPr>
        <p:spPr>
          <a:xfrm>
            <a:off x="3131840" y="404664"/>
            <a:ext cx="2906437" cy="523220"/>
          </a:xfrm>
          <a:prstGeom prst="rect">
            <a:avLst/>
          </a:prstGeom>
          <a:noFill/>
        </p:spPr>
        <p:txBody>
          <a:bodyPr wrap="none" rtlCol="0">
            <a:spAutoFit/>
          </a:bodyPr>
          <a:lstStyle/>
          <a:p>
            <a:r>
              <a:rPr lang="cs-CZ" sz="2800" b="1" dirty="0" smtClean="0"/>
              <a:t>Z historie ekologie</a:t>
            </a:r>
            <a:endParaRPr lang="cs-CZ" sz="2800" b="1" dirty="0"/>
          </a:p>
        </p:txBody>
      </p:sp>
      <p:sp>
        <p:nvSpPr>
          <p:cNvPr id="8" name="Obdélník 7"/>
          <p:cNvSpPr/>
          <p:nvPr/>
        </p:nvSpPr>
        <p:spPr>
          <a:xfrm>
            <a:off x="755576" y="3645024"/>
            <a:ext cx="7704856" cy="8640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0034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71143" y="117717"/>
            <a:ext cx="8280920" cy="6740283"/>
          </a:xfrm>
          <a:prstGeom prst="rect">
            <a:avLst/>
          </a:prstGeom>
        </p:spPr>
      </p:pic>
      <p:sp>
        <p:nvSpPr>
          <p:cNvPr id="4" name="Obdélník 3"/>
          <p:cNvSpPr/>
          <p:nvPr/>
        </p:nvSpPr>
        <p:spPr>
          <a:xfrm>
            <a:off x="3275856" y="249417"/>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6" name="TextovéPole 5"/>
          <p:cNvSpPr txBox="1"/>
          <p:nvPr/>
        </p:nvSpPr>
        <p:spPr>
          <a:xfrm>
            <a:off x="4329859" y="404664"/>
            <a:ext cx="2906437" cy="523220"/>
          </a:xfrm>
          <a:prstGeom prst="rect">
            <a:avLst/>
          </a:prstGeom>
          <a:noFill/>
        </p:spPr>
        <p:txBody>
          <a:bodyPr wrap="none" rtlCol="0">
            <a:spAutoFit/>
          </a:bodyPr>
          <a:lstStyle/>
          <a:p>
            <a:r>
              <a:rPr lang="cs-CZ" sz="2800" b="1" dirty="0" smtClean="0"/>
              <a:t>Z historie ekologie</a:t>
            </a:r>
            <a:endParaRPr lang="cs-CZ" sz="2800" b="1" dirty="0"/>
          </a:p>
        </p:txBody>
      </p:sp>
    </p:spTree>
    <p:extLst>
      <p:ext uri="{BB962C8B-B14F-4D97-AF65-F5344CB8AC3E}">
        <p14:creationId xmlns:p14="http://schemas.microsoft.com/office/powerpoint/2010/main" val="1776926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59159" y="77965"/>
            <a:ext cx="8208912" cy="6702069"/>
          </a:xfrm>
          <a:prstGeom prst="rect">
            <a:avLst/>
          </a:prstGeom>
        </p:spPr>
      </p:pic>
      <p:sp>
        <p:nvSpPr>
          <p:cNvPr id="4" name="Obdélník 3"/>
          <p:cNvSpPr/>
          <p:nvPr/>
        </p:nvSpPr>
        <p:spPr>
          <a:xfrm>
            <a:off x="827584" y="1124744"/>
            <a:ext cx="4680520"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2267744" y="4437112"/>
            <a:ext cx="4464496"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827584" y="5805264"/>
            <a:ext cx="3600400"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979712" y="188640"/>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9" name="TextovéPole 8"/>
          <p:cNvSpPr txBox="1"/>
          <p:nvPr/>
        </p:nvSpPr>
        <p:spPr>
          <a:xfrm>
            <a:off x="3131840" y="404664"/>
            <a:ext cx="2906437" cy="523220"/>
          </a:xfrm>
          <a:prstGeom prst="rect">
            <a:avLst/>
          </a:prstGeom>
          <a:noFill/>
        </p:spPr>
        <p:txBody>
          <a:bodyPr wrap="none" rtlCol="0">
            <a:spAutoFit/>
          </a:bodyPr>
          <a:lstStyle/>
          <a:p>
            <a:r>
              <a:rPr lang="cs-CZ" sz="2800" b="1" dirty="0" smtClean="0"/>
              <a:t>Z historie ekologie</a:t>
            </a:r>
            <a:endParaRPr lang="cs-CZ" sz="2800" b="1" dirty="0"/>
          </a:p>
        </p:txBody>
      </p:sp>
    </p:spTree>
    <p:extLst>
      <p:ext uri="{BB962C8B-B14F-4D97-AF65-F5344CB8AC3E}">
        <p14:creationId xmlns:p14="http://schemas.microsoft.com/office/powerpoint/2010/main" val="2978295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57200" y="261960"/>
            <a:ext cx="8136904" cy="6583180"/>
          </a:xfrm>
          <a:prstGeom prst="rect">
            <a:avLst/>
          </a:prstGeom>
        </p:spPr>
      </p:pic>
      <p:sp>
        <p:nvSpPr>
          <p:cNvPr id="4" name="Obdélník 3"/>
          <p:cNvSpPr/>
          <p:nvPr/>
        </p:nvSpPr>
        <p:spPr>
          <a:xfrm>
            <a:off x="1979712" y="404664"/>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6" name="TextovéPole 5"/>
          <p:cNvSpPr txBox="1"/>
          <p:nvPr/>
        </p:nvSpPr>
        <p:spPr>
          <a:xfrm>
            <a:off x="3131840" y="548680"/>
            <a:ext cx="2906437" cy="523220"/>
          </a:xfrm>
          <a:prstGeom prst="rect">
            <a:avLst/>
          </a:prstGeom>
          <a:noFill/>
        </p:spPr>
        <p:txBody>
          <a:bodyPr wrap="none" rtlCol="0">
            <a:spAutoFit/>
          </a:bodyPr>
          <a:lstStyle/>
          <a:p>
            <a:r>
              <a:rPr lang="cs-CZ" sz="2800" b="1" dirty="0" smtClean="0"/>
              <a:t>Z historie ekologie</a:t>
            </a:r>
            <a:endParaRPr lang="cs-CZ" sz="2800" b="1" dirty="0"/>
          </a:p>
        </p:txBody>
      </p:sp>
      <p:sp>
        <p:nvSpPr>
          <p:cNvPr id="3" name="Obdélník 2"/>
          <p:cNvSpPr/>
          <p:nvPr/>
        </p:nvSpPr>
        <p:spPr>
          <a:xfrm>
            <a:off x="705272" y="2564904"/>
            <a:ext cx="2426568" cy="4103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755576" y="4221088"/>
            <a:ext cx="7704856" cy="1224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617889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457200" y="205161"/>
            <a:ext cx="7848872" cy="6447678"/>
          </a:xfrm>
          <a:prstGeom prst="rect">
            <a:avLst/>
          </a:prstGeom>
        </p:spPr>
      </p:pic>
      <p:sp>
        <p:nvSpPr>
          <p:cNvPr id="4" name="Obdélník 3"/>
          <p:cNvSpPr/>
          <p:nvPr/>
        </p:nvSpPr>
        <p:spPr>
          <a:xfrm>
            <a:off x="1979712" y="326345"/>
            <a:ext cx="5184576" cy="798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a:t>
            </a:r>
          </a:p>
        </p:txBody>
      </p:sp>
      <p:sp>
        <p:nvSpPr>
          <p:cNvPr id="6" name="TextovéPole 5"/>
          <p:cNvSpPr txBox="1"/>
          <p:nvPr/>
        </p:nvSpPr>
        <p:spPr>
          <a:xfrm>
            <a:off x="3118781" y="476672"/>
            <a:ext cx="2906437" cy="523220"/>
          </a:xfrm>
          <a:prstGeom prst="rect">
            <a:avLst/>
          </a:prstGeom>
          <a:noFill/>
        </p:spPr>
        <p:txBody>
          <a:bodyPr wrap="none" rtlCol="0">
            <a:spAutoFit/>
          </a:bodyPr>
          <a:lstStyle/>
          <a:p>
            <a:r>
              <a:rPr lang="cs-CZ" sz="2800" b="1" dirty="0" smtClean="0"/>
              <a:t>Z historie ekologie</a:t>
            </a:r>
            <a:endParaRPr lang="cs-CZ" sz="2800" b="1" dirty="0"/>
          </a:p>
        </p:txBody>
      </p:sp>
      <p:pic>
        <p:nvPicPr>
          <p:cNvPr id="7" name="Picture 2" descr="James Lovelock - Wikipedi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419872" y="3284984"/>
            <a:ext cx="2088232" cy="2955301"/>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755576" y="1157666"/>
            <a:ext cx="7488832" cy="1479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48897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Eugene Pleasants Odum: Základy ekolog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343"/>
            <a:ext cx="3347864" cy="473504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smtClean="0"/>
              <a:t>  </a:t>
            </a:r>
            <a:endParaRPr lang="cs-CZ" dirty="0"/>
          </a:p>
        </p:txBody>
      </p:sp>
      <p:pic>
        <p:nvPicPr>
          <p:cNvPr id="4"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17585" y="15343"/>
            <a:ext cx="3557406" cy="4525963"/>
          </a:xfr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262" y="2398317"/>
            <a:ext cx="3415476" cy="4323387"/>
          </a:xfrm>
          <a:prstGeom prst="rect">
            <a:avLst/>
          </a:prstGeom>
        </p:spPr>
      </p:pic>
      <p:sp>
        <p:nvSpPr>
          <p:cNvPr id="7" name="TextovéPole 6"/>
          <p:cNvSpPr txBox="1"/>
          <p:nvPr/>
        </p:nvSpPr>
        <p:spPr>
          <a:xfrm>
            <a:off x="3482222" y="188640"/>
            <a:ext cx="1790875" cy="1200329"/>
          </a:xfrm>
          <a:prstGeom prst="rect">
            <a:avLst/>
          </a:prstGeom>
          <a:noFill/>
        </p:spPr>
        <p:txBody>
          <a:bodyPr wrap="none" rtlCol="0">
            <a:spAutoFit/>
          </a:bodyPr>
          <a:lstStyle/>
          <a:p>
            <a:pPr algn="ctr"/>
            <a:r>
              <a:rPr lang="cs-CZ" sz="2400" dirty="0" smtClean="0">
                <a:solidFill>
                  <a:srgbClr val="FF0000"/>
                </a:solidFill>
              </a:rPr>
              <a:t>Doporučená </a:t>
            </a:r>
          </a:p>
          <a:p>
            <a:pPr algn="ctr"/>
            <a:r>
              <a:rPr lang="cs-CZ" sz="2400" dirty="0" smtClean="0">
                <a:solidFill>
                  <a:srgbClr val="FF0000"/>
                </a:solidFill>
              </a:rPr>
              <a:t>studijní </a:t>
            </a:r>
          </a:p>
          <a:p>
            <a:pPr algn="ctr"/>
            <a:r>
              <a:rPr lang="cs-CZ" sz="2400" dirty="0" smtClean="0">
                <a:solidFill>
                  <a:srgbClr val="FF0000"/>
                </a:solidFill>
              </a:rPr>
              <a:t>literatura</a:t>
            </a:r>
            <a:endParaRPr lang="cs-CZ" sz="2400" dirty="0">
              <a:solidFill>
                <a:srgbClr val="FF0000"/>
              </a:solidFill>
            </a:endParaRPr>
          </a:p>
        </p:txBody>
      </p:sp>
    </p:spTree>
    <p:extLst>
      <p:ext uri="{BB962C8B-B14F-4D97-AF65-F5344CB8AC3E}">
        <p14:creationId xmlns:p14="http://schemas.microsoft.com/office/powerpoint/2010/main" val="33263010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4808" y="0"/>
            <a:ext cx="915880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08520" y="53752"/>
            <a:ext cx="9289032" cy="1143000"/>
          </a:xfrm>
        </p:spPr>
        <p:txBody>
          <a:bodyPr>
            <a:noAutofit/>
          </a:bodyPr>
          <a:lstStyle/>
          <a:p>
            <a:r>
              <a:rPr lang="cs-CZ" sz="2400" dirty="0" smtClean="0">
                <a:solidFill>
                  <a:schemeClr val="bg1"/>
                </a:solidFill>
              </a:rPr>
              <a:t>Fotografie </a:t>
            </a:r>
            <a:r>
              <a:rPr lang="cs-CZ" sz="2400" dirty="0">
                <a:solidFill>
                  <a:schemeClr val="bg1"/>
                </a:solidFill>
              </a:rPr>
              <a:t>planety Země, kterou 7. prosince 1972 pořídila posádka </a:t>
            </a:r>
            <a:r>
              <a:rPr lang="cs-CZ" sz="2400" dirty="0" smtClean="0">
                <a:solidFill>
                  <a:schemeClr val="bg1"/>
                </a:solidFill>
              </a:rPr>
              <a:t> </a:t>
            </a:r>
            <a:br>
              <a:rPr lang="cs-CZ" sz="2400" dirty="0" smtClean="0">
                <a:solidFill>
                  <a:schemeClr val="bg1"/>
                </a:solidFill>
              </a:rPr>
            </a:br>
            <a:r>
              <a:rPr lang="cs-CZ" sz="2400" dirty="0" smtClean="0">
                <a:solidFill>
                  <a:schemeClr val="bg1"/>
                </a:solidFill>
              </a:rPr>
              <a:t>Apolla </a:t>
            </a:r>
            <a:r>
              <a:rPr lang="cs-CZ" sz="2400" dirty="0">
                <a:solidFill>
                  <a:schemeClr val="bg1"/>
                </a:solidFill>
              </a:rPr>
              <a:t>17 ze vzdálenosti zhruba 29 400 kilometrů.</a:t>
            </a:r>
          </a:p>
        </p:txBody>
      </p:sp>
      <p:pic>
        <p:nvPicPr>
          <p:cNvPr id="205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052736"/>
            <a:ext cx="5611144"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7171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277888"/>
            <a:ext cx="8229600" cy="1143000"/>
          </a:xfrm>
        </p:spPr>
        <p:txBody>
          <a:bodyPr/>
          <a:lstStyle/>
          <a:p>
            <a:r>
              <a:rPr lang="cs-CZ" dirty="0" smtClean="0">
                <a:solidFill>
                  <a:srgbClr val="FF0000"/>
                </a:solidFill>
              </a:rPr>
              <a:t>Ekologie jako exaktní věda</a:t>
            </a:r>
            <a:endParaRPr lang="cs-CZ" dirty="0">
              <a:solidFill>
                <a:srgbClr val="FF0000"/>
              </a:solidFill>
            </a:endParaRPr>
          </a:p>
        </p:txBody>
      </p:sp>
      <p:sp>
        <p:nvSpPr>
          <p:cNvPr id="3" name="Zástupný symbol pro obsah 2"/>
          <p:cNvSpPr>
            <a:spLocks noGrp="1"/>
          </p:cNvSpPr>
          <p:nvPr>
            <p:ph idx="1"/>
          </p:nvPr>
        </p:nvSpPr>
        <p:spPr>
          <a:xfrm>
            <a:off x="457200" y="2636912"/>
            <a:ext cx="8229600" cy="3489251"/>
          </a:xfrm>
        </p:spPr>
        <p:txBody>
          <a:bodyPr/>
          <a:lstStyle/>
          <a:p>
            <a:pPr marL="0" indent="0" algn="ctr">
              <a:buNone/>
            </a:pPr>
            <a:r>
              <a:rPr lang="cs-CZ" dirty="0" smtClean="0">
                <a:solidFill>
                  <a:schemeClr val="tx2"/>
                </a:solidFill>
              </a:rPr>
              <a:t>Metody ekologického výzkumu</a:t>
            </a:r>
            <a:endParaRPr lang="cs-CZ" dirty="0">
              <a:solidFill>
                <a:schemeClr val="tx2"/>
              </a:solidFill>
            </a:endParaRPr>
          </a:p>
        </p:txBody>
      </p:sp>
    </p:spTree>
    <p:extLst>
      <p:ext uri="{BB962C8B-B14F-4D97-AF65-F5344CB8AC3E}">
        <p14:creationId xmlns:p14="http://schemas.microsoft.com/office/powerpoint/2010/main" val="5842966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332656"/>
            <a:ext cx="7772400" cy="720080"/>
          </a:xfrm>
        </p:spPr>
        <p:txBody>
          <a:bodyPr>
            <a:normAutofit fontScale="90000"/>
          </a:bodyPr>
          <a:lstStyle/>
          <a:p>
            <a:r>
              <a:rPr lang="cs-CZ" dirty="0" smtClean="0">
                <a:solidFill>
                  <a:srgbClr val="FF0000"/>
                </a:solidFill>
              </a:rPr>
              <a:t>Metody ekologického výzkumu</a:t>
            </a:r>
            <a:endParaRPr lang="cs-CZ" dirty="0">
              <a:solidFill>
                <a:srgbClr val="FF0000"/>
              </a:solidFill>
            </a:endParaRPr>
          </a:p>
        </p:txBody>
      </p:sp>
      <p:sp>
        <p:nvSpPr>
          <p:cNvPr id="3" name="Podnadpis 2"/>
          <p:cNvSpPr>
            <a:spLocks noGrp="1"/>
          </p:cNvSpPr>
          <p:nvPr>
            <p:ph type="subTitle" idx="1"/>
          </p:nvPr>
        </p:nvSpPr>
        <p:spPr>
          <a:xfrm>
            <a:off x="1043608" y="1268760"/>
            <a:ext cx="6912768" cy="4968552"/>
          </a:xfrm>
        </p:spPr>
        <p:txBody>
          <a:bodyPr>
            <a:normAutofit fontScale="55000" lnSpcReduction="20000"/>
          </a:bodyPr>
          <a:lstStyle/>
          <a:p>
            <a:pPr algn="l"/>
            <a:r>
              <a:rPr lang="cs-CZ" b="1" dirty="0" smtClean="0">
                <a:solidFill>
                  <a:schemeClr val="tx1"/>
                </a:solidFill>
              </a:rPr>
              <a:t>Pozorování v přírodě </a:t>
            </a:r>
            <a:r>
              <a:rPr lang="cs-CZ" dirty="0" smtClean="0">
                <a:solidFill>
                  <a:schemeClr val="tx1"/>
                </a:solidFill>
              </a:rPr>
              <a:t>(v terénu)</a:t>
            </a:r>
          </a:p>
          <a:p>
            <a:pPr algn="l"/>
            <a:r>
              <a:rPr lang="cs-CZ" dirty="0" smtClean="0">
                <a:solidFill>
                  <a:schemeClr val="tx1"/>
                </a:solidFill>
              </a:rPr>
              <a:t>Experimentální studium </a:t>
            </a:r>
            <a:r>
              <a:rPr lang="cs-CZ" b="1" dirty="0" smtClean="0">
                <a:solidFill>
                  <a:schemeClr val="tx1"/>
                </a:solidFill>
              </a:rPr>
              <a:t>v přírodě</a:t>
            </a:r>
          </a:p>
          <a:p>
            <a:pPr algn="l"/>
            <a:r>
              <a:rPr lang="cs-CZ" dirty="0" smtClean="0">
                <a:solidFill>
                  <a:schemeClr val="tx1"/>
                </a:solidFill>
              </a:rPr>
              <a:t>Experimentální</a:t>
            </a:r>
            <a:r>
              <a:rPr lang="cs-CZ" b="1" dirty="0" smtClean="0">
                <a:solidFill>
                  <a:schemeClr val="tx1"/>
                </a:solidFill>
              </a:rPr>
              <a:t> </a:t>
            </a:r>
            <a:r>
              <a:rPr lang="cs-CZ" dirty="0" smtClean="0">
                <a:solidFill>
                  <a:schemeClr val="tx1"/>
                </a:solidFill>
              </a:rPr>
              <a:t>pozorování </a:t>
            </a:r>
            <a:r>
              <a:rPr lang="cs-CZ" b="1" dirty="0" smtClean="0">
                <a:solidFill>
                  <a:schemeClr val="tx1"/>
                </a:solidFill>
              </a:rPr>
              <a:t>v laboratoři</a:t>
            </a:r>
          </a:p>
          <a:p>
            <a:pPr algn="l"/>
            <a:r>
              <a:rPr lang="cs-CZ" b="1" dirty="0" smtClean="0">
                <a:solidFill>
                  <a:schemeClr val="tx1"/>
                </a:solidFill>
              </a:rPr>
              <a:t>Matematické modelování</a:t>
            </a:r>
          </a:p>
          <a:p>
            <a:pPr algn="l"/>
            <a:endParaRPr lang="cs-CZ" dirty="0">
              <a:solidFill>
                <a:schemeClr val="tx1"/>
              </a:solidFill>
            </a:endParaRPr>
          </a:p>
          <a:p>
            <a:pPr algn="l"/>
            <a:r>
              <a:rPr lang="cs-CZ" dirty="0" smtClean="0">
                <a:solidFill>
                  <a:schemeClr val="tx1"/>
                </a:solidFill>
              </a:rPr>
              <a:t>Vzájemné propojení různých přístupů</a:t>
            </a:r>
          </a:p>
          <a:p>
            <a:pPr algn="l"/>
            <a:endParaRPr lang="cs-CZ" dirty="0" smtClean="0">
              <a:solidFill>
                <a:schemeClr val="tx1"/>
              </a:solidFill>
            </a:endParaRPr>
          </a:p>
          <a:p>
            <a:pPr algn="l"/>
            <a:r>
              <a:rPr lang="cs-CZ" dirty="0" smtClean="0">
                <a:solidFill>
                  <a:schemeClr val="tx1"/>
                </a:solidFill>
              </a:rPr>
              <a:t>Porovnávaní teorie  (</a:t>
            </a:r>
            <a:r>
              <a:rPr lang="cs-CZ" b="1" dirty="0" smtClean="0">
                <a:solidFill>
                  <a:schemeClr val="tx1"/>
                </a:solidFill>
              </a:rPr>
              <a:t>hypotézy</a:t>
            </a:r>
            <a:r>
              <a:rPr lang="cs-CZ" dirty="0" smtClean="0">
                <a:solidFill>
                  <a:schemeClr val="tx1"/>
                </a:solidFill>
              </a:rPr>
              <a:t>) s realitou (pozorováním)</a:t>
            </a:r>
          </a:p>
          <a:p>
            <a:pPr algn="l"/>
            <a:endParaRPr lang="cs-CZ" dirty="0" smtClean="0">
              <a:solidFill>
                <a:schemeClr val="tx1"/>
              </a:solidFill>
            </a:endParaRPr>
          </a:p>
          <a:p>
            <a:pPr algn="l"/>
            <a:r>
              <a:rPr lang="cs-CZ" b="1" dirty="0" smtClean="0">
                <a:solidFill>
                  <a:schemeClr val="tx1"/>
                </a:solidFill>
              </a:rPr>
              <a:t>Hypotéza</a:t>
            </a:r>
            <a:r>
              <a:rPr lang="cs-CZ" dirty="0" smtClean="0">
                <a:solidFill>
                  <a:schemeClr val="tx1"/>
                </a:solidFill>
              </a:rPr>
              <a:t> – testovaná empiricky (experimentálně) – hypotézy je nutno definovat předem – pak jejich testování- </a:t>
            </a:r>
            <a:r>
              <a:rPr lang="cs-CZ" b="1" dirty="0" smtClean="0">
                <a:solidFill>
                  <a:schemeClr val="tx1"/>
                </a:solidFill>
              </a:rPr>
              <a:t>experimentální design </a:t>
            </a:r>
            <a:r>
              <a:rPr lang="cs-CZ" dirty="0" smtClean="0">
                <a:solidFill>
                  <a:schemeClr val="tx1"/>
                </a:solidFill>
              </a:rPr>
              <a:t>– správný sběr dat</a:t>
            </a:r>
          </a:p>
          <a:p>
            <a:pPr algn="l"/>
            <a:endParaRPr lang="cs-CZ" dirty="0" smtClean="0">
              <a:solidFill>
                <a:schemeClr val="tx1"/>
              </a:solidFill>
            </a:endParaRPr>
          </a:p>
          <a:p>
            <a:pPr algn="l"/>
            <a:r>
              <a:rPr lang="cs-CZ" dirty="0" smtClean="0">
                <a:solidFill>
                  <a:schemeClr val="tx1"/>
                </a:solidFill>
              </a:rPr>
              <a:t>Pozorování by mělo být verifikovatelné</a:t>
            </a:r>
          </a:p>
          <a:p>
            <a:pPr algn="l"/>
            <a:endParaRPr lang="cs-CZ" dirty="0" smtClean="0">
              <a:solidFill>
                <a:schemeClr val="tx1"/>
              </a:solidFill>
            </a:endParaRPr>
          </a:p>
          <a:p>
            <a:pPr algn="l"/>
            <a:r>
              <a:rPr lang="cs-CZ" dirty="0" smtClean="0">
                <a:solidFill>
                  <a:schemeClr val="tx1"/>
                </a:solidFill>
              </a:rPr>
              <a:t>Nutnost kontroly</a:t>
            </a:r>
          </a:p>
          <a:p>
            <a:pPr algn="l"/>
            <a:endParaRPr lang="cs-CZ" dirty="0" smtClean="0">
              <a:solidFill>
                <a:schemeClr val="tx1"/>
              </a:solidFill>
            </a:endParaRPr>
          </a:p>
          <a:p>
            <a:pPr algn="l"/>
            <a:r>
              <a:rPr lang="cs-CZ" dirty="0" smtClean="0">
                <a:solidFill>
                  <a:schemeClr val="tx1"/>
                </a:solidFill>
              </a:rPr>
              <a:t>Správná interpretace výsledků – velikost studovaného vzorku - statistika</a:t>
            </a:r>
          </a:p>
          <a:p>
            <a:pPr algn="l"/>
            <a:endParaRPr lang="cs-CZ" dirty="0" smtClean="0"/>
          </a:p>
          <a:p>
            <a:pPr algn="l"/>
            <a:endParaRPr lang="cs-CZ" dirty="0" smtClean="0"/>
          </a:p>
          <a:p>
            <a:pPr algn="l"/>
            <a:endParaRPr lang="cs-CZ" dirty="0"/>
          </a:p>
        </p:txBody>
      </p:sp>
    </p:spTree>
    <p:extLst>
      <p:ext uri="{BB962C8B-B14F-4D97-AF65-F5344CB8AC3E}">
        <p14:creationId xmlns:p14="http://schemas.microsoft.com/office/powerpoint/2010/main" val="1382342241"/>
      </p:ext>
    </p:extLst>
  </p:cSld>
  <p:clrMapOvr>
    <a:masterClrMapping/>
  </p:clrMapOvr>
  <p:transition spd="slow">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Potřeba klást správné otázky !</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323528" y="1556792"/>
            <a:ext cx="8528264" cy="4887118"/>
          </a:xfrm>
          <a:prstGeom prst="rect">
            <a:avLst/>
          </a:prstGeom>
        </p:spPr>
      </p:pic>
      <p:sp>
        <p:nvSpPr>
          <p:cNvPr id="4" name="Obdélník 3"/>
          <p:cNvSpPr/>
          <p:nvPr/>
        </p:nvSpPr>
        <p:spPr>
          <a:xfrm>
            <a:off x="539552" y="3378696"/>
            <a:ext cx="8208912" cy="14184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889717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54185" y="896817"/>
            <a:ext cx="6172200" cy="486054"/>
          </a:xfrm>
        </p:spPr>
        <p:txBody>
          <a:bodyPr>
            <a:normAutofit fontScale="90000"/>
          </a:bodyPr>
          <a:lstStyle/>
          <a:p>
            <a:pPr algn="ctr"/>
            <a:r>
              <a:rPr lang="cs-CZ" sz="2850" b="1" dirty="0" smtClean="0"/>
              <a:t>Ekologie </a:t>
            </a:r>
            <a:r>
              <a:rPr lang="cs-CZ" sz="2850" b="1" dirty="0"/>
              <a:t>jako  exaktní věda</a:t>
            </a:r>
          </a:p>
        </p:txBody>
      </p:sp>
      <p:sp>
        <p:nvSpPr>
          <p:cNvPr id="3" name="TextovéPole 2"/>
          <p:cNvSpPr txBox="1"/>
          <p:nvPr/>
        </p:nvSpPr>
        <p:spPr>
          <a:xfrm>
            <a:off x="3554232" y="1244872"/>
            <a:ext cx="2219325" cy="369332"/>
          </a:xfrm>
          <a:prstGeom prst="rect">
            <a:avLst/>
          </a:prstGeom>
          <a:noFill/>
        </p:spPr>
        <p:txBody>
          <a:bodyPr wrap="none" rtlCol="0">
            <a:spAutoFit/>
          </a:bodyPr>
          <a:lstStyle/>
          <a:p>
            <a:r>
              <a:rPr lang="cs-CZ" dirty="0"/>
              <a:t>Zásady vědecké práce</a:t>
            </a:r>
          </a:p>
        </p:txBody>
      </p:sp>
      <p:sp>
        <p:nvSpPr>
          <p:cNvPr id="4" name="TextovéPole 3"/>
          <p:cNvSpPr txBox="1"/>
          <p:nvPr/>
        </p:nvSpPr>
        <p:spPr>
          <a:xfrm>
            <a:off x="1407382" y="1918751"/>
            <a:ext cx="956031" cy="300082"/>
          </a:xfrm>
          <a:prstGeom prst="rect">
            <a:avLst/>
          </a:prstGeom>
          <a:noFill/>
          <a:ln w="19050">
            <a:solidFill>
              <a:schemeClr val="tx1"/>
            </a:solidFill>
          </a:ln>
        </p:spPr>
        <p:txBody>
          <a:bodyPr wrap="none" rtlCol="0">
            <a:spAutoFit/>
          </a:bodyPr>
          <a:lstStyle/>
          <a:p>
            <a:r>
              <a:rPr lang="cs-CZ" sz="1350" dirty="0"/>
              <a:t>Pozorování</a:t>
            </a:r>
          </a:p>
        </p:txBody>
      </p:sp>
      <p:sp>
        <p:nvSpPr>
          <p:cNvPr id="7" name="TextovéPole 6"/>
          <p:cNvSpPr txBox="1"/>
          <p:nvPr/>
        </p:nvSpPr>
        <p:spPr>
          <a:xfrm>
            <a:off x="1407382" y="2593890"/>
            <a:ext cx="906448" cy="300082"/>
          </a:xfrm>
          <a:prstGeom prst="rect">
            <a:avLst/>
          </a:prstGeom>
          <a:noFill/>
          <a:ln w="19050">
            <a:solidFill>
              <a:schemeClr val="tx1"/>
            </a:solidFill>
          </a:ln>
        </p:spPr>
        <p:txBody>
          <a:bodyPr wrap="square" rtlCol="0">
            <a:spAutoFit/>
          </a:bodyPr>
          <a:lstStyle/>
          <a:p>
            <a:pPr algn="ctr"/>
            <a:r>
              <a:rPr lang="cs-CZ" sz="1350" dirty="0"/>
              <a:t>Otázky ?</a:t>
            </a:r>
          </a:p>
        </p:txBody>
      </p:sp>
      <p:sp>
        <p:nvSpPr>
          <p:cNvPr id="8" name="TextovéPole 7"/>
          <p:cNvSpPr txBox="1"/>
          <p:nvPr/>
        </p:nvSpPr>
        <p:spPr>
          <a:xfrm>
            <a:off x="1431234" y="3256562"/>
            <a:ext cx="902138" cy="300082"/>
          </a:xfrm>
          <a:prstGeom prst="rect">
            <a:avLst/>
          </a:prstGeom>
          <a:noFill/>
          <a:ln w="19050">
            <a:solidFill>
              <a:schemeClr val="tx1"/>
            </a:solidFill>
          </a:ln>
        </p:spPr>
        <p:txBody>
          <a:bodyPr wrap="square" rtlCol="0">
            <a:spAutoFit/>
          </a:bodyPr>
          <a:lstStyle/>
          <a:p>
            <a:pPr algn="ctr"/>
            <a:r>
              <a:rPr lang="cs-CZ" sz="1350" dirty="0"/>
              <a:t>Hypotéza</a:t>
            </a:r>
          </a:p>
        </p:txBody>
      </p:sp>
      <p:sp>
        <p:nvSpPr>
          <p:cNvPr id="9" name="TextovéPole 8"/>
          <p:cNvSpPr txBox="1"/>
          <p:nvPr/>
        </p:nvSpPr>
        <p:spPr>
          <a:xfrm>
            <a:off x="1449124" y="4575481"/>
            <a:ext cx="906449" cy="300082"/>
          </a:xfrm>
          <a:prstGeom prst="rect">
            <a:avLst/>
          </a:prstGeom>
          <a:noFill/>
          <a:ln w="19050">
            <a:solidFill>
              <a:schemeClr val="tx1"/>
            </a:solidFill>
          </a:ln>
        </p:spPr>
        <p:txBody>
          <a:bodyPr wrap="square" rtlCol="0">
            <a:spAutoFit/>
          </a:bodyPr>
          <a:lstStyle/>
          <a:p>
            <a:pPr algn="ctr"/>
            <a:r>
              <a:rPr lang="cs-CZ" sz="1350" dirty="0"/>
              <a:t>Testování</a:t>
            </a:r>
          </a:p>
        </p:txBody>
      </p:sp>
      <p:sp>
        <p:nvSpPr>
          <p:cNvPr id="10" name="TextovéPole 9"/>
          <p:cNvSpPr txBox="1"/>
          <p:nvPr/>
        </p:nvSpPr>
        <p:spPr>
          <a:xfrm>
            <a:off x="1470699" y="5237022"/>
            <a:ext cx="902138" cy="300082"/>
          </a:xfrm>
          <a:prstGeom prst="rect">
            <a:avLst/>
          </a:prstGeom>
          <a:noFill/>
          <a:ln w="19050">
            <a:solidFill>
              <a:schemeClr val="tx1"/>
            </a:solidFill>
          </a:ln>
        </p:spPr>
        <p:txBody>
          <a:bodyPr wrap="square" rtlCol="0">
            <a:spAutoFit/>
          </a:bodyPr>
          <a:lstStyle/>
          <a:p>
            <a:pPr algn="ctr"/>
            <a:r>
              <a:rPr lang="cs-CZ" sz="1350" dirty="0"/>
              <a:t>Výsledky</a:t>
            </a:r>
          </a:p>
        </p:txBody>
      </p:sp>
      <p:sp>
        <p:nvSpPr>
          <p:cNvPr id="5" name="Šipka dolů 4"/>
          <p:cNvSpPr/>
          <p:nvPr/>
        </p:nvSpPr>
        <p:spPr>
          <a:xfrm>
            <a:off x="1709355" y="4191561"/>
            <a:ext cx="363474" cy="444835"/>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2" name="Šipka dolů 11"/>
          <p:cNvSpPr/>
          <p:nvPr/>
        </p:nvSpPr>
        <p:spPr>
          <a:xfrm>
            <a:off x="1727025" y="4856736"/>
            <a:ext cx="363474" cy="444835"/>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3" name="Šipka dolů 12"/>
          <p:cNvSpPr/>
          <p:nvPr/>
        </p:nvSpPr>
        <p:spPr>
          <a:xfrm>
            <a:off x="1685122" y="3533562"/>
            <a:ext cx="363474" cy="444835"/>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4" name="Šipka dolů 13"/>
          <p:cNvSpPr/>
          <p:nvPr/>
        </p:nvSpPr>
        <p:spPr>
          <a:xfrm>
            <a:off x="1702572" y="2875902"/>
            <a:ext cx="363474" cy="444835"/>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5" name="Šipka dolů 14"/>
          <p:cNvSpPr/>
          <p:nvPr/>
        </p:nvSpPr>
        <p:spPr>
          <a:xfrm>
            <a:off x="1679013" y="2201927"/>
            <a:ext cx="363474" cy="444835"/>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cxnSp>
        <p:nvCxnSpPr>
          <p:cNvPr id="11" name="Přímá spojnice 10"/>
          <p:cNvCxnSpPr/>
          <p:nvPr/>
        </p:nvCxnSpPr>
        <p:spPr>
          <a:xfrm>
            <a:off x="2726757" y="4030533"/>
            <a:ext cx="15211" cy="13080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V="1">
            <a:off x="1902349" y="5693020"/>
            <a:ext cx="3845450" cy="336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a:off x="2376545" y="5320483"/>
            <a:ext cx="3429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1383526" y="3910372"/>
            <a:ext cx="990473" cy="300082"/>
          </a:xfrm>
          <a:prstGeom prst="rect">
            <a:avLst/>
          </a:prstGeom>
          <a:noFill/>
          <a:ln w="19050">
            <a:solidFill>
              <a:schemeClr val="tx1"/>
            </a:solidFill>
          </a:ln>
        </p:spPr>
        <p:txBody>
          <a:bodyPr wrap="square" rtlCol="0">
            <a:spAutoFit/>
          </a:bodyPr>
          <a:lstStyle/>
          <a:p>
            <a:pPr algn="ctr"/>
            <a:r>
              <a:rPr lang="cs-CZ" sz="1350" dirty="0"/>
              <a:t>Předpoklad</a:t>
            </a:r>
          </a:p>
        </p:txBody>
      </p:sp>
      <p:cxnSp>
        <p:nvCxnSpPr>
          <p:cNvPr id="26" name="Přímá spojnice 25"/>
          <p:cNvCxnSpPr/>
          <p:nvPr/>
        </p:nvCxnSpPr>
        <p:spPr>
          <a:xfrm flipV="1">
            <a:off x="2383502" y="5443165"/>
            <a:ext cx="657872" cy="35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a:off x="2991831" y="3395062"/>
            <a:ext cx="56930" cy="20397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H="1">
            <a:off x="2373999" y="4042909"/>
            <a:ext cx="36213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Přímá spojnice se šipkou 34"/>
          <p:cNvCxnSpPr/>
          <p:nvPr/>
        </p:nvCxnSpPr>
        <p:spPr>
          <a:xfrm flipH="1">
            <a:off x="2338219" y="3395062"/>
            <a:ext cx="6584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341" name="TextovéPole 14340"/>
          <p:cNvSpPr txBox="1"/>
          <p:nvPr/>
        </p:nvSpPr>
        <p:spPr>
          <a:xfrm>
            <a:off x="2741935" y="3462001"/>
            <a:ext cx="928723" cy="507831"/>
          </a:xfrm>
          <a:prstGeom prst="rect">
            <a:avLst/>
          </a:prstGeom>
          <a:solidFill>
            <a:schemeClr val="bg1"/>
          </a:solidFill>
          <a:ln w="12700">
            <a:solidFill>
              <a:schemeClr val="tx1"/>
            </a:solidFill>
          </a:ln>
        </p:spPr>
        <p:txBody>
          <a:bodyPr wrap="square" rtlCol="0">
            <a:spAutoFit/>
          </a:bodyPr>
          <a:lstStyle/>
          <a:p>
            <a:pPr algn="ctr"/>
            <a:r>
              <a:rPr lang="cs-CZ" sz="1350" dirty="0"/>
              <a:t>Odmítnutí</a:t>
            </a:r>
          </a:p>
          <a:p>
            <a:pPr algn="ctr"/>
            <a:r>
              <a:rPr lang="cs-CZ" sz="1350" dirty="0"/>
              <a:t>hypotézy</a:t>
            </a:r>
          </a:p>
        </p:txBody>
      </p:sp>
      <p:sp>
        <p:nvSpPr>
          <p:cNvPr id="39" name="TextovéPole 38"/>
          <p:cNvSpPr txBox="1"/>
          <p:nvPr/>
        </p:nvSpPr>
        <p:spPr>
          <a:xfrm>
            <a:off x="2498427" y="4357516"/>
            <a:ext cx="928723" cy="507831"/>
          </a:xfrm>
          <a:prstGeom prst="rect">
            <a:avLst/>
          </a:prstGeom>
          <a:solidFill>
            <a:schemeClr val="bg1"/>
          </a:solidFill>
          <a:ln w="12700">
            <a:solidFill>
              <a:schemeClr val="tx1"/>
            </a:solidFill>
          </a:ln>
        </p:spPr>
        <p:txBody>
          <a:bodyPr wrap="square" rtlCol="0">
            <a:spAutoFit/>
          </a:bodyPr>
          <a:lstStyle/>
          <a:p>
            <a:pPr algn="ctr"/>
            <a:r>
              <a:rPr lang="cs-CZ" sz="1350" dirty="0"/>
              <a:t>Potvrzení</a:t>
            </a:r>
          </a:p>
          <a:p>
            <a:pPr algn="ctr"/>
            <a:r>
              <a:rPr lang="cs-CZ" sz="1350" dirty="0"/>
              <a:t>hypotézy</a:t>
            </a:r>
          </a:p>
        </p:txBody>
      </p:sp>
      <p:sp>
        <p:nvSpPr>
          <p:cNvPr id="42" name="TextovéPole 41"/>
          <p:cNvSpPr txBox="1"/>
          <p:nvPr/>
        </p:nvSpPr>
        <p:spPr>
          <a:xfrm>
            <a:off x="4659222" y="1973418"/>
            <a:ext cx="1099083" cy="715581"/>
          </a:xfrm>
          <a:prstGeom prst="rect">
            <a:avLst/>
          </a:prstGeom>
          <a:noFill/>
          <a:ln w="19050">
            <a:solidFill>
              <a:schemeClr val="tx1"/>
            </a:solidFill>
          </a:ln>
        </p:spPr>
        <p:txBody>
          <a:bodyPr wrap="none" rtlCol="0">
            <a:spAutoFit/>
          </a:bodyPr>
          <a:lstStyle/>
          <a:p>
            <a:pPr algn="ctr"/>
            <a:r>
              <a:rPr lang="cs-CZ" sz="1350" dirty="0"/>
              <a:t>Publikace</a:t>
            </a:r>
          </a:p>
          <a:p>
            <a:pPr algn="ctr"/>
            <a:r>
              <a:rPr lang="cs-CZ" sz="1350" dirty="0"/>
              <a:t>ve vědeckém</a:t>
            </a:r>
          </a:p>
          <a:p>
            <a:pPr algn="ctr"/>
            <a:r>
              <a:rPr lang="cs-CZ" sz="1350" dirty="0"/>
              <a:t>časopise</a:t>
            </a:r>
          </a:p>
        </p:txBody>
      </p:sp>
      <p:sp>
        <p:nvSpPr>
          <p:cNvPr id="43" name="TextovéPole 42"/>
          <p:cNvSpPr txBox="1"/>
          <p:nvPr/>
        </p:nvSpPr>
        <p:spPr>
          <a:xfrm>
            <a:off x="6961366" y="3441426"/>
            <a:ext cx="1349793" cy="300082"/>
          </a:xfrm>
          <a:prstGeom prst="rect">
            <a:avLst/>
          </a:prstGeom>
          <a:noFill/>
          <a:ln w="19050">
            <a:solidFill>
              <a:schemeClr val="tx1"/>
            </a:solidFill>
          </a:ln>
        </p:spPr>
        <p:txBody>
          <a:bodyPr wrap="none" rtlCol="0">
            <a:spAutoFit/>
          </a:bodyPr>
          <a:lstStyle/>
          <a:p>
            <a:r>
              <a:rPr lang="cs-CZ" sz="1350" dirty="0"/>
              <a:t>Publikace přijata</a:t>
            </a:r>
          </a:p>
        </p:txBody>
      </p:sp>
      <p:sp>
        <p:nvSpPr>
          <p:cNvPr id="44" name="TextovéPole 43"/>
          <p:cNvSpPr txBox="1"/>
          <p:nvPr/>
        </p:nvSpPr>
        <p:spPr>
          <a:xfrm>
            <a:off x="4433848" y="3424528"/>
            <a:ext cx="1635128" cy="300082"/>
          </a:xfrm>
          <a:prstGeom prst="rect">
            <a:avLst/>
          </a:prstGeom>
          <a:noFill/>
          <a:ln w="19050">
            <a:solidFill>
              <a:schemeClr val="tx1"/>
            </a:solidFill>
          </a:ln>
        </p:spPr>
        <p:txBody>
          <a:bodyPr wrap="none" rtlCol="0">
            <a:spAutoFit/>
          </a:bodyPr>
          <a:lstStyle/>
          <a:p>
            <a:r>
              <a:rPr lang="cs-CZ" sz="1350" dirty="0"/>
              <a:t>Publikace odmítnuta</a:t>
            </a:r>
          </a:p>
        </p:txBody>
      </p:sp>
      <p:sp>
        <p:nvSpPr>
          <p:cNvPr id="45" name="TextovéPole 44"/>
          <p:cNvSpPr txBox="1"/>
          <p:nvPr/>
        </p:nvSpPr>
        <p:spPr>
          <a:xfrm>
            <a:off x="6009198" y="4314081"/>
            <a:ext cx="1015599" cy="300082"/>
          </a:xfrm>
          <a:prstGeom prst="rect">
            <a:avLst/>
          </a:prstGeom>
          <a:noFill/>
          <a:ln w="19050">
            <a:solidFill>
              <a:schemeClr val="tx1"/>
            </a:solidFill>
          </a:ln>
        </p:spPr>
        <p:txBody>
          <a:bodyPr wrap="none" rtlCol="0">
            <a:spAutoFit/>
          </a:bodyPr>
          <a:lstStyle/>
          <a:p>
            <a:r>
              <a:rPr lang="cs-CZ" sz="1350" dirty="0"/>
              <a:t>Peer </a:t>
            </a:r>
            <a:r>
              <a:rPr lang="cs-CZ" sz="1350" dirty="0" err="1"/>
              <a:t>review</a:t>
            </a:r>
            <a:endParaRPr lang="cs-CZ" sz="1350" dirty="0"/>
          </a:p>
        </p:txBody>
      </p:sp>
      <p:sp>
        <p:nvSpPr>
          <p:cNvPr id="46" name="TextovéPole 45"/>
          <p:cNvSpPr txBox="1"/>
          <p:nvPr/>
        </p:nvSpPr>
        <p:spPr>
          <a:xfrm>
            <a:off x="5753762" y="5549509"/>
            <a:ext cx="1435586" cy="507831"/>
          </a:xfrm>
          <a:prstGeom prst="rect">
            <a:avLst/>
          </a:prstGeom>
          <a:noFill/>
          <a:ln w="19050">
            <a:solidFill>
              <a:schemeClr val="tx1"/>
            </a:solidFill>
          </a:ln>
        </p:spPr>
        <p:txBody>
          <a:bodyPr wrap="square" rtlCol="0">
            <a:spAutoFit/>
          </a:bodyPr>
          <a:lstStyle/>
          <a:p>
            <a:r>
              <a:rPr lang="cs-CZ" sz="1350" dirty="0"/>
              <a:t>Vědecká publikace</a:t>
            </a:r>
          </a:p>
        </p:txBody>
      </p:sp>
      <p:sp>
        <p:nvSpPr>
          <p:cNvPr id="47" name="TextovéPole 46"/>
          <p:cNvSpPr txBox="1"/>
          <p:nvPr/>
        </p:nvSpPr>
        <p:spPr>
          <a:xfrm>
            <a:off x="7011496" y="1926704"/>
            <a:ext cx="1095749" cy="715581"/>
          </a:xfrm>
          <a:prstGeom prst="rect">
            <a:avLst/>
          </a:prstGeom>
          <a:noFill/>
          <a:ln w="19050">
            <a:solidFill>
              <a:schemeClr val="tx1"/>
            </a:solidFill>
          </a:ln>
        </p:spPr>
        <p:txBody>
          <a:bodyPr wrap="none" rtlCol="0">
            <a:spAutoFit/>
          </a:bodyPr>
          <a:lstStyle/>
          <a:p>
            <a:pPr algn="ctr"/>
            <a:r>
              <a:rPr lang="cs-CZ" sz="1350" dirty="0"/>
              <a:t>Pokračování</a:t>
            </a:r>
          </a:p>
          <a:p>
            <a:pPr algn="ctr"/>
            <a:r>
              <a:rPr lang="cs-CZ" sz="1350" dirty="0"/>
              <a:t>ve výzkumné</a:t>
            </a:r>
          </a:p>
          <a:p>
            <a:pPr algn="ctr"/>
            <a:r>
              <a:rPr lang="cs-CZ" sz="1350" dirty="0"/>
              <a:t>práci</a:t>
            </a:r>
          </a:p>
        </p:txBody>
      </p:sp>
      <p:cxnSp>
        <p:nvCxnSpPr>
          <p:cNvPr id="56" name="Přímá spojnice 55"/>
          <p:cNvCxnSpPr/>
          <p:nvPr/>
        </p:nvCxnSpPr>
        <p:spPr>
          <a:xfrm flipH="1">
            <a:off x="1918060" y="5509416"/>
            <a:ext cx="1898" cy="2136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Přímá spojnice 59"/>
          <p:cNvCxnSpPr>
            <a:stCxn id="45" idx="2"/>
          </p:cNvCxnSpPr>
          <p:nvPr/>
        </p:nvCxnSpPr>
        <p:spPr>
          <a:xfrm flipH="1">
            <a:off x="6488334" y="4591080"/>
            <a:ext cx="4771" cy="978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Přímá spojnice se šipkou 67"/>
          <p:cNvCxnSpPr>
            <a:stCxn id="45" idx="0"/>
            <a:endCxn id="44" idx="2"/>
          </p:cNvCxnSpPr>
          <p:nvPr/>
        </p:nvCxnSpPr>
        <p:spPr>
          <a:xfrm flipH="1" flipV="1">
            <a:off x="5227311" y="3701527"/>
            <a:ext cx="1265794" cy="6125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Přímá spojnice se šipkou 68"/>
          <p:cNvCxnSpPr>
            <a:endCxn id="43" idx="2"/>
          </p:cNvCxnSpPr>
          <p:nvPr/>
        </p:nvCxnSpPr>
        <p:spPr>
          <a:xfrm flipV="1">
            <a:off x="6471555" y="3718425"/>
            <a:ext cx="1139412" cy="5931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Přímá spojnice se šipkou 73"/>
          <p:cNvCxnSpPr>
            <a:stCxn id="43" idx="0"/>
          </p:cNvCxnSpPr>
          <p:nvPr/>
        </p:nvCxnSpPr>
        <p:spPr>
          <a:xfrm flipH="1" flipV="1">
            <a:off x="7585168" y="2620932"/>
            <a:ext cx="25799" cy="8204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Přímá spojnice se šipkou 82"/>
          <p:cNvCxnSpPr/>
          <p:nvPr/>
        </p:nvCxnSpPr>
        <p:spPr>
          <a:xfrm flipH="1" flipV="1">
            <a:off x="5227082" y="2646762"/>
            <a:ext cx="5453" cy="7837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Přímá spojnice se šipkou 84"/>
          <p:cNvCxnSpPr/>
          <p:nvPr/>
        </p:nvCxnSpPr>
        <p:spPr>
          <a:xfrm flipH="1">
            <a:off x="1878584" y="1623074"/>
            <a:ext cx="5706584" cy="186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Přímá spojnice se šipkou 87"/>
          <p:cNvCxnSpPr/>
          <p:nvPr/>
        </p:nvCxnSpPr>
        <p:spPr>
          <a:xfrm flipV="1">
            <a:off x="7566932" y="1623074"/>
            <a:ext cx="6310" cy="2816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a:off x="3160643" y="2195750"/>
            <a:ext cx="456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Přímá spojnice se šipkou 96"/>
          <p:cNvCxnSpPr/>
          <p:nvPr/>
        </p:nvCxnSpPr>
        <p:spPr>
          <a:xfrm flipH="1">
            <a:off x="1890531" y="1623074"/>
            <a:ext cx="562" cy="3093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ovéPole 65"/>
          <p:cNvSpPr txBox="1"/>
          <p:nvPr/>
        </p:nvSpPr>
        <p:spPr>
          <a:xfrm>
            <a:off x="4871473" y="3819847"/>
            <a:ext cx="858185" cy="507831"/>
          </a:xfrm>
          <a:prstGeom prst="rect">
            <a:avLst/>
          </a:prstGeom>
          <a:noFill/>
        </p:spPr>
        <p:txBody>
          <a:bodyPr wrap="none" rtlCol="0">
            <a:spAutoFit/>
          </a:bodyPr>
          <a:lstStyle/>
          <a:p>
            <a:pPr algn="ctr"/>
            <a:r>
              <a:rPr lang="cs-CZ" sz="1350" dirty="0"/>
              <a:t>Revize </a:t>
            </a:r>
          </a:p>
          <a:p>
            <a:pPr algn="ctr"/>
            <a:r>
              <a:rPr lang="cs-CZ" sz="1350" dirty="0"/>
              <a:t>publikace</a:t>
            </a:r>
          </a:p>
        </p:txBody>
      </p:sp>
    </p:spTree>
    <p:extLst>
      <p:ext uri="{BB962C8B-B14F-4D97-AF65-F5344CB8AC3E}">
        <p14:creationId xmlns:p14="http://schemas.microsoft.com/office/powerpoint/2010/main" val="2389488877"/>
      </p:ext>
    </p:extLst>
  </p:cSld>
  <p:clrMapOvr>
    <a:masterClrMapping/>
  </p:clrMapOvr>
  <p:transition spd="slow">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fontScale="90000"/>
          </a:bodyPr>
          <a:lstStyle/>
          <a:p>
            <a:r>
              <a:rPr lang="cs-CZ" dirty="0" smtClean="0"/>
              <a:t>Ekologické vědecké časopisy</a:t>
            </a:r>
            <a:endParaRPr lang="cs-CZ" dirty="0"/>
          </a:p>
        </p:txBody>
      </p:sp>
      <p:sp>
        <p:nvSpPr>
          <p:cNvPr id="4" name="Zástupný symbol pro obsah 3"/>
          <p:cNvSpPr>
            <a:spLocks noGrp="1"/>
          </p:cNvSpPr>
          <p:nvPr>
            <p:ph sz="half" idx="2"/>
          </p:nvPr>
        </p:nvSpPr>
        <p:spPr/>
        <p:txBody>
          <a:bodyPr/>
          <a:lstStyle/>
          <a:p>
            <a:endParaRPr lang="cs-CZ"/>
          </a:p>
        </p:txBody>
      </p:sp>
      <p:pic>
        <p:nvPicPr>
          <p:cNvPr id="88066" name="Picture 2" descr="https://www.esa.org/2017/wp-content/uploads/2018/01/2017-Journal-Image.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86421" y="1484784"/>
            <a:ext cx="8723557" cy="509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790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Klíčový je sběr dat !</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457200" y="1556792"/>
            <a:ext cx="8075240" cy="5061082"/>
          </a:xfrm>
          <a:prstGeom prst="rect">
            <a:avLst/>
          </a:prstGeom>
        </p:spPr>
      </p:pic>
      <p:sp>
        <p:nvSpPr>
          <p:cNvPr id="4" name="Obdélník 3"/>
          <p:cNvSpPr/>
          <p:nvPr/>
        </p:nvSpPr>
        <p:spPr>
          <a:xfrm>
            <a:off x="827584" y="2852936"/>
            <a:ext cx="7056784" cy="8640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827584" y="4602832"/>
            <a:ext cx="7056784" cy="8423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2072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a:stretch>
            <a:fillRect/>
          </a:stretch>
        </p:blipFill>
        <p:spPr>
          <a:xfrm>
            <a:off x="708720" y="90678"/>
            <a:ext cx="8435280" cy="6741260"/>
          </a:xfrm>
          <a:prstGeom prst="rect">
            <a:avLst/>
          </a:prstGeom>
        </p:spPr>
      </p:pic>
    </p:spTree>
    <p:extLst>
      <p:ext uri="{BB962C8B-B14F-4D97-AF65-F5344CB8AC3E}">
        <p14:creationId xmlns:p14="http://schemas.microsoft.com/office/powerpoint/2010/main" val="32096102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9208" y="58614"/>
            <a:ext cx="5050904" cy="778098"/>
          </a:xfrm>
        </p:spPr>
        <p:txBody>
          <a:bodyPr/>
          <a:lstStyle/>
          <a:p>
            <a:r>
              <a:rPr lang="cs-CZ" dirty="0" smtClean="0"/>
              <a:t>Pozorování v přírodě</a:t>
            </a:r>
            <a:endParaRPr lang="cs-CZ" dirty="0"/>
          </a:p>
        </p:txBody>
      </p:sp>
      <p:pic>
        <p:nvPicPr>
          <p:cNvPr id="3078" name="Picture 6" descr="Pozorujeme a pomáháme v přírodě | Albatrosmedia.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
            <a:ext cx="2553204" cy="31497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afari ve městě: Divoká zvířata se stěhjují do centra | Ábíčko.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8352" y="908721"/>
            <a:ext cx="3419872" cy="224101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Zážitkové ubytování: srub pro 5, pozorování zvěře | Slevomat.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581128"/>
            <a:ext cx="457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ozorování živočichů v přírodě - Oficiální stránky ZŠ a MŠ Na Balab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908721"/>
            <a:ext cx="3193494" cy="319349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6"/>
          <a:stretch>
            <a:fillRect/>
          </a:stretch>
        </p:blipFill>
        <p:spPr>
          <a:xfrm>
            <a:off x="1" y="4102217"/>
            <a:ext cx="4571999" cy="2764912"/>
          </a:xfrm>
          <a:prstGeom prst="rect">
            <a:avLst/>
          </a:prstGeom>
        </p:spPr>
      </p:pic>
      <p:pic>
        <p:nvPicPr>
          <p:cNvPr id="3076" name="Picture 4" descr="Jaké pomůcky se vyplatí pořídit dětem pro pozorování přírody? - Příroda do  kapsy.c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3849" y="2886243"/>
            <a:ext cx="2304255" cy="172819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8" descr="Na noční pozorování zvířat se vydejte do Zoo Praha – Kudy z nud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p:cNvPicPr>
            <a:picLocks noChangeAspect="1"/>
          </p:cNvPicPr>
          <p:nvPr/>
        </p:nvPicPr>
        <p:blipFill>
          <a:blip r:embed="rId8"/>
          <a:stretch>
            <a:fillRect/>
          </a:stretch>
        </p:blipFill>
        <p:spPr>
          <a:xfrm>
            <a:off x="5353733" y="2886244"/>
            <a:ext cx="2561402" cy="1728191"/>
          </a:xfrm>
          <a:prstGeom prst="rect">
            <a:avLst/>
          </a:prstGeom>
        </p:spPr>
      </p:pic>
      <p:pic>
        <p:nvPicPr>
          <p:cNvPr id="17" name="Picture 2" descr="Knihy o přírodě | Knihy Grada"/>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7845377" y="2891697"/>
            <a:ext cx="1313611" cy="174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4935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descr="AZORY - POZOROVÁNÍ VELRYB | Azory - velryby, trekking, cyklistika, pěší tú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4941168"/>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3"/>
          <a:stretch>
            <a:fillRect/>
          </a:stretch>
        </p:blipFill>
        <p:spPr>
          <a:xfrm>
            <a:off x="-433" y="4638653"/>
            <a:ext cx="3060265" cy="2237501"/>
          </a:xfrm>
          <a:prstGeom prst="rect">
            <a:avLst/>
          </a:prstGeom>
        </p:spPr>
      </p:pic>
      <p:pic>
        <p:nvPicPr>
          <p:cNvPr id="10" name="Obrázek 9"/>
          <p:cNvPicPr>
            <a:picLocks noChangeAspect="1"/>
          </p:cNvPicPr>
          <p:nvPr/>
        </p:nvPicPr>
        <p:blipFill>
          <a:blip r:embed="rId4"/>
          <a:stretch>
            <a:fillRect/>
          </a:stretch>
        </p:blipFill>
        <p:spPr>
          <a:xfrm>
            <a:off x="2987824" y="4624233"/>
            <a:ext cx="3159819" cy="2233767"/>
          </a:xfrm>
          <a:prstGeom prst="rect">
            <a:avLst/>
          </a:prstGeom>
        </p:spPr>
      </p:pic>
      <p:pic>
        <p:nvPicPr>
          <p:cNvPr id="13" name="Picture 4" descr="Microsoft PowerPoint - morsk\341_biologie_IV_kor\341lov\375 \372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325" y="4606078"/>
            <a:ext cx="3011675" cy="227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712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315289"/>
            <a:ext cx="4266337" cy="5221955"/>
          </a:xfrm>
          <a:prstGeom prst="rect">
            <a:avLst/>
          </a:prstGeom>
        </p:spPr>
      </p:pic>
      <p:pic>
        <p:nvPicPr>
          <p:cNvPr id="3" name="Zástupný symbol pro obsa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321810"/>
            <a:ext cx="4104456" cy="5221955"/>
          </a:xfrm>
          <a:prstGeom prst="rect">
            <a:avLst/>
          </a:prstGeom>
        </p:spPr>
      </p:pic>
      <p:sp>
        <p:nvSpPr>
          <p:cNvPr id="4" name="TextovéPole 3"/>
          <p:cNvSpPr txBox="1"/>
          <p:nvPr/>
        </p:nvSpPr>
        <p:spPr>
          <a:xfrm>
            <a:off x="2583536" y="548680"/>
            <a:ext cx="3932680" cy="461665"/>
          </a:xfrm>
          <a:prstGeom prst="rect">
            <a:avLst/>
          </a:prstGeom>
          <a:noFill/>
        </p:spPr>
        <p:txBody>
          <a:bodyPr wrap="none" rtlCol="0">
            <a:spAutoFit/>
          </a:bodyPr>
          <a:lstStyle/>
          <a:p>
            <a:r>
              <a:rPr lang="cs-CZ" sz="2400" dirty="0" smtClean="0">
                <a:solidFill>
                  <a:srgbClr val="FF0000"/>
                </a:solidFill>
              </a:rPr>
              <a:t>Doporučená studijní literatura</a:t>
            </a:r>
            <a:endParaRPr lang="cs-CZ" sz="2400" dirty="0">
              <a:solidFill>
                <a:srgbClr val="FF0000"/>
              </a:solidFill>
            </a:endParaRPr>
          </a:p>
        </p:txBody>
      </p:sp>
    </p:spTree>
    <p:extLst>
      <p:ext uri="{BB962C8B-B14F-4D97-AF65-F5344CB8AC3E}">
        <p14:creationId xmlns:p14="http://schemas.microsoft.com/office/powerpoint/2010/main" val="28437690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648072"/>
          </a:xfrm>
        </p:spPr>
        <p:txBody>
          <a:bodyPr>
            <a:normAutofit/>
          </a:bodyPr>
          <a:lstStyle/>
          <a:p>
            <a:r>
              <a:rPr lang="cs-CZ" sz="3600" dirty="0" smtClean="0">
                <a:solidFill>
                  <a:srgbClr val="FF0000"/>
                </a:solidFill>
              </a:rPr>
              <a:t>Ekologie jako experimentální věda</a:t>
            </a:r>
            <a:endParaRPr lang="cs-CZ" sz="3600" dirty="0">
              <a:solidFill>
                <a:srgbClr val="FF0000"/>
              </a:solidFill>
            </a:endParaRPr>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20751" y="1052736"/>
            <a:ext cx="7151649" cy="565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768019"/>
      </p:ext>
    </p:extLst>
  </p:cSld>
  <p:clrMapOvr>
    <a:masterClrMapping/>
  </p:clrMapOvr>
  <p:transition spd="slow">
    <p:cove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562074"/>
          </a:xfrm>
        </p:spPr>
        <p:txBody>
          <a:bodyPr>
            <a:normAutofit fontScale="90000"/>
          </a:bodyPr>
          <a:lstStyle/>
          <a:p>
            <a:r>
              <a:rPr lang="cs-CZ" sz="2400" b="1" dirty="0" smtClean="0"/>
              <a:t/>
            </a:r>
            <a:br>
              <a:rPr lang="cs-CZ" sz="2400" b="1" dirty="0" smtClean="0"/>
            </a:br>
            <a:r>
              <a:rPr lang="cs-CZ" sz="3600" b="1" dirty="0" smtClean="0"/>
              <a:t>Základní </a:t>
            </a:r>
            <a:r>
              <a:rPr lang="cs-CZ" sz="3600" b="1" dirty="0"/>
              <a:t>modely populační ekologie</a:t>
            </a:r>
            <a:r>
              <a:rPr lang="cs-CZ" sz="2400" b="1" dirty="0"/>
              <a:t/>
            </a:r>
            <a:br>
              <a:rPr lang="cs-CZ" sz="2400" b="1" dirty="0"/>
            </a:br>
            <a:endParaRPr lang="cs-CZ" sz="2400" dirty="0"/>
          </a:p>
        </p:txBody>
      </p:sp>
      <p:sp>
        <p:nvSpPr>
          <p:cNvPr id="4" name="Obdélník 3"/>
          <p:cNvSpPr/>
          <p:nvPr/>
        </p:nvSpPr>
        <p:spPr>
          <a:xfrm>
            <a:off x="179512" y="727536"/>
            <a:ext cx="8856984" cy="1477328"/>
          </a:xfrm>
          <a:prstGeom prst="rect">
            <a:avLst/>
          </a:prstGeom>
        </p:spPr>
        <p:txBody>
          <a:bodyPr wrap="square">
            <a:spAutoFit/>
          </a:bodyPr>
          <a:lstStyle/>
          <a:p>
            <a:r>
              <a:rPr lang="cs-CZ" dirty="0">
                <a:solidFill>
                  <a:srgbClr val="000000"/>
                </a:solidFill>
                <a:latin typeface="Open Sans"/>
              </a:rPr>
              <a:t>Populační ekologie je součást ekologie zabývající se modelováním vývoje populací. Základním vyjadřovacím jazykem jsou diferenciální rovnice nebo jejich diskrétní obdoba, kdy se čas mění po skocích, diferenční rovnice. Málokdy uvažujeme jedinou populaci, většinou studujeme bohatší ekosystémy, což vede na soustavy rovnic. Dva nejklasičtější si zde stručně uvedeme.</a:t>
            </a:r>
            <a:endParaRPr lang="cs-CZ" dirty="0"/>
          </a:p>
        </p:txBody>
      </p:sp>
      <p:pic>
        <p:nvPicPr>
          <p:cNvPr id="6146" name="Picture 2" descr="https://user.mendelu.cz/marik/manim/thumbs/Predator_pr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293096"/>
            <a:ext cx="4176464" cy="234926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3"/>
          <a:stretch>
            <a:fillRect/>
          </a:stretch>
        </p:blipFill>
        <p:spPr>
          <a:xfrm>
            <a:off x="755576" y="2852936"/>
            <a:ext cx="3096344" cy="1257890"/>
          </a:xfrm>
          <a:prstGeom prst="rect">
            <a:avLst/>
          </a:prstGeom>
        </p:spPr>
      </p:pic>
      <p:pic>
        <p:nvPicPr>
          <p:cNvPr id="6" name="Obrázek 5"/>
          <p:cNvPicPr>
            <a:picLocks noChangeAspect="1"/>
          </p:cNvPicPr>
          <p:nvPr/>
        </p:nvPicPr>
        <p:blipFill>
          <a:blip r:embed="rId4"/>
          <a:stretch>
            <a:fillRect/>
          </a:stretch>
        </p:blipFill>
        <p:spPr>
          <a:xfrm>
            <a:off x="5364088" y="2780928"/>
            <a:ext cx="2952328" cy="1430034"/>
          </a:xfrm>
          <a:prstGeom prst="rect">
            <a:avLst/>
          </a:prstGeom>
        </p:spPr>
      </p:pic>
      <p:pic>
        <p:nvPicPr>
          <p:cNvPr id="8" name="Obrázek 7"/>
          <p:cNvPicPr>
            <a:picLocks noChangeAspect="1"/>
          </p:cNvPicPr>
          <p:nvPr/>
        </p:nvPicPr>
        <p:blipFill>
          <a:blip r:embed="rId5"/>
          <a:stretch>
            <a:fillRect/>
          </a:stretch>
        </p:blipFill>
        <p:spPr>
          <a:xfrm>
            <a:off x="4716016" y="4293096"/>
            <a:ext cx="4170932" cy="2349260"/>
          </a:xfrm>
          <a:prstGeom prst="rect">
            <a:avLst/>
          </a:prstGeom>
        </p:spPr>
      </p:pic>
      <p:sp>
        <p:nvSpPr>
          <p:cNvPr id="9" name="Obdélník 8"/>
          <p:cNvSpPr/>
          <p:nvPr/>
        </p:nvSpPr>
        <p:spPr>
          <a:xfrm>
            <a:off x="1027490" y="2348880"/>
            <a:ext cx="2608406" cy="369332"/>
          </a:xfrm>
          <a:prstGeom prst="rect">
            <a:avLst/>
          </a:prstGeom>
        </p:spPr>
        <p:txBody>
          <a:bodyPr wrap="none">
            <a:spAutoFit/>
          </a:bodyPr>
          <a:lstStyle/>
          <a:p>
            <a:r>
              <a:rPr lang="cs-CZ" b="1" dirty="0">
                <a:solidFill>
                  <a:srgbClr val="000000"/>
                </a:solidFill>
                <a:latin typeface="Open Sans"/>
              </a:rPr>
              <a:t>Model dravce a kořisti</a:t>
            </a:r>
            <a:endParaRPr lang="cs-CZ" b="1" i="0" dirty="0">
              <a:solidFill>
                <a:srgbClr val="000000"/>
              </a:solidFill>
              <a:effectLst/>
              <a:latin typeface="Open Sans"/>
            </a:endParaRPr>
          </a:p>
        </p:txBody>
      </p:sp>
      <p:sp>
        <p:nvSpPr>
          <p:cNvPr id="10" name="Obdélník 9"/>
          <p:cNvSpPr/>
          <p:nvPr/>
        </p:nvSpPr>
        <p:spPr>
          <a:xfrm>
            <a:off x="5059888" y="2348880"/>
            <a:ext cx="3544560" cy="369332"/>
          </a:xfrm>
          <a:prstGeom prst="rect">
            <a:avLst/>
          </a:prstGeom>
        </p:spPr>
        <p:txBody>
          <a:bodyPr wrap="none">
            <a:spAutoFit/>
          </a:bodyPr>
          <a:lstStyle/>
          <a:p>
            <a:r>
              <a:rPr lang="cs-CZ" b="1" dirty="0">
                <a:solidFill>
                  <a:srgbClr val="000000"/>
                </a:solidFill>
                <a:latin typeface="Open Sans"/>
              </a:rPr>
              <a:t>Model konkurence dvou druhů</a:t>
            </a:r>
            <a:endParaRPr lang="cs-CZ" b="1" i="0" dirty="0">
              <a:solidFill>
                <a:srgbClr val="000000"/>
              </a:solidFill>
              <a:effectLst/>
              <a:latin typeface="Open Sans"/>
            </a:endParaRPr>
          </a:p>
        </p:txBody>
      </p:sp>
    </p:spTree>
    <p:extLst>
      <p:ext uri="{BB962C8B-B14F-4D97-AF65-F5344CB8AC3E}">
        <p14:creationId xmlns:p14="http://schemas.microsoft.com/office/powerpoint/2010/main" val="4627061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Proces studia systému</a:t>
            </a:r>
            <a:endParaRPr lang="cs-CZ" dirty="0"/>
          </a:p>
        </p:txBody>
      </p:sp>
      <p:pic>
        <p:nvPicPr>
          <p:cNvPr id="4" name="Zástupný symbol pro obsah 3"/>
          <p:cNvPicPr>
            <a:picLocks noGrp="1" noChangeAspect="1"/>
          </p:cNvPicPr>
          <p:nvPr>
            <p:ph idx="1"/>
          </p:nvPr>
        </p:nvPicPr>
        <p:blipFill>
          <a:blip r:embed="rId2"/>
          <a:stretch>
            <a:fillRect/>
          </a:stretch>
        </p:blipFill>
        <p:spPr>
          <a:xfrm>
            <a:off x="539552" y="1268760"/>
            <a:ext cx="8180105" cy="2962027"/>
          </a:xfrm>
          <a:prstGeom prst="rect">
            <a:avLst/>
          </a:prstGeom>
        </p:spPr>
      </p:pic>
      <p:sp>
        <p:nvSpPr>
          <p:cNvPr id="5" name="Obdélník 4"/>
          <p:cNvSpPr/>
          <p:nvPr/>
        </p:nvSpPr>
        <p:spPr>
          <a:xfrm>
            <a:off x="486007" y="4509120"/>
            <a:ext cx="8334465" cy="2031325"/>
          </a:xfrm>
          <a:prstGeom prst="rect">
            <a:avLst/>
          </a:prstGeom>
        </p:spPr>
        <p:txBody>
          <a:bodyPr wrap="square">
            <a:spAutoFit/>
          </a:bodyPr>
          <a:lstStyle/>
          <a:p>
            <a:r>
              <a:rPr lang="cs-CZ" dirty="0" smtClean="0"/>
              <a:t>Je zde znázorněn </a:t>
            </a:r>
            <a:r>
              <a:rPr lang="cs-CZ" dirty="0"/>
              <a:t>proces zkoumání systému s využitím matematického modelování, který začíná sběrem dat o systému (jeho monitoringem), pokračuje </a:t>
            </a:r>
            <a:r>
              <a:rPr lang="cs-CZ" b="1" dirty="0"/>
              <a:t>jejich vstupem do matematického modelu </a:t>
            </a:r>
            <a:r>
              <a:rPr lang="cs-CZ" dirty="0"/>
              <a:t>a na základě </a:t>
            </a:r>
            <a:r>
              <a:rPr lang="cs-CZ" b="1" dirty="0"/>
              <a:t>analýzy výsledků řešení </a:t>
            </a:r>
            <a:r>
              <a:rPr lang="cs-CZ" dirty="0"/>
              <a:t>tohoto modelu (porozumění, predikce a kontrola jeho chování), je </a:t>
            </a:r>
            <a:r>
              <a:rPr lang="cs-CZ" b="1" dirty="0"/>
              <a:t>provedena jeho případná úprava a přizpůsobení sběru dat o zkoumaném systému</a:t>
            </a:r>
            <a:r>
              <a:rPr lang="cs-CZ" dirty="0"/>
              <a:t>. Pokud tento postup nevede k uspokojivému řešení, provedou se na zkoumaném systému nové experimenty, případně se modifikuje matematický </a:t>
            </a:r>
            <a:r>
              <a:rPr lang="cs-CZ" dirty="0" smtClean="0"/>
              <a:t>model.</a:t>
            </a:r>
            <a:endParaRPr lang="cs-CZ" dirty="0"/>
          </a:p>
        </p:txBody>
      </p:sp>
    </p:spTree>
    <p:extLst>
      <p:ext uri="{BB962C8B-B14F-4D97-AF65-F5344CB8AC3E}">
        <p14:creationId xmlns:p14="http://schemas.microsoft.com/office/powerpoint/2010/main" val="41890683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850106"/>
          </a:xfrm>
        </p:spPr>
        <p:txBody>
          <a:bodyPr>
            <a:normAutofit/>
          </a:bodyPr>
          <a:lstStyle/>
          <a:p>
            <a:r>
              <a:rPr lang="cs-CZ" sz="3600" dirty="0" smtClean="0"/>
              <a:t>Příklad analýzy ekologického vztahu</a:t>
            </a:r>
            <a:endParaRPr lang="cs-CZ" sz="3600" dirty="0"/>
          </a:p>
        </p:txBody>
      </p:sp>
      <p:pic>
        <p:nvPicPr>
          <p:cNvPr id="18435"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348879"/>
            <a:ext cx="4248472" cy="310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39258" y="2348880"/>
            <a:ext cx="4288726" cy="317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913237" y="1763524"/>
            <a:ext cx="3370731" cy="369332"/>
          </a:xfrm>
          <a:prstGeom prst="rect">
            <a:avLst/>
          </a:prstGeom>
          <a:noFill/>
        </p:spPr>
        <p:txBody>
          <a:bodyPr wrap="none" rtlCol="0">
            <a:spAutoFit/>
          </a:bodyPr>
          <a:lstStyle/>
          <a:p>
            <a:r>
              <a:rPr lang="cs-CZ" dirty="0" smtClean="0"/>
              <a:t>Pozitivní vztah mezi N a produkcí</a:t>
            </a:r>
            <a:endParaRPr lang="cs-CZ" dirty="0"/>
          </a:p>
        </p:txBody>
      </p:sp>
      <p:sp>
        <p:nvSpPr>
          <p:cNvPr id="4" name="TextovéPole 3"/>
          <p:cNvSpPr txBox="1"/>
          <p:nvPr/>
        </p:nvSpPr>
        <p:spPr>
          <a:xfrm>
            <a:off x="5076056" y="1763524"/>
            <a:ext cx="3465308" cy="369332"/>
          </a:xfrm>
          <a:prstGeom prst="rect">
            <a:avLst/>
          </a:prstGeom>
          <a:noFill/>
        </p:spPr>
        <p:txBody>
          <a:bodyPr wrap="none" rtlCol="0">
            <a:spAutoFit/>
          </a:bodyPr>
          <a:lstStyle/>
          <a:p>
            <a:r>
              <a:rPr lang="cs-CZ" dirty="0" smtClean="0"/>
              <a:t>Jednoduchý model lineární regrese</a:t>
            </a:r>
            <a:endParaRPr lang="cs-CZ" dirty="0"/>
          </a:p>
        </p:txBody>
      </p:sp>
    </p:spTree>
    <p:extLst>
      <p:ext uri="{BB962C8B-B14F-4D97-AF65-F5344CB8AC3E}">
        <p14:creationId xmlns:p14="http://schemas.microsoft.com/office/powerpoint/2010/main" val="1392432271"/>
      </p:ext>
    </p:extLst>
  </p:cSld>
  <p:clrMapOvr>
    <a:masterClrMapping/>
  </p:clrMapOvr>
  <p:transition spd="slow">
    <p:cove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856" y="58614"/>
            <a:ext cx="8229600" cy="490066"/>
          </a:xfrm>
        </p:spPr>
        <p:txBody>
          <a:bodyPr>
            <a:normAutofit fontScale="90000"/>
          </a:bodyPr>
          <a:lstStyle/>
          <a:p>
            <a:r>
              <a:rPr lang="cs-CZ" dirty="0" smtClean="0"/>
              <a:t>Matematické modely v ekologii</a:t>
            </a:r>
            <a:endParaRPr lang="cs-CZ" dirty="0"/>
          </a:p>
        </p:txBody>
      </p:sp>
      <p:sp>
        <p:nvSpPr>
          <p:cNvPr id="4" name="Zástupný symbol pro obsah 3"/>
          <p:cNvSpPr>
            <a:spLocks noGrp="1"/>
          </p:cNvSpPr>
          <p:nvPr>
            <p:ph sz="half" idx="2"/>
          </p:nvPr>
        </p:nvSpPr>
        <p:spPr/>
        <p:txBody>
          <a:bodyPr/>
          <a:lstStyle/>
          <a:p>
            <a:endParaRPr lang="cs-CZ"/>
          </a:p>
        </p:txBody>
      </p:sp>
      <p:pic>
        <p:nvPicPr>
          <p:cNvPr id="8194" name="Picture 2" descr="Matematické modely v ekologii - ppt stáhnou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8784976" cy="610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226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504056"/>
          </a:xfrm>
        </p:spPr>
        <p:txBody>
          <a:bodyPr>
            <a:noAutofit/>
          </a:bodyPr>
          <a:lstStyle/>
          <a:p>
            <a:r>
              <a:rPr lang="cs-CZ" sz="3600" b="1" dirty="0"/>
              <a:t>Hierarchické/metodické úrovně ekologie</a:t>
            </a:r>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5074" y="1196752"/>
            <a:ext cx="8475398"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875748"/>
      </p:ext>
    </p:extLst>
  </p:cSld>
  <p:clrMapOvr>
    <a:masterClrMapping/>
  </p:clrMapOvr>
  <p:transition spd="slow">
    <p:cove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274638"/>
            <a:ext cx="8856984" cy="1143000"/>
          </a:xfrm>
        </p:spPr>
        <p:txBody>
          <a:bodyPr>
            <a:normAutofit/>
          </a:bodyPr>
          <a:lstStyle/>
          <a:p>
            <a:r>
              <a:rPr lang="cs-CZ" sz="2400" b="1" dirty="0"/>
              <a:t>Studium ekologie podle hierarchické úrovně zkoumaných objektů</a:t>
            </a:r>
          </a:p>
        </p:txBody>
      </p:sp>
      <p:sp>
        <p:nvSpPr>
          <p:cNvPr id="3" name="Zástupný symbol pro obsah 2"/>
          <p:cNvSpPr>
            <a:spLocks noGrp="1"/>
          </p:cNvSpPr>
          <p:nvPr>
            <p:ph idx="1"/>
          </p:nvPr>
        </p:nvSpPr>
        <p:spPr/>
        <p:txBody>
          <a:bodyPr>
            <a:normAutofit fontScale="55000" lnSpcReduction="20000"/>
          </a:bodyPr>
          <a:lstStyle/>
          <a:p>
            <a:r>
              <a:rPr lang="cs-CZ" b="1" dirty="0"/>
              <a:t>Úroveň jedince </a:t>
            </a:r>
            <a:r>
              <a:rPr lang="cs-CZ" dirty="0"/>
              <a:t>(</a:t>
            </a:r>
            <a:r>
              <a:rPr lang="cs-CZ" b="1" dirty="0"/>
              <a:t>autekologie</a:t>
            </a:r>
            <a:r>
              <a:rPr lang="cs-CZ" dirty="0"/>
              <a:t>): nejužší pojem, týká se pouze vztahu jednoho konkrétního jedince k ostatním jedincům, nebo k okolnímu prostředí. Výměna energie a látek s prostředím, přežívání a rozmnožování, základní jednotka přírodního výběru, chování. Příklad: ekologie zajíce</a:t>
            </a:r>
          </a:p>
          <a:p>
            <a:r>
              <a:rPr lang="cs-CZ" b="1" dirty="0"/>
              <a:t>Úroveň populace </a:t>
            </a:r>
            <a:r>
              <a:rPr lang="cs-CZ" dirty="0"/>
              <a:t>(</a:t>
            </a:r>
            <a:r>
              <a:rPr lang="cs-CZ" b="1" dirty="0" err="1"/>
              <a:t>demekologie</a:t>
            </a:r>
            <a:r>
              <a:rPr lang="cs-CZ" dirty="0"/>
              <a:t>): zabývá se vztahy mezi soubory jedinců stejného druhu (populace) a prostředím. Dynamika populace v prostoru a čase, základní jednotka evoluce. Příklad: ekologie zaječí populace, osídlující podhorské louky v Pošumaví.</a:t>
            </a:r>
          </a:p>
          <a:p>
            <a:r>
              <a:rPr lang="cs-CZ" b="1" dirty="0"/>
              <a:t>Úroveň společenstva </a:t>
            </a:r>
            <a:r>
              <a:rPr lang="cs-CZ" dirty="0"/>
              <a:t>(</a:t>
            </a:r>
            <a:r>
              <a:rPr lang="cs-CZ" b="1" dirty="0"/>
              <a:t>synekologie</a:t>
            </a:r>
            <a:r>
              <a:rPr lang="cs-CZ" dirty="0"/>
              <a:t>): se zabývá vztahy mezi souborem jedinců různých druhů pobývajících na jednom stanovišti (společenstvo). Interakce mezi populacemi, základní jednotka biodiversity. Příklad: ekologie bukového lesa.</a:t>
            </a:r>
          </a:p>
          <a:p>
            <a:r>
              <a:rPr lang="cs-CZ" b="1" dirty="0"/>
              <a:t>Úroveň ekosystému</a:t>
            </a:r>
            <a:r>
              <a:rPr lang="cs-CZ" dirty="0"/>
              <a:t> (</a:t>
            </a:r>
            <a:r>
              <a:rPr lang="cs-CZ" b="1" dirty="0"/>
              <a:t>ekologie biomu</a:t>
            </a:r>
            <a:r>
              <a:rPr lang="cs-CZ" dirty="0"/>
              <a:t>):  zabývá se nejvyšší úrovní přírodních objektů (biom), je blízce příbuzná biogeografii, tedy nauce o rozmístění organismů na Zemi. Tok energie látek v prostředí. Příklad: ekologie středoevropských opadavých lesů.</a:t>
            </a:r>
          </a:p>
          <a:p>
            <a:r>
              <a:rPr lang="cs-CZ" b="1" dirty="0"/>
              <a:t>Úroveň biosféry (globální ekologie)</a:t>
            </a:r>
            <a:r>
              <a:rPr lang="cs-CZ" dirty="0"/>
              <a:t>: studuje procesy v biosféře, zabývá se globálními ekologickými, ale i sociálními problémy, které s ekologií souvisí. Různé části/komponenty  biosféry jsou vzájemně propojeny pohyby vzduchu, vody a organismů. Globální ekologie je blízká </a:t>
            </a:r>
            <a:r>
              <a:rPr lang="cs-CZ" dirty="0" err="1"/>
              <a:t>globalistice</a:t>
            </a:r>
            <a:r>
              <a:rPr lang="cs-CZ" dirty="0"/>
              <a:t>.</a:t>
            </a:r>
          </a:p>
        </p:txBody>
      </p:sp>
    </p:spTree>
    <p:extLst>
      <p:ext uri="{BB962C8B-B14F-4D97-AF65-F5344CB8AC3E}">
        <p14:creationId xmlns:p14="http://schemas.microsoft.com/office/powerpoint/2010/main" val="33440017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cs-CZ" sz="3200" b="1" dirty="0" smtClean="0"/>
              <a:t>Ekologické zákonitosti</a:t>
            </a:r>
            <a:endParaRPr lang="cs-CZ" sz="3200" b="1" dirty="0"/>
          </a:p>
        </p:txBody>
      </p:sp>
      <p:pic>
        <p:nvPicPr>
          <p:cNvPr id="60418" name="Picture 2" descr="Relationship between Temperature &amp; Body Size I Ecology- Bergmann Allen  Hesse's rule I CSIRNET NEE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5524" y="1412776"/>
            <a:ext cx="8552951" cy="481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7484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1023" y="1011827"/>
            <a:ext cx="4327001" cy="811509"/>
          </a:xfrm>
        </p:spPr>
        <p:txBody>
          <a:bodyPr>
            <a:normAutofit fontScale="90000"/>
          </a:bodyPr>
          <a:lstStyle/>
          <a:p>
            <a:pPr algn="ctr"/>
            <a:r>
              <a:rPr lang="cs-CZ" sz="2850" b="1" dirty="0" err="1"/>
              <a:t>Allometrie</a:t>
            </a:r>
            <a:r>
              <a:rPr lang="cs-CZ" sz="2850" b="1" dirty="0"/>
              <a:t> - </a:t>
            </a:r>
            <a:r>
              <a:rPr lang="cs-CZ" sz="2850" b="1" dirty="0" err="1"/>
              <a:t>Allometrická</a:t>
            </a:r>
            <a:r>
              <a:rPr lang="cs-CZ" sz="2850" b="1" dirty="0"/>
              <a:t> rovnice</a:t>
            </a:r>
          </a:p>
        </p:txBody>
      </p:sp>
      <p:sp>
        <p:nvSpPr>
          <p:cNvPr id="3" name="Zástupný symbol pro obsah 2"/>
          <p:cNvSpPr>
            <a:spLocks noGrp="1"/>
          </p:cNvSpPr>
          <p:nvPr>
            <p:ph idx="1"/>
          </p:nvPr>
        </p:nvSpPr>
        <p:spPr>
          <a:xfrm>
            <a:off x="137159" y="1838845"/>
            <a:ext cx="4222143" cy="950574"/>
          </a:xfrm>
        </p:spPr>
        <p:txBody>
          <a:bodyPr>
            <a:normAutofit fontScale="85000" lnSpcReduction="20000"/>
          </a:bodyPr>
          <a:lstStyle/>
          <a:p>
            <a:pPr marL="0" indent="0">
              <a:buNone/>
            </a:pPr>
            <a:r>
              <a:rPr lang="en-US" sz="1650" dirty="0" err="1"/>
              <a:t>Allometr</a:t>
            </a:r>
            <a:r>
              <a:rPr lang="cs-CZ" sz="1650" dirty="0" err="1"/>
              <a:t>ie</a:t>
            </a:r>
            <a:r>
              <a:rPr lang="cs-CZ" sz="1650" dirty="0"/>
              <a:t> je </a:t>
            </a:r>
            <a:r>
              <a:rPr lang="cs-CZ" sz="1650" b="1" dirty="0"/>
              <a:t>studiem vztahů proporcí velikosti těla a jeho tvaru </a:t>
            </a:r>
            <a:r>
              <a:rPr lang="cs-CZ" sz="1650" dirty="0"/>
              <a:t>z hlediska </a:t>
            </a:r>
            <a:r>
              <a:rPr lang="cs-CZ" sz="1650" b="1" dirty="0"/>
              <a:t>anatomie, fyziologie, a chování</a:t>
            </a:r>
            <a:r>
              <a:rPr lang="cs-CZ" sz="1650" dirty="0"/>
              <a:t>. Poprvé byla tato </a:t>
            </a:r>
            <a:r>
              <a:rPr lang="cs-CZ" sz="1650" dirty="0" err="1"/>
              <a:t>zákotost</a:t>
            </a:r>
            <a:r>
              <a:rPr lang="cs-CZ" sz="1650" dirty="0"/>
              <a:t> formulována Otto </a:t>
            </a:r>
            <a:r>
              <a:rPr lang="cs-CZ" sz="1650" dirty="0" err="1"/>
              <a:t>Snellem</a:t>
            </a:r>
            <a:r>
              <a:rPr lang="cs-CZ" sz="1650" dirty="0"/>
              <a:t> v roce 1892 a posléze upřesněna  </a:t>
            </a:r>
            <a:r>
              <a:rPr lang="cs-CZ" sz="1650" dirty="0" err="1"/>
              <a:t>D´Arcym</a:t>
            </a:r>
            <a:r>
              <a:rPr lang="cs-CZ" sz="1650" dirty="0"/>
              <a:t> v roce 1917 v díle „</a:t>
            </a:r>
            <a:r>
              <a:rPr lang="cs-CZ" sz="1650" dirty="0" err="1"/>
              <a:t>Growth</a:t>
            </a:r>
            <a:r>
              <a:rPr lang="cs-CZ" sz="1650" dirty="0"/>
              <a:t> and </a:t>
            </a:r>
            <a:r>
              <a:rPr lang="cs-CZ" sz="1650" dirty="0" err="1"/>
              <a:t>Form</a:t>
            </a:r>
            <a:r>
              <a:rPr lang="cs-CZ" sz="1650" dirty="0"/>
              <a:t>“ Julianem Huxleym v roce 1932.</a:t>
            </a:r>
          </a:p>
        </p:txBody>
      </p:sp>
      <p:pic>
        <p:nvPicPr>
          <p:cNvPr id="614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84" y="3218752"/>
            <a:ext cx="3635642" cy="26441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ower function, logarith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7130" y="1303270"/>
            <a:ext cx="3776870" cy="361089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4"/>
          <a:stretch>
            <a:fillRect/>
          </a:stretch>
        </p:blipFill>
        <p:spPr>
          <a:xfrm>
            <a:off x="3262737" y="2899982"/>
            <a:ext cx="2193131" cy="1485900"/>
          </a:xfrm>
          <a:prstGeom prst="rect">
            <a:avLst/>
          </a:prstGeom>
        </p:spPr>
      </p:pic>
      <p:sp>
        <p:nvSpPr>
          <p:cNvPr id="5" name="TextovéPole 4"/>
          <p:cNvSpPr txBox="1"/>
          <p:nvPr/>
        </p:nvSpPr>
        <p:spPr>
          <a:xfrm>
            <a:off x="2487167" y="260648"/>
            <a:ext cx="4245073" cy="615553"/>
          </a:xfrm>
          <a:prstGeom prst="rect">
            <a:avLst/>
          </a:prstGeom>
          <a:noFill/>
        </p:spPr>
        <p:txBody>
          <a:bodyPr wrap="none" rtlCol="0">
            <a:spAutoFit/>
          </a:bodyPr>
          <a:lstStyle/>
          <a:p>
            <a:r>
              <a:rPr lang="cs-CZ" sz="3400" b="1" dirty="0" smtClean="0"/>
              <a:t>Ekologické zákonitosti </a:t>
            </a:r>
            <a:endParaRPr lang="cs-CZ" sz="3400" b="1" dirty="0"/>
          </a:p>
        </p:txBody>
      </p:sp>
    </p:spTree>
    <p:extLst>
      <p:ext uri="{BB962C8B-B14F-4D97-AF65-F5344CB8AC3E}">
        <p14:creationId xmlns:p14="http://schemas.microsoft.com/office/powerpoint/2010/main" val="3792844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131094"/>
            <a:ext cx="7886700" cy="728021"/>
          </a:xfrm>
        </p:spPr>
        <p:txBody>
          <a:bodyPr>
            <a:normAutofit/>
          </a:bodyPr>
          <a:lstStyle/>
          <a:p>
            <a:pPr algn="ctr"/>
            <a:r>
              <a:rPr lang="cs-CZ" sz="3200" b="1" dirty="0"/>
              <a:t>Příklady alometrických závislostí</a:t>
            </a:r>
          </a:p>
        </p:txBody>
      </p:sp>
      <p:pic>
        <p:nvPicPr>
          <p:cNvPr id="10242" name="Picture 2" descr="Positive Allomet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19745" y="2305299"/>
            <a:ext cx="4672712" cy="311514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ystems | Free Full-Text | Allometric Relations and Scaling Laws for the  Cardiovascular System of Mamm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45" y="2305299"/>
            <a:ext cx="3928732" cy="281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866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267" y="167237"/>
            <a:ext cx="3991737" cy="4763410"/>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6" y="136594"/>
            <a:ext cx="3906550" cy="4781579"/>
          </a:xfrm>
          <a:prstGeom prst="rect">
            <a:avLst/>
          </a:prstGeom>
        </p:spPr>
      </p:pic>
      <p:pic>
        <p:nvPicPr>
          <p:cNvPr id="4" name="Zástupný symbol pro obsah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61681" y="2780928"/>
            <a:ext cx="3820638" cy="4867056"/>
          </a:xfrm>
        </p:spPr>
      </p:pic>
      <p:sp>
        <p:nvSpPr>
          <p:cNvPr id="3" name="Nadpis 2"/>
          <p:cNvSpPr>
            <a:spLocks noGrp="1"/>
          </p:cNvSpPr>
          <p:nvPr>
            <p:ph type="title"/>
          </p:nvPr>
        </p:nvSpPr>
        <p:spPr/>
        <p:txBody>
          <a:bodyPr/>
          <a:lstStyle/>
          <a:p>
            <a:endParaRPr lang="cs-CZ"/>
          </a:p>
        </p:txBody>
      </p:sp>
      <p:sp>
        <p:nvSpPr>
          <p:cNvPr id="7" name="TextovéPole 6"/>
          <p:cNvSpPr txBox="1"/>
          <p:nvPr/>
        </p:nvSpPr>
        <p:spPr>
          <a:xfrm>
            <a:off x="3013386" y="548680"/>
            <a:ext cx="2710742" cy="830997"/>
          </a:xfrm>
          <a:prstGeom prst="rect">
            <a:avLst/>
          </a:prstGeom>
          <a:noFill/>
        </p:spPr>
        <p:txBody>
          <a:bodyPr wrap="none" rtlCol="0">
            <a:spAutoFit/>
          </a:bodyPr>
          <a:lstStyle/>
          <a:p>
            <a:pPr algn="ctr"/>
            <a:r>
              <a:rPr lang="cs-CZ" sz="2400" dirty="0" smtClean="0">
                <a:solidFill>
                  <a:srgbClr val="FF0000"/>
                </a:solidFill>
              </a:rPr>
              <a:t>Doporučená studijní</a:t>
            </a:r>
          </a:p>
          <a:p>
            <a:pPr algn="ctr"/>
            <a:r>
              <a:rPr lang="cs-CZ" sz="2400" dirty="0" smtClean="0">
                <a:solidFill>
                  <a:srgbClr val="FF0000"/>
                </a:solidFill>
              </a:rPr>
              <a:t> literatura</a:t>
            </a:r>
            <a:endParaRPr lang="cs-CZ" sz="2400" dirty="0">
              <a:solidFill>
                <a:srgbClr val="FF0000"/>
              </a:solidFill>
            </a:endParaRPr>
          </a:p>
        </p:txBody>
      </p:sp>
    </p:spTree>
    <p:extLst>
      <p:ext uri="{BB962C8B-B14F-4D97-AF65-F5344CB8AC3E}">
        <p14:creationId xmlns:p14="http://schemas.microsoft.com/office/powerpoint/2010/main" val="20634146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131094"/>
            <a:ext cx="7886700" cy="501409"/>
          </a:xfrm>
        </p:spPr>
        <p:txBody>
          <a:bodyPr>
            <a:noAutofit/>
          </a:bodyPr>
          <a:lstStyle/>
          <a:p>
            <a:pPr algn="ctr"/>
            <a:r>
              <a:rPr lang="cs-CZ" sz="3200" b="1" dirty="0"/>
              <a:t>Biologické </a:t>
            </a:r>
            <a:r>
              <a:rPr lang="cs-CZ" sz="3200" b="1" dirty="0" err="1"/>
              <a:t>škálování</a:t>
            </a:r>
            <a:endParaRPr lang="cs-CZ" sz="3200" b="1" dirty="0"/>
          </a:p>
        </p:txBody>
      </p:sp>
      <p:pic>
        <p:nvPicPr>
          <p:cNvPr id="9218" name="Picture 2" descr="Allometry: The Study of Biological Scaling | Learn Science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952" y="2014166"/>
            <a:ext cx="5105920" cy="3210309"/>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5225652" y="2083522"/>
            <a:ext cx="3572066" cy="2817660"/>
          </a:xfrm>
          <a:prstGeom prst="rect">
            <a:avLst/>
          </a:prstGeom>
        </p:spPr>
      </p:pic>
    </p:spTree>
    <p:extLst>
      <p:ext uri="{BB962C8B-B14F-4D97-AF65-F5344CB8AC3E}">
        <p14:creationId xmlns:p14="http://schemas.microsoft.com/office/powerpoint/2010/main" val="25538048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75222"/>
            <a:ext cx="7886700" cy="489482"/>
          </a:xfrm>
        </p:spPr>
        <p:txBody>
          <a:bodyPr>
            <a:noAutofit/>
          </a:bodyPr>
          <a:lstStyle/>
          <a:p>
            <a:pPr algn="ctr"/>
            <a:r>
              <a:rPr lang="cs-CZ" sz="3200" b="1" dirty="0"/>
              <a:t>Zákonitost </a:t>
            </a:r>
            <a:r>
              <a:rPr lang="cs-CZ" sz="3200" b="1" dirty="0" smtClean="0"/>
              <a:t>vztahu povrchu </a:t>
            </a:r>
            <a:r>
              <a:rPr lang="cs-CZ" sz="3200" i="1" dirty="0"/>
              <a:t>versus</a:t>
            </a:r>
            <a:r>
              <a:rPr lang="cs-CZ" sz="3200" b="1" dirty="0"/>
              <a:t> objem </a:t>
            </a:r>
          </a:p>
        </p:txBody>
      </p:sp>
      <p:sp>
        <p:nvSpPr>
          <p:cNvPr id="3" name="Zástupný symbol pro obsah 2"/>
          <p:cNvSpPr>
            <a:spLocks noGrp="1"/>
          </p:cNvSpPr>
          <p:nvPr>
            <p:ph idx="1"/>
          </p:nvPr>
        </p:nvSpPr>
        <p:spPr>
          <a:xfrm>
            <a:off x="114240" y="908720"/>
            <a:ext cx="8778240" cy="646437"/>
          </a:xfrm>
        </p:spPr>
        <p:txBody>
          <a:bodyPr>
            <a:normAutofit fontScale="70000" lnSpcReduction="20000"/>
          </a:bodyPr>
          <a:lstStyle/>
          <a:p>
            <a:pPr marL="0" indent="0">
              <a:buNone/>
            </a:pPr>
            <a:r>
              <a:rPr lang="cs-CZ" dirty="0"/>
              <a:t>Pokud objekt prodělává </a:t>
            </a:r>
            <a:r>
              <a:rPr lang="cs-CZ" dirty="0" err="1"/>
              <a:t>proporciální</a:t>
            </a:r>
            <a:r>
              <a:rPr lang="cs-CZ" dirty="0"/>
              <a:t> změnu své velikosti, jeho nová povrchu se bude zvětšovat s kvadraticky (x</a:t>
            </a:r>
            <a:r>
              <a:rPr lang="cs-CZ" baseline="30000" dirty="0"/>
              <a:t>2</a:t>
            </a:r>
            <a:r>
              <a:rPr lang="cs-CZ" dirty="0"/>
              <a:t>) a následně jeho objem </a:t>
            </a:r>
            <a:r>
              <a:rPr lang="cs-CZ" dirty="0" err="1"/>
              <a:t>kubicky</a:t>
            </a:r>
            <a:r>
              <a:rPr lang="cs-CZ" dirty="0"/>
              <a:t> (x</a:t>
            </a:r>
            <a:r>
              <a:rPr lang="cs-CZ" baseline="30000" dirty="0"/>
              <a:t>3</a:t>
            </a:r>
            <a:r>
              <a:rPr lang="cs-CZ" dirty="0"/>
              <a:t>).</a:t>
            </a:r>
          </a:p>
        </p:txBody>
      </p:sp>
      <p:pic>
        <p:nvPicPr>
          <p:cNvPr id="4" name="Obrázek 3"/>
          <p:cNvPicPr>
            <a:picLocks noChangeAspect="1"/>
          </p:cNvPicPr>
          <p:nvPr/>
        </p:nvPicPr>
        <p:blipFill>
          <a:blip r:embed="rId2"/>
          <a:stretch>
            <a:fillRect/>
          </a:stretch>
        </p:blipFill>
        <p:spPr>
          <a:xfrm>
            <a:off x="3563888" y="1596987"/>
            <a:ext cx="4320480" cy="3139550"/>
          </a:xfrm>
          <a:prstGeom prst="rect">
            <a:avLst/>
          </a:prstGeom>
        </p:spPr>
      </p:pic>
      <p:pic>
        <p:nvPicPr>
          <p:cNvPr id="7"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136339"/>
            <a:ext cx="2376264" cy="422678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987824" y="4725144"/>
            <a:ext cx="6120680" cy="2031325"/>
          </a:xfrm>
          <a:prstGeom prst="rect">
            <a:avLst/>
          </a:prstGeom>
        </p:spPr>
        <p:txBody>
          <a:bodyPr wrap="square">
            <a:spAutoFit/>
          </a:bodyPr>
          <a:lstStyle/>
          <a:p>
            <a:r>
              <a:rPr lang="cs-CZ" dirty="0">
                <a:solidFill>
                  <a:srgbClr val="202122"/>
                </a:solidFill>
                <a:latin typeface="Arial" panose="020B0604020202020204" pitchFamily="34" charset="0"/>
              </a:rPr>
              <a:t>Tři pravoúhlé hranoly se skládají z osmi </a:t>
            </a:r>
            <a:r>
              <a:rPr lang="cs-CZ" dirty="0" smtClean="0">
                <a:latin typeface="Arial" panose="020B0604020202020204" pitchFamily="34" charset="0"/>
              </a:rPr>
              <a:t>Jednotkových kostek</a:t>
            </a:r>
            <a:r>
              <a:rPr lang="cs-CZ" dirty="0" smtClean="0">
                <a:solidFill>
                  <a:srgbClr val="202122"/>
                </a:solidFill>
                <a:latin typeface="Arial" panose="020B0604020202020204" pitchFamily="34" charset="0"/>
              </a:rPr>
              <a:t>. </a:t>
            </a:r>
            <a:r>
              <a:rPr lang="cs-CZ" dirty="0">
                <a:solidFill>
                  <a:srgbClr val="202122"/>
                </a:solidFill>
                <a:latin typeface="Arial" panose="020B0604020202020204" pitchFamily="34" charset="0"/>
              </a:rPr>
              <a:t>Kompozitní kostka o straně </a:t>
            </a:r>
            <a:r>
              <a:rPr lang="cs-CZ" b="1" dirty="0">
                <a:solidFill>
                  <a:srgbClr val="202122"/>
                </a:solidFill>
                <a:latin typeface="Arial" panose="020B0604020202020204" pitchFamily="34" charset="0"/>
              </a:rPr>
              <a:t>2 má objem 8 </a:t>
            </a:r>
            <a:r>
              <a:rPr lang="cs-CZ" b="1" dirty="0" smtClean="0">
                <a:solidFill>
                  <a:srgbClr val="202122"/>
                </a:solidFill>
                <a:latin typeface="Arial" panose="020B0604020202020204" pitchFamily="34" charset="0"/>
              </a:rPr>
              <a:t>jednotek</a:t>
            </a:r>
            <a:r>
              <a:rPr lang="cs-CZ" b="1" dirty="0">
                <a:solidFill>
                  <a:srgbClr val="202122"/>
                </a:solidFill>
                <a:latin typeface="Arial" panose="020B0604020202020204" pitchFamily="34" charset="0"/>
              </a:rPr>
              <a:t> ale plocha pouze 24 </a:t>
            </a:r>
            <a:r>
              <a:rPr lang="cs-CZ" b="1" dirty="0" smtClean="0">
                <a:solidFill>
                  <a:srgbClr val="202122"/>
                </a:solidFill>
                <a:latin typeface="Arial" panose="020B0604020202020204" pitchFamily="34" charset="0"/>
              </a:rPr>
              <a:t>jednotek</a:t>
            </a:r>
            <a:r>
              <a:rPr lang="cs-CZ" dirty="0" smtClean="0">
                <a:solidFill>
                  <a:srgbClr val="202122"/>
                </a:solidFill>
                <a:latin typeface="Arial" panose="020B0604020202020204" pitchFamily="34" charset="0"/>
              </a:rPr>
              <a:t>. </a:t>
            </a:r>
            <a:r>
              <a:rPr lang="cs-CZ" b="1" dirty="0">
                <a:solidFill>
                  <a:srgbClr val="202122"/>
                </a:solidFill>
                <a:latin typeface="Arial" panose="020B0604020202020204" pitchFamily="34" charset="0"/>
              </a:rPr>
              <a:t>Obdélníkový hranol</a:t>
            </a:r>
            <a:r>
              <a:rPr lang="cs-CZ" dirty="0">
                <a:solidFill>
                  <a:srgbClr val="202122"/>
                </a:solidFill>
                <a:latin typeface="Arial" panose="020B0604020202020204" pitchFamily="34" charset="0"/>
              </a:rPr>
              <a:t> široký dvě krychle, jedna krychle dlouhá a čtyři krychle vysoký má stejný objem, ale </a:t>
            </a:r>
            <a:r>
              <a:rPr lang="cs-CZ" b="1" dirty="0">
                <a:solidFill>
                  <a:srgbClr val="202122"/>
                </a:solidFill>
                <a:latin typeface="Arial" panose="020B0604020202020204" pitchFamily="34" charset="0"/>
              </a:rPr>
              <a:t>povrchovou plochu 28 </a:t>
            </a:r>
            <a:r>
              <a:rPr lang="cs-CZ" b="1" dirty="0" smtClean="0">
                <a:solidFill>
                  <a:srgbClr val="202122"/>
                </a:solidFill>
                <a:latin typeface="Arial" panose="020B0604020202020204" pitchFamily="34" charset="0"/>
              </a:rPr>
              <a:t>jednotek.</a:t>
            </a:r>
            <a:r>
              <a:rPr lang="cs-CZ" dirty="0" smtClean="0">
                <a:solidFill>
                  <a:srgbClr val="202122"/>
                </a:solidFill>
                <a:latin typeface="Arial" panose="020B0604020202020204" pitchFamily="34" charset="0"/>
              </a:rPr>
              <a:t> </a:t>
            </a:r>
            <a:r>
              <a:rPr lang="cs-CZ" dirty="0">
                <a:solidFill>
                  <a:srgbClr val="202122"/>
                </a:solidFill>
                <a:latin typeface="Arial" panose="020B0604020202020204" pitchFamily="34" charset="0"/>
              </a:rPr>
              <a:t>Jejich naskládání do </a:t>
            </a:r>
            <a:r>
              <a:rPr lang="cs-CZ" b="1" dirty="0">
                <a:solidFill>
                  <a:srgbClr val="202122"/>
                </a:solidFill>
                <a:latin typeface="Arial" panose="020B0604020202020204" pitchFamily="34" charset="0"/>
              </a:rPr>
              <a:t>jednoho sloupce dává 34 </a:t>
            </a:r>
            <a:r>
              <a:rPr lang="cs-CZ" b="1" dirty="0" smtClean="0">
                <a:solidFill>
                  <a:srgbClr val="202122"/>
                </a:solidFill>
                <a:latin typeface="Arial" panose="020B0604020202020204" pitchFamily="34" charset="0"/>
              </a:rPr>
              <a:t>jednotek.</a:t>
            </a:r>
            <a:endParaRPr lang="cs-CZ" b="1" dirty="0"/>
          </a:p>
        </p:txBody>
      </p:sp>
      <p:sp>
        <p:nvSpPr>
          <p:cNvPr id="6" name="Obdélník 5"/>
          <p:cNvSpPr/>
          <p:nvPr/>
        </p:nvSpPr>
        <p:spPr>
          <a:xfrm>
            <a:off x="467544" y="3573016"/>
            <a:ext cx="1008112"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467544" y="5877272"/>
            <a:ext cx="1152128"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1691680" y="5301208"/>
            <a:ext cx="936104" cy="79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516369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74638"/>
            <a:ext cx="5050904" cy="562074"/>
          </a:xfrm>
        </p:spPr>
        <p:txBody>
          <a:bodyPr>
            <a:normAutofit fontScale="90000"/>
          </a:bodyPr>
          <a:lstStyle/>
          <a:p>
            <a:r>
              <a:rPr lang="cs-CZ" dirty="0" smtClean="0"/>
              <a:t>Bergmanovo pravidlo</a:t>
            </a:r>
            <a:endParaRPr lang="cs-CZ" dirty="0"/>
          </a:p>
        </p:txBody>
      </p:sp>
      <p:sp>
        <p:nvSpPr>
          <p:cNvPr id="4" name="Zástupný symbol pro obsah 3"/>
          <p:cNvSpPr>
            <a:spLocks noGrp="1"/>
          </p:cNvSpPr>
          <p:nvPr>
            <p:ph idx="1"/>
          </p:nvPr>
        </p:nvSpPr>
        <p:spPr>
          <a:xfrm>
            <a:off x="457200" y="1124743"/>
            <a:ext cx="4114800" cy="3312369"/>
          </a:xfrm>
        </p:spPr>
        <p:txBody>
          <a:bodyPr>
            <a:normAutofit fontScale="85000" lnSpcReduction="10000"/>
          </a:bodyPr>
          <a:lstStyle/>
          <a:p>
            <a:pPr marL="0" indent="0">
              <a:buNone/>
            </a:pPr>
            <a:r>
              <a:rPr lang="cs-CZ" sz="2000" b="1" dirty="0" smtClean="0"/>
              <a:t>BP - </a:t>
            </a:r>
            <a:r>
              <a:rPr lang="cs-CZ" sz="2000" dirty="0" smtClean="0"/>
              <a:t>je</a:t>
            </a:r>
            <a:r>
              <a:rPr lang="cs-CZ" sz="2000" dirty="0"/>
              <a:t> </a:t>
            </a:r>
            <a:r>
              <a:rPr lang="cs-CZ" sz="2000" dirty="0" err="1"/>
              <a:t>ekogeografické</a:t>
            </a:r>
            <a:r>
              <a:rPr lang="cs-CZ" sz="2000" dirty="0"/>
              <a:t> pravidlo, které říká, že v </a:t>
            </a:r>
            <a:r>
              <a:rPr lang="cs-CZ" sz="2000" b="1" dirty="0"/>
              <a:t>rámci široce rozšířeného taxonomického kladu</a:t>
            </a:r>
            <a:r>
              <a:rPr lang="cs-CZ" sz="2000" dirty="0"/>
              <a:t> se populace a </a:t>
            </a:r>
            <a:r>
              <a:rPr lang="cs-CZ" sz="2000" b="1" dirty="0"/>
              <a:t>druhy větší velikosti nacházejí v chladnějších prostředích, zatímco populace a druhy menší velikosti se nacházejí v teplejších oblastech</a:t>
            </a:r>
            <a:r>
              <a:rPr lang="cs-CZ" sz="2000" dirty="0"/>
              <a:t>. Toto pravidlo je odvozeno ze vztahu mezi velikostí v lineárních rozměrech, což znamená, že </a:t>
            </a:r>
            <a:r>
              <a:rPr lang="cs-CZ" sz="2000" b="1" dirty="0"/>
              <a:t>výška i objem se v chladnějších prostředích zvětší. </a:t>
            </a:r>
            <a:r>
              <a:rPr lang="cs-CZ" sz="2000" dirty="0"/>
              <a:t>Bergmannovo pravidlo </a:t>
            </a:r>
            <a:r>
              <a:rPr lang="cs-CZ" sz="2000" b="1" dirty="0"/>
              <a:t>popisuje pouze celkovou velikost zvířat, ale nezahrnuje tělesné proporce jako Allenovo pravidlo.</a:t>
            </a:r>
          </a:p>
        </p:txBody>
      </p:sp>
      <p:pic>
        <p:nvPicPr>
          <p:cNvPr id="6" name="Picture 4" descr="Bergmannovo pravidlo – Wikipe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759686"/>
            <a:ext cx="3994672" cy="338437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3"/>
          <a:stretch>
            <a:fillRect/>
          </a:stretch>
        </p:blipFill>
        <p:spPr>
          <a:xfrm>
            <a:off x="5364088" y="4436851"/>
            <a:ext cx="3060759" cy="2155632"/>
          </a:xfrm>
          <a:prstGeom prst="rect">
            <a:avLst/>
          </a:prstGeom>
        </p:spPr>
      </p:pic>
      <p:pic>
        <p:nvPicPr>
          <p:cNvPr id="77828" name="Picture 4"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68" y="4442447"/>
            <a:ext cx="4481463" cy="144785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23528" y="6021288"/>
            <a:ext cx="4572000" cy="646331"/>
          </a:xfrm>
          <a:prstGeom prst="rect">
            <a:avLst/>
          </a:prstGeom>
        </p:spPr>
        <p:txBody>
          <a:bodyPr>
            <a:spAutoFit/>
          </a:bodyPr>
          <a:lstStyle/>
          <a:p>
            <a:r>
              <a:rPr lang="cs-CZ" dirty="0">
                <a:solidFill>
                  <a:srgbClr val="202122"/>
                </a:solidFill>
                <a:latin typeface="Arial" panose="020B0604020202020204" pitchFamily="34" charset="0"/>
              </a:rPr>
              <a:t>Bergmannovo pravidlo ilustrované </a:t>
            </a:r>
            <a:r>
              <a:rPr lang="cs-CZ" dirty="0">
                <a:latin typeface="Arial" panose="020B0604020202020204" pitchFamily="34" charset="0"/>
              </a:rPr>
              <a:t>Lišky obecné</a:t>
            </a:r>
            <a:r>
              <a:rPr lang="cs-CZ" dirty="0">
                <a:solidFill>
                  <a:srgbClr val="202122"/>
                </a:solidFill>
                <a:latin typeface="Arial" panose="020B0604020202020204" pitchFamily="34" charset="0"/>
              </a:rPr>
              <a:t> ze severních a jižních populací</a:t>
            </a:r>
            <a:endParaRPr lang="cs-CZ" dirty="0"/>
          </a:p>
        </p:txBody>
      </p:sp>
    </p:spTree>
    <p:extLst>
      <p:ext uri="{BB962C8B-B14F-4D97-AF65-F5344CB8AC3E}">
        <p14:creationId xmlns:p14="http://schemas.microsoft.com/office/powerpoint/2010/main" val="21696534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p:cNvSpPr>
            <a:spLocks noGrp="1"/>
          </p:cNvSpPr>
          <p:nvPr>
            <p:ph type="title"/>
          </p:nvPr>
        </p:nvSpPr>
        <p:spPr>
          <a:xfrm>
            <a:off x="611560" y="274638"/>
            <a:ext cx="7920880" cy="346050"/>
          </a:xfrm>
        </p:spPr>
        <p:txBody>
          <a:bodyPr>
            <a:noAutofit/>
          </a:bodyPr>
          <a:lstStyle/>
          <a:p>
            <a:r>
              <a:rPr lang="cs-CZ" sz="3400" dirty="0" smtClean="0"/>
              <a:t>Bergmanovo pravidlo – příklad (</a:t>
            </a:r>
            <a:r>
              <a:rPr lang="cs-CZ" sz="3400" i="1" dirty="0" err="1" smtClean="0"/>
              <a:t>Alces</a:t>
            </a:r>
            <a:r>
              <a:rPr lang="cs-CZ" sz="3400" i="1" dirty="0" smtClean="0"/>
              <a:t> </a:t>
            </a:r>
            <a:r>
              <a:rPr lang="cs-CZ" sz="3400" i="1" dirty="0" err="1" smtClean="0"/>
              <a:t>alces</a:t>
            </a:r>
            <a:r>
              <a:rPr lang="cs-CZ" sz="3400" dirty="0" smtClean="0"/>
              <a:t>)</a:t>
            </a:r>
            <a:endParaRPr lang="cs-CZ" sz="3400" dirty="0"/>
          </a:p>
        </p:txBody>
      </p:sp>
      <p:pic>
        <p:nvPicPr>
          <p:cNvPr id="7885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526058"/>
            <a:ext cx="4863154" cy="4525963"/>
          </a:xfrm>
          <a:prstGeom prst="rect">
            <a:avLst/>
          </a:prstGeom>
          <a:noFill/>
          <a:extLst>
            <a:ext uri="{909E8E84-426E-40DD-AFC4-6F175D3DCCD1}">
              <a14:hiddenFill xmlns:a14="http://schemas.microsoft.com/office/drawing/2010/main">
                <a:solidFill>
                  <a:srgbClr val="FFFFFF"/>
                </a:solidFill>
              </a14:hiddenFill>
            </a:ext>
          </a:extLst>
        </p:spPr>
      </p:pic>
      <p:pic>
        <p:nvPicPr>
          <p:cNvPr id="78854" name="Picture 6" descr="Łoś, łosie (Alces alces) | DinoAnimals.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789040"/>
            <a:ext cx="3632547" cy="2396438"/>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4"/>
          <a:stretch>
            <a:fillRect/>
          </a:stretch>
        </p:blipFill>
        <p:spPr>
          <a:xfrm>
            <a:off x="5292080" y="1124744"/>
            <a:ext cx="3619500" cy="2589659"/>
          </a:xfrm>
          <a:prstGeom prst="rect">
            <a:avLst/>
          </a:prstGeom>
        </p:spPr>
      </p:pic>
    </p:spTree>
    <p:extLst>
      <p:ext uri="{BB962C8B-B14F-4D97-AF65-F5344CB8AC3E}">
        <p14:creationId xmlns:p14="http://schemas.microsoft.com/office/powerpoint/2010/main" val="27433268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196" name="Picture 4"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86" y="440668"/>
            <a:ext cx="8979027" cy="597666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399184" y="1083863"/>
            <a:ext cx="2503827" cy="415498"/>
          </a:xfrm>
          <a:prstGeom prst="rect">
            <a:avLst/>
          </a:prstGeom>
          <a:noFill/>
        </p:spPr>
        <p:txBody>
          <a:bodyPr wrap="none" rtlCol="0">
            <a:spAutoFit/>
          </a:bodyPr>
          <a:lstStyle/>
          <a:p>
            <a:r>
              <a:rPr lang="cs-CZ" sz="2100" b="1" dirty="0">
                <a:solidFill>
                  <a:schemeClr val="bg1"/>
                </a:solidFill>
              </a:rPr>
              <a:t>Aplikace v </a:t>
            </a:r>
            <a:r>
              <a:rPr lang="cs-CZ" sz="2100" b="1" dirty="0" smtClean="0">
                <a:solidFill>
                  <a:schemeClr val="bg1"/>
                </a:solidFill>
              </a:rPr>
              <a:t>letectví :-)</a:t>
            </a:r>
            <a:endParaRPr lang="cs-CZ" sz="2100" b="1" dirty="0">
              <a:solidFill>
                <a:schemeClr val="bg1"/>
              </a:solidFill>
            </a:endParaRPr>
          </a:p>
        </p:txBody>
      </p:sp>
    </p:spTree>
    <p:extLst>
      <p:ext uri="{BB962C8B-B14F-4D97-AF65-F5344CB8AC3E}">
        <p14:creationId xmlns:p14="http://schemas.microsoft.com/office/powerpoint/2010/main" val="39172261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4114800" cy="706090"/>
          </a:xfrm>
        </p:spPr>
        <p:txBody>
          <a:bodyPr>
            <a:normAutofit fontScale="90000"/>
          </a:bodyPr>
          <a:lstStyle/>
          <a:p>
            <a:r>
              <a:rPr lang="cs-CZ" dirty="0" smtClean="0"/>
              <a:t>Allenovo pravidlo</a:t>
            </a:r>
            <a:endParaRPr lang="cs-CZ" dirty="0"/>
          </a:p>
        </p:txBody>
      </p:sp>
      <p:sp>
        <p:nvSpPr>
          <p:cNvPr id="3" name="Zástupný symbol pro obsah 2"/>
          <p:cNvSpPr>
            <a:spLocks noGrp="1"/>
          </p:cNvSpPr>
          <p:nvPr>
            <p:ph idx="1"/>
          </p:nvPr>
        </p:nvSpPr>
        <p:spPr>
          <a:xfrm>
            <a:off x="395536" y="1124744"/>
            <a:ext cx="4104456" cy="1728192"/>
          </a:xfrm>
        </p:spPr>
        <p:txBody>
          <a:bodyPr>
            <a:noAutofit/>
          </a:bodyPr>
          <a:lstStyle/>
          <a:p>
            <a:pPr marL="0" indent="0">
              <a:buNone/>
            </a:pPr>
            <a:r>
              <a:rPr lang="cs-CZ" sz="1400" b="1" dirty="0" smtClean="0"/>
              <a:t>AP -</a:t>
            </a:r>
            <a:r>
              <a:rPr lang="cs-CZ" sz="1400" dirty="0"/>
              <a:t> je </a:t>
            </a:r>
            <a:r>
              <a:rPr lang="cs-CZ" sz="1400" dirty="0" err="1"/>
              <a:t>ekogeografické</a:t>
            </a:r>
            <a:r>
              <a:rPr lang="cs-CZ" sz="1400" dirty="0"/>
              <a:t> pravidlo formulované </a:t>
            </a:r>
            <a:r>
              <a:rPr lang="cs-CZ" sz="1400" b="1" dirty="0" err="1"/>
              <a:t>Joelem</a:t>
            </a:r>
            <a:r>
              <a:rPr lang="cs-CZ" sz="1400" b="1" dirty="0"/>
              <a:t> </a:t>
            </a:r>
            <a:r>
              <a:rPr lang="cs-CZ" sz="1400" b="1" dirty="0" err="1"/>
              <a:t>Asafem</a:t>
            </a:r>
            <a:r>
              <a:rPr lang="cs-CZ" sz="1400" b="1" dirty="0"/>
              <a:t> Allenem v roce </a:t>
            </a:r>
            <a:r>
              <a:rPr lang="cs-CZ" sz="1400" b="1" dirty="0" smtClean="0"/>
              <a:t>1877</a:t>
            </a:r>
            <a:r>
              <a:rPr lang="cs-CZ" sz="1400" dirty="0" smtClean="0"/>
              <a:t>,</a:t>
            </a:r>
            <a:r>
              <a:rPr lang="cs-CZ" sz="1400" dirty="0"/>
              <a:t> které obecně říká, že </a:t>
            </a:r>
            <a:r>
              <a:rPr lang="cs-CZ" sz="1400" b="1" dirty="0"/>
              <a:t>zvířata přizpůsobená chladnému podnebí mají kratší a silnější končetiny a tělesné </a:t>
            </a:r>
            <a:r>
              <a:rPr lang="cs-CZ" sz="1400" b="1" dirty="0" smtClean="0"/>
              <a:t>výrůstky,</a:t>
            </a:r>
            <a:r>
              <a:rPr lang="cs-CZ" sz="1400" b="1" dirty="0"/>
              <a:t> než zvířata přizpůsobená teplému podnebí</a:t>
            </a:r>
            <a:r>
              <a:rPr lang="cs-CZ" sz="1400" dirty="0"/>
              <a:t>. </a:t>
            </a:r>
            <a:r>
              <a:rPr lang="cs-CZ" sz="1400" dirty="0" smtClean="0"/>
              <a:t>                          Přesněji </a:t>
            </a:r>
            <a:r>
              <a:rPr lang="cs-CZ" sz="1400" dirty="0"/>
              <a:t>řečeno uvádí, že </a:t>
            </a:r>
            <a:r>
              <a:rPr lang="cs-CZ" sz="1400" b="1" dirty="0"/>
              <a:t>poměr plochy povrchu těla k objemu </a:t>
            </a:r>
            <a:r>
              <a:rPr lang="cs-CZ" sz="1400" b="1" dirty="0" err="1"/>
              <a:t>homeotermních</a:t>
            </a:r>
            <a:r>
              <a:rPr lang="cs-CZ" sz="1400" b="1" dirty="0"/>
              <a:t> zvířat se mění s průměrnou teplotou prostředí</a:t>
            </a:r>
            <a:r>
              <a:rPr lang="cs-CZ" sz="1400" dirty="0"/>
              <a:t>, na které jsou přizpůsobeni (tj. </a:t>
            </a:r>
            <a:r>
              <a:rPr lang="cs-CZ" sz="1400" b="1" dirty="0"/>
              <a:t>poměr je nízký v chladném podnebí a vysoký v horkém podnebí</a:t>
            </a:r>
            <a:r>
              <a:rPr lang="cs-CZ" sz="1400" dirty="0"/>
              <a:t>).</a:t>
            </a:r>
          </a:p>
        </p:txBody>
      </p:sp>
      <p:pic>
        <p:nvPicPr>
          <p:cNvPr id="75778" name="Picture 2" descr="Earth, ears, hare, Lep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404904"/>
            <a:ext cx="2964268" cy="237496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3"/>
          <a:stretch>
            <a:fillRect/>
          </a:stretch>
        </p:blipFill>
        <p:spPr>
          <a:xfrm>
            <a:off x="4644008" y="3779872"/>
            <a:ext cx="4499992" cy="1593344"/>
          </a:xfrm>
          <a:prstGeom prst="rect">
            <a:avLst/>
          </a:prstGeom>
        </p:spPr>
      </p:pic>
      <p:pic>
        <p:nvPicPr>
          <p:cNvPr id="6" name="Picture 2"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12" y="3451944"/>
            <a:ext cx="3590032" cy="297815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392488" y="5301208"/>
            <a:ext cx="4572000" cy="1200329"/>
          </a:xfrm>
          <a:prstGeom prst="rect">
            <a:avLst/>
          </a:prstGeom>
        </p:spPr>
        <p:txBody>
          <a:bodyPr>
            <a:spAutoFit/>
          </a:bodyPr>
          <a:lstStyle/>
          <a:p>
            <a:r>
              <a:rPr lang="cs-CZ" dirty="0">
                <a:solidFill>
                  <a:srgbClr val="202122"/>
                </a:solidFill>
                <a:latin typeface="Arial" panose="020B0604020202020204" pitchFamily="34" charset="0"/>
              </a:rPr>
              <a:t>Grafy </a:t>
            </a:r>
            <a:r>
              <a:rPr lang="cs-CZ" b="1" dirty="0">
                <a:solidFill>
                  <a:srgbClr val="202122"/>
                </a:solidFill>
                <a:latin typeface="Arial" panose="020B0604020202020204" pitchFamily="34" charset="0"/>
              </a:rPr>
              <a:t>plocha, </a:t>
            </a:r>
            <a:r>
              <a:rPr lang="cs-CZ" b="1" i="1" dirty="0">
                <a:solidFill>
                  <a:srgbClr val="202122"/>
                </a:solidFill>
                <a:latin typeface="Arial" panose="020B0604020202020204" pitchFamily="34" charset="0"/>
              </a:rPr>
              <a:t>A</a:t>
            </a:r>
            <a:r>
              <a:rPr lang="cs-CZ" b="1" dirty="0">
                <a:solidFill>
                  <a:srgbClr val="202122"/>
                </a:solidFill>
                <a:latin typeface="Arial" panose="020B0604020202020204" pitchFamily="34" charset="0"/>
              </a:rPr>
              <a:t> proti objem, </a:t>
            </a:r>
            <a:r>
              <a:rPr lang="cs-CZ" b="1" i="1" dirty="0">
                <a:solidFill>
                  <a:srgbClr val="202122"/>
                </a:solidFill>
                <a:latin typeface="Arial" panose="020B0604020202020204" pitchFamily="34" charset="0"/>
              </a:rPr>
              <a:t>V</a:t>
            </a:r>
            <a:r>
              <a:rPr lang="cs-CZ" dirty="0">
                <a:solidFill>
                  <a:srgbClr val="202122"/>
                </a:solidFill>
                <a:latin typeface="Arial" panose="020B0604020202020204" pitchFamily="34" charset="0"/>
              </a:rPr>
              <a:t> platónských těles a koule, což ukazuje, že </a:t>
            </a:r>
            <a:r>
              <a:rPr lang="cs-CZ" b="1" dirty="0">
                <a:solidFill>
                  <a:srgbClr val="202122"/>
                </a:solidFill>
                <a:latin typeface="Arial" panose="020B0604020202020204" pitchFamily="34" charset="0"/>
              </a:rPr>
              <a:t>kulatější tvary se stejným objemem mají menší povrchovou </a:t>
            </a:r>
            <a:r>
              <a:rPr lang="cs-CZ" b="1" dirty="0" smtClean="0">
                <a:solidFill>
                  <a:srgbClr val="202122"/>
                </a:solidFill>
                <a:latin typeface="Arial" panose="020B0604020202020204" pitchFamily="34" charset="0"/>
              </a:rPr>
              <a:t>plochu !</a:t>
            </a:r>
            <a:endParaRPr lang="cs-CZ" b="1" dirty="0"/>
          </a:p>
        </p:txBody>
      </p:sp>
      <p:pic>
        <p:nvPicPr>
          <p:cNvPr id="8" name="Obrázek 7"/>
          <p:cNvPicPr>
            <a:picLocks noChangeAspect="1"/>
          </p:cNvPicPr>
          <p:nvPr/>
        </p:nvPicPr>
        <p:blipFill>
          <a:blip r:embed="rId5"/>
          <a:stretch>
            <a:fillRect/>
          </a:stretch>
        </p:blipFill>
        <p:spPr>
          <a:xfrm>
            <a:off x="5086061" y="34301"/>
            <a:ext cx="3376305" cy="1186764"/>
          </a:xfrm>
          <a:prstGeom prst="rect">
            <a:avLst/>
          </a:prstGeom>
        </p:spPr>
      </p:pic>
    </p:spTree>
    <p:extLst>
      <p:ext uri="{BB962C8B-B14F-4D97-AF65-F5344CB8AC3E}">
        <p14:creationId xmlns:p14="http://schemas.microsoft.com/office/powerpoint/2010/main" val="34627244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435280" cy="544096"/>
          </a:xfrm>
        </p:spPr>
        <p:txBody>
          <a:bodyPr>
            <a:normAutofit fontScale="90000"/>
          </a:bodyPr>
          <a:lstStyle/>
          <a:p>
            <a:r>
              <a:rPr lang="cs-CZ" dirty="0" err="1" smtClean="0"/>
              <a:t>Hesseho</a:t>
            </a:r>
            <a:r>
              <a:rPr lang="cs-CZ" dirty="0" smtClean="0"/>
              <a:t> pravidlo – příklad medvědovití</a:t>
            </a:r>
            <a:endParaRPr lang="cs-CZ" dirty="0"/>
          </a:p>
        </p:txBody>
      </p:sp>
      <p:pic>
        <p:nvPicPr>
          <p:cNvPr id="16" name="Picture 2" descr="alternativní popis obrázku chyb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6365" y="908720"/>
            <a:ext cx="7816950"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8783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544096"/>
          </a:xfrm>
        </p:spPr>
        <p:txBody>
          <a:bodyPr>
            <a:normAutofit fontScale="90000"/>
          </a:bodyPr>
          <a:lstStyle/>
          <a:p>
            <a:r>
              <a:rPr lang="cs-CZ" dirty="0" err="1" smtClean="0"/>
              <a:t>Hesseho</a:t>
            </a:r>
            <a:r>
              <a:rPr lang="cs-CZ" dirty="0" smtClean="0"/>
              <a:t> pravidlo</a:t>
            </a:r>
            <a:endParaRPr lang="cs-CZ" dirty="0"/>
          </a:p>
        </p:txBody>
      </p:sp>
      <p:sp>
        <p:nvSpPr>
          <p:cNvPr id="3" name="Zástupný symbol pro obsah 2"/>
          <p:cNvSpPr>
            <a:spLocks noGrp="1"/>
          </p:cNvSpPr>
          <p:nvPr>
            <p:ph idx="1"/>
          </p:nvPr>
        </p:nvSpPr>
        <p:spPr>
          <a:xfrm>
            <a:off x="251541" y="660728"/>
            <a:ext cx="8568931" cy="1324743"/>
          </a:xfrm>
        </p:spPr>
        <p:txBody>
          <a:bodyPr>
            <a:normAutofit/>
          </a:bodyPr>
          <a:lstStyle/>
          <a:p>
            <a:pPr marL="0" indent="0">
              <a:buNone/>
            </a:pPr>
            <a:r>
              <a:rPr lang="en-US" sz="2400" dirty="0" smtClean="0"/>
              <a:t>H</a:t>
            </a:r>
            <a:r>
              <a:rPr lang="cs-CZ" sz="2400" dirty="0" smtClean="0"/>
              <a:t>R – udává, že druhy </a:t>
            </a:r>
            <a:r>
              <a:rPr lang="cs-CZ" sz="2400" b="1" dirty="0" smtClean="0"/>
              <a:t>obývající oblasti s chladnějším klimatem </a:t>
            </a:r>
            <a:r>
              <a:rPr lang="cs-CZ" sz="2400" dirty="0" smtClean="0"/>
              <a:t>mají </a:t>
            </a:r>
            <a:r>
              <a:rPr lang="cs-CZ" sz="2400" b="1" dirty="0" smtClean="0"/>
              <a:t>ve vztahu ke hmotnosti větší srdce</a:t>
            </a:r>
            <a:r>
              <a:rPr lang="cs-CZ" sz="2400" dirty="0" smtClean="0"/>
              <a:t>, pravděpodobně z důvodu potřeby většího množství energie a aerobní kapacity. </a:t>
            </a:r>
            <a:endParaRPr lang="cs-CZ" sz="2400" dirty="0"/>
          </a:p>
        </p:txBody>
      </p:sp>
      <p:pic>
        <p:nvPicPr>
          <p:cNvPr id="83972" name="Picture 4" descr="Areál rozšířen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983" y="2420888"/>
            <a:ext cx="6837941" cy="43204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edvěd lední: největší suchozemský savec - Tvorové.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2193297"/>
            <a:ext cx="1889422" cy="12576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edvěd malajsk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891590"/>
            <a:ext cx="1254730" cy="7057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anda velká – Wikiped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4149080"/>
            <a:ext cx="933224" cy="8640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oubor:2010-kodiak-bear-1.jpg – Wikipedi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6770" y="2774980"/>
            <a:ext cx="1733739" cy="11563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Medvěd Grizzly Hnědý - Fotografie zdarma na Pixab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759" y="2550295"/>
            <a:ext cx="1392819" cy="1058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Medvědi - Medvěd brýlatý"/>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41" y="4869160"/>
            <a:ext cx="1849388" cy="10418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Srdce – Wikipedi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890" y="3618191"/>
            <a:ext cx="847726" cy="12509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rdce – Wikipedi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59400" y="5131778"/>
            <a:ext cx="631030" cy="931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21544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1922" name="Picture 2" descr="Rozšíření organismů především rostliny a živočichové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12" y="95995"/>
            <a:ext cx="8888013" cy="666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6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562074"/>
          </a:xfrm>
        </p:spPr>
        <p:txBody>
          <a:bodyPr>
            <a:noAutofit/>
          </a:bodyPr>
          <a:lstStyle/>
          <a:p>
            <a:r>
              <a:rPr lang="cs-CZ" sz="3200" dirty="0" err="1" smtClean="0"/>
              <a:t>Glogerovo</a:t>
            </a:r>
            <a:r>
              <a:rPr lang="cs-CZ" sz="3200" dirty="0" smtClean="0"/>
              <a:t> pravidlo – pigmentace lidské kůže</a:t>
            </a:r>
            <a:endParaRPr lang="cs-CZ" sz="3200" dirty="0"/>
          </a:p>
        </p:txBody>
      </p:sp>
      <p:pic>
        <p:nvPicPr>
          <p:cNvPr id="79874" name="Picture 2" descr="Lidská kůže&#10; zbarven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39929"/>
            <a:ext cx="4219596" cy="2808312"/>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Odstíny pleti Pan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108" y="1206948"/>
            <a:ext cx="4637388" cy="294213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07504" y="4228053"/>
            <a:ext cx="8856984" cy="2031325"/>
          </a:xfrm>
          <a:prstGeom prst="rect">
            <a:avLst/>
          </a:prstGeom>
        </p:spPr>
        <p:txBody>
          <a:bodyPr wrap="square">
            <a:spAutoFit/>
          </a:bodyPr>
          <a:lstStyle/>
          <a:p>
            <a:r>
              <a:rPr lang="cs-CZ" b="1" dirty="0" err="1">
                <a:latin typeface="Arial" panose="020B0604020202020204" pitchFamily="34" charset="0"/>
              </a:rPr>
              <a:t>Glogerovo</a:t>
            </a:r>
            <a:r>
              <a:rPr lang="cs-CZ" b="1" dirty="0">
                <a:latin typeface="Arial" panose="020B0604020202020204" pitchFamily="34" charset="0"/>
              </a:rPr>
              <a:t> pravidlo</a:t>
            </a:r>
            <a:r>
              <a:rPr lang="cs-CZ" dirty="0">
                <a:solidFill>
                  <a:srgbClr val="000000"/>
                </a:solidFill>
                <a:latin typeface="Arial" panose="020B0604020202020204" pitchFamily="34" charset="0"/>
              </a:rPr>
              <a:t> říká, že </a:t>
            </a:r>
            <a:r>
              <a:rPr lang="cs-CZ" b="1" dirty="0">
                <a:solidFill>
                  <a:srgbClr val="000000"/>
                </a:solidFill>
                <a:latin typeface="Arial" panose="020B0604020202020204" pitchFamily="34" charset="0"/>
              </a:rPr>
              <a:t>tmavost kůže </a:t>
            </a:r>
            <a:r>
              <a:rPr lang="cs-CZ" dirty="0">
                <a:solidFill>
                  <a:srgbClr val="000000"/>
                </a:solidFill>
                <a:latin typeface="Arial" panose="020B0604020202020204" pitchFamily="34" charset="0"/>
              </a:rPr>
              <a:t>nebo </a:t>
            </a:r>
            <a:r>
              <a:rPr lang="cs-CZ" dirty="0" err="1">
                <a:solidFill>
                  <a:srgbClr val="000000"/>
                </a:solidFill>
                <a:latin typeface="Arial" panose="020B0604020202020204" pitchFamily="34" charset="0"/>
              </a:rPr>
              <a:t>peláž</a:t>
            </a:r>
            <a:r>
              <a:rPr lang="cs-CZ" dirty="0">
                <a:solidFill>
                  <a:srgbClr val="000000"/>
                </a:solidFill>
                <a:latin typeface="Arial" panose="020B0604020202020204" pitchFamily="34" charset="0"/>
              </a:rPr>
              <a:t> (měřitelná jako nízká odrazivost) </a:t>
            </a:r>
            <a:r>
              <a:rPr lang="cs-CZ" b="1" dirty="0">
                <a:solidFill>
                  <a:srgbClr val="000000"/>
                </a:solidFill>
                <a:latin typeface="Arial" panose="020B0604020202020204" pitchFamily="34" charset="0"/>
              </a:rPr>
              <a:t>koreluje s </a:t>
            </a:r>
            <a:r>
              <a:rPr lang="cs-CZ" b="1" dirty="0" smtClean="0">
                <a:solidFill>
                  <a:srgbClr val="000000"/>
                </a:solidFill>
                <a:latin typeface="Arial" panose="020B0604020202020204" pitchFamily="34" charset="0"/>
              </a:rPr>
              <a:t>vlhkostí </a:t>
            </a:r>
            <a:r>
              <a:rPr lang="cs-CZ" b="1" dirty="0">
                <a:solidFill>
                  <a:srgbClr val="000000"/>
                </a:solidFill>
                <a:latin typeface="Arial" panose="020B0604020202020204" pitchFamily="34" charset="0"/>
              </a:rPr>
              <a:t>prostředí</a:t>
            </a:r>
            <a:r>
              <a:rPr lang="cs-CZ" dirty="0">
                <a:solidFill>
                  <a:srgbClr val="000000"/>
                </a:solidFill>
                <a:latin typeface="Arial" panose="020B0604020202020204" pitchFamily="34" charset="0"/>
              </a:rPr>
              <a:t>, která se obvykle vyskytují v rovníkových zónách. </a:t>
            </a:r>
            <a:r>
              <a:rPr lang="cs-CZ" b="1" dirty="0">
                <a:solidFill>
                  <a:srgbClr val="000000"/>
                </a:solidFill>
                <a:latin typeface="Arial" panose="020B0604020202020204" pitchFamily="34" charset="0"/>
              </a:rPr>
              <a:t>Lidé </a:t>
            </a:r>
            <a:r>
              <a:rPr lang="cs-CZ" dirty="0">
                <a:solidFill>
                  <a:srgbClr val="000000"/>
                </a:solidFill>
                <a:latin typeface="Arial" panose="020B0604020202020204" pitchFamily="34" charset="0"/>
              </a:rPr>
              <a:t>(</a:t>
            </a:r>
            <a:r>
              <a:rPr lang="cs-CZ" i="1" dirty="0">
                <a:solidFill>
                  <a:srgbClr val="000000"/>
                </a:solidFill>
                <a:latin typeface="Arial" panose="020B0604020202020204" pitchFamily="34" charset="0"/>
              </a:rPr>
              <a:t>Homo sapiens</a:t>
            </a:r>
            <a:r>
              <a:rPr lang="cs-CZ" dirty="0">
                <a:solidFill>
                  <a:srgbClr val="000000"/>
                </a:solidFill>
                <a:latin typeface="Arial" panose="020B0604020202020204" pitchFamily="34" charset="0"/>
              </a:rPr>
              <a:t>) jsou </a:t>
            </a:r>
            <a:r>
              <a:rPr lang="cs-CZ" b="1" dirty="0">
                <a:solidFill>
                  <a:srgbClr val="000000"/>
                </a:solidFill>
                <a:latin typeface="Arial" panose="020B0604020202020204" pitchFamily="34" charset="0"/>
              </a:rPr>
              <a:t>ve vlhkém tropickém prostředí </a:t>
            </a:r>
            <a:r>
              <a:rPr lang="cs-CZ" b="1" dirty="0" smtClean="0">
                <a:solidFill>
                  <a:srgbClr val="000000"/>
                </a:solidFill>
                <a:latin typeface="Arial" panose="020B0604020202020204" pitchFamily="34" charset="0"/>
              </a:rPr>
              <a:t>tmavší</a:t>
            </a:r>
            <a:r>
              <a:rPr lang="cs-CZ" dirty="0" smtClean="0">
                <a:solidFill>
                  <a:srgbClr val="000000"/>
                </a:solidFill>
                <a:latin typeface="Arial" panose="020B0604020202020204" pitchFamily="34" charset="0"/>
              </a:rPr>
              <a:t> </a:t>
            </a:r>
            <a:r>
              <a:rPr lang="cs-CZ" b="1" dirty="0">
                <a:solidFill>
                  <a:srgbClr val="000000"/>
                </a:solidFill>
                <a:latin typeface="Arial" panose="020B0604020202020204" pitchFamily="34" charset="0"/>
              </a:rPr>
              <a:t>a lehčí </a:t>
            </a:r>
            <a:r>
              <a:rPr lang="cs-CZ" b="1" dirty="0" smtClean="0">
                <a:solidFill>
                  <a:srgbClr val="000000"/>
                </a:solidFill>
                <a:latin typeface="Arial" panose="020B0604020202020204" pitchFamily="34" charset="0"/>
              </a:rPr>
              <a:t>než v </a:t>
            </a:r>
            <a:r>
              <a:rPr lang="cs-CZ" b="1" dirty="0">
                <a:solidFill>
                  <a:srgbClr val="000000"/>
                </a:solidFill>
                <a:latin typeface="Arial" panose="020B0604020202020204" pitchFamily="34" charset="0"/>
              </a:rPr>
              <a:t>sušším prostředí severních a jižních mírných </a:t>
            </a:r>
            <a:r>
              <a:rPr lang="cs-CZ" b="1" dirty="0" smtClean="0">
                <a:solidFill>
                  <a:srgbClr val="000000"/>
                </a:solidFill>
                <a:latin typeface="Arial" panose="020B0604020202020204" pitchFamily="34" charset="0"/>
              </a:rPr>
              <a:t>prostředí</a:t>
            </a:r>
            <a:r>
              <a:rPr lang="cs-CZ" dirty="0" smtClean="0">
                <a:solidFill>
                  <a:srgbClr val="000000"/>
                </a:solidFill>
                <a:latin typeface="Arial" panose="020B0604020202020204" pitchFamily="34" charset="0"/>
              </a:rPr>
              <a:t>.</a:t>
            </a:r>
          </a:p>
          <a:p>
            <a:endParaRPr lang="cs-CZ" dirty="0" smtClean="0">
              <a:solidFill>
                <a:srgbClr val="000000"/>
              </a:solidFill>
              <a:latin typeface="Arial" panose="020B0604020202020204" pitchFamily="34" charset="0"/>
            </a:endParaRPr>
          </a:p>
          <a:p>
            <a:r>
              <a:rPr lang="cs-CZ" dirty="0" smtClean="0">
                <a:solidFill>
                  <a:srgbClr val="000000"/>
                </a:solidFill>
                <a:latin typeface="Arial" panose="020B0604020202020204" pitchFamily="34" charset="0"/>
              </a:rPr>
              <a:t>Uvedená </a:t>
            </a:r>
            <a:r>
              <a:rPr lang="cs-CZ" dirty="0">
                <a:solidFill>
                  <a:srgbClr val="000000"/>
                </a:solidFill>
                <a:latin typeface="Arial" panose="020B0604020202020204" pitchFamily="34" charset="0"/>
              </a:rPr>
              <a:t>galerie je hodnocena podle </a:t>
            </a:r>
            <a:r>
              <a:rPr lang="cs-CZ" dirty="0" err="1">
                <a:solidFill>
                  <a:srgbClr val="000000"/>
                </a:solidFill>
                <a:latin typeface="Arial" panose="020B0604020202020204" pitchFamily="34" charset="0"/>
              </a:rPr>
              <a:t>Pantoneho</a:t>
            </a:r>
            <a:r>
              <a:rPr lang="cs-CZ" dirty="0">
                <a:solidFill>
                  <a:srgbClr val="000000"/>
                </a:solidFill>
                <a:latin typeface="Arial" panose="020B0604020202020204" pitchFamily="34" charset="0"/>
              </a:rPr>
              <a:t> stupnice používaná k popisu odstínu pleti při fotografování. </a:t>
            </a:r>
            <a:r>
              <a:rPr lang="cs-CZ" dirty="0" smtClean="0">
                <a:solidFill>
                  <a:srgbClr val="000000"/>
                </a:solidFill>
                <a:latin typeface="Arial" panose="020B0604020202020204" pitchFamily="34" charset="0"/>
              </a:rPr>
              <a:t>Odpovídá situaci </a:t>
            </a:r>
            <a:r>
              <a:rPr lang="cs-CZ" dirty="0">
                <a:solidFill>
                  <a:srgbClr val="000000"/>
                </a:solidFill>
                <a:latin typeface="Arial" panose="020B0604020202020204" pitchFamily="34" charset="0"/>
              </a:rPr>
              <a:t>na </a:t>
            </a:r>
            <a:r>
              <a:rPr lang="cs-CZ" dirty="0" smtClean="0">
                <a:solidFill>
                  <a:srgbClr val="000000"/>
                </a:solidFill>
                <a:latin typeface="Arial" panose="020B0604020202020204" pitchFamily="34" charset="0"/>
              </a:rPr>
              <a:t>Zemi </a:t>
            </a:r>
            <a:r>
              <a:rPr lang="cs-CZ" dirty="0">
                <a:solidFill>
                  <a:srgbClr val="000000"/>
                </a:solidFill>
                <a:latin typeface="Arial" panose="020B0604020202020204" pitchFamily="34" charset="0"/>
              </a:rPr>
              <a:t>zhruba před 20 000 lety</a:t>
            </a:r>
            <a:endParaRPr lang="cs-CZ" dirty="0"/>
          </a:p>
        </p:txBody>
      </p:sp>
    </p:spTree>
    <p:extLst>
      <p:ext uri="{BB962C8B-B14F-4D97-AF65-F5344CB8AC3E}">
        <p14:creationId xmlns:p14="http://schemas.microsoft.com/office/powerpoint/2010/main" val="1640816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148" y="116632"/>
            <a:ext cx="3832848" cy="4876397"/>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 y="116632"/>
            <a:ext cx="3881612" cy="4876397"/>
          </a:xfrm>
          <a:prstGeom prst="rect">
            <a:avLst/>
          </a:prstGeom>
        </p:spPr>
      </p:pic>
      <p:pic>
        <p:nvPicPr>
          <p:cNvPr id="4" name="Zástupný symbol pro obsah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22075" y="2204864"/>
            <a:ext cx="3543829" cy="4525963"/>
          </a:xfrm>
        </p:spPr>
      </p:pic>
      <p:sp>
        <p:nvSpPr>
          <p:cNvPr id="7" name="Nadpis 6"/>
          <p:cNvSpPr txBox="1">
            <a:spLocks noGrp="1"/>
          </p:cNvSpPr>
          <p:nvPr>
            <p:ph type="title"/>
          </p:nvPr>
        </p:nvSpPr>
        <p:spPr>
          <a:xfrm>
            <a:off x="2915816" y="476672"/>
            <a:ext cx="2779672" cy="830997"/>
          </a:xfrm>
          <a:prstGeom prst="rect">
            <a:avLst/>
          </a:prstGeom>
          <a:noFill/>
        </p:spPr>
        <p:txBody>
          <a:bodyPr wrap="none" rtlCol="0">
            <a:spAutoFit/>
          </a:bodyPr>
          <a:lstStyle/>
          <a:p>
            <a:r>
              <a:rPr lang="cs-CZ" sz="2400" dirty="0" smtClean="0">
                <a:solidFill>
                  <a:srgbClr val="FF0000"/>
                </a:solidFill>
              </a:rPr>
              <a:t>Doporučená studijní </a:t>
            </a:r>
            <a:br>
              <a:rPr lang="cs-CZ" sz="2400" dirty="0" smtClean="0">
                <a:solidFill>
                  <a:srgbClr val="FF0000"/>
                </a:solidFill>
              </a:rPr>
            </a:br>
            <a:r>
              <a:rPr lang="cs-CZ" sz="2400" dirty="0" smtClean="0">
                <a:solidFill>
                  <a:srgbClr val="FF0000"/>
                </a:solidFill>
              </a:rPr>
              <a:t>literatura</a:t>
            </a:r>
            <a:endParaRPr lang="cs-CZ" sz="2400" dirty="0">
              <a:solidFill>
                <a:srgbClr val="FF0000"/>
              </a:solidFill>
            </a:endParaRPr>
          </a:p>
        </p:txBody>
      </p:sp>
    </p:spTree>
    <p:extLst>
      <p:ext uri="{BB962C8B-B14F-4D97-AF65-F5344CB8AC3E}">
        <p14:creationId xmlns:p14="http://schemas.microsoft.com/office/powerpoint/2010/main" val="31972217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562074"/>
          </a:xfrm>
        </p:spPr>
        <p:txBody>
          <a:bodyPr>
            <a:normAutofit fontScale="90000"/>
          </a:bodyPr>
          <a:lstStyle/>
          <a:p>
            <a:r>
              <a:rPr lang="cs-CZ" sz="3200" b="1" dirty="0" err="1" smtClean="0"/>
              <a:t>Glogerovo</a:t>
            </a:r>
            <a:r>
              <a:rPr lang="cs-CZ" sz="3200" b="1" dirty="0" smtClean="0"/>
              <a:t> pravidlo  - Příklad (</a:t>
            </a:r>
            <a:r>
              <a:rPr lang="cs-CZ" sz="3200" b="1" dirty="0" err="1" smtClean="0"/>
              <a:t>Strnadec</a:t>
            </a:r>
            <a:r>
              <a:rPr lang="cs-CZ" sz="3200" b="1" dirty="0" smtClean="0"/>
              <a:t> liščí)</a:t>
            </a:r>
            <a:endParaRPr lang="cs-CZ" sz="3200" b="1" dirty="0"/>
          </a:p>
        </p:txBody>
      </p:sp>
      <p:pic>
        <p:nvPicPr>
          <p:cNvPr id="6" name="Zástupný symbol pro obsah 5"/>
          <p:cNvPicPr>
            <a:picLocks noGrp="1" noChangeAspect="1"/>
          </p:cNvPicPr>
          <p:nvPr>
            <p:ph idx="1"/>
          </p:nvPr>
        </p:nvPicPr>
        <p:blipFill>
          <a:blip r:embed="rId2"/>
          <a:stretch>
            <a:fillRect/>
          </a:stretch>
        </p:blipFill>
        <p:spPr>
          <a:xfrm>
            <a:off x="683568" y="556798"/>
            <a:ext cx="7558518" cy="4568725"/>
          </a:xfrm>
          <a:prstGeom prst="rect">
            <a:avLst/>
          </a:prstGeom>
        </p:spPr>
      </p:pic>
      <p:sp>
        <p:nvSpPr>
          <p:cNvPr id="7" name="Obdélník 6"/>
          <p:cNvSpPr/>
          <p:nvPr/>
        </p:nvSpPr>
        <p:spPr>
          <a:xfrm>
            <a:off x="251520" y="5059050"/>
            <a:ext cx="8568952" cy="1754326"/>
          </a:xfrm>
          <a:prstGeom prst="rect">
            <a:avLst/>
          </a:prstGeom>
        </p:spPr>
        <p:txBody>
          <a:bodyPr wrap="square">
            <a:spAutoFit/>
          </a:bodyPr>
          <a:lstStyle/>
          <a:p>
            <a:r>
              <a:rPr lang="cs-CZ" b="1" dirty="0" smtClean="0">
                <a:solidFill>
                  <a:srgbClr val="202122"/>
                </a:solidFill>
                <a:latin typeface="Arial" panose="020B0604020202020204" pitchFamily="34" charset="0"/>
              </a:rPr>
              <a:t>GP -</a:t>
            </a:r>
            <a:r>
              <a:rPr lang="cs-CZ" dirty="0">
                <a:solidFill>
                  <a:srgbClr val="202122"/>
                </a:solidFill>
                <a:latin typeface="Arial" panose="020B0604020202020204" pitchFamily="34" charset="0"/>
              </a:rPr>
              <a:t> je </a:t>
            </a:r>
            <a:r>
              <a:rPr lang="cs-CZ" dirty="0">
                <a:latin typeface="Arial" panose="020B0604020202020204" pitchFamily="34" charset="0"/>
              </a:rPr>
              <a:t>biologické</a:t>
            </a:r>
            <a:r>
              <a:rPr lang="cs-CZ" dirty="0">
                <a:solidFill>
                  <a:srgbClr val="202122"/>
                </a:solidFill>
                <a:latin typeface="Arial" panose="020B0604020202020204" pitchFamily="34" charset="0"/>
              </a:rPr>
              <a:t> adaptační pravidlo, které tvrdí, že </a:t>
            </a:r>
            <a:r>
              <a:rPr lang="cs-CZ" b="1" dirty="0">
                <a:solidFill>
                  <a:srgbClr val="202122"/>
                </a:solidFill>
                <a:latin typeface="Arial" panose="020B0604020202020204" pitchFamily="34" charset="0"/>
              </a:rPr>
              <a:t>živočichové v suchých oblastech mají obvykle světlejší zbarvení než jejich protějšky ve vlhkých regionech. </a:t>
            </a:r>
            <a:r>
              <a:rPr lang="cs-CZ" dirty="0">
                <a:solidFill>
                  <a:srgbClr val="202122"/>
                </a:solidFill>
                <a:latin typeface="Arial" panose="020B0604020202020204" pitchFamily="34" charset="0"/>
              </a:rPr>
              <a:t>Za příklad se dává </a:t>
            </a:r>
            <a:r>
              <a:rPr lang="cs-CZ" b="1" dirty="0" err="1">
                <a:latin typeface="Arial" panose="020B0604020202020204" pitchFamily="34" charset="0"/>
              </a:rPr>
              <a:t>strnadec</a:t>
            </a:r>
            <a:r>
              <a:rPr lang="cs-CZ" b="1" dirty="0">
                <a:latin typeface="Arial" panose="020B0604020202020204" pitchFamily="34" charset="0"/>
              </a:rPr>
              <a:t> liščí</a:t>
            </a:r>
            <a:r>
              <a:rPr lang="cs-CZ" b="1" dirty="0">
                <a:solidFill>
                  <a:srgbClr val="202122"/>
                </a:solidFill>
                <a:latin typeface="Arial" panose="020B0604020202020204" pitchFamily="34" charset="0"/>
              </a:rPr>
              <a:t> (</a:t>
            </a:r>
            <a:r>
              <a:rPr lang="cs-CZ" b="1" i="1" dirty="0" err="1">
                <a:solidFill>
                  <a:srgbClr val="202122"/>
                </a:solidFill>
                <a:latin typeface="Arial" panose="020B0604020202020204" pitchFamily="34" charset="0"/>
              </a:rPr>
              <a:t>Passerella</a:t>
            </a:r>
            <a:r>
              <a:rPr lang="cs-CZ" b="1" i="1" dirty="0">
                <a:solidFill>
                  <a:srgbClr val="202122"/>
                </a:solidFill>
                <a:latin typeface="Arial" panose="020B0604020202020204" pitchFamily="34" charset="0"/>
              </a:rPr>
              <a:t> </a:t>
            </a:r>
            <a:r>
              <a:rPr lang="cs-CZ" b="1" i="1" dirty="0" err="1">
                <a:solidFill>
                  <a:srgbClr val="202122"/>
                </a:solidFill>
                <a:latin typeface="Arial" panose="020B0604020202020204" pitchFamily="34" charset="0"/>
              </a:rPr>
              <a:t>iliaca</a:t>
            </a:r>
            <a:r>
              <a:rPr lang="cs-CZ" b="1" dirty="0">
                <a:solidFill>
                  <a:srgbClr val="202122"/>
                </a:solidFill>
                <a:latin typeface="Arial" panose="020B0604020202020204" pitchFamily="34" charset="0"/>
              </a:rPr>
              <a:t>), </a:t>
            </a:r>
            <a:r>
              <a:rPr lang="cs-CZ" dirty="0">
                <a:solidFill>
                  <a:srgbClr val="202122"/>
                </a:solidFill>
                <a:latin typeface="Arial" panose="020B0604020202020204" pitchFamily="34" charset="0"/>
              </a:rPr>
              <a:t>který ve vlhkých oblastech na východě </a:t>
            </a:r>
            <a:r>
              <a:rPr lang="cs-CZ" dirty="0">
                <a:latin typeface="Arial" panose="020B0604020202020204" pitchFamily="34" charset="0"/>
              </a:rPr>
              <a:t>USA</a:t>
            </a:r>
            <a:r>
              <a:rPr lang="cs-CZ" dirty="0">
                <a:solidFill>
                  <a:srgbClr val="202122"/>
                </a:solidFill>
                <a:latin typeface="Arial" panose="020B0604020202020204" pitchFamily="34" charset="0"/>
              </a:rPr>
              <a:t> je červený, zatímco v suchých horách na západě mají světle šedé zbarvení. Podobné rozdíly ve zbarvení vykazuje i </a:t>
            </a:r>
            <a:r>
              <a:rPr lang="cs-CZ" dirty="0">
                <a:latin typeface="Arial" panose="020B0604020202020204" pitchFamily="34" charset="0"/>
              </a:rPr>
              <a:t>zajíc tmavoocasý</a:t>
            </a:r>
            <a:r>
              <a:rPr lang="cs-CZ" dirty="0">
                <a:solidFill>
                  <a:srgbClr val="202122"/>
                </a:solidFill>
                <a:latin typeface="Arial" panose="020B0604020202020204" pitchFamily="34" charset="0"/>
              </a:rPr>
              <a:t> (</a:t>
            </a:r>
            <a:r>
              <a:rPr lang="cs-CZ" i="1" dirty="0" err="1">
                <a:solidFill>
                  <a:srgbClr val="202122"/>
                </a:solidFill>
                <a:latin typeface="Arial" panose="020B0604020202020204" pitchFamily="34" charset="0"/>
              </a:rPr>
              <a:t>Lepus</a:t>
            </a:r>
            <a:r>
              <a:rPr lang="cs-CZ" i="1" dirty="0">
                <a:solidFill>
                  <a:srgbClr val="202122"/>
                </a:solidFill>
                <a:latin typeface="Arial" panose="020B0604020202020204" pitchFamily="34" charset="0"/>
              </a:rPr>
              <a:t> </a:t>
            </a:r>
            <a:r>
              <a:rPr lang="cs-CZ" i="1" dirty="0" err="1">
                <a:solidFill>
                  <a:srgbClr val="202122"/>
                </a:solidFill>
                <a:latin typeface="Arial" panose="020B0604020202020204" pitchFamily="34" charset="0"/>
              </a:rPr>
              <a:t>californicus</a:t>
            </a:r>
            <a:r>
              <a:rPr lang="cs-CZ" dirty="0">
                <a:solidFill>
                  <a:srgbClr val="202122"/>
                </a:solidFill>
                <a:latin typeface="Arial" panose="020B0604020202020204" pitchFamily="34" charset="0"/>
              </a:rPr>
              <a:t>). Pravidlo však neplatí zdaleka vždy a všude.</a:t>
            </a:r>
            <a:r>
              <a:rPr lang="cs-CZ" baseline="30000" dirty="0">
                <a:solidFill>
                  <a:srgbClr val="202122"/>
                </a:solidFill>
                <a:latin typeface="Arial" panose="020B0604020202020204" pitchFamily="34" charset="0"/>
                <a:hlinkClick r:id="rId3"/>
              </a:rPr>
              <a:t>[1]</a:t>
            </a:r>
            <a:endParaRPr lang="cs-CZ" dirty="0"/>
          </a:p>
        </p:txBody>
      </p:sp>
      <p:pic>
        <p:nvPicPr>
          <p:cNvPr id="8" name="Obrázek 7"/>
          <p:cNvPicPr>
            <a:picLocks noChangeAspect="1"/>
          </p:cNvPicPr>
          <p:nvPr/>
        </p:nvPicPr>
        <p:blipFill>
          <a:blip r:embed="rId4"/>
          <a:stretch>
            <a:fillRect/>
          </a:stretch>
        </p:blipFill>
        <p:spPr>
          <a:xfrm>
            <a:off x="2123728" y="1196752"/>
            <a:ext cx="2086545" cy="1430492"/>
          </a:xfrm>
          <a:prstGeom prst="rect">
            <a:avLst/>
          </a:prstGeom>
        </p:spPr>
      </p:pic>
    </p:spTree>
    <p:extLst>
      <p:ext uri="{BB962C8B-B14F-4D97-AF65-F5344CB8AC3E}">
        <p14:creationId xmlns:p14="http://schemas.microsoft.com/office/powerpoint/2010/main" val="7562559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2946" name="Picture 2" descr="Číslo projektuCZ.1.07/1.5.00/ Název školyGymnázium, Soběslav, Dr. Edvarda  Beneše 449/II Kód materiáluVY_32_INOVACE_21_04 Název materiáluEkologická.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832" y="34827"/>
            <a:ext cx="8550336"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8922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5410944" cy="706090"/>
          </a:xfrm>
        </p:spPr>
        <p:txBody>
          <a:bodyPr>
            <a:normAutofit fontScale="90000"/>
          </a:bodyPr>
          <a:lstStyle/>
          <a:p>
            <a:r>
              <a:rPr lang="cs-CZ" dirty="0" smtClean="0"/>
              <a:t>Jordanovo pravidlo</a:t>
            </a:r>
            <a:endParaRPr lang="cs-CZ" dirty="0"/>
          </a:p>
        </p:txBody>
      </p:sp>
      <p:pic>
        <p:nvPicPr>
          <p:cNvPr id="86018"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16215" y="274638"/>
            <a:ext cx="2243357" cy="337038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372200" y="3933056"/>
            <a:ext cx="2592288" cy="1815882"/>
          </a:xfrm>
          <a:prstGeom prst="rect">
            <a:avLst/>
          </a:prstGeom>
        </p:spPr>
        <p:txBody>
          <a:bodyPr wrap="square">
            <a:spAutoFit/>
          </a:bodyPr>
          <a:lstStyle/>
          <a:p>
            <a:r>
              <a:rPr lang="cs-CZ" sz="1600" b="1" dirty="0">
                <a:solidFill>
                  <a:srgbClr val="202122"/>
                </a:solidFill>
                <a:latin typeface="Arial" panose="020B0604020202020204" pitchFamily="34" charset="0"/>
              </a:rPr>
              <a:t>David </a:t>
            </a:r>
            <a:r>
              <a:rPr lang="cs-CZ" sz="1600" b="1" dirty="0" err="1">
                <a:solidFill>
                  <a:srgbClr val="202122"/>
                </a:solidFill>
                <a:latin typeface="Arial" panose="020B0604020202020204" pitchFamily="34" charset="0"/>
              </a:rPr>
              <a:t>Starr</a:t>
            </a:r>
            <a:r>
              <a:rPr lang="cs-CZ" sz="1600" b="1" dirty="0">
                <a:solidFill>
                  <a:srgbClr val="202122"/>
                </a:solidFill>
                <a:latin typeface="Arial" panose="020B0604020202020204" pitchFamily="34" charset="0"/>
              </a:rPr>
              <a:t> Jordan</a:t>
            </a:r>
            <a:r>
              <a:rPr lang="cs-CZ" sz="1600" dirty="0">
                <a:solidFill>
                  <a:srgbClr val="202122"/>
                </a:solidFill>
                <a:latin typeface="Arial" panose="020B0604020202020204" pitchFamily="34" charset="0"/>
              </a:rPr>
              <a:t> </a:t>
            </a:r>
            <a:r>
              <a:rPr lang="cs-CZ" sz="1600" dirty="0" smtClean="0">
                <a:solidFill>
                  <a:srgbClr val="202122"/>
                </a:solidFill>
                <a:latin typeface="Arial" panose="020B0604020202020204" pitchFamily="34" charset="0"/>
              </a:rPr>
              <a:t>(1851 </a:t>
            </a:r>
            <a:r>
              <a:rPr lang="cs-CZ" sz="1600" dirty="0">
                <a:solidFill>
                  <a:srgbClr val="202122"/>
                </a:solidFill>
                <a:latin typeface="Arial" panose="020B0604020202020204" pitchFamily="34" charset="0"/>
              </a:rPr>
              <a:t>– </a:t>
            </a:r>
            <a:r>
              <a:rPr lang="cs-CZ" sz="1600" dirty="0" smtClean="0">
                <a:solidFill>
                  <a:srgbClr val="202122"/>
                </a:solidFill>
                <a:latin typeface="Arial" panose="020B0604020202020204" pitchFamily="34" charset="0"/>
              </a:rPr>
              <a:t>1931</a:t>
            </a:r>
            <a:r>
              <a:rPr lang="cs-CZ" sz="1600" dirty="0">
                <a:solidFill>
                  <a:srgbClr val="202122"/>
                </a:solidFill>
                <a:latin typeface="Arial" panose="020B0604020202020204" pitchFamily="34" charset="0"/>
              </a:rPr>
              <a:t>) byl </a:t>
            </a:r>
            <a:r>
              <a:rPr lang="cs-CZ" sz="1600" b="1" dirty="0">
                <a:solidFill>
                  <a:srgbClr val="202122"/>
                </a:solidFill>
                <a:latin typeface="Arial" panose="020B0604020202020204" pitchFamily="34" charset="0"/>
              </a:rPr>
              <a:t>zakládající prezident </a:t>
            </a:r>
            <a:r>
              <a:rPr lang="cs-CZ" sz="1600" b="1" dirty="0" err="1">
                <a:latin typeface="Arial" panose="020B0604020202020204" pitchFamily="34" charset="0"/>
              </a:rPr>
              <a:t>Stanfordovy</a:t>
            </a:r>
            <a:r>
              <a:rPr lang="cs-CZ" sz="1600" b="1" dirty="0">
                <a:latin typeface="Arial" panose="020B0604020202020204" pitchFamily="34" charset="0"/>
              </a:rPr>
              <a:t> univerzity</a:t>
            </a:r>
            <a:r>
              <a:rPr lang="cs-CZ" sz="1600" b="1" dirty="0">
                <a:solidFill>
                  <a:srgbClr val="202122"/>
                </a:solidFill>
                <a:latin typeface="Arial" panose="020B0604020202020204" pitchFamily="34" charset="0"/>
              </a:rPr>
              <a:t>,</a:t>
            </a:r>
            <a:r>
              <a:rPr lang="cs-CZ" sz="1600" dirty="0">
                <a:solidFill>
                  <a:srgbClr val="202122"/>
                </a:solidFill>
                <a:latin typeface="Arial" panose="020B0604020202020204" pitchFamily="34" charset="0"/>
              </a:rPr>
              <a:t> ve funkci v letech 1891 až 1913. Během své výzkumné kariéry </a:t>
            </a:r>
            <a:r>
              <a:rPr lang="cs-CZ" sz="1600" b="1" dirty="0">
                <a:solidFill>
                  <a:srgbClr val="202122"/>
                </a:solidFill>
                <a:latin typeface="Arial" panose="020B0604020202020204" pitchFamily="34" charset="0"/>
              </a:rPr>
              <a:t>byl </a:t>
            </a:r>
            <a:r>
              <a:rPr lang="cs-CZ" sz="1600" b="1" dirty="0">
                <a:latin typeface="Arial" panose="020B0604020202020204" pitchFamily="34" charset="0"/>
              </a:rPr>
              <a:t>ichtyologem</a:t>
            </a:r>
            <a:r>
              <a:rPr lang="cs-CZ" sz="1600" dirty="0">
                <a:solidFill>
                  <a:srgbClr val="202122"/>
                </a:solidFill>
                <a:latin typeface="Arial" panose="020B0604020202020204" pitchFamily="34" charset="0"/>
              </a:rPr>
              <a:t>. </a:t>
            </a:r>
            <a:endParaRPr lang="cs-CZ" sz="1600" dirty="0"/>
          </a:p>
        </p:txBody>
      </p:sp>
      <p:sp>
        <p:nvSpPr>
          <p:cNvPr id="5" name="Obdélník 4"/>
          <p:cNvSpPr/>
          <p:nvPr/>
        </p:nvSpPr>
        <p:spPr>
          <a:xfrm>
            <a:off x="539552" y="1242626"/>
            <a:ext cx="5688632" cy="1754326"/>
          </a:xfrm>
          <a:prstGeom prst="rect">
            <a:avLst/>
          </a:prstGeom>
        </p:spPr>
        <p:txBody>
          <a:bodyPr wrap="square">
            <a:spAutoFit/>
          </a:bodyPr>
          <a:lstStyle/>
          <a:p>
            <a:r>
              <a:rPr lang="cs-CZ" b="1" dirty="0" smtClean="0">
                <a:solidFill>
                  <a:srgbClr val="202122"/>
                </a:solidFill>
                <a:latin typeface="Arial" panose="020B0604020202020204" pitchFamily="34" charset="0"/>
              </a:rPr>
              <a:t>JP </a:t>
            </a:r>
            <a:r>
              <a:rPr lang="cs-CZ" dirty="0" smtClean="0">
                <a:solidFill>
                  <a:srgbClr val="202122"/>
                </a:solidFill>
                <a:latin typeface="Arial" panose="020B0604020202020204" pitchFamily="34" charset="0"/>
              </a:rPr>
              <a:t>- je</a:t>
            </a:r>
            <a:r>
              <a:rPr lang="cs-CZ" dirty="0">
                <a:solidFill>
                  <a:srgbClr val="202122"/>
                </a:solidFill>
                <a:latin typeface="Arial" panose="020B0604020202020204" pitchFamily="34" charset="0"/>
              </a:rPr>
              <a:t> </a:t>
            </a:r>
            <a:r>
              <a:rPr lang="cs-CZ" dirty="0" err="1">
                <a:latin typeface="Arial" panose="020B0604020202020204" pitchFamily="34" charset="0"/>
              </a:rPr>
              <a:t>ekogeografické</a:t>
            </a:r>
            <a:r>
              <a:rPr lang="cs-CZ" dirty="0">
                <a:latin typeface="Arial" panose="020B0604020202020204" pitchFamily="34" charset="0"/>
              </a:rPr>
              <a:t> pravidlo</a:t>
            </a:r>
            <a:r>
              <a:rPr lang="cs-CZ" dirty="0">
                <a:solidFill>
                  <a:srgbClr val="202122"/>
                </a:solidFill>
                <a:latin typeface="Arial" panose="020B0604020202020204" pitchFamily="34" charset="0"/>
              </a:rPr>
              <a:t>, které popisuje </a:t>
            </a:r>
            <a:r>
              <a:rPr lang="cs-CZ" b="1" dirty="0">
                <a:latin typeface="Arial" panose="020B0604020202020204" pitchFamily="34" charset="0"/>
              </a:rPr>
              <a:t>inverzní vztah</a:t>
            </a:r>
            <a:r>
              <a:rPr lang="cs-CZ" b="1" dirty="0">
                <a:solidFill>
                  <a:srgbClr val="202122"/>
                </a:solidFill>
                <a:latin typeface="Arial" panose="020B0604020202020204" pitchFamily="34" charset="0"/>
              </a:rPr>
              <a:t> mezi teplotou vody a </a:t>
            </a:r>
            <a:r>
              <a:rPr lang="cs-CZ" b="1" dirty="0" err="1">
                <a:latin typeface="Arial" panose="020B0604020202020204" pitchFamily="34" charset="0"/>
              </a:rPr>
              <a:t>meristickými</a:t>
            </a:r>
            <a:r>
              <a:rPr lang="cs-CZ" b="1" dirty="0">
                <a:solidFill>
                  <a:srgbClr val="202122"/>
                </a:solidFill>
                <a:latin typeface="Arial" panose="020B0604020202020204" pitchFamily="34" charset="0"/>
              </a:rPr>
              <a:t> vlastnostmi u různých druhů </a:t>
            </a:r>
            <a:r>
              <a:rPr lang="cs-CZ" b="1" dirty="0">
                <a:latin typeface="Arial" panose="020B0604020202020204" pitchFamily="34" charset="0"/>
              </a:rPr>
              <a:t>ryb</a:t>
            </a:r>
            <a:r>
              <a:rPr lang="cs-CZ" dirty="0">
                <a:solidFill>
                  <a:srgbClr val="202122"/>
                </a:solidFill>
                <a:latin typeface="Arial" panose="020B0604020202020204" pitchFamily="34" charset="0"/>
              </a:rPr>
              <a:t>. Nejčastěji pozorovaný vztah je, že </a:t>
            </a:r>
            <a:r>
              <a:rPr lang="cs-CZ" b="1" dirty="0">
                <a:solidFill>
                  <a:srgbClr val="202122"/>
                </a:solidFill>
                <a:latin typeface="Arial" panose="020B0604020202020204" pitchFamily="34" charset="0"/>
              </a:rPr>
              <a:t>počet </a:t>
            </a:r>
            <a:r>
              <a:rPr lang="cs-CZ" b="1" dirty="0" smtClean="0">
                <a:latin typeface="Arial" panose="020B0604020202020204" pitchFamily="34" charset="0"/>
              </a:rPr>
              <a:t>paprsků </a:t>
            </a:r>
            <a:r>
              <a:rPr lang="cs-CZ" b="1" dirty="0">
                <a:latin typeface="Arial" panose="020B0604020202020204" pitchFamily="34" charset="0"/>
              </a:rPr>
              <a:t>ploutví</a:t>
            </a:r>
            <a:r>
              <a:rPr lang="cs-CZ" b="1" dirty="0">
                <a:solidFill>
                  <a:srgbClr val="202122"/>
                </a:solidFill>
                <a:latin typeface="Arial" panose="020B0604020202020204" pitchFamily="34" charset="0"/>
              </a:rPr>
              <a:t>, </a:t>
            </a:r>
            <a:r>
              <a:rPr lang="cs-CZ" b="1" dirty="0" smtClean="0">
                <a:solidFill>
                  <a:srgbClr val="202122"/>
                </a:solidFill>
                <a:latin typeface="Arial" panose="020B0604020202020204" pitchFamily="34" charset="0"/>
              </a:rPr>
              <a:t>obratlů</a:t>
            </a:r>
            <a:r>
              <a:rPr lang="cs-CZ" b="1" dirty="0">
                <a:solidFill>
                  <a:srgbClr val="202122"/>
                </a:solidFill>
                <a:latin typeface="Arial" panose="020B0604020202020204" pitchFamily="34" charset="0"/>
              </a:rPr>
              <a:t> nebo </a:t>
            </a:r>
            <a:r>
              <a:rPr lang="cs-CZ" b="1" dirty="0">
                <a:latin typeface="Arial" panose="020B0604020202020204" pitchFamily="34" charset="0"/>
              </a:rPr>
              <a:t>šupin</a:t>
            </a:r>
            <a:r>
              <a:rPr lang="cs-CZ" b="1" dirty="0">
                <a:solidFill>
                  <a:srgbClr val="202122"/>
                </a:solidFill>
                <a:latin typeface="Arial" panose="020B0604020202020204" pitchFamily="34" charset="0"/>
              </a:rPr>
              <a:t> se zvyšuje s klesající teplotou. </a:t>
            </a:r>
            <a:endParaRPr lang="cs-CZ" b="1" dirty="0"/>
          </a:p>
        </p:txBody>
      </p:sp>
      <p:pic>
        <p:nvPicPr>
          <p:cNvPr id="86020" name="Picture 4" descr="Soubor:Lampanyctodes hectoris (plout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56" y="3429000"/>
            <a:ext cx="5792631" cy="241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6121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1619672" y="332656"/>
            <a:ext cx="5904656" cy="7983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a:xfrm>
            <a:off x="573732" y="456217"/>
            <a:ext cx="7886700" cy="452503"/>
          </a:xfrm>
        </p:spPr>
        <p:txBody>
          <a:bodyPr>
            <a:normAutofit fontScale="90000"/>
          </a:bodyPr>
          <a:lstStyle/>
          <a:p>
            <a:pPr algn="ctr"/>
            <a:r>
              <a:rPr lang="cs-CZ" sz="3000" b="1" dirty="0" smtClean="0"/>
              <a:t> </a:t>
            </a:r>
            <a:r>
              <a:rPr lang="cs-CZ" sz="3000" b="1" dirty="0" smtClean="0">
                <a:solidFill>
                  <a:schemeClr val="bg1"/>
                </a:solidFill>
              </a:rPr>
              <a:t>Metoda - </a:t>
            </a:r>
            <a:r>
              <a:rPr lang="cs-CZ" sz="3000" b="1" dirty="0" err="1" smtClean="0">
                <a:solidFill>
                  <a:schemeClr val="bg1"/>
                </a:solidFill>
              </a:rPr>
              <a:t>Brooks</a:t>
            </a:r>
            <a:r>
              <a:rPr lang="cs-CZ" sz="3000" b="1" dirty="0" smtClean="0">
                <a:solidFill>
                  <a:schemeClr val="bg1"/>
                </a:solidFill>
              </a:rPr>
              <a:t> </a:t>
            </a:r>
            <a:r>
              <a:rPr lang="cs-CZ" sz="3000" b="1" dirty="0" err="1" smtClean="0">
                <a:solidFill>
                  <a:schemeClr val="bg1"/>
                </a:solidFill>
              </a:rPr>
              <a:t>Parsimony</a:t>
            </a:r>
            <a:r>
              <a:rPr lang="cs-CZ" sz="3000" b="1" dirty="0" smtClean="0">
                <a:solidFill>
                  <a:schemeClr val="bg1"/>
                </a:solidFill>
              </a:rPr>
              <a:t> </a:t>
            </a:r>
            <a:r>
              <a:rPr lang="cs-CZ" sz="3000" b="1" dirty="0" err="1" smtClean="0">
                <a:solidFill>
                  <a:schemeClr val="bg1"/>
                </a:solidFill>
              </a:rPr>
              <a:t>Analysis</a:t>
            </a:r>
            <a:r>
              <a:rPr lang="cs-CZ" sz="3000" b="1" dirty="0" smtClean="0">
                <a:solidFill>
                  <a:schemeClr val="bg1"/>
                </a:solidFill>
              </a:rPr>
              <a:t> </a:t>
            </a:r>
            <a:r>
              <a:rPr lang="cs-CZ" sz="3000" b="1" dirty="0">
                <a:solidFill>
                  <a:schemeClr val="bg1"/>
                </a:solidFill>
              </a:rPr>
              <a:t>!</a:t>
            </a:r>
          </a:p>
        </p:txBody>
      </p:sp>
      <p:pic>
        <p:nvPicPr>
          <p:cNvPr id="7170" name="Picture 2" descr="Daniel Brooks - iASK - Institute of Advanced Studies Kősz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91466" y="1675984"/>
            <a:ext cx="1876036" cy="1876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05521" y="3725686"/>
            <a:ext cx="2076338" cy="507831"/>
          </a:xfrm>
          <a:prstGeom prst="rect">
            <a:avLst/>
          </a:prstGeom>
          <a:noFill/>
        </p:spPr>
        <p:txBody>
          <a:bodyPr wrap="none" rtlCol="0">
            <a:spAutoFit/>
          </a:bodyPr>
          <a:lstStyle/>
          <a:p>
            <a:r>
              <a:rPr lang="cs-CZ" sz="1350" dirty="0"/>
              <a:t>Prof. Daniel </a:t>
            </a:r>
            <a:r>
              <a:rPr lang="cs-CZ" sz="1350" dirty="0" err="1"/>
              <a:t>Brooks</a:t>
            </a:r>
            <a:r>
              <a:rPr lang="cs-CZ" sz="1350" dirty="0"/>
              <a:t> </a:t>
            </a:r>
          </a:p>
          <a:p>
            <a:r>
              <a:rPr lang="cs-CZ" sz="1350" dirty="0" err="1"/>
              <a:t>Brooks</a:t>
            </a:r>
            <a:r>
              <a:rPr lang="cs-CZ" sz="1350" dirty="0"/>
              <a:t> </a:t>
            </a:r>
            <a:r>
              <a:rPr lang="cs-CZ" sz="1350" dirty="0" err="1"/>
              <a:t>Parsimonic</a:t>
            </a:r>
            <a:r>
              <a:rPr lang="cs-CZ" sz="1350" dirty="0"/>
              <a:t> </a:t>
            </a:r>
            <a:r>
              <a:rPr lang="cs-CZ" sz="1350" dirty="0" err="1"/>
              <a:t>Analysis</a:t>
            </a:r>
            <a:endParaRPr lang="cs-CZ" sz="1350" dirty="0"/>
          </a:p>
        </p:txBody>
      </p:sp>
      <p:pic>
        <p:nvPicPr>
          <p:cNvPr id="7172" name="Picture 4" descr="Brooks Parsimony Analysis and an event-based modification of it. (a) A... |  Download Scientific Diagr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2753" y="1606237"/>
            <a:ext cx="2896927" cy="243341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olved Given the three species area cladogram and the | Cheg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66" y="4294869"/>
            <a:ext cx="2523346" cy="155172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rooks Parsimony Analysis: a valiant failure - ScienceDir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3184" y="1571512"/>
            <a:ext cx="2145955" cy="433075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esults of Brooks parsimony analysis depicting a general area cladogram...  | Download Scientific Diagr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0352" y="4210434"/>
            <a:ext cx="3180392" cy="163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5262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91206"/>
            <a:ext cx="7886700" cy="805546"/>
          </a:xfrm>
        </p:spPr>
        <p:txBody>
          <a:bodyPr>
            <a:normAutofit fontScale="90000"/>
          </a:bodyPr>
          <a:lstStyle/>
          <a:p>
            <a:pPr algn="ctr"/>
            <a:r>
              <a:rPr lang="cs-CZ" sz="2550" b="1" dirty="0"/>
              <a:t>Fylogenetický vztah mezi </a:t>
            </a:r>
            <a:r>
              <a:rPr lang="cs-CZ" sz="2550" b="1" dirty="0" err="1"/>
              <a:t>onchobothriidními</a:t>
            </a:r>
            <a:r>
              <a:rPr lang="cs-CZ" sz="2550" b="1" dirty="0"/>
              <a:t> tasemnicemi a jejich chrupavčitými hostiteli (</a:t>
            </a:r>
            <a:r>
              <a:rPr lang="cs-CZ" sz="2550" b="1" dirty="0" err="1"/>
              <a:t>Elasmobrancha</a:t>
            </a:r>
            <a:r>
              <a:rPr lang="cs-CZ" sz="2550" b="1" dirty="0"/>
              <a:t>)</a:t>
            </a:r>
          </a:p>
        </p:txBody>
      </p:sp>
      <p:pic>
        <p:nvPicPr>
          <p:cNvPr id="4" name="Zástupný symbol pro obsah 3"/>
          <p:cNvPicPr>
            <a:picLocks noGrp="1" noChangeAspect="1"/>
          </p:cNvPicPr>
          <p:nvPr>
            <p:ph idx="1"/>
          </p:nvPr>
        </p:nvPicPr>
        <p:blipFill>
          <a:blip r:embed="rId2"/>
          <a:stretch>
            <a:fillRect/>
          </a:stretch>
        </p:blipFill>
        <p:spPr>
          <a:xfrm>
            <a:off x="126382" y="1340768"/>
            <a:ext cx="8867961" cy="5112568"/>
          </a:xfrm>
          <a:prstGeom prst="rect">
            <a:avLst/>
          </a:prstGeom>
        </p:spPr>
      </p:pic>
    </p:spTree>
    <p:extLst>
      <p:ext uri="{BB962C8B-B14F-4D97-AF65-F5344CB8AC3E}">
        <p14:creationId xmlns:p14="http://schemas.microsoft.com/office/powerpoint/2010/main" val="112284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1908522" y="312191"/>
            <a:ext cx="5111750" cy="5853113"/>
          </a:xfrm>
        </p:spPr>
        <p:txBody>
          <a:bodyPr/>
          <a:lstStyle/>
          <a:p>
            <a:pPr marL="0" indent="0">
              <a:buNone/>
            </a:pPr>
            <a:r>
              <a:rPr lang="cs-CZ" dirty="0" smtClean="0"/>
              <a:t>     Teorie ostrovní geografie</a:t>
            </a:r>
            <a:endParaRPr lang="cs-CZ" dirty="0"/>
          </a:p>
        </p:txBody>
      </p:sp>
      <p:sp>
        <p:nvSpPr>
          <p:cNvPr id="4" name="Zástupný symbol pro text 3"/>
          <p:cNvSpPr>
            <a:spLocks noGrp="1"/>
          </p:cNvSpPr>
          <p:nvPr>
            <p:ph type="body" sz="half" idx="2"/>
          </p:nvPr>
        </p:nvSpPr>
        <p:spPr>
          <a:xfrm>
            <a:off x="594611" y="2277386"/>
            <a:ext cx="2949178" cy="2858691"/>
          </a:xfrm>
        </p:spPr>
        <p:txBody>
          <a:bodyPr/>
          <a:lstStyle/>
          <a:p>
            <a:endParaRPr lang="cs-CZ" dirty="0"/>
          </a:p>
        </p:txBody>
      </p:sp>
      <p:pic>
        <p:nvPicPr>
          <p:cNvPr id="5" name="Picture 4" descr="Is the Equilibrium theory of island biogeography still useful in  conservation today? | 3Rs of Ec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365" y="2584281"/>
            <a:ext cx="5431940" cy="341646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a:stretch>
            <a:fillRect/>
          </a:stretch>
        </p:blipFill>
        <p:spPr>
          <a:xfrm>
            <a:off x="3579019" y="1000117"/>
            <a:ext cx="5078489" cy="1492174"/>
          </a:xfrm>
          <a:prstGeom prst="rect">
            <a:avLst/>
          </a:prstGeom>
        </p:spPr>
      </p:pic>
      <p:pic>
        <p:nvPicPr>
          <p:cNvPr id="7" name="Picture 6" descr="Amazon.com: The Theory of Island Biogeography (Princeton Landmarks in  Biology): 9780691088365: MacArthur, Robert H., Wilson, Edward O.: Boo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7457" y="1185859"/>
            <a:ext cx="1571488" cy="2428883"/>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a:blip r:embed="rId5"/>
          <a:stretch>
            <a:fillRect/>
          </a:stretch>
        </p:blipFill>
        <p:spPr>
          <a:xfrm>
            <a:off x="206151" y="1185859"/>
            <a:ext cx="1626116" cy="2428883"/>
          </a:xfrm>
          <a:prstGeom prst="rect">
            <a:avLst/>
          </a:prstGeom>
        </p:spPr>
      </p:pic>
      <p:pic>
        <p:nvPicPr>
          <p:cNvPr id="9" name="Picture 16" descr="Hypotéza biofilie, původ a definice – Biofil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152" y="3655254"/>
            <a:ext cx="3325289" cy="22113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179512" y="6009238"/>
            <a:ext cx="3919599" cy="300082"/>
          </a:xfrm>
          <a:prstGeom prst="rect">
            <a:avLst/>
          </a:prstGeom>
          <a:noFill/>
        </p:spPr>
        <p:txBody>
          <a:bodyPr wrap="none" rtlCol="0">
            <a:spAutoFit/>
          </a:bodyPr>
          <a:lstStyle/>
          <a:p>
            <a:r>
              <a:rPr lang="cs-CZ" sz="1350" dirty="0"/>
              <a:t>Zesnulý Robert H. Mac Arthur </a:t>
            </a:r>
            <a:r>
              <a:rPr lang="cs-CZ" sz="1350" dirty="0" smtClean="0"/>
              <a:t>(nahoře) </a:t>
            </a:r>
            <a:r>
              <a:rPr lang="cs-CZ" sz="1350" dirty="0"/>
              <a:t>a E.O. Wilson </a:t>
            </a:r>
          </a:p>
        </p:txBody>
      </p:sp>
    </p:spTree>
    <p:extLst>
      <p:ext uri="{BB962C8B-B14F-4D97-AF65-F5344CB8AC3E}">
        <p14:creationId xmlns:p14="http://schemas.microsoft.com/office/powerpoint/2010/main" val="8331786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text 3"/>
          <p:cNvSpPr>
            <a:spLocks noGrp="1"/>
          </p:cNvSpPr>
          <p:nvPr>
            <p:ph type="body" sz="half" idx="2"/>
          </p:nvPr>
        </p:nvSpPr>
        <p:spPr/>
        <p:txBody>
          <a:bodyPr/>
          <a:lstStyle/>
          <a:p>
            <a:endParaRPr lang="cs-CZ" dirty="0"/>
          </a:p>
        </p:txBody>
      </p:sp>
      <p:pic>
        <p:nvPicPr>
          <p:cNvPr id="5" name="Picture 8" descr="Theory of island biogeography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465" y="1049076"/>
            <a:ext cx="8714627" cy="490197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89006" y="2157288"/>
            <a:ext cx="4329484" cy="1200329"/>
          </a:xfrm>
          <a:prstGeom prst="rect">
            <a:avLst/>
          </a:prstGeom>
          <a:solidFill>
            <a:schemeClr val="bg1"/>
          </a:solidFill>
          <a:ln>
            <a:solidFill>
              <a:schemeClr val="bg1"/>
            </a:solidFill>
          </a:ln>
        </p:spPr>
        <p:txBody>
          <a:bodyPr wrap="square" rtlCol="0">
            <a:spAutoFit/>
          </a:bodyPr>
          <a:lstStyle/>
          <a:p>
            <a:r>
              <a:rPr lang="cs-CZ" dirty="0"/>
              <a:t>Popisuje teoretický vztah mezi </a:t>
            </a:r>
          </a:p>
          <a:p>
            <a:r>
              <a:rPr lang="cs-CZ" dirty="0"/>
              <a:t>imigrací a emigrací druhů na ostrov </a:t>
            </a:r>
          </a:p>
          <a:p>
            <a:r>
              <a:rPr lang="cs-CZ" dirty="0"/>
              <a:t>v závislosti na jeho velikosti a </a:t>
            </a:r>
          </a:p>
          <a:p>
            <a:r>
              <a:rPr lang="cs-CZ" dirty="0"/>
              <a:t>vzdálenosti od mateřské pevniny</a:t>
            </a:r>
            <a:r>
              <a:rPr lang="cs-CZ" sz="1350" dirty="0"/>
              <a:t>.</a:t>
            </a:r>
          </a:p>
        </p:txBody>
      </p:sp>
      <p:sp>
        <p:nvSpPr>
          <p:cNvPr id="7" name="TextovéPole 6"/>
          <p:cNvSpPr txBox="1"/>
          <p:nvPr/>
        </p:nvSpPr>
        <p:spPr>
          <a:xfrm>
            <a:off x="490001" y="3500065"/>
            <a:ext cx="4329484" cy="646331"/>
          </a:xfrm>
          <a:prstGeom prst="rect">
            <a:avLst/>
          </a:prstGeom>
          <a:solidFill>
            <a:schemeClr val="bg1"/>
          </a:solidFill>
          <a:ln>
            <a:solidFill>
              <a:schemeClr val="bg1"/>
            </a:solidFill>
          </a:ln>
        </p:spPr>
        <p:txBody>
          <a:bodyPr wrap="square" rtlCol="0">
            <a:spAutoFit/>
          </a:bodyPr>
          <a:lstStyle/>
          <a:p>
            <a:r>
              <a:rPr lang="cs-CZ" dirty="0"/>
              <a:t>Jsou zde dvě hlavní proměnné </a:t>
            </a:r>
          </a:p>
          <a:p>
            <a:r>
              <a:rPr lang="cs-CZ" dirty="0"/>
              <a:t>ovlivňující míru extinkce a imigrace:</a:t>
            </a:r>
            <a:endParaRPr lang="cs-CZ" sz="1350" dirty="0"/>
          </a:p>
        </p:txBody>
      </p:sp>
      <p:sp>
        <p:nvSpPr>
          <p:cNvPr id="8" name="TextovéPole 7"/>
          <p:cNvSpPr txBox="1"/>
          <p:nvPr/>
        </p:nvSpPr>
        <p:spPr>
          <a:xfrm>
            <a:off x="441297" y="4220651"/>
            <a:ext cx="3925947" cy="646331"/>
          </a:xfrm>
          <a:prstGeom prst="rect">
            <a:avLst/>
          </a:prstGeom>
          <a:solidFill>
            <a:schemeClr val="bg1"/>
          </a:solidFill>
          <a:ln>
            <a:solidFill>
              <a:schemeClr val="bg1"/>
            </a:solidFill>
          </a:ln>
        </p:spPr>
        <p:txBody>
          <a:bodyPr wrap="none" rtlCol="0">
            <a:spAutoFit/>
          </a:bodyPr>
          <a:lstStyle/>
          <a:p>
            <a:pPr marL="257175" indent="-257175">
              <a:buAutoNum type="arabicParenR"/>
            </a:pPr>
            <a:r>
              <a:rPr lang="cs-CZ" dirty="0"/>
              <a:t>Velikost ostrova</a:t>
            </a:r>
          </a:p>
          <a:p>
            <a:pPr marL="257175" indent="-257175">
              <a:buAutoNum type="arabicParenR"/>
            </a:pPr>
            <a:r>
              <a:rPr lang="cs-CZ" dirty="0"/>
              <a:t>Jeho vzdálenost od mateřské pevniny</a:t>
            </a:r>
          </a:p>
        </p:txBody>
      </p:sp>
      <p:sp>
        <p:nvSpPr>
          <p:cNvPr id="9" name="Nadpis 1"/>
          <p:cNvSpPr txBox="1">
            <a:spLocks/>
          </p:cNvSpPr>
          <p:nvPr/>
        </p:nvSpPr>
        <p:spPr>
          <a:xfrm>
            <a:off x="2260158" y="930150"/>
            <a:ext cx="4800103" cy="626642"/>
          </a:xfrm>
          <a:prstGeom prst="rect">
            <a:avLst/>
          </a:prstGeom>
          <a:solidFill>
            <a:schemeClr val="bg1"/>
          </a:solidFill>
          <a:ln>
            <a:solidFill>
              <a:schemeClr val="bg1"/>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cs-CZ" sz="2850" b="1" dirty="0"/>
              <a:t>Teorie ostrovní biogeografie</a:t>
            </a:r>
          </a:p>
        </p:txBody>
      </p:sp>
      <p:sp>
        <p:nvSpPr>
          <p:cNvPr id="10" name="Obdélník 9"/>
          <p:cNvSpPr/>
          <p:nvPr/>
        </p:nvSpPr>
        <p:spPr>
          <a:xfrm>
            <a:off x="467544" y="4242792"/>
            <a:ext cx="3816424" cy="6241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98812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1680" y="681149"/>
            <a:ext cx="5705814" cy="515603"/>
          </a:xfrm>
        </p:spPr>
        <p:txBody>
          <a:bodyPr>
            <a:noAutofit/>
          </a:bodyPr>
          <a:lstStyle/>
          <a:p>
            <a:pPr algn="ctr"/>
            <a:r>
              <a:rPr lang="cs-CZ" sz="2550" b="1" dirty="0"/>
              <a:t>Teorie ostrovní  biogeografie - model</a:t>
            </a:r>
          </a:p>
        </p:txBody>
      </p:sp>
      <p:pic>
        <p:nvPicPr>
          <p:cNvPr id="6146" name="Picture 2" descr="AP Enviro – 2.3 Island Biogeography | Fiveab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32" y="1543384"/>
            <a:ext cx="4490036" cy="3997459"/>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nahoru 4"/>
          <p:cNvSpPr/>
          <p:nvPr/>
        </p:nvSpPr>
        <p:spPr>
          <a:xfrm rot="20116609">
            <a:off x="536713" y="5097283"/>
            <a:ext cx="220649" cy="38762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6" name="TextovéPole 5"/>
          <p:cNvSpPr txBox="1"/>
          <p:nvPr/>
        </p:nvSpPr>
        <p:spPr>
          <a:xfrm>
            <a:off x="983977" y="1990306"/>
            <a:ext cx="1065613" cy="300082"/>
          </a:xfrm>
          <a:prstGeom prst="rect">
            <a:avLst/>
          </a:prstGeom>
          <a:noFill/>
        </p:spPr>
        <p:txBody>
          <a:bodyPr wrap="none" rtlCol="0">
            <a:spAutoFit/>
          </a:bodyPr>
          <a:lstStyle/>
          <a:p>
            <a:r>
              <a:rPr lang="cs-CZ" sz="1350" dirty="0"/>
              <a:t>Blízký ostrov</a:t>
            </a:r>
          </a:p>
        </p:txBody>
      </p:sp>
      <p:sp>
        <p:nvSpPr>
          <p:cNvPr id="7" name="TextovéPole 6"/>
          <p:cNvSpPr txBox="1"/>
          <p:nvPr/>
        </p:nvSpPr>
        <p:spPr>
          <a:xfrm>
            <a:off x="2641824" y="1805443"/>
            <a:ext cx="1288814" cy="300082"/>
          </a:xfrm>
          <a:prstGeom prst="rect">
            <a:avLst/>
          </a:prstGeom>
          <a:noFill/>
        </p:spPr>
        <p:txBody>
          <a:bodyPr wrap="none" rtlCol="0">
            <a:spAutoFit/>
          </a:bodyPr>
          <a:lstStyle/>
          <a:p>
            <a:r>
              <a:rPr lang="cs-CZ" sz="1350" dirty="0"/>
              <a:t>Vzdálený ostrov</a:t>
            </a:r>
          </a:p>
        </p:txBody>
      </p:sp>
      <p:sp>
        <p:nvSpPr>
          <p:cNvPr id="8" name="TextovéPole 7"/>
          <p:cNvSpPr txBox="1"/>
          <p:nvPr/>
        </p:nvSpPr>
        <p:spPr>
          <a:xfrm>
            <a:off x="1401418" y="3476517"/>
            <a:ext cx="1037785" cy="300082"/>
          </a:xfrm>
          <a:prstGeom prst="rect">
            <a:avLst/>
          </a:prstGeom>
          <a:noFill/>
        </p:spPr>
        <p:txBody>
          <a:bodyPr wrap="none" rtlCol="0">
            <a:spAutoFit/>
          </a:bodyPr>
          <a:lstStyle/>
          <a:p>
            <a:r>
              <a:rPr lang="cs-CZ" sz="1350" dirty="0"/>
              <a:t>Velký ostrov</a:t>
            </a:r>
          </a:p>
        </p:txBody>
      </p:sp>
      <p:sp>
        <p:nvSpPr>
          <p:cNvPr id="10" name="TextovéPole 9"/>
          <p:cNvSpPr txBox="1"/>
          <p:nvPr/>
        </p:nvSpPr>
        <p:spPr>
          <a:xfrm>
            <a:off x="3149610" y="3286069"/>
            <a:ext cx="1258679" cy="415498"/>
          </a:xfrm>
          <a:prstGeom prst="rect">
            <a:avLst/>
          </a:prstGeom>
          <a:solidFill>
            <a:schemeClr val="bg1"/>
          </a:solidFill>
          <a:ln>
            <a:solidFill>
              <a:schemeClr val="bg1"/>
            </a:solidFill>
          </a:ln>
        </p:spPr>
        <p:txBody>
          <a:bodyPr wrap="none" rtlCol="0">
            <a:spAutoFit/>
          </a:bodyPr>
          <a:lstStyle/>
          <a:p>
            <a:pPr algn="ctr"/>
            <a:r>
              <a:rPr lang="cs-CZ" sz="1050" dirty="0"/>
              <a:t>Počet druhů </a:t>
            </a:r>
            <a:r>
              <a:rPr lang="cs-CZ" sz="1050" i="1" dirty="0"/>
              <a:t>versus</a:t>
            </a:r>
            <a:r>
              <a:rPr lang="cs-CZ" sz="1050" dirty="0"/>
              <a:t> </a:t>
            </a:r>
          </a:p>
          <a:p>
            <a:pPr algn="ctr"/>
            <a:r>
              <a:rPr lang="cs-CZ" sz="1050" dirty="0"/>
              <a:t>vzdálenost od MP</a:t>
            </a:r>
          </a:p>
        </p:txBody>
      </p:sp>
      <p:sp>
        <p:nvSpPr>
          <p:cNvPr id="11" name="TextovéPole 10"/>
          <p:cNvSpPr txBox="1"/>
          <p:nvPr/>
        </p:nvSpPr>
        <p:spPr>
          <a:xfrm>
            <a:off x="2673670" y="5095644"/>
            <a:ext cx="1288301" cy="623248"/>
          </a:xfrm>
          <a:prstGeom prst="rect">
            <a:avLst/>
          </a:prstGeom>
          <a:solidFill>
            <a:schemeClr val="bg1"/>
          </a:solidFill>
          <a:ln>
            <a:solidFill>
              <a:schemeClr val="bg1"/>
            </a:solidFill>
          </a:ln>
        </p:spPr>
        <p:txBody>
          <a:bodyPr wrap="none" rtlCol="0">
            <a:spAutoFit/>
          </a:bodyPr>
          <a:lstStyle/>
          <a:p>
            <a:pPr algn="ctr"/>
            <a:r>
              <a:rPr lang="cs-CZ" sz="1050" dirty="0"/>
              <a:t>Počet druhů </a:t>
            </a:r>
            <a:r>
              <a:rPr lang="cs-CZ" sz="1050" i="1" dirty="0"/>
              <a:t>versus </a:t>
            </a:r>
          </a:p>
          <a:p>
            <a:pPr algn="ctr"/>
            <a:r>
              <a:rPr lang="cs-CZ" sz="1050" dirty="0"/>
              <a:t>velikost ostrova</a:t>
            </a:r>
          </a:p>
          <a:p>
            <a:endParaRPr lang="cs-CZ" sz="1350" dirty="0"/>
          </a:p>
        </p:txBody>
      </p:sp>
      <p:sp>
        <p:nvSpPr>
          <p:cNvPr id="9" name="TextovéPole 8"/>
          <p:cNvSpPr txBox="1"/>
          <p:nvPr/>
        </p:nvSpPr>
        <p:spPr>
          <a:xfrm>
            <a:off x="1616103" y="5237427"/>
            <a:ext cx="1014317" cy="300082"/>
          </a:xfrm>
          <a:prstGeom prst="rect">
            <a:avLst/>
          </a:prstGeom>
          <a:noFill/>
        </p:spPr>
        <p:txBody>
          <a:bodyPr wrap="none" rtlCol="0">
            <a:spAutoFit/>
          </a:bodyPr>
          <a:lstStyle/>
          <a:p>
            <a:r>
              <a:rPr lang="cs-CZ" sz="1350" dirty="0"/>
              <a:t>Malý ostrov</a:t>
            </a:r>
          </a:p>
        </p:txBody>
      </p:sp>
      <p:pic>
        <p:nvPicPr>
          <p:cNvPr id="6148" name="Picture 4" descr="Patterns of Diversity, the Island Biogeography Theory &amp; Metapopulation  Theory Flashcards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500" y="1632503"/>
            <a:ext cx="4759500" cy="3880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49087" y="5568398"/>
            <a:ext cx="2910733" cy="300082"/>
          </a:xfrm>
          <a:prstGeom prst="rect">
            <a:avLst/>
          </a:prstGeom>
          <a:noFill/>
        </p:spPr>
        <p:txBody>
          <a:bodyPr wrap="none" rtlCol="0">
            <a:spAutoFit/>
          </a:bodyPr>
          <a:lstStyle/>
          <a:p>
            <a:r>
              <a:rPr lang="cs-CZ" sz="1350" dirty="0"/>
              <a:t>Mateřská pevnina (MP) – zdroj infekce </a:t>
            </a:r>
          </a:p>
        </p:txBody>
      </p:sp>
    </p:spTree>
    <p:extLst>
      <p:ext uri="{BB962C8B-B14F-4D97-AF65-F5344CB8AC3E}">
        <p14:creationId xmlns:p14="http://schemas.microsoft.com/office/powerpoint/2010/main" val="8529246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5900" y="260648"/>
            <a:ext cx="6172200" cy="583574"/>
          </a:xfrm>
        </p:spPr>
        <p:txBody>
          <a:bodyPr>
            <a:normAutofit/>
          </a:bodyPr>
          <a:lstStyle/>
          <a:p>
            <a:pPr algn="ctr"/>
            <a:r>
              <a:rPr lang="cs-CZ" sz="2550" b="1" dirty="0"/>
              <a:t>Jak chápeme pojem ostrov v </a:t>
            </a:r>
            <a:r>
              <a:rPr lang="cs-CZ" sz="2550" b="1" dirty="0" smtClean="0"/>
              <a:t>ekologii</a:t>
            </a:r>
            <a:endParaRPr lang="cs-CZ" sz="2550" b="1" dirty="0"/>
          </a:p>
        </p:txBody>
      </p:sp>
      <p:sp>
        <p:nvSpPr>
          <p:cNvPr id="3" name="Zástupný symbol pro obsah 2"/>
          <p:cNvSpPr>
            <a:spLocks noGrp="1"/>
          </p:cNvSpPr>
          <p:nvPr>
            <p:ph idx="1"/>
          </p:nvPr>
        </p:nvSpPr>
        <p:spPr>
          <a:xfrm>
            <a:off x="615232" y="970632"/>
            <a:ext cx="6172200" cy="3394472"/>
          </a:xfrm>
        </p:spPr>
        <p:txBody>
          <a:bodyPr>
            <a:normAutofit fontScale="55000" lnSpcReduction="20000"/>
          </a:bodyPr>
          <a:lstStyle/>
          <a:p>
            <a:pPr marL="0" indent="0">
              <a:buNone/>
            </a:pPr>
            <a:r>
              <a:rPr lang="cs-CZ" dirty="0"/>
              <a:t>Co vše může být chápáno jako ostrov:</a:t>
            </a:r>
          </a:p>
          <a:p>
            <a:r>
              <a:rPr lang="cs-CZ" dirty="0"/>
              <a:t>Organismus hostitele jako jedinec (velikost, stáří)</a:t>
            </a:r>
          </a:p>
          <a:p>
            <a:r>
              <a:rPr lang="cs-CZ" dirty="0"/>
              <a:t>Populace hostitele, jako ostrov biomasy (abundance, hustota)</a:t>
            </a:r>
          </a:p>
          <a:p>
            <a:r>
              <a:rPr lang="cs-CZ" dirty="0"/>
              <a:t>Ostrov pevniny v moři vody</a:t>
            </a:r>
          </a:p>
          <a:p>
            <a:r>
              <a:rPr lang="cs-CZ" dirty="0"/>
              <a:t>Jezero v „moři“ souše</a:t>
            </a:r>
          </a:p>
          <a:p>
            <a:r>
              <a:rPr lang="cs-CZ" dirty="0"/>
              <a:t>Oáza v poušti </a:t>
            </a:r>
            <a:r>
              <a:rPr lang="cs-CZ" dirty="0" smtClean="0"/>
              <a:t>(v </a:t>
            </a:r>
            <a:r>
              <a:rPr lang="cs-CZ" dirty="0"/>
              <a:t>moři písku)</a:t>
            </a:r>
          </a:p>
          <a:p>
            <a:r>
              <a:rPr lang="cs-CZ" dirty="0"/>
              <a:t>Vrchol hory</a:t>
            </a:r>
          </a:p>
          <a:p>
            <a:r>
              <a:rPr lang="cs-CZ" dirty="0"/>
              <a:t>Hluboká propast</a:t>
            </a:r>
          </a:p>
          <a:p>
            <a:r>
              <a:rPr lang="cs-CZ" dirty="0"/>
              <a:t>Podzemní jeskyně</a:t>
            </a:r>
          </a:p>
          <a:p>
            <a:r>
              <a:rPr lang="cs-CZ" dirty="0"/>
              <a:t>Tepelný ostrov – město</a:t>
            </a:r>
          </a:p>
          <a:p>
            <a:r>
              <a:rPr lang="cs-CZ" dirty="0"/>
              <a:t>Národní parky/rezervace</a:t>
            </a:r>
          </a:p>
        </p:txBody>
      </p:sp>
      <p:pic>
        <p:nvPicPr>
          <p:cNvPr id="5" name="Picture 2" descr="The Theory of Island Biogeography (Princeton Landmarks in Biology) :  MacArthur, Robert H., Wilson, Edward O.: Amazon.co.uk: Boo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352" y="1988840"/>
            <a:ext cx="1243361" cy="1908313"/>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a:stretch>
            <a:fillRect/>
          </a:stretch>
        </p:blipFill>
        <p:spPr>
          <a:xfrm>
            <a:off x="3790706" y="1916832"/>
            <a:ext cx="3949646" cy="2073800"/>
          </a:xfrm>
          <a:prstGeom prst="rect">
            <a:avLst/>
          </a:prstGeom>
        </p:spPr>
      </p:pic>
      <p:pic>
        <p:nvPicPr>
          <p:cNvPr id="8" name="Picture 2" descr="Vybetre si nejkrásnější ostrov | Ostrovy Malediv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308370"/>
            <a:ext cx="3492739" cy="2328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yBestPlace - Huacachina, the enchanting oasis in the desert of Per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1733" y="4308370"/>
            <a:ext cx="4901980" cy="232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3393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490066"/>
          </a:xfrm>
        </p:spPr>
        <p:txBody>
          <a:bodyPr>
            <a:normAutofit fontScale="90000"/>
          </a:bodyPr>
          <a:lstStyle/>
          <a:p>
            <a:r>
              <a:rPr lang="cs-CZ" dirty="0">
                <a:solidFill>
                  <a:srgbClr val="FF0000"/>
                </a:solidFill>
              </a:rPr>
              <a:t>Ekologie </a:t>
            </a:r>
            <a:r>
              <a:rPr lang="cs-CZ" dirty="0" smtClean="0">
                <a:solidFill>
                  <a:srgbClr val="FF0000"/>
                </a:solidFill>
              </a:rPr>
              <a:t>a studium biodiverzity</a:t>
            </a:r>
            <a:endParaRPr lang="cs-CZ" dirty="0">
              <a:solidFill>
                <a:srgbClr val="FF0000"/>
              </a:solidFill>
            </a:endParaRPr>
          </a:p>
        </p:txBody>
      </p:sp>
      <p:pic>
        <p:nvPicPr>
          <p:cNvPr id="2150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1930" y="1052736"/>
            <a:ext cx="8880140"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528" y="908720"/>
            <a:ext cx="3744416" cy="7200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100" b="1" dirty="0">
                <a:solidFill>
                  <a:schemeClr val="tx1"/>
                </a:solidFill>
              </a:rPr>
              <a:t>Funkční diverzita</a:t>
            </a:r>
          </a:p>
          <a:p>
            <a:r>
              <a:rPr lang="cs-CZ" sz="1100" dirty="0">
                <a:solidFill>
                  <a:schemeClr val="tx1"/>
                </a:solidFill>
              </a:rPr>
              <a:t>Biologické a chemické procesy jak např. toky energie a hmoty a její recyklace nezbytná pro přežívání druhů společenstev a ekosystémů</a:t>
            </a:r>
          </a:p>
        </p:txBody>
      </p:sp>
      <p:sp>
        <p:nvSpPr>
          <p:cNvPr id="6" name="Obdélník 5"/>
          <p:cNvSpPr/>
          <p:nvPr/>
        </p:nvSpPr>
        <p:spPr>
          <a:xfrm>
            <a:off x="6156176" y="1340768"/>
            <a:ext cx="2711878" cy="7081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100" b="1" dirty="0">
                <a:solidFill>
                  <a:schemeClr val="tx1"/>
                </a:solidFill>
              </a:rPr>
              <a:t>Ekologická diverzita</a:t>
            </a:r>
          </a:p>
          <a:p>
            <a:r>
              <a:rPr lang="cs-CZ" sz="1100" dirty="0">
                <a:solidFill>
                  <a:schemeClr val="tx1"/>
                </a:solidFill>
              </a:rPr>
              <a:t>Rozmanitost terestrických a </a:t>
            </a:r>
            <a:r>
              <a:rPr lang="cs-CZ" sz="1100" dirty="0" err="1">
                <a:solidFill>
                  <a:schemeClr val="tx1"/>
                </a:solidFill>
              </a:rPr>
              <a:t>akvatických</a:t>
            </a:r>
            <a:r>
              <a:rPr lang="cs-CZ" sz="1100" dirty="0">
                <a:solidFill>
                  <a:schemeClr val="tx1"/>
                </a:solidFill>
              </a:rPr>
              <a:t> ekosystémů vyskytujících se na jednotce plochy nebo na planetě</a:t>
            </a:r>
          </a:p>
        </p:txBody>
      </p:sp>
      <p:sp>
        <p:nvSpPr>
          <p:cNvPr id="7" name="Obdélník 6"/>
          <p:cNvSpPr/>
          <p:nvPr/>
        </p:nvSpPr>
        <p:spPr>
          <a:xfrm>
            <a:off x="323528" y="5529210"/>
            <a:ext cx="1584176" cy="996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100" b="1" dirty="0">
                <a:solidFill>
                  <a:schemeClr val="tx1"/>
                </a:solidFill>
              </a:rPr>
              <a:t>Genetická diverzita</a:t>
            </a:r>
          </a:p>
          <a:p>
            <a:r>
              <a:rPr lang="cs-CZ" sz="1100" dirty="0">
                <a:solidFill>
                  <a:schemeClr val="tx1"/>
                </a:solidFill>
              </a:rPr>
              <a:t>Rozmanitost genetického materiálu uvnitř druhu nebo populace </a:t>
            </a:r>
          </a:p>
        </p:txBody>
      </p:sp>
      <p:sp>
        <p:nvSpPr>
          <p:cNvPr id="8" name="Obdélník 7"/>
          <p:cNvSpPr/>
          <p:nvPr/>
        </p:nvSpPr>
        <p:spPr>
          <a:xfrm>
            <a:off x="7236296" y="5457202"/>
            <a:ext cx="1728192" cy="996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100" b="1" dirty="0">
                <a:solidFill>
                  <a:schemeClr val="tx1"/>
                </a:solidFill>
              </a:rPr>
              <a:t>Druhová diverzita</a:t>
            </a:r>
          </a:p>
          <a:p>
            <a:r>
              <a:rPr lang="cs-CZ" sz="1100" dirty="0">
                <a:solidFill>
                  <a:schemeClr val="tx1"/>
                </a:solidFill>
              </a:rPr>
              <a:t>Počet druhů v vyskytujících se v různých habitatech </a:t>
            </a:r>
          </a:p>
        </p:txBody>
      </p:sp>
    </p:spTree>
    <p:extLst>
      <p:ext uri="{BB962C8B-B14F-4D97-AF65-F5344CB8AC3E}">
        <p14:creationId xmlns:p14="http://schemas.microsoft.com/office/powerpoint/2010/main" val="3363298065"/>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7085</TotalTime>
  <Words>3712</Words>
  <Application>Microsoft Office PowerPoint</Application>
  <PresentationFormat>Předvádění na obrazovce (4:3)</PresentationFormat>
  <Paragraphs>429</Paragraphs>
  <Slides>121</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121</vt:i4>
      </vt:variant>
    </vt:vector>
  </HeadingPairs>
  <TitlesOfParts>
    <vt:vector size="125" baseType="lpstr">
      <vt:lpstr>Arial</vt:lpstr>
      <vt:lpstr>Calibri</vt:lpstr>
      <vt:lpstr>Open Sans</vt:lpstr>
      <vt:lpstr>Motiv systému Office</vt:lpstr>
      <vt:lpstr>Obecná ekologie a ekologie lidského zdraví</vt:lpstr>
      <vt:lpstr>Prof. RNDr. Milan Gelnar, CSc.</vt:lpstr>
      <vt:lpstr>Obecná ekologie – sylabus 2024</vt:lpstr>
      <vt:lpstr>Přednáška č.1 - osnova</vt:lpstr>
      <vt:lpstr>Prezentace aplikace PowerPoint</vt:lpstr>
      <vt:lpstr>  </vt:lpstr>
      <vt:lpstr>Prezentace aplikace PowerPoint</vt:lpstr>
      <vt:lpstr>Prezentace aplikace PowerPoint</vt:lpstr>
      <vt:lpstr>Doporučená studijní  literatura</vt:lpstr>
      <vt:lpstr>Doporučená studijní literatura</vt:lpstr>
      <vt:lpstr>Za Zemi jsou čtyři typy prostředí:    </vt:lpstr>
      <vt:lpstr>Co je to EKOLOGIE a čím se zabývá ? </vt:lpstr>
      <vt:lpstr>Prezentace aplikace PowerPoint</vt:lpstr>
      <vt:lpstr>Prezentace aplikace PowerPoint</vt:lpstr>
      <vt:lpstr>Prezentace aplikace PowerPoint</vt:lpstr>
      <vt:lpstr>Další definice ekologie</vt:lpstr>
      <vt:lpstr>            </vt:lpstr>
      <vt:lpstr>Ekologie je multidisciplinární obor</vt:lpstr>
      <vt:lpstr>Ekologie je multidisciplinární věda  (Biologické disciplíny blízce příbuzné ekologii)</vt:lpstr>
      <vt:lpstr>Je libo biologický dost ?</vt:lpstr>
      <vt:lpstr>Postavení ekologie v systému biologických věd Biologický dort – Odum (1977)</vt:lpstr>
      <vt:lpstr>Systém ekologických věd</vt:lpstr>
      <vt:lpstr>Ekologie – hraniční obory</vt:lpstr>
      <vt:lpstr>Aplikace ekologického myšlení </vt:lpstr>
      <vt:lpstr>Prezentace aplikace PowerPoint</vt:lpstr>
      <vt:lpstr>Prezentace aplikace PowerPoint</vt:lpstr>
      <vt:lpstr>Prezentace aplikace PowerPoint</vt:lpstr>
      <vt:lpstr>Prezentace aplikace PowerPoint</vt:lpstr>
      <vt:lpstr>Stručná historie ekologie</vt:lpstr>
      <vt:lpstr>Prezentace aplikace PowerPoint</vt:lpstr>
      <vt:lpstr> Ekologie a doba zámořských objevů </vt:lpstr>
      <vt:lpstr>Prezentace aplikace PowerPoint</vt:lpstr>
      <vt:lpstr>Zámořské cesty Portugalců a Španělů</vt:lpstr>
      <vt:lpstr>Kapitán James Cook (7. listopadu 1728 – 14. února 1779) byl britský cestovatel, kartograf a námořní důstojník, který se proslavil svými třemi plavbami v letech 1768 až 1779 v Tichém oceánu, zejména na Nový Zéland a do Austrálie.</vt:lpstr>
      <vt:lpstr>Trasy plaveb kapitána Jamese Cooka.  První plavba je zobrazena červeně, druhá plavba v roce - zelená a třetí plavbu v roce - modrá. Trasa Cookovy posádky po jeho smrti je znázorněna přerušovanou modrou</vt:lpstr>
      <vt:lpstr>Prezentace aplikace PowerPoint</vt:lpstr>
      <vt:lpstr> Alfred Russel Wallace </vt:lpstr>
      <vt:lpstr>Prezentace aplikace PowerPoint</vt:lpstr>
      <vt:lpstr>5 letá cesta kolem světa lodi H.M.S. Beagle</vt:lpstr>
      <vt:lpstr>Gregor Mendel (1822 – 1884)</vt:lpstr>
      <vt:lpstr>Prezentace aplikace PowerPoint</vt:lpstr>
      <vt:lpstr>Prezentace aplikace PowerPoint</vt:lpstr>
      <vt:lpstr>Prezentace aplikace PowerPoint</vt:lpstr>
      <vt:lpstr>Prezentace aplikace PowerPoint</vt:lpstr>
      <vt:lpstr> Sir Arthur Tansley (1871 – 1955)</vt:lpstr>
      <vt:lpstr>Prezentace aplikace PowerPoint</vt:lpstr>
      <vt:lpstr>  Charles Sutherland Elton   </vt:lpstr>
      <vt:lpstr>Prezentace aplikace PowerPoint</vt:lpstr>
      <vt:lpstr>Prezentace aplikace PowerPoint</vt:lpstr>
      <vt:lpstr>Prezentace aplikace PowerPoint</vt:lpstr>
      <vt:lpstr>Prezentace aplikace PowerPoint</vt:lpstr>
      <vt:lpstr>Prezentace aplikace PowerPoint</vt:lpstr>
      <vt:lpstr>Projekt Manhattan</vt:lpstr>
      <vt:lpstr>Projekt Manhattan</vt:lpstr>
      <vt:lpstr>Prezentace aplikace PowerPoint</vt:lpstr>
      <vt:lpstr>Prezentace aplikace PowerPoint</vt:lpstr>
      <vt:lpstr>Prezentace aplikace PowerPoint</vt:lpstr>
      <vt:lpstr>Prezentace aplikace PowerPoint</vt:lpstr>
      <vt:lpstr>Prezentace aplikace PowerPoint</vt:lpstr>
      <vt:lpstr>Fotografie planety Země, kterou 7. prosince 1972 pořídila posádka   Apolla 17 ze vzdálenosti zhruba 29 400 kilometrů.</vt:lpstr>
      <vt:lpstr>Ekologie jako exaktní věda</vt:lpstr>
      <vt:lpstr>Metody ekologického výzkumu</vt:lpstr>
      <vt:lpstr>Potřeba klást správné otázky !</vt:lpstr>
      <vt:lpstr>Ekologie jako  exaktní věda</vt:lpstr>
      <vt:lpstr>Ekologické vědecké časopisy</vt:lpstr>
      <vt:lpstr>Klíčový je sběr dat !</vt:lpstr>
      <vt:lpstr>Prezentace aplikace PowerPoint</vt:lpstr>
      <vt:lpstr>Pozorování v přírodě</vt:lpstr>
      <vt:lpstr>Prezentace aplikace PowerPoint</vt:lpstr>
      <vt:lpstr>Ekologie jako experimentální věda</vt:lpstr>
      <vt:lpstr> Základní modely populační ekologie </vt:lpstr>
      <vt:lpstr>Proces studia systému</vt:lpstr>
      <vt:lpstr>Příklad analýzy ekologického vztahu</vt:lpstr>
      <vt:lpstr>Matematické modely v ekologii</vt:lpstr>
      <vt:lpstr>Hierarchické/metodické úrovně ekologie</vt:lpstr>
      <vt:lpstr>Studium ekologie podle hierarchické úrovně zkoumaných objektů</vt:lpstr>
      <vt:lpstr>Ekologické zákonitosti</vt:lpstr>
      <vt:lpstr>Allometrie - Allometrická rovnice</vt:lpstr>
      <vt:lpstr>Příklady alometrických závislostí</vt:lpstr>
      <vt:lpstr>Biologické škálování</vt:lpstr>
      <vt:lpstr>Zákonitost vztahu povrchu versus objem </vt:lpstr>
      <vt:lpstr>Bergmanovo pravidlo</vt:lpstr>
      <vt:lpstr>Bergmanovo pravidlo – příklad (Alces alces)</vt:lpstr>
      <vt:lpstr>Prezentace aplikace PowerPoint</vt:lpstr>
      <vt:lpstr>Allenovo pravidlo</vt:lpstr>
      <vt:lpstr>Hesseho pravidlo – příklad medvědovití</vt:lpstr>
      <vt:lpstr>Hesseho pravidlo</vt:lpstr>
      <vt:lpstr>Prezentace aplikace PowerPoint</vt:lpstr>
      <vt:lpstr>Glogerovo pravidlo – pigmentace lidské kůže</vt:lpstr>
      <vt:lpstr>Glogerovo pravidlo  - Příklad (Strnadec liščí)</vt:lpstr>
      <vt:lpstr>Prezentace aplikace PowerPoint</vt:lpstr>
      <vt:lpstr>Jordanovo pravidlo</vt:lpstr>
      <vt:lpstr> Metoda - Brooks Parsimony Analysis !</vt:lpstr>
      <vt:lpstr>Fylogenetický vztah mezi onchobothriidními tasemnicemi a jejich chrupavčitými hostiteli (Elasmobrancha)</vt:lpstr>
      <vt:lpstr>Prezentace aplikace PowerPoint</vt:lpstr>
      <vt:lpstr>Prezentace aplikace PowerPoint</vt:lpstr>
      <vt:lpstr>Teorie ostrovní  biogeografie - model</vt:lpstr>
      <vt:lpstr>Jak chápeme pojem ostrov v ekologii</vt:lpstr>
      <vt:lpstr>Ekologie a studium biodiverzity</vt:lpstr>
      <vt:lpstr>Hierarchie biologických systémů</vt:lpstr>
      <vt:lpstr>Hierarchie biologické systémů</vt:lpstr>
      <vt:lpstr>Hierarchické úrovně ekologie    3 základní jednotky:  organismus, populace, společenstvo </vt:lpstr>
      <vt:lpstr>Z</vt:lpstr>
      <vt:lpstr>Prezentace aplikace PowerPoint</vt:lpstr>
      <vt:lpstr>Úroveň porozumění procesům  biologické integrace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Ekologie - vztahy organismů k prostředí</vt:lpstr>
      <vt:lpstr>   Vztah mezi organismy a jejich prostředím  Prostředí: abiotické versus biotické  Rozmístění druhů v prostředí: nenáhodné, nehomogenní  Jaké jsou příčiny rozmístění druhů ? Které vlastnosti umožňují druhu žít v daném prostředí a které ho vylučují ?  Rozmanitost druhů: Co je příčinou druhové rozmanitosti ? Jak došlo a dochází k diverzifikaci druhů ? </vt:lpstr>
      <vt:lpstr>Ekologie – vztahy mezi organismy </vt:lpstr>
      <vt:lpstr>Prezentace aplikace PowerPoint</vt:lpstr>
      <vt:lpstr>Příklad: vzájemný vztah organismů  (Schéma potravního řetězce)</vt:lpstr>
      <vt:lpstr>Děkuji za pozornost</vt:lpstr>
      <vt:lpstr>Prezentace aplikace PowerPoint</vt:lpstr>
      <vt:lpstr>Prezentace aplikace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para</dc:creator>
  <cp:lastModifiedBy>Milan Gelnar</cp:lastModifiedBy>
  <cp:revision>395</cp:revision>
  <cp:lastPrinted>2015-09-30T19:41:52Z</cp:lastPrinted>
  <dcterms:created xsi:type="dcterms:W3CDTF">2015-09-28T14:35:44Z</dcterms:created>
  <dcterms:modified xsi:type="dcterms:W3CDTF">2024-12-15T15:10:19Z</dcterms:modified>
</cp:coreProperties>
</file>