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5"/>
  </p:notesMasterIdLst>
  <p:sldIdLst>
    <p:sldId id="256" r:id="rId2"/>
    <p:sldId id="380" r:id="rId3"/>
    <p:sldId id="1338" r:id="rId4"/>
    <p:sldId id="928" r:id="rId5"/>
    <p:sldId id="1262" r:id="rId6"/>
    <p:sldId id="921" r:id="rId7"/>
    <p:sldId id="891" r:id="rId8"/>
    <p:sldId id="890" r:id="rId9"/>
    <p:sldId id="1036" r:id="rId10"/>
    <p:sldId id="1040" r:id="rId11"/>
    <p:sldId id="392" r:id="rId12"/>
    <p:sldId id="394" r:id="rId13"/>
    <p:sldId id="393" r:id="rId14"/>
    <p:sldId id="1265" r:id="rId15"/>
    <p:sldId id="1263" r:id="rId16"/>
    <p:sldId id="545" r:id="rId17"/>
    <p:sldId id="1339" r:id="rId18"/>
    <p:sldId id="895" r:id="rId19"/>
    <p:sldId id="546" r:id="rId20"/>
    <p:sldId id="547" r:id="rId21"/>
    <p:sldId id="551" r:id="rId22"/>
    <p:sldId id="552" r:id="rId23"/>
    <p:sldId id="526" r:id="rId24"/>
    <p:sldId id="554" r:id="rId25"/>
    <p:sldId id="555" r:id="rId26"/>
    <p:sldId id="897" r:id="rId27"/>
    <p:sldId id="938" r:id="rId28"/>
    <p:sldId id="939" r:id="rId29"/>
    <p:sldId id="865" r:id="rId30"/>
    <p:sldId id="1242" r:id="rId31"/>
    <p:sldId id="1279" r:id="rId32"/>
    <p:sldId id="867" r:id="rId33"/>
    <p:sldId id="1249" r:id="rId34"/>
    <p:sldId id="1256" r:id="rId35"/>
    <p:sldId id="1283" r:id="rId36"/>
    <p:sldId id="1302" r:id="rId37"/>
    <p:sldId id="1303" r:id="rId38"/>
    <p:sldId id="1295" r:id="rId39"/>
    <p:sldId id="1296" r:id="rId40"/>
    <p:sldId id="1297" r:id="rId41"/>
    <p:sldId id="1298" r:id="rId42"/>
    <p:sldId id="1301" r:id="rId43"/>
    <p:sldId id="1300" r:id="rId44"/>
    <p:sldId id="1299" r:id="rId45"/>
    <p:sldId id="1280" r:id="rId46"/>
    <p:sldId id="1285" r:id="rId47"/>
    <p:sldId id="1286" r:id="rId48"/>
    <p:sldId id="1290" r:id="rId49"/>
    <p:sldId id="1294" r:id="rId50"/>
    <p:sldId id="1305" r:id="rId51"/>
    <p:sldId id="1306" r:id="rId52"/>
    <p:sldId id="1287" r:id="rId53"/>
    <p:sldId id="1288" r:id="rId54"/>
    <p:sldId id="1289" r:id="rId55"/>
    <p:sldId id="1291" r:id="rId56"/>
    <p:sldId id="1292" r:id="rId57"/>
    <p:sldId id="1293" r:id="rId58"/>
    <p:sldId id="1282" r:id="rId59"/>
    <p:sldId id="1284" r:id="rId60"/>
    <p:sldId id="1281" r:id="rId61"/>
    <p:sldId id="1257" r:id="rId62"/>
    <p:sldId id="1258" r:id="rId63"/>
    <p:sldId id="1259" r:id="rId64"/>
    <p:sldId id="1260" r:id="rId65"/>
    <p:sldId id="1261" r:id="rId66"/>
    <p:sldId id="1250" r:id="rId67"/>
    <p:sldId id="1252" r:id="rId68"/>
    <p:sldId id="1253" r:id="rId69"/>
    <p:sldId id="1255" r:id="rId70"/>
    <p:sldId id="1241" r:id="rId71"/>
    <p:sldId id="1335" r:id="rId72"/>
    <p:sldId id="1336" r:id="rId73"/>
    <p:sldId id="1244" r:id="rId74"/>
    <p:sldId id="1247" r:id="rId75"/>
    <p:sldId id="1246" r:id="rId76"/>
    <p:sldId id="1239" r:id="rId77"/>
    <p:sldId id="1240" r:id="rId78"/>
    <p:sldId id="1024" r:id="rId79"/>
    <p:sldId id="1025" r:id="rId80"/>
    <p:sldId id="1038" r:id="rId81"/>
    <p:sldId id="1026" r:id="rId82"/>
    <p:sldId id="1027" r:id="rId83"/>
    <p:sldId id="1028" r:id="rId84"/>
    <p:sldId id="1029" r:id="rId85"/>
    <p:sldId id="1030" r:id="rId86"/>
    <p:sldId id="1031" r:id="rId87"/>
    <p:sldId id="1037" r:id="rId88"/>
    <p:sldId id="1039" r:id="rId89"/>
    <p:sldId id="1238" r:id="rId90"/>
    <p:sldId id="910" r:id="rId91"/>
    <p:sldId id="873" r:id="rId92"/>
    <p:sldId id="869" r:id="rId93"/>
    <p:sldId id="877" r:id="rId94"/>
    <p:sldId id="870" r:id="rId95"/>
    <p:sldId id="878" r:id="rId96"/>
    <p:sldId id="872" r:id="rId97"/>
    <p:sldId id="879" r:id="rId98"/>
    <p:sldId id="871" r:id="rId99"/>
    <p:sldId id="874" r:id="rId100"/>
    <p:sldId id="875" r:id="rId101"/>
    <p:sldId id="876" r:id="rId102"/>
    <p:sldId id="558" r:id="rId103"/>
    <p:sldId id="559" r:id="rId104"/>
    <p:sldId id="563" r:id="rId105"/>
    <p:sldId id="560" r:id="rId106"/>
    <p:sldId id="395" r:id="rId107"/>
    <p:sldId id="868" r:id="rId108"/>
    <p:sldId id="396" r:id="rId109"/>
    <p:sldId id="403" r:id="rId110"/>
    <p:sldId id="404" r:id="rId111"/>
    <p:sldId id="454" r:id="rId112"/>
    <p:sldId id="985" r:id="rId113"/>
    <p:sldId id="986" r:id="rId114"/>
    <p:sldId id="457" r:id="rId115"/>
    <p:sldId id="988" r:id="rId116"/>
    <p:sldId id="405" r:id="rId117"/>
    <p:sldId id="989" r:id="rId118"/>
    <p:sldId id="406" r:id="rId119"/>
    <p:sldId id="407" r:id="rId120"/>
    <p:sldId id="462" r:id="rId121"/>
    <p:sldId id="990" r:id="rId122"/>
    <p:sldId id="461" r:id="rId123"/>
    <p:sldId id="991" r:id="rId124"/>
    <p:sldId id="408" r:id="rId125"/>
    <p:sldId id="992" r:id="rId126"/>
    <p:sldId id="463" r:id="rId127"/>
    <p:sldId id="416" r:id="rId128"/>
    <p:sldId id="993" r:id="rId129"/>
    <p:sldId id="880" r:id="rId130"/>
    <p:sldId id="994" r:id="rId131"/>
    <p:sldId id="995" r:id="rId132"/>
    <p:sldId id="997" r:id="rId133"/>
    <p:sldId id="998" r:id="rId134"/>
    <p:sldId id="999" r:id="rId135"/>
    <p:sldId id="1000" r:id="rId136"/>
    <p:sldId id="1001" r:id="rId137"/>
    <p:sldId id="1002" r:id="rId138"/>
    <p:sldId id="1003" r:id="rId139"/>
    <p:sldId id="1004" r:id="rId140"/>
    <p:sldId id="1005" r:id="rId141"/>
    <p:sldId id="1006" r:id="rId142"/>
    <p:sldId id="1154" r:id="rId143"/>
    <p:sldId id="1155" r:id="rId144"/>
    <p:sldId id="1156" r:id="rId145"/>
    <p:sldId id="1157" r:id="rId146"/>
    <p:sldId id="1158" r:id="rId147"/>
    <p:sldId id="1159" r:id="rId148"/>
    <p:sldId id="1160" r:id="rId149"/>
    <p:sldId id="1007" r:id="rId150"/>
    <p:sldId id="1008" r:id="rId151"/>
    <p:sldId id="1009" r:id="rId152"/>
    <p:sldId id="1340" r:id="rId153"/>
    <p:sldId id="1010" r:id="rId154"/>
    <p:sldId id="1011" r:id="rId155"/>
    <p:sldId id="881" r:id="rId156"/>
    <p:sldId id="882" r:id="rId157"/>
    <p:sldId id="1012" r:id="rId158"/>
    <p:sldId id="1267" r:id="rId159"/>
    <p:sldId id="1268" r:id="rId160"/>
    <p:sldId id="1269" r:id="rId161"/>
    <p:sldId id="1270" r:id="rId162"/>
    <p:sldId id="1271" r:id="rId163"/>
    <p:sldId id="1273" r:id="rId164"/>
    <p:sldId id="1272" r:id="rId165"/>
    <p:sldId id="1017" r:id="rId166"/>
    <p:sldId id="1018" r:id="rId167"/>
    <p:sldId id="1019" r:id="rId168"/>
    <p:sldId id="1020" r:id="rId169"/>
    <p:sldId id="1274" r:id="rId170"/>
    <p:sldId id="1021" r:id="rId171"/>
    <p:sldId id="1276" r:id="rId172"/>
    <p:sldId id="1013" r:id="rId173"/>
    <p:sldId id="1014" r:id="rId174"/>
    <p:sldId id="920" r:id="rId175"/>
    <p:sldId id="418" r:id="rId176"/>
    <p:sldId id="1311" r:id="rId177"/>
    <p:sldId id="1322" r:id="rId178"/>
    <p:sldId id="1309" r:id="rId179"/>
    <p:sldId id="1307" r:id="rId180"/>
    <p:sldId id="1308" r:id="rId181"/>
    <p:sldId id="1324" r:id="rId182"/>
    <p:sldId id="1325" r:id="rId183"/>
    <p:sldId id="1337" r:id="rId184"/>
    <p:sldId id="1330" r:id="rId185"/>
    <p:sldId id="1334" r:id="rId186"/>
    <p:sldId id="1326" r:id="rId187"/>
    <p:sldId id="1327" r:id="rId188"/>
    <p:sldId id="1328" r:id="rId189"/>
    <p:sldId id="1331" r:id="rId190"/>
    <p:sldId id="1332" r:id="rId191"/>
    <p:sldId id="1333" r:id="rId192"/>
    <p:sldId id="923" r:id="rId193"/>
    <p:sldId id="1161" r:id="rId19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94609" autoAdjust="0"/>
  </p:normalViewPr>
  <p:slideViewPr>
    <p:cSldViewPr snapToGrid="0" showGuides="1">
      <p:cViewPr varScale="1">
        <p:scale>
          <a:sx n="120" d="100"/>
          <a:sy n="120" d="100"/>
        </p:scale>
        <p:origin x="120" y="96"/>
      </p:cViewPr>
      <p:guideLst>
        <p:guide orient="horz" pos="2160"/>
        <p:guide pos="3863"/>
      </p:guideLst>
    </p:cSldViewPr>
  </p:slideViewPr>
  <p:notesTextViewPr>
    <p:cViewPr>
      <p:scale>
        <a:sx n="1" d="1"/>
        <a:sy n="1" d="1"/>
      </p:scale>
      <p:origin x="0" y="0"/>
    </p:cViewPr>
  </p:notesTextViewPr>
  <p:sorterViewPr>
    <p:cViewPr varScale="1">
      <p:scale>
        <a:sx n="100" d="100"/>
        <a:sy n="100" d="100"/>
      </p:scale>
      <p:origin x="0" y="-489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DAE12-250A-485B-80BD-00A3A07CD48A}" type="datetimeFigureOut">
              <a:rPr lang="cs-CZ" smtClean="0"/>
              <a:t>08.11.2024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9FF79-4652-43E2-8CC5-9BF254B61D9C}" type="slidenum">
              <a:rPr lang="cs-CZ" smtClean="0"/>
              <a:t>‹#›</a:t>
            </a:fld>
            <a:endParaRPr lang="cs-CZ"/>
          </a:p>
        </p:txBody>
      </p:sp>
    </p:spTree>
    <p:extLst>
      <p:ext uri="{BB962C8B-B14F-4D97-AF65-F5344CB8AC3E}">
        <p14:creationId xmlns:p14="http://schemas.microsoft.com/office/powerpoint/2010/main" val="158873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0E9FF79-4652-43E2-8CC5-9BF254B61D9C}" type="slidenum">
              <a:rPr lang="cs-CZ" smtClean="0"/>
              <a:t>70</a:t>
            </a:fld>
            <a:endParaRPr lang="cs-CZ"/>
          </a:p>
        </p:txBody>
      </p:sp>
    </p:spTree>
    <p:extLst>
      <p:ext uri="{BB962C8B-B14F-4D97-AF65-F5344CB8AC3E}">
        <p14:creationId xmlns:p14="http://schemas.microsoft.com/office/powerpoint/2010/main" val="264132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0E9FF79-4652-43E2-8CC5-9BF254B61D9C}" type="slidenum">
              <a:rPr lang="cs-CZ" smtClean="0"/>
              <a:t>147</a:t>
            </a:fld>
            <a:endParaRPr lang="cs-CZ"/>
          </a:p>
        </p:txBody>
      </p:sp>
    </p:spTree>
    <p:extLst>
      <p:ext uri="{BB962C8B-B14F-4D97-AF65-F5344CB8AC3E}">
        <p14:creationId xmlns:p14="http://schemas.microsoft.com/office/powerpoint/2010/main" val="26249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2912671E-C630-4C83-9D6D-13594BC3D3CF}" type="datetimeFigureOut">
              <a:rPr lang="cs-CZ" smtClean="0"/>
              <a:t>08.11.2024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168736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912671E-C630-4C83-9D6D-13594BC3D3CF}" type="datetimeFigureOut">
              <a:rPr lang="cs-CZ" smtClean="0"/>
              <a:t>08.11.2024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424945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912671E-C630-4C83-9D6D-13594BC3D3CF}" type="datetimeFigureOut">
              <a:rPr lang="cs-CZ" smtClean="0"/>
              <a:t>08.11.2024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197004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912671E-C630-4C83-9D6D-13594BC3D3CF}" type="datetimeFigureOut">
              <a:rPr lang="cs-CZ" smtClean="0"/>
              <a:t>08.11.2024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213408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2912671E-C630-4C83-9D6D-13594BC3D3CF}" type="datetimeFigureOut">
              <a:rPr lang="cs-CZ" smtClean="0"/>
              <a:t>08.11.2024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268941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2912671E-C630-4C83-9D6D-13594BC3D3CF}" type="datetimeFigureOut">
              <a:rPr lang="cs-CZ" smtClean="0"/>
              <a:t>08.11.2024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1000248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912671E-C630-4C83-9D6D-13594BC3D3CF}" type="datetimeFigureOut">
              <a:rPr lang="cs-CZ" smtClean="0"/>
              <a:t>08.11.2024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225786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2912671E-C630-4C83-9D6D-13594BC3D3CF}" type="datetimeFigureOut">
              <a:rPr lang="cs-CZ" smtClean="0"/>
              <a:t>08.11.2024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4157448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912671E-C630-4C83-9D6D-13594BC3D3CF}" type="datetimeFigureOut">
              <a:rPr lang="cs-CZ" smtClean="0"/>
              <a:t>08.11.2024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3127433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2912671E-C630-4C83-9D6D-13594BC3D3CF}" type="datetimeFigureOut">
              <a:rPr lang="cs-CZ" smtClean="0"/>
              <a:t>08.11.2024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172893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2912671E-C630-4C83-9D6D-13594BC3D3CF}" type="datetimeFigureOut">
              <a:rPr lang="cs-CZ" smtClean="0"/>
              <a:t>08.11.2024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553E286-3963-4481-9DBA-1EB738611BDF}" type="slidenum">
              <a:rPr lang="cs-CZ" smtClean="0"/>
              <a:t>‹#›</a:t>
            </a:fld>
            <a:endParaRPr lang="cs-CZ"/>
          </a:p>
        </p:txBody>
      </p:sp>
    </p:spTree>
    <p:extLst>
      <p:ext uri="{BB962C8B-B14F-4D97-AF65-F5344CB8AC3E}">
        <p14:creationId xmlns:p14="http://schemas.microsoft.com/office/powerpoint/2010/main" val="81413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2671E-C630-4C83-9D6D-13594BC3D3CF}" type="datetimeFigureOut">
              <a:rPr lang="cs-CZ" smtClean="0"/>
              <a:t>08.11.2024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3E286-3963-4481-9DBA-1EB738611BDF}" type="slidenum">
              <a:rPr lang="cs-CZ" smtClean="0"/>
              <a:t>‹#›</a:t>
            </a:fld>
            <a:endParaRPr lang="cs-CZ"/>
          </a:p>
        </p:txBody>
      </p:sp>
    </p:spTree>
    <p:extLst>
      <p:ext uri="{BB962C8B-B14F-4D97-AF65-F5344CB8AC3E}">
        <p14:creationId xmlns:p14="http://schemas.microsoft.com/office/powerpoint/2010/main" val="87622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1.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 Id="rId9" Type="http://schemas.openxmlformats.org/officeDocument/2006/relationships/image" Target="../media/image20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14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15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52.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2.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155.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2.xml"/><Relationship Id="rId5" Type="http://schemas.openxmlformats.org/officeDocument/2006/relationships/image" Target="../media/image248.jpeg"/><Relationship Id="rId4" Type="http://schemas.openxmlformats.org/officeDocument/2006/relationships/image" Target="../media/image247.jpeg"/></Relationships>
</file>

<file path=ppt/slides/_rels/slide16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jpeg"/></Relationships>
</file>

<file path=ppt/slides/_rels/slide17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jpeg"/></Relationships>
</file>

<file path=ppt/slides/_rels/slide17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3.jpeg"/><Relationship Id="rId1" Type="http://schemas.openxmlformats.org/officeDocument/2006/relationships/slideLayout" Target="../slideLayouts/slideLayout2.xml"/><Relationship Id="rId4" Type="http://schemas.openxmlformats.org/officeDocument/2006/relationships/image" Target="../media/image256.jpeg"/></Relationships>
</file>

<file path=ppt/slides/_rels/slide172.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87.png"/><Relationship Id="rId7" Type="http://schemas.openxmlformats.org/officeDocument/2006/relationships/image" Target="../media/image91.gif"/><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jpeg"/></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8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02150" y="1122363"/>
            <a:ext cx="11354462" cy="1859376"/>
          </a:xfrm>
        </p:spPr>
        <p:txBody>
          <a:bodyPr>
            <a:normAutofit/>
          </a:bodyPr>
          <a:lstStyle/>
          <a:p>
            <a:r>
              <a:rPr lang="cs-CZ" sz="5000" b="1" dirty="0" smtClean="0"/>
              <a:t> Půda jako prostředí </a:t>
            </a:r>
            <a:endParaRPr lang="cs-CZ" sz="5000" b="1" dirty="0"/>
          </a:p>
        </p:txBody>
      </p:sp>
    </p:spTree>
    <p:extLst>
      <p:ext uri="{BB962C8B-B14F-4D97-AF65-F5344CB8AC3E}">
        <p14:creationId xmlns:p14="http://schemas.microsoft.com/office/powerpoint/2010/main" val="3368590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bdélník 1"/>
          <p:cNvSpPr>
            <a:spLocks noChangeArrowheads="1"/>
          </p:cNvSpPr>
          <p:nvPr/>
        </p:nvSpPr>
        <p:spPr bwMode="auto">
          <a:xfrm>
            <a:off x="333956" y="0"/>
            <a:ext cx="518425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800" b="1" dirty="0">
                <a:latin typeface="+mn-lt"/>
              </a:rPr>
              <a:t>Diferenciační pedogenetické procesy</a:t>
            </a:r>
          </a:p>
          <a:p>
            <a:pPr>
              <a:spcBef>
                <a:spcPct val="0"/>
              </a:spcBef>
              <a:buFontTx/>
              <a:buNone/>
            </a:pPr>
            <a:r>
              <a:rPr lang="cs-CZ" altLang="cs-CZ" sz="2400" dirty="0">
                <a:latin typeface="+mn-lt"/>
                <a:cs typeface="Times New Roman" panose="02020603050405020304" pitchFamily="18" charset="0"/>
              </a:rPr>
              <a:t>	</a:t>
            </a:r>
            <a:endParaRPr lang="cs-CZ" altLang="cs-CZ" sz="1000" dirty="0">
              <a:latin typeface="+mn-lt"/>
              <a:cs typeface="Times New Roman" panose="02020603050405020304" pitchFamily="18" charset="0"/>
            </a:endParaRPr>
          </a:p>
          <a:p>
            <a:pPr>
              <a:spcBef>
                <a:spcPct val="0"/>
              </a:spcBef>
              <a:buFontTx/>
              <a:buNone/>
            </a:pPr>
            <a:r>
              <a:rPr lang="cs-CZ" altLang="cs-CZ" sz="2400" dirty="0" smtClean="0">
                <a:latin typeface="+mn-lt"/>
                <a:cs typeface="Times New Roman" panose="02020603050405020304" pitchFamily="18" charset="0"/>
              </a:rPr>
              <a:t>Půda </a:t>
            </a:r>
            <a:r>
              <a:rPr lang="cs-CZ" altLang="cs-CZ" sz="2400" dirty="0">
                <a:latin typeface="+mn-lt"/>
                <a:cs typeface="Times New Roman" panose="02020603050405020304" pitchFamily="18" charset="0"/>
              </a:rPr>
              <a:t>vzniká </a:t>
            </a:r>
            <a:r>
              <a:rPr lang="cs-CZ" altLang="cs-CZ" sz="2400" b="1" dirty="0">
                <a:solidFill>
                  <a:srgbClr val="FF0000"/>
                </a:solidFill>
                <a:latin typeface="+mn-lt"/>
                <a:cs typeface="Times New Roman" panose="02020603050405020304" pitchFamily="18" charset="0"/>
              </a:rPr>
              <a:t>půdotvorným procesem</a:t>
            </a:r>
            <a:r>
              <a:rPr lang="cs-CZ" altLang="cs-CZ" sz="2400" dirty="0">
                <a:solidFill>
                  <a:srgbClr val="FF0000"/>
                </a:solidFill>
                <a:latin typeface="+mn-lt"/>
                <a:cs typeface="Times New Roman" panose="02020603050405020304" pitchFamily="18" charset="0"/>
              </a:rPr>
              <a:t> </a:t>
            </a:r>
            <a:r>
              <a:rPr lang="cs-CZ" altLang="cs-CZ" sz="2400" dirty="0">
                <a:latin typeface="+mn-lt"/>
                <a:cs typeface="Times New Roman" panose="02020603050405020304" pitchFamily="18" charset="0"/>
              </a:rPr>
              <a:t>(pedogeneze) z </a:t>
            </a:r>
            <a:r>
              <a:rPr lang="cs-CZ" altLang="cs-CZ" sz="2400" b="1" dirty="0">
                <a:solidFill>
                  <a:srgbClr val="FF0000"/>
                </a:solidFill>
                <a:latin typeface="+mn-lt"/>
                <a:cs typeface="Times New Roman" panose="02020603050405020304" pitchFamily="18" charset="0"/>
              </a:rPr>
              <a:t>půdotvorného substrátu</a:t>
            </a:r>
            <a:r>
              <a:rPr lang="cs-CZ" altLang="cs-CZ" sz="2400" dirty="0">
                <a:latin typeface="+mn-lt"/>
                <a:cs typeface="Times New Roman" panose="02020603050405020304" pitchFamily="18" charset="0"/>
              </a:rPr>
              <a:t>.  Horninové složení ovlivňuje rychlost tvorby půdy, její hloubku a fyzikálně-chemické vlastnosti.</a:t>
            </a:r>
            <a:endParaRPr lang="cs-CZ" altLang="cs-CZ" sz="1000" dirty="0">
              <a:latin typeface="+mn-lt"/>
              <a:cs typeface="Times New Roman" panose="02020603050405020304" pitchFamily="18" charset="0"/>
            </a:endParaRPr>
          </a:p>
          <a:p>
            <a:pPr>
              <a:spcBef>
                <a:spcPct val="0"/>
              </a:spcBef>
              <a:buFontTx/>
              <a:buNone/>
            </a:pPr>
            <a:r>
              <a:rPr lang="cs-CZ" altLang="cs-CZ" sz="2400" b="1" i="1" dirty="0">
                <a:latin typeface="+mn-lt"/>
              </a:rPr>
              <a:t> </a:t>
            </a:r>
          </a:p>
          <a:p>
            <a:pPr>
              <a:spcBef>
                <a:spcPct val="0"/>
              </a:spcBef>
              <a:buFontTx/>
              <a:buNone/>
            </a:pPr>
            <a:r>
              <a:rPr lang="cs-CZ" altLang="cs-CZ" sz="2400" b="1" i="1" dirty="0">
                <a:latin typeface="+mn-lt"/>
              </a:rPr>
              <a:t>Půdotvorné substráty</a:t>
            </a:r>
          </a:p>
          <a:p>
            <a:pPr>
              <a:spcBef>
                <a:spcPct val="0"/>
              </a:spcBef>
              <a:buFont typeface="Symbol" panose="05050102010706020507" pitchFamily="18" charset="2"/>
              <a:buChar char="-"/>
            </a:pPr>
            <a:r>
              <a:rPr lang="cs-CZ" altLang="cs-CZ" sz="2400" dirty="0" smtClean="0">
                <a:latin typeface="+mn-lt"/>
                <a:cs typeface="Times New Roman" panose="02020603050405020304" pitchFamily="18" charset="0"/>
              </a:rPr>
              <a:t> </a:t>
            </a:r>
            <a:r>
              <a:rPr lang="cs-CZ" altLang="cs-CZ" sz="2400" b="1" dirty="0" smtClean="0">
                <a:latin typeface="+mn-lt"/>
                <a:cs typeface="Times New Roman" panose="02020603050405020304" pitchFamily="18" charset="0"/>
              </a:rPr>
              <a:t>pevné </a:t>
            </a:r>
            <a:r>
              <a:rPr lang="cs-CZ" altLang="cs-CZ" sz="2400" b="1" dirty="0">
                <a:latin typeface="+mn-lt"/>
                <a:cs typeface="Times New Roman" panose="02020603050405020304" pitchFamily="18" charset="0"/>
              </a:rPr>
              <a:t>horniny skalního podkladu </a:t>
            </a:r>
            <a:r>
              <a:rPr lang="cs-CZ" altLang="cs-CZ" sz="2400" b="1" dirty="0" smtClean="0">
                <a:latin typeface="+mn-lt"/>
                <a:cs typeface="Times New Roman" panose="02020603050405020304" pitchFamily="18" charset="0"/>
              </a:rPr>
              <a:t>	</a:t>
            </a:r>
            <a:r>
              <a:rPr lang="cs-CZ" altLang="cs-CZ" sz="2400" dirty="0" smtClean="0">
                <a:latin typeface="+mn-lt"/>
                <a:cs typeface="Times New Roman" panose="02020603050405020304" pitchFamily="18" charset="0"/>
              </a:rPr>
              <a:t>(</a:t>
            </a:r>
            <a:r>
              <a:rPr lang="cs-CZ" altLang="cs-CZ" sz="2400" dirty="0">
                <a:latin typeface="+mn-lt"/>
                <a:cs typeface="Times New Roman" panose="02020603050405020304" pitchFamily="18" charset="0"/>
              </a:rPr>
              <a:t>vyvřeliny, </a:t>
            </a:r>
            <a:r>
              <a:rPr lang="cs-CZ" altLang="cs-CZ" sz="2400" dirty="0" err="1">
                <a:latin typeface="+mn-lt"/>
                <a:cs typeface="Times New Roman" panose="02020603050405020304" pitchFamily="18" charset="0"/>
              </a:rPr>
              <a:t>metamorfika</a:t>
            </a:r>
            <a:r>
              <a:rPr lang="cs-CZ" altLang="cs-CZ" sz="2400" dirty="0">
                <a:latin typeface="+mn-lt"/>
                <a:cs typeface="Times New Roman" panose="02020603050405020304" pitchFamily="18" charset="0"/>
              </a:rPr>
              <a:t>)</a:t>
            </a:r>
            <a:endParaRPr lang="cs-CZ" altLang="cs-CZ" sz="1000" dirty="0">
              <a:latin typeface="+mn-lt"/>
              <a:cs typeface="Times New Roman" panose="02020603050405020304" pitchFamily="18" charset="0"/>
            </a:endParaRPr>
          </a:p>
          <a:p>
            <a:pPr>
              <a:spcBef>
                <a:spcPct val="0"/>
              </a:spcBef>
              <a:buFont typeface="Symbol" panose="05050102010706020507" pitchFamily="18" charset="2"/>
              <a:buChar char="-"/>
            </a:pPr>
            <a:r>
              <a:rPr lang="cs-CZ" altLang="cs-CZ" sz="2400" dirty="0" smtClean="0">
                <a:latin typeface="+mn-lt"/>
                <a:cs typeface="Times New Roman" panose="02020603050405020304" pitchFamily="18" charset="0"/>
              </a:rPr>
              <a:t> </a:t>
            </a:r>
            <a:r>
              <a:rPr lang="cs-CZ" altLang="cs-CZ" sz="2400" b="1" dirty="0" smtClean="0">
                <a:latin typeface="+mn-lt"/>
                <a:cs typeface="Times New Roman" panose="02020603050405020304" pitchFamily="18" charset="0"/>
              </a:rPr>
              <a:t>zpevnělé </a:t>
            </a:r>
            <a:r>
              <a:rPr lang="cs-CZ" altLang="cs-CZ" sz="2400" b="1" dirty="0">
                <a:latin typeface="+mn-lt"/>
                <a:cs typeface="Times New Roman" panose="02020603050405020304" pitchFamily="18" charset="0"/>
              </a:rPr>
              <a:t>sedimenty skalního </a:t>
            </a:r>
            <a:r>
              <a:rPr lang="cs-CZ" altLang="cs-CZ" sz="2400" b="1" dirty="0" smtClean="0">
                <a:latin typeface="+mn-lt"/>
                <a:cs typeface="Times New Roman" panose="02020603050405020304" pitchFamily="18" charset="0"/>
              </a:rPr>
              <a:t>	podkladu</a:t>
            </a:r>
            <a:endParaRPr lang="cs-CZ" altLang="cs-CZ" sz="1000" b="1" dirty="0">
              <a:latin typeface="+mn-lt"/>
              <a:cs typeface="Times New Roman" panose="02020603050405020304" pitchFamily="18" charset="0"/>
            </a:endParaRPr>
          </a:p>
          <a:p>
            <a:pPr>
              <a:spcBef>
                <a:spcPct val="0"/>
              </a:spcBef>
              <a:buFont typeface="Symbol" panose="05050102010706020507" pitchFamily="18" charset="2"/>
              <a:buChar char="-"/>
            </a:pPr>
            <a:r>
              <a:rPr lang="cs-CZ" altLang="cs-CZ" sz="2400" dirty="0" smtClean="0">
                <a:latin typeface="+mn-lt"/>
                <a:cs typeface="Times New Roman" panose="02020603050405020304" pitchFamily="18" charset="0"/>
              </a:rPr>
              <a:t> </a:t>
            </a:r>
            <a:r>
              <a:rPr lang="cs-CZ" altLang="cs-CZ" sz="2400" b="1" dirty="0" smtClean="0">
                <a:latin typeface="+mn-lt"/>
                <a:cs typeface="Times New Roman" panose="02020603050405020304" pitchFamily="18" charset="0"/>
              </a:rPr>
              <a:t>čtvrtohorní </a:t>
            </a:r>
            <a:r>
              <a:rPr lang="cs-CZ" altLang="cs-CZ" sz="2400" b="1" dirty="0">
                <a:latin typeface="+mn-lt"/>
                <a:cs typeface="Times New Roman" panose="02020603050405020304" pitchFamily="18" charset="0"/>
              </a:rPr>
              <a:t>a </a:t>
            </a:r>
            <a:r>
              <a:rPr lang="cs-CZ" altLang="cs-CZ" sz="2400" b="1" dirty="0" err="1">
                <a:latin typeface="+mn-lt"/>
                <a:cs typeface="Times New Roman" panose="02020603050405020304" pitchFamily="18" charset="0"/>
              </a:rPr>
              <a:t>mladotřetihorní</a:t>
            </a:r>
            <a:r>
              <a:rPr lang="cs-CZ" altLang="cs-CZ" sz="2400" b="1" dirty="0">
                <a:latin typeface="+mn-lt"/>
                <a:cs typeface="Times New Roman" panose="02020603050405020304" pitchFamily="18" charset="0"/>
              </a:rPr>
              <a:t> </a:t>
            </a:r>
            <a:r>
              <a:rPr lang="cs-CZ" altLang="cs-CZ" sz="2400" b="1" dirty="0" smtClean="0">
                <a:latin typeface="+mn-lt"/>
                <a:cs typeface="Times New Roman" panose="02020603050405020304" pitchFamily="18" charset="0"/>
              </a:rPr>
              <a:t>	nezpevněné </a:t>
            </a:r>
            <a:r>
              <a:rPr lang="cs-CZ" altLang="cs-CZ" sz="2400" b="1" dirty="0">
                <a:latin typeface="+mn-lt"/>
                <a:cs typeface="Times New Roman" panose="02020603050405020304" pitchFamily="18" charset="0"/>
              </a:rPr>
              <a:t>sedimenty </a:t>
            </a:r>
            <a:r>
              <a:rPr lang="cs-CZ" altLang="cs-CZ" sz="2400" dirty="0">
                <a:latin typeface="+mn-lt"/>
                <a:cs typeface="Times New Roman" panose="02020603050405020304" pitchFamily="18" charset="0"/>
              </a:rPr>
              <a:t>(nivní, </a:t>
            </a:r>
            <a:r>
              <a:rPr lang="cs-CZ" altLang="cs-CZ" sz="2400" dirty="0" smtClean="0">
                <a:latin typeface="+mn-lt"/>
                <a:cs typeface="Times New Roman" panose="02020603050405020304" pitchFamily="18" charset="0"/>
              </a:rPr>
              <a:t>	organické</a:t>
            </a:r>
            <a:r>
              <a:rPr lang="cs-CZ" altLang="cs-CZ" sz="2400" dirty="0">
                <a:latin typeface="+mn-lt"/>
                <a:cs typeface="Times New Roman" panose="02020603050405020304" pitchFamily="18" charset="0"/>
              </a:rPr>
              <a:t>, </a:t>
            </a:r>
            <a:r>
              <a:rPr lang="cs-CZ" altLang="cs-CZ" sz="2400" dirty="0" err="1">
                <a:latin typeface="+mn-lt"/>
                <a:cs typeface="Times New Roman" panose="02020603050405020304" pitchFamily="18" charset="0"/>
              </a:rPr>
              <a:t>pěnovcové</a:t>
            </a:r>
            <a:r>
              <a:rPr lang="cs-CZ" altLang="cs-CZ" sz="2400" dirty="0">
                <a:latin typeface="+mn-lt"/>
                <a:cs typeface="Times New Roman" panose="02020603050405020304" pitchFamily="18" charset="0"/>
              </a:rPr>
              <a:t> ....)</a:t>
            </a:r>
            <a:endParaRPr lang="cs-CZ" altLang="cs-CZ" sz="1000" dirty="0">
              <a:latin typeface="+mn-lt"/>
              <a:cs typeface="Times New Roman" panose="02020603050405020304" pitchFamily="18" charset="0"/>
            </a:endParaRPr>
          </a:p>
          <a:p>
            <a:pPr>
              <a:spcBef>
                <a:spcPct val="0"/>
              </a:spcBef>
              <a:buFont typeface="Symbol" panose="05050102010706020507" pitchFamily="18" charset="2"/>
              <a:buChar char="-"/>
            </a:pPr>
            <a:r>
              <a:rPr lang="cs-CZ" altLang="cs-CZ" sz="2400" dirty="0" smtClean="0">
                <a:latin typeface="+mn-lt"/>
                <a:cs typeface="Times New Roman" panose="02020603050405020304" pitchFamily="18" charset="0"/>
              </a:rPr>
              <a:t> </a:t>
            </a:r>
            <a:r>
              <a:rPr lang="cs-CZ" altLang="cs-CZ" sz="2400" b="1" dirty="0" smtClean="0">
                <a:latin typeface="+mn-lt"/>
                <a:cs typeface="Times New Roman" panose="02020603050405020304" pitchFamily="18" charset="0"/>
              </a:rPr>
              <a:t>antropogenní </a:t>
            </a:r>
            <a:r>
              <a:rPr lang="cs-CZ" altLang="cs-CZ" sz="2400" b="1" dirty="0">
                <a:latin typeface="+mn-lt"/>
                <a:cs typeface="Times New Roman" panose="02020603050405020304" pitchFamily="18" charset="0"/>
              </a:rPr>
              <a:t>substrát</a:t>
            </a:r>
            <a:endParaRPr lang="cs-CZ" altLang="cs-CZ" sz="1000" b="1" dirty="0">
              <a:latin typeface="+mn-lt"/>
              <a:cs typeface="Times New Roman" panose="02020603050405020304" pitchFamily="18" charset="0"/>
            </a:endParaRPr>
          </a:p>
        </p:txBody>
      </p:sp>
      <p:pic>
        <p:nvPicPr>
          <p:cNvPr id="40962" name="Picture 2" descr="Tipy, kam se v USA vydat za tou NEJKRÁSNĚJŠÍ přírod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69" y="229566"/>
            <a:ext cx="6361961" cy="3117934"/>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Grand Canyon - USA.QeX.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68" y="3439659"/>
            <a:ext cx="6361961" cy="328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40535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6151" y="134540"/>
            <a:ext cx="10515600" cy="1018402"/>
          </a:xfrm>
        </p:spPr>
        <p:txBody>
          <a:bodyPr>
            <a:normAutofit/>
          </a:bodyPr>
          <a:lstStyle/>
          <a:p>
            <a:pPr algn="ctr"/>
            <a:r>
              <a:rPr lang="cs-CZ" sz="4000" b="1" dirty="0" smtClean="0"/>
              <a:t>Tvorba humusu</a:t>
            </a:r>
            <a:endParaRPr lang="cs-CZ" sz="4000" b="1" dirty="0"/>
          </a:p>
        </p:txBody>
      </p:sp>
      <p:pic>
        <p:nvPicPr>
          <p:cNvPr id="7170" name="Picture 2" descr="Význam a přeměny organické hmoty v půdě – 2. díl | Uroda.cz - Informace o  rostlinné výrobě pro zemědělské odborník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4534" y="1160893"/>
            <a:ext cx="7855022" cy="561679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umus, humáty, huminové kyseliny - stejná kořenová slova jsou příbuzná, ale  ne identick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8868" y="942095"/>
            <a:ext cx="2133600" cy="201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1715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74299"/>
            <a:ext cx="10515600" cy="779862"/>
          </a:xfrm>
        </p:spPr>
        <p:txBody>
          <a:bodyPr>
            <a:normAutofit/>
          </a:bodyPr>
          <a:lstStyle/>
          <a:p>
            <a:pPr algn="ctr"/>
            <a:r>
              <a:rPr lang="cs-CZ" sz="4000" b="1" dirty="0" smtClean="0"/>
              <a:t>Funkce humusu v půdě</a:t>
            </a:r>
            <a:endParaRPr lang="cs-CZ" sz="4000" b="1" dirty="0"/>
          </a:p>
        </p:txBody>
      </p:sp>
      <p:sp>
        <p:nvSpPr>
          <p:cNvPr id="3" name="Zástupný symbol pro obsah 2"/>
          <p:cNvSpPr>
            <a:spLocks noGrp="1"/>
          </p:cNvSpPr>
          <p:nvPr>
            <p:ph idx="1"/>
          </p:nvPr>
        </p:nvSpPr>
        <p:spPr>
          <a:xfrm>
            <a:off x="838200" y="1311971"/>
            <a:ext cx="10515600" cy="5144495"/>
          </a:xfrm>
        </p:spPr>
        <p:txBody>
          <a:bodyPr>
            <a:normAutofit fontScale="92500" lnSpcReduction="20000"/>
          </a:bodyPr>
          <a:lstStyle/>
          <a:p>
            <a:pPr marL="0" indent="0">
              <a:buNone/>
            </a:pPr>
            <a:r>
              <a:rPr lang="cs-CZ" dirty="0"/>
              <a:t>Humus má v půdě některé důležité funkce, které jsou popsány níže</a:t>
            </a:r>
            <a:r>
              <a:rPr lang="cs-CZ" dirty="0" smtClean="0"/>
              <a:t>:</a:t>
            </a:r>
          </a:p>
          <a:p>
            <a:pPr marL="0" indent="0">
              <a:buNone/>
            </a:pPr>
            <a:endParaRPr lang="cs-CZ" dirty="0"/>
          </a:p>
          <a:p>
            <a:pPr fontAlgn="base"/>
            <a:r>
              <a:rPr lang="cs-CZ" b="1" dirty="0"/>
              <a:t>Zlepšuje zadržování vody:</a:t>
            </a:r>
            <a:r>
              <a:rPr lang="cs-CZ" dirty="0"/>
              <a:t> Humus zlepšuje schopnost půdy zadržovat vodu, protože má </a:t>
            </a:r>
            <a:r>
              <a:rPr lang="cs-CZ" b="1" dirty="0"/>
              <a:t>schopnost nasáknout a uchovat vodu nebo vlhkost</a:t>
            </a:r>
            <a:r>
              <a:rPr lang="cs-CZ" dirty="0" smtClean="0"/>
              <a:t>.</a:t>
            </a:r>
            <a:endParaRPr lang="cs-CZ" dirty="0"/>
          </a:p>
          <a:p>
            <a:pPr fontAlgn="base"/>
            <a:r>
              <a:rPr lang="cs-CZ" b="1" dirty="0"/>
              <a:t>Zlepšuje strukturu půdy</a:t>
            </a:r>
            <a:r>
              <a:rPr lang="cs-CZ" dirty="0"/>
              <a:t>: Humus pomáhá </a:t>
            </a:r>
            <a:r>
              <a:rPr lang="cs-CZ" b="1" dirty="0"/>
              <a:t>vytvářet drobivou nebo houbovitou texturu, zlepšuje odvodnění a provzdušňování</a:t>
            </a:r>
            <a:r>
              <a:rPr lang="cs-CZ" dirty="0"/>
              <a:t>, což je prospěšné pro kořeny rostlin</a:t>
            </a:r>
            <a:r>
              <a:rPr lang="cs-CZ" dirty="0" smtClean="0"/>
              <a:t>.</a:t>
            </a:r>
            <a:endParaRPr lang="cs-CZ" dirty="0"/>
          </a:p>
          <a:p>
            <a:pPr fontAlgn="base"/>
            <a:r>
              <a:rPr lang="cs-CZ" b="1" dirty="0"/>
              <a:t>Zásobárna živin</a:t>
            </a:r>
            <a:r>
              <a:rPr lang="cs-CZ" dirty="0"/>
              <a:t>: Humus působí jako </a:t>
            </a:r>
            <a:r>
              <a:rPr lang="cs-CZ" b="1" dirty="0"/>
              <a:t>rezervoár minerálů, živin </a:t>
            </a:r>
            <a:r>
              <a:rPr lang="cs-CZ" dirty="0"/>
              <a:t>a pomáhá je stabilně uvolňovat podle potřeby rostlin.</a:t>
            </a:r>
          </a:p>
          <a:p>
            <a:pPr fontAlgn="base"/>
            <a:r>
              <a:rPr lang="cs-CZ" b="1" dirty="0"/>
              <a:t>Podporuje biologickou rozmanitost půdy</a:t>
            </a:r>
            <a:r>
              <a:rPr lang="cs-CZ" dirty="0"/>
              <a:t>: Humus poskytuje stanoviště pro různé mikroorganismy, podporuje </a:t>
            </a:r>
            <a:r>
              <a:rPr lang="cs-CZ" b="1" dirty="0"/>
              <a:t>biologickou rozmanitost</a:t>
            </a:r>
            <a:r>
              <a:rPr lang="cs-CZ" dirty="0"/>
              <a:t> půdy a </a:t>
            </a:r>
            <a:r>
              <a:rPr lang="cs-CZ" b="1" dirty="0"/>
              <a:t>také koloběh živin</a:t>
            </a:r>
            <a:r>
              <a:rPr lang="cs-CZ" dirty="0"/>
              <a:t>.</a:t>
            </a:r>
          </a:p>
          <a:p>
            <a:pPr fontAlgn="base"/>
            <a:r>
              <a:rPr lang="cs-CZ" b="1" dirty="0"/>
              <a:t>Ukládání uhlíku</a:t>
            </a:r>
            <a:r>
              <a:rPr lang="cs-CZ" dirty="0"/>
              <a:t>: Hraje zásadní roli </a:t>
            </a:r>
            <a:r>
              <a:rPr lang="cs-CZ" b="1" dirty="0"/>
              <a:t>při ukládání nebo odstraňování uhlíku </a:t>
            </a:r>
            <a:r>
              <a:rPr lang="cs-CZ" dirty="0"/>
              <a:t>a pomáhá </a:t>
            </a:r>
            <a:r>
              <a:rPr lang="cs-CZ" b="1" dirty="0"/>
              <a:t>zmírňovat změnu klimatu ukládáním uhlíku do půdy</a:t>
            </a:r>
            <a:r>
              <a:rPr lang="cs-CZ" dirty="0"/>
              <a:t>.</a:t>
            </a:r>
          </a:p>
          <a:p>
            <a:pPr marL="0" indent="0">
              <a:buNone/>
            </a:pPr>
            <a:endParaRPr lang="cs-CZ" dirty="0"/>
          </a:p>
        </p:txBody>
      </p:sp>
    </p:spTree>
    <p:extLst>
      <p:ext uri="{BB962C8B-B14F-4D97-AF65-F5344CB8AC3E}">
        <p14:creationId xmlns:p14="http://schemas.microsoft.com/office/powerpoint/2010/main" val="13034553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6051"/>
            <a:ext cx="10515600" cy="1105866"/>
          </a:xfrm>
        </p:spPr>
        <p:txBody>
          <a:bodyPr>
            <a:normAutofit/>
          </a:bodyPr>
          <a:lstStyle/>
          <a:p>
            <a:pPr algn="ctr"/>
            <a:r>
              <a:rPr lang="cs-CZ" sz="4000" b="1" dirty="0" smtClean="0"/>
              <a:t>Chemické faktory půdy - pH</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729222" y="1009815"/>
            <a:ext cx="8914603" cy="5565913"/>
          </a:xfrm>
          <a:prstGeom prst="rect">
            <a:avLst/>
          </a:prstGeom>
        </p:spPr>
      </p:pic>
    </p:spTree>
    <p:extLst>
      <p:ext uri="{BB962C8B-B14F-4D97-AF65-F5344CB8AC3E}">
        <p14:creationId xmlns:p14="http://schemas.microsoft.com/office/powerpoint/2010/main" val="21070897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1389161" y="1160890"/>
            <a:ext cx="8490467" cy="5613621"/>
          </a:xfrm>
          <a:prstGeom prst="rect">
            <a:avLst/>
          </a:prstGeom>
        </p:spPr>
      </p:pic>
      <p:sp>
        <p:nvSpPr>
          <p:cNvPr id="6" name="Nadpis 1"/>
          <p:cNvSpPr>
            <a:spLocks noGrp="1"/>
          </p:cNvSpPr>
          <p:nvPr>
            <p:ph type="title"/>
          </p:nvPr>
        </p:nvSpPr>
        <p:spPr>
          <a:xfrm>
            <a:off x="838200" y="365125"/>
            <a:ext cx="10515600" cy="795765"/>
          </a:xfrm>
        </p:spPr>
        <p:txBody>
          <a:bodyPr>
            <a:normAutofit/>
          </a:bodyPr>
          <a:lstStyle/>
          <a:p>
            <a:pPr algn="ctr"/>
            <a:r>
              <a:rPr lang="cs-CZ" sz="4000" b="1" dirty="0" smtClean="0"/>
              <a:t>Chemické faktory půdy - salinita</a:t>
            </a:r>
            <a:endParaRPr lang="cs-CZ" sz="4000" b="1" dirty="0"/>
          </a:p>
        </p:txBody>
      </p:sp>
    </p:spTree>
    <p:extLst>
      <p:ext uri="{BB962C8B-B14F-4D97-AF65-F5344CB8AC3E}">
        <p14:creationId xmlns:p14="http://schemas.microsoft.com/office/powerpoint/2010/main" val="33697658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bdélník 1"/>
          <p:cNvSpPr>
            <a:spLocks noChangeArrowheads="1"/>
          </p:cNvSpPr>
          <p:nvPr/>
        </p:nvSpPr>
        <p:spPr bwMode="auto">
          <a:xfrm>
            <a:off x="405517" y="1145643"/>
            <a:ext cx="11537342"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spcBef>
                <a:spcPct val="0"/>
              </a:spcBef>
            </a:pPr>
            <a:r>
              <a:rPr lang="cs-CZ" altLang="cs-CZ" sz="2400" dirty="0">
                <a:latin typeface="+mn-lt"/>
                <a:cs typeface="Times New Roman" panose="02020603050405020304" pitchFamily="18" charset="0"/>
              </a:rPr>
              <a:t>Rozkladem odumřelých zbytků organismů vzniká </a:t>
            </a:r>
            <a:r>
              <a:rPr lang="cs-CZ" altLang="cs-CZ" sz="2400" b="1" dirty="0">
                <a:latin typeface="+mn-lt"/>
                <a:cs typeface="Times New Roman" panose="02020603050405020304" pitchFamily="18" charset="0"/>
              </a:rPr>
              <a:t>humus</a:t>
            </a:r>
            <a:r>
              <a:rPr lang="cs-CZ" altLang="cs-CZ" sz="2400" dirty="0">
                <a:latin typeface="+mn-lt"/>
                <a:cs typeface="Times New Roman" panose="02020603050405020304" pitchFamily="18" charset="0"/>
              </a:rPr>
              <a:t>, který je často promíšen s minerální složkou půdy. Je to soubor organických půdních koloidů s vysokým obsahem </a:t>
            </a:r>
            <a:r>
              <a:rPr lang="cs-CZ" altLang="cs-CZ" sz="2400" dirty="0" err="1">
                <a:latin typeface="+mn-lt"/>
                <a:cs typeface="Times New Roman" panose="02020603050405020304" pitchFamily="18" charset="0"/>
              </a:rPr>
              <a:t>huminových</a:t>
            </a:r>
            <a:r>
              <a:rPr lang="cs-CZ" altLang="cs-CZ" sz="2400" dirty="0">
                <a:latin typeface="+mn-lt"/>
                <a:cs typeface="Times New Roman" panose="02020603050405020304" pitchFamily="18" charset="0"/>
              </a:rPr>
              <a:t> látek (</a:t>
            </a:r>
            <a:r>
              <a:rPr lang="cs-CZ" altLang="cs-CZ" sz="2400" dirty="0" err="1">
                <a:latin typeface="+mn-lt"/>
                <a:cs typeface="Times New Roman" panose="02020603050405020304" pitchFamily="18" charset="0"/>
              </a:rPr>
              <a:t>fulvokyseliny</a:t>
            </a:r>
            <a:r>
              <a:rPr lang="cs-CZ" altLang="cs-CZ" sz="2400" dirty="0">
                <a:latin typeface="+mn-lt"/>
                <a:cs typeface="Times New Roman" panose="02020603050405020304" pitchFamily="18" charset="0"/>
              </a:rPr>
              <a:t>, </a:t>
            </a:r>
            <a:r>
              <a:rPr lang="cs-CZ" altLang="cs-CZ" sz="2400" dirty="0" err="1">
                <a:latin typeface="+mn-lt"/>
                <a:cs typeface="Times New Roman" panose="02020603050405020304" pitchFamily="18" charset="0"/>
              </a:rPr>
              <a:t>huminové</a:t>
            </a:r>
            <a:r>
              <a:rPr lang="cs-CZ" altLang="cs-CZ" sz="2400" dirty="0">
                <a:latin typeface="+mn-lt"/>
                <a:cs typeface="Times New Roman" panose="02020603050405020304" pitchFamily="18" charset="0"/>
              </a:rPr>
              <a:t> kyseliny, </a:t>
            </a:r>
            <a:r>
              <a:rPr lang="cs-CZ" altLang="cs-CZ" sz="2400" dirty="0" err="1">
                <a:latin typeface="+mn-lt"/>
                <a:cs typeface="Times New Roman" panose="02020603050405020304" pitchFamily="18" charset="0"/>
              </a:rPr>
              <a:t>huminy</a:t>
            </a:r>
            <a:r>
              <a:rPr lang="cs-CZ" altLang="cs-CZ" sz="2400" dirty="0">
                <a:latin typeface="+mn-lt"/>
                <a:cs typeface="Times New Roman" panose="02020603050405020304" pitchFamily="18" charset="0"/>
              </a:rPr>
              <a:t>). Vzniká při </a:t>
            </a:r>
            <a:r>
              <a:rPr lang="cs-CZ" altLang="cs-CZ" sz="2400" b="1" dirty="0">
                <a:latin typeface="+mn-lt"/>
                <a:cs typeface="Times New Roman" panose="02020603050405020304" pitchFamily="18" charset="0"/>
              </a:rPr>
              <a:t>humifikaci</a:t>
            </a:r>
            <a:r>
              <a:rPr lang="cs-CZ" altLang="cs-CZ" sz="2400" dirty="0">
                <a:latin typeface="+mn-lt"/>
                <a:cs typeface="Times New Roman" panose="02020603050405020304" pitchFamily="18" charset="0"/>
              </a:rPr>
              <a:t>. Při rozkladu odumřelých zbytků probíhá </a:t>
            </a:r>
            <a:r>
              <a:rPr lang="cs-CZ" altLang="cs-CZ" sz="2400" b="1" dirty="0">
                <a:latin typeface="+mn-lt"/>
                <a:cs typeface="Times New Roman" panose="02020603050405020304" pitchFamily="18" charset="0"/>
              </a:rPr>
              <a:t>mineralizace</a:t>
            </a:r>
            <a:r>
              <a:rPr lang="cs-CZ" altLang="cs-CZ" sz="2400" dirty="0">
                <a:latin typeface="+mn-lt"/>
                <a:cs typeface="Times New Roman" panose="02020603050405020304" pitchFamily="18" charset="0"/>
              </a:rPr>
              <a:t>, rozklad organických sloučenin uhlíku na minerální látky (uhlík se při tom uvolňuje jako CO</a:t>
            </a:r>
            <a:r>
              <a:rPr lang="cs-CZ" altLang="cs-CZ" sz="2400" baseline="-25000" dirty="0">
                <a:latin typeface="+mn-lt"/>
                <a:cs typeface="Times New Roman" panose="02020603050405020304" pitchFamily="18" charset="0"/>
              </a:rPr>
              <a:t>2</a:t>
            </a:r>
            <a:r>
              <a:rPr lang="cs-CZ" altLang="cs-CZ" sz="2400" dirty="0">
                <a:latin typeface="+mn-lt"/>
                <a:cs typeface="Times New Roman" panose="02020603050405020304" pitchFamily="18" charset="0"/>
              </a:rPr>
              <a:t>). Tyto minerální látky jsou hlavním zdrojem živin pro rostliny.</a:t>
            </a:r>
          </a:p>
          <a:p>
            <a:pPr marL="171450" indent="-171450">
              <a:spcBef>
                <a:spcPct val="0"/>
              </a:spcBef>
            </a:pPr>
            <a:endParaRPr lang="cs-CZ" altLang="cs-CZ" sz="1000" dirty="0">
              <a:latin typeface="+mn-lt"/>
              <a:cs typeface="Times New Roman" panose="02020603050405020304" pitchFamily="18" charset="0"/>
            </a:endParaRPr>
          </a:p>
          <a:p>
            <a:pPr marL="342900" indent="-342900">
              <a:spcBef>
                <a:spcPct val="0"/>
              </a:spcBef>
            </a:pPr>
            <a:r>
              <a:rPr lang="cs-CZ" altLang="cs-CZ" sz="2400" dirty="0" smtClean="0">
                <a:latin typeface="+mn-lt"/>
                <a:cs typeface="Times New Roman" panose="02020603050405020304" pitchFamily="18" charset="0"/>
              </a:rPr>
              <a:t>Humus </a:t>
            </a:r>
            <a:r>
              <a:rPr lang="cs-CZ" altLang="cs-CZ" sz="2400" dirty="0">
                <a:latin typeface="+mn-lt"/>
                <a:cs typeface="Times New Roman" panose="02020603050405020304" pitchFamily="18" charset="0"/>
              </a:rPr>
              <a:t>je nejen zdrojem přístupných minerálních živin, ale také ovlivňuje hydrofyzikální vlastnosti půdy. Jeho organické látky rovněž vytvářejí komplexy s kovovými ionty – </a:t>
            </a:r>
            <a:r>
              <a:rPr lang="cs-CZ" altLang="cs-CZ" sz="2400" b="1" dirty="0">
                <a:latin typeface="+mn-lt"/>
                <a:cs typeface="Times New Roman" panose="02020603050405020304" pitchFamily="18" charset="0"/>
              </a:rPr>
              <a:t>cheláty</a:t>
            </a:r>
            <a:r>
              <a:rPr lang="cs-CZ" altLang="cs-CZ" sz="2400" dirty="0">
                <a:latin typeface="+mn-lt"/>
                <a:cs typeface="Times New Roman" panose="02020603050405020304" pitchFamily="18" charset="0"/>
              </a:rPr>
              <a:t>. Cheláty nejsou na rozdíl od </a:t>
            </a:r>
            <a:r>
              <a:rPr lang="cs-CZ" altLang="cs-CZ" sz="2400" dirty="0" err="1">
                <a:latin typeface="+mn-lt"/>
                <a:cs typeface="Times New Roman" panose="02020603050405020304" pitchFamily="18" charset="0"/>
              </a:rPr>
              <a:t>anoranických</a:t>
            </a:r>
            <a:r>
              <a:rPr lang="cs-CZ" altLang="cs-CZ" sz="2400" dirty="0">
                <a:latin typeface="+mn-lt"/>
                <a:cs typeface="Times New Roman" panose="02020603050405020304" pitchFamily="18" charset="0"/>
              </a:rPr>
              <a:t> solí kovů toxické, jsou ve vodě rozpustné a přístupné pro rostliny.</a:t>
            </a:r>
          </a:p>
          <a:p>
            <a:pPr marL="171450" indent="-171450">
              <a:spcBef>
                <a:spcPct val="0"/>
              </a:spcBef>
            </a:pPr>
            <a:endParaRPr lang="cs-CZ" altLang="cs-CZ" sz="1000" dirty="0">
              <a:latin typeface="+mn-lt"/>
              <a:cs typeface="Times New Roman" panose="02020603050405020304" pitchFamily="18" charset="0"/>
            </a:endParaRPr>
          </a:p>
          <a:p>
            <a:pPr marL="342900" indent="-342900">
              <a:spcBef>
                <a:spcPct val="0"/>
              </a:spcBef>
            </a:pPr>
            <a:r>
              <a:rPr lang="cs-CZ" altLang="cs-CZ" sz="2400" b="1" dirty="0" smtClean="0">
                <a:latin typeface="+mn-lt"/>
                <a:cs typeface="Times New Roman" panose="02020603050405020304" pitchFamily="18" charset="0"/>
              </a:rPr>
              <a:t>Poměr </a:t>
            </a:r>
            <a:r>
              <a:rPr lang="cs-CZ" altLang="cs-CZ" sz="2400" b="1" dirty="0">
                <a:latin typeface="+mn-lt"/>
                <a:cs typeface="Times New Roman" panose="02020603050405020304" pitchFamily="18" charset="0"/>
              </a:rPr>
              <a:t>C/N v půdě</a:t>
            </a:r>
            <a:r>
              <a:rPr lang="cs-CZ" altLang="cs-CZ" sz="2400" dirty="0">
                <a:latin typeface="+mn-lt"/>
                <a:cs typeface="Times New Roman" panose="02020603050405020304" pitchFamily="18" charset="0"/>
              </a:rPr>
              <a:t> je považován za významného ukazatele </a:t>
            </a:r>
            <a:r>
              <a:rPr lang="cs-CZ" altLang="cs-CZ" sz="2400" b="1" dirty="0">
                <a:latin typeface="+mn-lt"/>
                <a:cs typeface="Times New Roman" panose="02020603050405020304" pitchFamily="18" charset="0"/>
              </a:rPr>
              <a:t>kvality humusu</a:t>
            </a:r>
            <a:r>
              <a:rPr lang="cs-CZ" altLang="cs-CZ" sz="2400" dirty="0">
                <a:latin typeface="+mn-lt"/>
                <a:cs typeface="Times New Roman" panose="02020603050405020304" pitchFamily="18" charset="0"/>
              </a:rPr>
              <a:t>. Čím je menší, tím je kvalita příznivější (přístupné živiny) a tím lépe umožňuje intenzívní činnost mikroorganismů (černozem).</a:t>
            </a:r>
            <a:endParaRPr lang="cs-CZ" altLang="cs-CZ" sz="1000" dirty="0">
              <a:latin typeface="+mn-lt"/>
              <a:cs typeface="Times New Roman" panose="02020603050405020304" pitchFamily="18" charset="0"/>
            </a:endParaRPr>
          </a:p>
        </p:txBody>
      </p:sp>
      <p:sp>
        <p:nvSpPr>
          <p:cNvPr id="7171" name="Obdélník 2"/>
          <p:cNvSpPr>
            <a:spLocks noChangeArrowheads="1"/>
          </p:cNvSpPr>
          <p:nvPr/>
        </p:nvSpPr>
        <p:spPr bwMode="auto">
          <a:xfrm>
            <a:off x="3497400" y="98534"/>
            <a:ext cx="50722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33363" indent="-233363">
              <a:spcBef>
                <a:spcPct val="20000"/>
              </a:spcBef>
              <a:buChar char="•"/>
              <a:tabLst>
                <a:tab pos="233363" algn="l"/>
                <a:tab pos="449263" algn="l"/>
              </a:tabLst>
              <a:defRPr sz="3200">
                <a:solidFill>
                  <a:schemeClr val="tx1"/>
                </a:solidFill>
                <a:latin typeface="Times New Roman" panose="02020603050405020304" pitchFamily="18" charset="0"/>
              </a:defRPr>
            </a:lvl1pPr>
            <a:lvl2pPr marL="742950" indent="-285750">
              <a:spcBef>
                <a:spcPct val="20000"/>
              </a:spcBef>
              <a:buChar char="–"/>
              <a:tabLst>
                <a:tab pos="233363" algn="l"/>
                <a:tab pos="449263" algn="l"/>
              </a:tabLst>
              <a:defRPr sz="2800">
                <a:solidFill>
                  <a:schemeClr val="tx1"/>
                </a:solidFill>
                <a:latin typeface="Times New Roman" panose="02020603050405020304" pitchFamily="18" charset="0"/>
              </a:defRPr>
            </a:lvl2pPr>
            <a:lvl3pPr marL="1143000" indent="-228600">
              <a:spcBef>
                <a:spcPct val="20000"/>
              </a:spcBef>
              <a:buChar char="•"/>
              <a:tabLst>
                <a:tab pos="233363" algn="l"/>
                <a:tab pos="449263" algn="l"/>
              </a:tabLst>
              <a:defRPr sz="2400">
                <a:solidFill>
                  <a:schemeClr val="tx1"/>
                </a:solidFill>
                <a:latin typeface="Times New Roman" panose="02020603050405020304" pitchFamily="18" charset="0"/>
              </a:defRPr>
            </a:lvl3pPr>
            <a:lvl4pPr marL="1600200" indent="-228600">
              <a:spcBef>
                <a:spcPct val="20000"/>
              </a:spcBef>
              <a:buChar char="–"/>
              <a:tabLst>
                <a:tab pos="233363" algn="l"/>
                <a:tab pos="449263" algn="l"/>
              </a:tabLst>
              <a:defRPr sz="2000">
                <a:solidFill>
                  <a:schemeClr val="tx1"/>
                </a:solidFill>
                <a:latin typeface="Times New Roman" panose="02020603050405020304" pitchFamily="18" charset="0"/>
              </a:defRPr>
            </a:lvl4pPr>
            <a:lvl5pPr marL="2057400" indent="-228600">
              <a:spcBef>
                <a:spcPct val="20000"/>
              </a:spcBef>
              <a:buChar char="»"/>
              <a:tabLst>
                <a:tab pos="233363" algn="l"/>
                <a:tab pos="4492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33363" algn="l"/>
                <a:tab pos="4492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33363" algn="l"/>
                <a:tab pos="4492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33363" algn="l"/>
                <a:tab pos="4492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33363" algn="l"/>
                <a:tab pos="449263" algn="l"/>
              </a:tabLst>
              <a:defRPr sz="2000">
                <a:solidFill>
                  <a:schemeClr val="tx1"/>
                </a:solidFill>
                <a:latin typeface="Times New Roman" panose="02020603050405020304" pitchFamily="18" charset="0"/>
              </a:defRPr>
            </a:lvl9pPr>
          </a:lstStyle>
          <a:p>
            <a:pPr>
              <a:spcBef>
                <a:spcPct val="0"/>
              </a:spcBef>
              <a:buFontTx/>
              <a:buNone/>
            </a:pPr>
            <a:r>
              <a:rPr lang="cs-CZ" altLang="cs-CZ" sz="4000" dirty="0" smtClean="0">
                <a:latin typeface="+mn-lt"/>
              </a:rPr>
              <a:t>Organické látky v půdě</a:t>
            </a:r>
            <a:endParaRPr lang="cs-CZ" altLang="cs-CZ" sz="4000" dirty="0">
              <a:latin typeface="+mn-lt"/>
            </a:endParaRPr>
          </a:p>
        </p:txBody>
      </p:sp>
    </p:spTree>
    <p:extLst>
      <p:ext uri="{BB962C8B-B14F-4D97-AF65-F5344CB8AC3E}">
        <p14:creationId xmlns:p14="http://schemas.microsoft.com/office/powerpoint/2010/main" val="1824445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838200" y="338978"/>
            <a:ext cx="10084988" cy="6322919"/>
          </a:xfrm>
          <a:prstGeom prst="rect">
            <a:avLst/>
          </a:prstGeom>
        </p:spPr>
      </p:pic>
      <p:sp>
        <p:nvSpPr>
          <p:cNvPr id="4" name="Nadpis 1"/>
          <p:cNvSpPr>
            <a:spLocks noGrp="1"/>
          </p:cNvSpPr>
          <p:nvPr>
            <p:ph type="title"/>
          </p:nvPr>
        </p:nvSpPr>
        <p:spPr>
          <a:xfrm>
            <a:off x="838200" y="270344"/>
            <a:ext cx="10515600" cy="801451"/>
          </a:xfrm>
          <a:solidFill>
            <a:schemeClr val="bg1"/>
          </a:solidFill>
        </p:spPr>
        <p:txBody>
          <a:bodyPr>
            <a:normAutofit/>
          </a:bodyPr>
          <a:lstStyle/>
          <a:p>
            <a:pPr algn="ctr"/>
            <a:r>
              <a:rPr lang="cs-CZ" sz="4000" b="1" dirty="0" smtClean="0"/>
              <a:t>Chemické faktory půdy – obsah minerálních živin </a:t>
            </a:r>
            <a:endParaRPr lang="cs-CZ" sz="4000" b="1" dirty="0"/>
          </a:p>
        </p:txBody>
      </p:sp>
    </p:spTree>
    <p:extLst>
      <p:ext uri="{BB962C8B-B14F-4D97-AF65-F5344CB8AC3E}">
        <p14:creationId xmlns:p14="http://schemas.microsoft.com/office/powerpoint/2010/main" val="10190299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49275"/>
          </a:xfrm>
        </p:spPr>
        <p:txBody>
          <a:bodyPr>
            <a:normAutofit fontScale="90000"/>
          </a:bodyPr>
          <a:lstStyle/>
          <a:p>
            <a:r>
              <a:rPr lang="cs-CZ" b="1" dirty="0" smtClean="0"/>
              <a:t/>
            </a:r>
            <a:br>
              <a:rPr lang="cs-CZ" b="1" dirty="0" smtClean="0"/>
            </a:br>
            <a:r>
              <a:rPr lang="cs-CZ" b="1" dirty="0"/>
              <a:t>	</a:t>
            </a:r>
            <a:r>
              <a:rPr lang="cs-CZ" b="1" dirty="0" smtClean="0"/>
              <a:t>		Jak </a:t>
            </a:r>
            <a:r>
              <a:rPr lang="cs-CZ" b="1" dirty="0"/>
              <a:t>jsou klasifikovány půdy</a:t>
            </a:r>
            <a:br>
              <a:rPr lang="cs-CZ" b="1" dirty="0"/>
            </a:br>
            <a:endParaRPr lang="cs-CZ" dirty="0"/>
          </a:p>
        </p:txBody>
      </p:sp>
      <p:sp>
        <p:nvSpPr>
          <p:cNvPr id="3" name="Zástupný symbol pro obsah 2"/>
          <p:cNvSpPr>
            <a:spLocks noGrp="1"/>
          </p:cNvSpPr>
          <p:nvPr>
            <p:ph idx="1"/>
          </p:nvPr>
        </p:nvSpPr>
        <p:spPr>
          <a:xfrm>
            <a:off x="838200" y="1076325"/>
            <a:ext cx="10515600" cy="5543550"/>
          </a:xfrm>
        </p:spPr>
        <p:txBody>
          <a:bodyPr>
            <a:normAutofit lnSpcReduction="10000"/>
          </a:bodyPr>
          <a:lstStyle/>
          <a:p>
            <a:r>
              <a:rPr lang="cs-CZ" dirty="0"/>
              <a:t>Půda je </a:t>
            </a:r>
            <a:r>
              <a:rPr lang="cs-CZ" b="1" dirty="0"/>
              <a:t>dynamické přírodní těleso minerální a organické hmoty</a:t>
            </a:r>
            <a:r>
              <a:rPr lang="cs-CZ" dirty="0"/>
              <a:t>, které pokrývá pozemskou Zemi. Toto tělo se </a:t>
            </a:r>
            <a:r>
              <a:rPr lang="cs-CZ" b="1" dirty="0"/>
              <a:t>v průběhu času mění</a:t>
            </a:r>
            <a:r>
              <a:rPr lang="cs-CZ" dirty="0"/>
              <a:t>, protože klima a živé organismy působí na horniny a organickou </a:t>
            </a:r>
            <a:r>
              <a:rPr lang="cs-CZ" dirty="0" smtClean="0"/>
              <a:t>hmotu.</a:t>
            </a:r>
            <a:endParaRPr lang="cs-CZ" dirty="0"/>
          </a:p>
          <a:p>
            <a:r>
              <a:rPr lang="cs-CZ" dirty="0"/>
              <a:t>Protože </a:t>
            </a:r>
            <a:r>
              <a:rPr lang="cs-CZ" b="1" dirty="0"/>
              <a:t>klima a podloží se na zeměkouli výrazně liší</a:t>
            </a:r>
            <a:r>
              <a:rPr lang="cs-CZ" dirty="0"/>
              <a:t>, výsledné </a:t>
            </a:r>
            <a:r>
              <a:rPr lang="cs-CZ" b="1" dirty="0"/>
              <a:t>typy půdy nalezené na Zemi se také velmi liší </a:t>
            </a:r>
            <a:r>
              <a:rPr lang="cs-CZ" dirty="0"/>
              <a:t>místo od místa. </a:t>
            </a:r>
            <a:r>
              <a:rPr lang="cs-CZ" dirty="0" smtClean="0"/>
              <a:t> Byly </a:t>
            </a:r>
            <a:r>
              <a:rPr lang="cs-CZ" dirty="0"/>
              <a:t>vyvinuty různé </a:t>
            </a:r>
            <a:r>
              <a:rPr lang="cs-CZ" b="1" dirty="0"/>
              <a:t>systémy klasifikace půd</a:t>
            </a:r>
            <a:r>
              <a:rPr lang="cs-CZ" dirty="0"/>
              <a:t>. Tyto </a:t>
            </a:r>
            <a:r>
              <a:rPr lang="cs-CZ" b="1" dirty="0"/>
              <a:t>klasifikační systémy používají taxonomickou hierarchii</a:t>
            </a:r>
            <a:r>
              <a:rPr lang="cs-CZ" dirty="0"/>
              <a:t> ke kategorizaci půd v konkrétních lokalitách, podobně jako taxonomické hierarchie používané ke klasifikaci rostlin a zvířat.</a:t>
            </a:r>
          </a:p>
          <a:p>
            <a:r>
              <a:rPr lang="cs-CZ" b="1" dirty="0" smtClean="0"/>
              <a:t>Zemědělství </a:t>
            </a:r>
            <a:r>
              <a:rPr lang="cs-CZ" dirty="0"/>
              <a:t>se vyskytuje na </a:t>
            </a:r>
            <a:r>
              <a:rPr lang="cs-CZ" b="1" dirty="0"/>
              <a:t>všech půdních řádech</a:t>
            </a:r>
            <a:r>
              <a:rPr lang="cs-CZ" dirty="0"/>
              <a:t>, ale některé řády jsou pro produkci lepší než jiné. Spolu s tímto klasifikačním systémem vytvořili půdní vědci specializovanou terminologii pro popis půdní architektury.</a:t>
            </a:r>
          </a:p>
          <a:p>
            <a:endParaRPr lang="cs-CZ" dirty="0"/>
          </a:p>
        </p:txBody>
      </p:sp>
    </p:spTree>
    <p:extLst>
      <p:ext uri="{BB962C8B-B14F-4D97-AF65-F5344CB8AC3E}">
        <p14:creationId xmlns:p14="http://schemas.microsoft.com/office/powerpoint/2010/main" val="30660011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143061" y="-32140"/>
            <a:ext cx="9463979" cy="7092897"/>
          </a:xfrm>
          <a:prstGeom prst="rect">
            <a:avLst/>
          </a:prstGeom>
        </p:spPr>
      </p:pic>
    </p:spTree>
    <p:extLst>
      <p:ext uri="{BB962C8B-B14F-4D97-AF65-F5344CB8AC3E}">
        <p14:creationId xmlns:p14="http://schemas.microsoft.com/office/powerpoint/2010/main" val="10640811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92175"/>
          </a:xfrm>
        </p:spPr>
        <p:txBody>
          <a:bodyPr>
            <a:normAutofit/>
          </a:bodyPr>
          <a:lstStyle/>
          <a:p>
            <a:pPr algn="ctr"/>
            <a:r>
              <a:rPr lang="cs-CZ" sz="4100" b="1" dirty="0" smtClean="0"/>
              <a:t>Pět hlavních půdních druhů</a:t>
            </a:r>
            <a:endParaRPr lang="cs-CZ" sz="4100" b="1" dirty="0"/>
          </a:p>
        </p:txBody>
      </p:sp>
      <p:sp>
        <p:nvSpPr>
          <p:cNvPr id="3" name="Zástupný symbol pro obsah 2"/>
          <p:cNvSpPr>
            <a:spLocks noGrp="1"/>
          </p:cNvSpPr>
          <p:nvPr>
            <p:ph idx="1"/>
          </p:nvPr>
        </p:nvSpPr>
        <p:spPr>
          <a:xfrm>
            <a:off x="4714875" y="1349375"/>
            <a:ext cx="2667000" cy="2670175"/>
          </a:xfrm>
        </p:spPr>
        <p:txBody>
          <a:bodyPr>
            <a:normAutofit fontScale="92500" lnSpcReduction="10000"/>
          </a:bodyPr>
          <a:lstStyle/>
          <a:p>
            <a:pPr marL="0" indent="0">
              <a:buNone/>
            </a:pPr>
            <a:endParaRPr lang="cs-CZ" dirty="0"/>
          </a:p>
          <a:p>
            <a:r>
              <a:rPr lang="cs-CZ" b="1" dirty="0"/>
              <a:t>písčitá půda</a:t>
            </a:r>
            <a:r>
              <a:rPr lang="cs-CZ" dirty="0"/>
              <a:t>.</a:t>
            </a:r>
          </a:p>
          <a:p>
            <a:r>
              <a:rPr lang="cs-CZ" b="1" dirty="0"/>
              <a:t>sprašová půda</a:t>
            </a:r>
            <a:r>
              <a:rPr lang="cs-CZ" dirty="0"/>
              <a:t>.</a:t>
            </a:r>
          </a:p>
          <a:p>
            <a:r>
              <a:rPr lang="cs-CZ" b="1" dirty="0"/>
              <a:t>jílovitá půda</a:t>
            </a:r>
            <a:r>
              <a:rPr lang="cs-CZ" dirty="0"/>
              <a:t>.</a:t>
            </a:r>
          </a:p>
          <a:p>
            <a:r>
              <a:rPr lang="cs-CZ" b="1" dirty="0"/>
              <a:t>hlinitá půda</a:t>
            </a:r>
            <a:r>
              <a:rPr lang="cs-CZ" dirty="0" smtClean="0"/>
              <a:t>.</a:t>
            </a:r>
          </a:p>
          <a:p>
            <a:r>
              <a:rPr lang="cs-CZ" b="1" dirty="0" smtClean="0"/>
              <a:t>kamenitá půda</a:t>
            </a:r>
            <a:endParaRPr lang="cs-CZ" b="1" dirty="0"/>
          </a:p>
        </p:txBody>
      </p:sp>
      <p:sp>
        <p:nvSpPr>
          <p:cNvPr id="5" name="Obdélník 4"/>
          <p:cNvSpPr/>
          <p:nvPr/>
        </p:nvSpPr>
        <p:spPr>
          <a:xfrm>
            <a:off x="409575" y="4475887"/>
            <a:ext cx="11296650" cy="1446550"/>
          </a:xfrm>
          <a:prstGeom prst="rect">
            <a:avLst/>
          </a:prstGeom>
        </p:spPr>
        <p:txBody>
          <a:bodyPr wrap="square">
            <a:spAutoFit/>
          </a:bodyPr>
          <a:lstStyle/>
          <a:p>
            <a:pPr algn="ctr"/>
            <a:r>
              <a:rPr lang="cs-CZ" sz="2200" b="0" i="0" dirty="0" smtClean="0">
                <a:solidFill>
                  <a:srgbClr val="474747"/>
                </a:solidFill>
                <a:effectLst/>
                <a:latin typeface="Arial" panose="020B0604020202020204" pitchFamily="34" charset="0"/>
              </a:rPr>
              <a:t>Půdní typ je kategorizační jednotka Taxonomického klasifikačního systému půd ČR. Půdy jsou řazeny vždy do půdních typů dle stejných diagnostických horizontů. Československá klasifikace obsahuje 21 půdních typů, z čehož 18 z nich se vyskytuje na území České republiky. Vyšší půdní jednotkou je skupina, nižší pak subtyp.</a:t>
            </a:r>
            <a:endParaRPr lang="cs-CZ" sz="2200" dirty="0"/>
          </a:p>
        </p:txBody>
      </p:sp>
    </p:spTree>
    <p:extLst>
      <p:ext uri="{BB962C8B-B14F-4D97-AF65-F5344CB8AC3E}">
        <p14:creationId xmlns:p14="http://schemas.microsoft.com/office/powerpoint/2010/main" val="30522445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98451"/>
            <a:ext cx="10515600" cy="968374"/>
          </a:xfrm>
        </p:spPr>
        <p:txBody>
          <a:bodyPr>
            <a:normAutofit/>
          </a:bodyPr>
          <a:lstStyle/>
          <a:p>
            <a:pPr algn="ctr"/>
            <a:r>
              <a:rPr lang="cs-CZ" sz="4000" b="1" dirty="0" smtClean="0">
                <a:solidFill>
                  <a:srgbClr val="333333"/>
                </a:solidFill>
                <a:effectLst/>
                <a:latin typeface="Calibri" panose="020F0502020204030204" pitchFamily="34" charset="0"/>
                <a:cs typeface="Calibri" panose="020F0502020204030204" pitchFamily="34" charset="0"/>
              </a:rPr>
              <a:t>Druhy půd jsou klasifikovány podle velikosti zrn.</a:t>
            </a:r>
            <a:endParaRPr lang="cs-CZ" sz="4000" b="1" dirty="0">
              <a:latin typeface="Calibri" panose="020F0502020204030204" pitchFamily="34" charset="0"/>
              <a:cs typeface="Calibri" panose="020F0502020204030204" pitchFamily="34" charset="0"/>
            </a:endParaRPr>
          </a:p>
        </p:txBody>
      </p:sp>
      <p:pic>
        <p:nvPicPr>
          <p:cNvPr id="4" name="Zástupný symbol pro obsah 3"/>
          <p:cNvPicPr>
            <a:picLocks noGrp="1" noChangeAspect="1"/>
          </p:cNvPicPr>
          <p:nvPr>
            <p:ph idx="1"/>
          </p:nvPr>
        </p:nvPicPr>
        <p:blipFill>
          <a:blip r:embed="rId2"/>
          <a:stretch>
            <a:fillRect/>
          </a:stretch>
        </p:blipFill>
        <p:spPr>
          <a:xfrm>
            <a:off x="1872212" y="1400176"/>
            <a:ext cx="8406970" cy="4333874"/>
          </a:xfrm>
          <a:prstGeom prst="rect">
            <a:avLst/>
          </a:prstGeom>
        </p:spPr>
      </p:pic>
      <p:sp>
        <p:nvSpPr>
          <p:cNvPr id="5" name="Obdélník 4"/>
          <p:cNvSpPr/>
          <p:nvPr/>
        </p:nvSpPr>
        <p:spPr>
          <a:xfrm>
            <a:off x="304799" y="5762536"/>
            <a:ext cx="11782425" cy="646331"/>
          </a:xfrm>
          <a:prstGeom prst="rect">
            <a:avLst/>
          </a:prstGeom>
        </p:spPr>
        <p:txBody>
          <a:bodyPr wrap="square">
            <a:spAutoFit/>
          </a:bodyPr>
          <a:lstStyle/>
          <a:p>
            <a:pPr algn="ctr"/>
            <a:r>
              <a:rPr lang="cs-CZ" b="0" i="0" dirty="0" smtClean="0">
                <a:solidFill>
                  <a:srgbClr val="333333"/>
                </a:solidFill>
                <a:effectLst/>
                <a:latin typeface="Georgia" panose="02040502050405020303" pitchFamily="18" charset="0"/>
              </a:rPr>
              <a:t>Nejmenší velikost zrna a zároveň nejmenší volný prostor mezi zrny má jíl, rozměrem větší je prach a největší písek. Velikost částic rozhoduje o schopnosti půdy vsakovat a zadržovat vodu.</a:t>
            </a:r>
            <a:endParaRPr lang="cs-CZ" dirty="0"/>
          </a:p>
        </p:txBody>
      </p:sp>
    </p:spTree>
    <p:extLst>
      <p:ext uri="{BB962C8B-B14F-4D97-AF65-F5344CB8AC3E}">
        <p14:creationId xmlns:p14="http://schemas.microsoft.com/office/powerpoint/2010/main" val="3532196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74432"/>
            <a:ext cx="10515600" cy="511175"/>
          </a:xfrm>
        </p:spPr>
        <p:txBody>
          <a:bodyPr>
            <a:normAutofit fontScale="90000"/>
          </a:bodyPr>
          <a:lstStyle/>
          <a:p>
            <a:r>
              <a:rPr lang="cs-CZ" b="1" dirty="0" smtClean="0"/>
              <a:t/>
            </a:r>
            <a:br>
              <a:rPr lang="cs-CZ" b="1" dirty="0" smtClean="0"/>
            </a:br>
            <a:r>
              <a:rPr lang="cs-CZ" b="1" dirty="0"/>
              <a:t>	</a:t>
            </a:r>
            <a:r>
              <a:rPr lang="cs-CZ" b="1" dirty="0" smtClean="0"/>
              <a:t>			Funkce </a:t>
            </a:r>
            <a:r>
              <a:rPr lang="cs-CZ" b="1" dirty="0"/>
              <a:t>půdy</a:t>
            </a:r>
            <a:br>
              <a:rPr lang="cs-CZ" b="1" dirty="0"/>
            </a:br>
            <a:endParaRPr lang="cs-CZ" dirty="0"/>
          </a:p>
        </p:txBody>
      </p:sp>
      <p:sp>
        <p:nvSpPr>
          <p:cNvPr id="3" name="Zástupný symbol pro obsah 2"/>
          <p:cNvSpPr>
            <a:spLocks noGrp="1"/>
          </p:cNvSpPr>
          <p:nvPr>
            <p:ph idx="1"/>
          </p:nvPr>
        </p:nvSpPr>
        <p:spPr>
          <a:xfrm>
            <a:off x="230588" y="993913"/>
            <a:ext cx="11775882" cy="6042991"/>
          </a:xfrm>
        </p:spPr>
        <p:txBody>
          <a:bodyPr>
            <a:normAutofit/>
          </a:bodyPr>
          <a:lstStyle/>
          <a:p>
            <a:pPr marL="0" indent="0">
              <a:buNone/>
            </a:pPr>
            <a:r>
              <a:rPr lang="cs-CZ" sz="3000" dirty="0"/>
              <a:t>Půda poskytuje </a:t>
            </a:r>
            <a:r>
              <a:rPr lang="cs-CZ" sz="3000" b="1" dirty="0"/>
              <a:t>mnoho praktických služeb</a:t>
            </a:r>
            <a:r>
              <a:rPr lang="cs-CZ" sz="3000" dirty="0"/>
              <a:t>, které dohromady dělají ze světa místo k životu. </a:t>
            </a:r>
            <a:r>
              <a:rPr lang="cs-CZ" sz="3000" dirty="0" smtClean="0"/>
              <a:t>Půda poskytuje:</a:t>
            </a:r>
          </a:p>
          <a:p>
            <a:pPr lvl="1"/>
            <a:r>
              <a:rPr lang="cs-CZ" b="1" dirty="0"/>
              <a:t>Médium pro růst rostlin: </a:t>
            </a:r>
            <a:r>
              <a:rPr lang="cs-CZ" dirty="0" smtClean="0"/>
              <a:t>fyzická </a:t>
            </a:r>
            <a:r>
              <a:rPr lang="cs-CZ" b="1" dirty="0" smtClean="0"/>
              <a:t>kotva </a:t>
            </a:r>
            <a:r>
              <a:rPr lang="cs-CZ" b="1" dirty="0"/>
              <a:t>pro kořeny </a:t>
            </a:r>
            <a:r>
              <a:rPr lang="cs-CZ" dirty="0"/>
              <a:t>rostlin, k</a:t>
            </a:r>
            <a:r>
              <a:rPr lang="cs-CZ" dirty="0" smtClean="0"/>
              <a:t>ořeny </a:t>
            </a:r>
            <a:r>
              <a:rPr lang="cs-CZ" b="1" dirty="0" smtClean="0"/>
              <a:t>absorbují vodu, vzduch </a:t>
            </a:r>
            <a:r>
              <a:rPr lang="cs-CZ" b="1" dirty="0"/>
              <a:t>a živiny</a:t>
            </a:r>
            <a:r>
              <a:rPr lang="cs-CZ" dirty="0"/>
              <a:t> a pomalu tyto materiály </a:t>
            </a:r>
            <a:r>
              <a:rPr lang="cs-CZ" dirty="0" smtClean="0"/>
              <a:t>uvolňuje. </a:t>
            </a:r>
            <a:r>
              <a:rPr lang="cs-CZ" dirty="0"/>
              <a:t>Půda také </a:t>
            </a:r>
            <a:r>
              <a:rPr lang="cs-CZ" b="1" dirty="0"/>
              <a:t>chrání rostliny před chorobami, škůdci a stresem</a:t>
            </a:r>
            <a:r>
              <a:rPr lang="cs-CZ" dirty="0" smtClean="0"/>
              <a:t>.</a:t>
            </a:r>
          </a:p>
          <a:p>
            <a:pPr marL="457200" lvl="1" indent="0">
              <a:buNone/>
            </a:pPr>
            <a:endParaRPr lang="cs-CZ" dirty="0"/>
          </a:p>
          <a:p>
            <a:pPr lvl="1"/>
            <a:r>
              <a:rPr lang="cs-CZ" b="1" dirty="0"/>
              <a:t>Regulace a filtrace přívodu vody: Infiltrace dešťové vody </a:t>
            </a:r>
            <a:r>
              <a:rPr lang="cs-CZ" dirty="0"/>
              <a:t>a tání sněhu do </a:t>
            </a:r>
            <a:r>
              <a:rPr lang="cs-CZ" dirty="0" smtClean="0"/>
              <a:t>půdy - póry </a:t>
            </a:r>
            <a:r>
              <a:rPr lang="cs-CZ" dirty="0"/>
              <a:t>mezi půdními částicemi a </a:t>
            </a:r>
            <a:r>
              <a:rPr lang="cs-CZ" dirty="0" smtClean="0"/>
              <a:t>otvory (zvířecí tunely). </a:t>
            </a:r>
            <a:r>
              <a:rPr lang="cs-CZ" dirty="0"/>
              <a:t>Část této vody </a:t>
            </a:r>
            <a:r>
              <a:rPr lang="cs-CZ" b="1" dirty="0"/>
              <a:t>je zadržována v půdních pórech </a:t>
            </a:r>
            <a:r>
              <a:rPr lang="cs-CZ" dirty="0"/>
              <a:t>a dokonce je </a:t>
            </a:r>
            <a:r>
              <a:rPr lang="cs-CZ" b="1" dirty="0"/>
              <a:t>vytažena vzhůru proti gravitační</a:t>
            </a:r>
            <a:r>
              <a:rPr lang="cs-CZ" dirty="0"/>
              <a:t> síle </a:t>
            </a:r>
            <a:r>
              <a:rPr lang="cs-CZ" dirty="0" smtClean="0"/>
              <a:t>– půdní kapiláry. </a:t>
            </a:r>
          </a:p>
          <a:p>
            <a:pPr marL="457200" lvl="1" indent="0">
              <a:buNone/>
            </a:pPr>
            <a:endParaRPr lang="cs-CZ" b="1" dirty="0"/>
          </a:p>
          <a:p>
            <a:pPr lvl="1"/>
            <a:r>
              <a:rPr lang="cs-CZ" b="1" dirty="0" smtClean="0"/>
              <a:t>Půda </a:t>
            </a:r>
            <a:r>
              <a:rPr lang="cs-CZ" b="1" dirty="0"/>
              <a:t>zadržuje vodu, </a:t>
            </a:r>
            <a:r>
              <a:rPr lang="cs-CZ" dirty="0"/>
              <a:t>zpomaluje rychlost šíření vody a </a:t>
            </a:r>
            <a:r>
              <a:rPr lang="cs-CZ" b="1" dirty="0"/>
              <a:t>snižuje potenciál pro záplavy</a:t>
            </a:r>
            <a:r>
              <a:rPr lang="cs-CZ" dirty="0"/>
              <a:t>. Půda je také </a:t>
            </a:r>
            <a:r>
              <a:rPr lang="cs-CZ" b="1" dirty="0"/>
              <a:t>největším přírodním vodním filtrem na Zemi</a:t>
            </a:r>
            <a:r>
              <a:rPr lang="cs-CZ" dirty="0"/>
              <a:t>; Jak voda </a:t>
            </a:r>
            <a:r>
              <a:rPr lang="cs-CZ" b="1" dirty="0"/>
              <a:t>prochází půdou do zásob podzemní vody, různé fyzikální, chemické a biologické procesy filtrují kontaminanty </a:t>
            </a:r>
            <a:r>
              <a:rPr lang="cs-CZ" dirty="0"/>
              <a:t>– </a:t>
            </a:r>
            <a:r>
              <a:rPr lang="cs-CZ" dirty="0" smtClean="0"/>
              <a:t>tyto se zde vážou a degradují -  pitná voda.</a:t>
            </a:r>
            <a:endParaRPr lang="cs-CZ" dirty="0"/>
          </a:p>
          <a:p>
            <a:pPr marL="0" indent="0">
              <a:buNone/>
            </a:pPr>
            <a:endParaRPr lang="cs-CZ" dirty="0"/>
          </a:p>
        </p:txBody>
      </p:sp>
    </p:spTree>
    <p:extLst>
      <p:ext uri="{BB962C8B-B14F-4D97-AF65-F5344CB8AC3E}">
        <p14:creationId xmlns:p14="http://schemas.microsoft.com/office/powerpoint/2010/main" val="17066816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6226" y="5603875"/>
            <a:ext cx="12715875" cy="1325563"/>
          </a:xfrm>
        </p:spPr>
        <p:txBody>
          <a:bodyPr>
            <a:normAutofit/>
          </a:bodyPr>
          <a:lstStyle/>
          <a:p>
            <a:pPr algn="ctr"/>
            <a:r>
              <a:rPr lang="cs-CZ" sz="2200" b="1" dirty="0"/>
              <a:t>Druh půdy je možné určit podle tzn. zrnitostního trojúhelníku" na základě </a:t>
            </a:r>
            <a:r>
              <a:rPr lang="cs-CZ" sz="2200" b="1" dirty="0" smtClean="0"/>
              <a:t>podílu </a:t>
            </a:r>
            <a:r>
              <a:rPr lang="cs-CZ" sz="2200" b="1" dirty="0"/>
              <a:t>jednotlivých frakcí</a:t>
            </a:r>
            <a:r>
              <a:rPr lang="cs-CZ" sz="2200" dirty="0"/>
              <a:t>.</a:t>
            </a:r>
          </a:p>
        </p:txBody>
      </p:sp>
      <p:pic>
        <p:nvPicPr>
          <p:cNvPr id="4" name="Zástupný symbol pro obsah 3"/>
          <p:cNvPicPr>
            <a:picLocks noGrp="1" noChangeAspect="1"/>
          </p:cNvPicPr>
          <p:nvPr>
            <p:ph idx="1"/>
          </p:nvPr>
        </p:nvPicPr>
        <p:blipFill>
          <a:blip r:embed="rId2"/>
          <a:stretch>
            <a:fillRect/>
          </a:stretch>
        </p:blipFill>
        <p:spPr>
          <a:xfrm>
            <a:off x="3243262" y="1390651"/>
            <a:ext cx="6517439" cy="4356100"/>
          </a:xfrm>
          <a:prstGeom prst="rect">
            <a:avLst/>
          </a:prstGeom>
        </p:spPr>
      </p:pic>
      <p:sp>
        <p:nvSpPr>
          <p:cNvPr id="5" name="TextovéPole 4"/>
          <p:cNvSpPr txBox="1"/>
          <p:nvPr/>
        </p:nvSpPr>
        <p:spPr>
          <a:xfrm>
            <a:off x="3400425" y="180975"/>
            <a:ext cx="5578515" cy="707886"/>
          </a:xfrm>
          <a:prstGeom prst="rect">
            <a:avLst/>
          </a:prstGeom>
          <a:noFill/>
        </p:spPr>
        <p:txBody>
          <a:bodyPr wrap="none" rtlCol="0">
            <a:spAutoFit/>
          </a:bodyPr>
          <a:lstStyle/>
          <a:p>
            <a:pPr algn="ctr"/>
            <a:r>
              <a:rPr lang="cs-CZ" sz="4000" dirty="0" smtClean="0"/>
              <a:t>Charakteristiky druhů půd</a:t>
            </a:r>
            <a:endParaRPr lang="cs-CZ" sz="4000" dirty="0"/>
          </a:p>
        </p:txBody>
      </p:sp>
      <p:sp>
        <p:nvSpPr>
          <p:cNvPr id="3" name="TextovéPole 2"/>
          <p:cNvSpPr txBox="1"/>
          <p:nvPr/>
        </p:nvSpPr>
        <p:spPr>
          <a:xfrm>
            <a:off x="7833094" y="2265770"/>
            <a:ext cx="1058431" cy="553998"/>
          </a:xfrm>
          <a:prstGeom prst="rect">
            <a:avLst/>
          </a:prstGeom>
          <a:noFill/>
        </p:spPr>
        <p:txBody>
          <a:bodyPr wrap="none" rtlCol="0">
            <a:spAutoFit/>
          </a:bodyPr>
          <a:lstStyle/>
          <a:p>
            <a:r>
              <a:rPr lang="cs-CZ" sz="3000" dirty="0" smtClean="0"/>
              <a:t>Prach</a:t>
            </a:r>
            <a:endParaRPr lang="cs-CZ" sz="3000" dirty="0"/>
          </a:p>
        </p:txBody>
      </p:sp>
      <p:sp>
        <p:nvSpPr>
          <p:cNvPr id="6" name="TextovéPole 5"/>
          <p:cNvSpPr txBox="1"/>
          <p:nvPr/>
        </p:nvSpPr>
        <p:spPr>
          <a:xfrm>
            <a:off x="5565986" y="5420302"/>
            <a:ext cx="987771" cy="553998"/>
          </a:xfrm>
          <a:prstGeom prst="rect">
            <a:avLst/>
          </a:prstGeom>
          <a:noFill/>
        </p:spPr>
        <p:txBody>
          <a:bodyPr wrap="none" rtlCol="0">
            <a:spAutoFit/>
          </a:bodyPr>
          <a:lstStyle/>
          <a:p>
            <a:r>
              <a:rPr lang="cs-CZ" sz="3000" dirty="0" smtClean="0"/>
              <a:t>Písek</a:t>
            </a:r>
            <a:endParaRPr lang="cs-CZ" sz="3000" dirty="0"/>
          </a:p>
        </p:txBody>
      </p:sp>
      <p:sp>
        <p:nvSpPr>
          <p:cNvPr id="7" name="TextovéPole 6"/>
          <p:cNvSpPr txBox="1"/>
          <p:nvPr/>
        </p:nvSpPr>
        <p:spPr>
          <a:xfrm>
            <a:off x="3954330" y="2287350"/>
            <a:ext cx="484428" cy="553998"/>
          </a:xfrm>
          <a:prstGeom prst="rect">
            <a:avLst/>
          </a:prstGeom>
          <a:noFill/>
        </p:spPr>
        <p:txBody>
          <a:bodyPr wrap="none" rtlCol="0">
            <a:spAutoFit/>
          </a:bodyPr>
          <a:lstStyle/>
          <a:p>
            <a:r>
              <a:rPr lang="cs-CZ" sz="3000" dirty="0" smtClean="0"/>
              <a:t>Jíl</a:t>
            </a:r>
            <a:endParaRPr lang="cs-CZ" sz="3000" dirty="0"/>
          </a:p>
        </p:txBody>
      </p:sp>
    </p:spTree>
    <p:extLst>
      <p:ext uri="{BB962C8B-B14F-4D97-AF65-F5344CB8AC3E}">
        <p14:creationId xmlns:p14="http://schemas.microsoft.com/office/powerpoint/2010/main" val="77238329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7975"/>
            <a:ext cx="10515600" cy="530225"/>
          </a:xfrm>
        </p:spPr>
        <p:txBody>
          <a:bodyPr>
            <a:normAutofit fontScale="90000"/>
          </a:bodyPr>
          <a:lstStyle/>
          <a:p>
            <a:pPr algn="ctr"/>
            <a:r>
              <a:rPr lang="cs-CZ" sz="4000" b="1" dirty="0" smtClean="0"/>
              <a:t>Písčitá půda</a:t>
            </a:r>
            <a:endParaRPr lang="cs-CZ" sz="4000" b="1" dirty="0"/>
          </a:p>
        </p:txBody>
      </p:sp>
      <p:sp>
        <p:nvSpPr>
          <p:cNvPr id="3" name="Zástupný symbol pro obsah 2"/>
          <p:cNvSpPr>
            <a:spLocks noGrp="1"/>
          </p:cNvSpPr>
          <p:nvPr>
            <p:ph idx="1"/>
          </p:nvPr>
        </p:nvSpPr>
        <p:spPr>
          <a:xfrm>
            <a:off x="838200" y="949325"/>
            <a:ext cx="10515600" cy="4351338"/>
          </a:xfrm>
        </p:spPr>
        <p:txBody>
          <a:bodyPr/>
          <a:lstStyle/>
          <a:p>
            <a:pPr marL="0" indent="0">
              <a:buNone/>
            </a:pPr>
            <a:r>
              <a:rPr lang="cs-CZ" dirty="0"/>
              <a:t>Půdy </a:t>
            </a:r>
            <a:r>
              <a:rPr lang="cs-CZ" b="1" dirty="0"/>
              <a:t>písčité až hlinitopísčité</a:t>
            </a:r>
            <a:r>
              <a:rPr lang="cs-CZ" dirty="0"/>
              <a:t> obsahují až </a:t>
            </a:r>
            <a:r>
              <a:rPr lang="cs-CZ" b="1" dirty="0"/>
              <a:t>80 % hrubého písku </a:t>
            </a:r>
            <a:r>
              <a:rPr lang="cs-CZ" dirty="0"/>
              <a:t>a málo jemných částic. Jsou vzdušné, záhřevné, velmi čisté, snadno a kdykoliv zpracovatelné. Umožňují brzy z jara sázet a sít. Špatně však poutají vláhu a jsou vysušené a nesoudržné</a:t>
            </a:r>
          </a:p>
        </p:txBody>
      </p:sp>
      <p:pic>
        <p:nvPicPr>
          <p:cNvPr id="4" name="Obrázek 3"/>
          <p:cNvPicPr>
            <a:picLocks noChangeAspect="1"/>
          </p:cNvPicPr>
          <p:nvPr/>
        </p:nvPicPr>
        <p:blipFill>
          <a:blip r:embed="rId2"/>
          <a:stretch>
            <a:fillRect/>
          </a:stretch>
        </p:blipFill>
        <p:spPr>
          <a:xfrm>
            <a:off x="910981" y="2809875"/>
            <a:ext cx="5185019" cy="3676650"/>
          </a:xfrm>
          <a:prstGeom prst="rect">
            <a:avLst/>
          </a:prstGeom>
        </p:spPr>
      </p:pic>
      <p:pic>
        <p:nvPicPr>
          <p:cNvPr id="68610" name="Picture 2" descr="Písčitá půda není nutně chyba, když víte, jak a co na ní pěstovat -  ČESKÉSTAVBY.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781" y="2809875"/>
            <a:ext cx="5523564"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8048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06450"/>
          </a:xfrm>
        </p:spPr>
        <p:txBody>
          <a:bodyPr>
            <a:normAutofit/>
          </a:bodyPr>
          <a:lstStyle/>
          <a:p>
            <a:pPr algn="ctr"/>
            <a:r>
              <a:rPr lang="cs-CZ" sz="4000" b="1" dirty="0" smtClean="0"/>
              <a:t>Sprašová půda</a:t>
            </a:r>
            <a:endParaRPr lang="cs-CZ" sz="4000" b="1" dirty="0"/>
          </a:p>
        </p:txBody>
      </p:sp>
      <p:sp>
        <p:nvSpPr>
          <p:cNvPr id="3" name="Zástupný symbol pro obsah 2"/>
          <p:cNvSpPr>
            <a:spLocks noGrp="1"/>
          </p:cNvSpPr>
          <p:nvPr>
            <p:ph idx="1"/>
          </p:nvPr>
        </p:nvSpPr>
        <p:spPr>
          <a:xfrm>
            <a:off x="838200" y="1320800"/>
            <a:ext cx="10515600" cy="4351338"/>
          </a:xfrm>
        </p:spPr>
        <p:txBody>
          <a:bodyPr/>
          <a:lstStyle/>
          <a:p>
            <a:pPr marL="0" indent="0">
              <a:buNone/>
            </a:pPr>
            <a:r>
              <a:rPr lang="cs-CZ" b="1" dirty="0"/>
              <a:t>Sprašové hlíny </a:t>
            </a:r>
            <a:r>
              <a:rPr lang="cs-CZ" dirty="0"/>
              <a:t>(anglicky </a:t>
            </a:r>
            <a:r>
              <a:rPr lang="cs-CZ" dirty="0" err="1"/>
              <a:t>loess</a:t>
            </a:r>
            <a:r>
              <a:rPr lang="cs-CZ" dirty="0"/>
              <a:t> </a:t>
            </a:r>
            <a:r>
              <a:rPr lang="cs-CZ" dirty="0" err="1"/>
              <a:t>loam</a:t>
            </a:r>
            <a:r>
              <a:rPr lang="cs-CZ" dirty="0"/>
              <a:t>) jsou sedimentární horniny, které se vzhledem i vlastnostmi podobají spraši, ale vznikly odlišným vývojem, a/nebo se jedná o spraš, která byla </a:t>
            </a:r>
            <a:r>
              <a:rPr lang="cs-CZ" dirty="0" err="1"/>
              <a:t>resedimentována</a:t>
            </a:r>
            <a:r>
              <a:rPr lang="cs-CZ" dirty="0"/>
              <a:t> (vznikla podstatným vymytím vápenité složky ze spraše), nejčastěji vodou.</a:t>
            </a:r>
          </a:p>
        </p:txBody>
      </p:sp>
      <p:pic>
        <p:nvPicPr>
          <p:cNvPr id="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525" y="3139344"/>
            <a:ext cx="4687508" cy="33281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4" y="3147646"/>
            <a:ext cx="4914901" cy="331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48321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96925"/>
          </a:xfrm>
        </p:spPr>
        <p:txBody>
          <a:bodyPr>
            <a:normAutofit/>
          </a:bodyPr>
          <a:lstStyle/>
          <a:p>
            <a:pPr algn="ctr"/>
            <a:r>
              <a:rPr lang="cs-CZ" sz="4000" b="1" dirty="0" smtClean="0"/>
              <a:t>Jílovitá půda</a:t>
            </a:r>
            <a:endParaRPr lang="cs-CZ" sz="4000" b="1" dirty="0"/>
          </a:p>
        </p:txBody>
      </p:sp>
      <p:sp>
        <p:nvSpPr>
          <p:cNvPr id="3" name="Zástupný symbol pro obsah 2"/>
          <p:cNvSpPr>
            <a:spLocks noGrp="1"/>
          </p:cNvSpPr>
          <p:nvPr>
            <p:ph idx="1"/>
          </p:nvPr>
        </p:nvSpPr>
        <p:spPr>
          <a:xfrm>
            <a:off x="419100" y="1016000"/>
            <a:ext cx="11106150" cy="4351338"/>
          </a:xfrm>
        </p:spPr>
        <p:txBody>
          <a:bodyPr/>
          <a:lstStyle/>
          <a:p>
            <a:pPr marL="0" indent="0">
              <a:buNone/>
            </a:pPr>
            <a:r>
              <a:rPr lang="cs-CZ" dirty="0"/>
              <a:t>Jílovité půdy patří mezi </a:t>
            </a:r>
            <a:r>
              <a:rPr lang="cs-CZ" b="1" dirty="0"/>
              <a:t>těžké půdy, je v nich vysoký obsah jílových minerálů </a:t>
            </a:r>
            <a:r>
              <a:rPr lang="cs-CZ" dirty="0"/>
              <a:t>jako jsou montmorillonit, vermikulit nebo kaolinit. Tyto minerály jsou obvykle velmi bohaté na živiny a chudé na vzduch. To je způsobeno velmi malou velikostí jednotlivých částeček.</a:t>
            </a:r>
          </a:p>
        </p:txBody>
      </p:sp>
      <p:pic>
        <p:nvPicPr>
          <p:cNvPr id="5" name="Picture 6" descr="Zahrady na jílu - jít přirozenou cestou nebo si půdu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727839"/>
            <a:ext cx="5158601" cy="3425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Suchá jílovitá půda (Foto: Shutterstock) - ČESKÉSTAVBY.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27839"/>
            <a:ext cx="5257800" cy="345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70495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7976"/>
            <a:ext cx="10515600" cy="996949"/>
          </a:xfrm>
        </p:spPr>
        <p:txBody>
          <a:bodyPr>
            <a:normAutofit/>
          </a:bodyPr>
          <a:lstStyle/>
          <a:p>
            <a:pPr algn="ctr"/>
            <a:r>
              <a:rPr lang="cs-CZ" sz="4000" b="1" dirty="0" smtClean="0"/>
              <a:t>Hlinitá půda</a:t>
            </a:r>
            <a:endParaRPr lang="cs-CZ" sz="4000" b="1" dirty="0"/>
          </a:p>
        </p:txBody>
      </p:sp>
      <p:sp>
        <p:nvSpPr>
          <p:cNvPr id="3" name="Zástupný symbol pro obsah 2"/>
          <p:cNvSpPr>
            <a:spLocks noGrp="1"/>
          </p:cNvSpPr>
          <p:nvPr>
            <p:ph idx="1"/>
          </p:nvPr>
        </p:nvSpPr>
        <p:spPr>
          <a:xfrm>
            <a:off x="333375" y="1511300"/>
            <a:ext cx="11391900" cy="1517650"/>
          </a:xfrm>
        </p:spPr>
        <p:txBody>
          <a:bodyPr>
            <a:normAutofit lnSpcReduction="10000"/>
          </a:bodyPr>
          <a:lstStyle/>
          <a:p>
            <a:pPr marL="0" indent="0">
              <a:buNone/>
            </a:pPr>
            <a:r>
              <a:rPr lang="cs-CZ" dirty="0"/>
              <a:t>Hlinité půdy jsou tvořeny směsí s přibližně </a:t>
            </a:r>
            <a:r>
              <a:rPr lang="cs-CZ" b="1" dirty="0"/>
              <a:t>stejným podílem jílu, spraše a písku</a:t>
            </a:r>
            <a:r>
              <a:rPr lang="cs-CZ" dirty="0"/>
              <a:t>, a mají tedy různé vlastnosti. Na rozdíl od lehké písčité půdy a těžké jílovité půdy se tato půda označuje jako „</a:t>
            </a:r>
            <a:r>
              <a:rPr lang="cs-CZ" b="1" dirty="0"/>
              <a:t>střední půda</a:t>
            </a:r>
            <a:r>
              <a:rPr lang="cs-CZ" dirty="0"/>
              <a:t>“. Je považována takříkajíc za zlatou střední cestu.</a:t>
            </a:r>
          </a:p>
        </p:txBody>
      </p:sp>
      <p:pic>
        <p:nvPicPr>
          <p:cNvPr id="4" name="Picture 6" descr="Různé půdní druhy – přehled | COMP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550" y="3028949"/>
            <a:ext cx="5438775" cy="35361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aučte se rozumět půdě ve vaší zahradě a zlepšete její úrodnost - HomeInC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3028948"/>
            <a:ext cx="5438776" cy="353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1749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58799"/>
          </a:xfrm>
        </p:spPr>
        <p:txBody>
          <a:bodyPr>
            <a:normAutofit fontScale="90000"/>
          </a:bodyPr>
          <a:lstStyle/>
          <a:p>
            <a:pPr algn="ctr"/>
            <a:r>
              <a:rPr lang="cs-CZ" sz="4000" b="1" dirty="0" smtClean="0"/>
              <a:t>Kamenitá půda</a:t>
            </a:r>
            <a:endParaRPr lang="cs-CZ" sz="4000" b="1" dirty="0"/>
          </a:p>
        </p:txBody>
      </p:sp>
      <p:sp>
        <p:nvSpPr>
          <p:cNvPr id="4" name="Zástupný symbol pro obsah 3"/>
          <p:cNvSpPr>
            <a:spLocks noGrp="1"/>
          </p:cNvSpPr>
          <p:nvPr>
            <p:ph idx="1"/>
          </p:nvPr>
        </p:nvSpPr>
        <p:spPr>
          <a:xfrm>
            <a:off x="209549" y="1368425"/>
            <a:ext cx="11439526" cy="1203325"/>
          </a:xfrm>
        </p:spPr>
        <p:txBody>
          <a:bodyPr>
            <a:normAutofit lnSpcReduction="10000"/>
          </a:bodyPr>
          <a:lstStyle/>
          <a:p>
            <a:pPr marL="0" indent="0">
              <a:buNone/>
            </a:pPr>
            <a:r>
              <a:rPr lang="cs-CZ" dirty="0"/>
              <a:t>Kamenité půdy bývají </a:t>
            </a:r>
            <a:r>
              <a:rPr lang="cs-CZ" b="1" dirty="0"/>
              <a:t>většinou na svazích</a:t>
            </a:r>
            <a:r>
              <a:rPr lang="cs-CZ" dirty="0"/>
              <a:t>, mívají </a:t>
            </a:r>
            <a:r>
              <a:rPr lang="cs-CZ" b="1" dirty="0"/>
              <a:t>malý podíl humusu </a:t>
            </a:r>
            <a:r>
              <a:rPr lang="cs-CZ" dirty="0"/>
              <a:t>a také bývají mělké, protože humus i jiné částice jsou stále splavovány. Na takovém svahovitém pozemku s kamenitou půdou nás čeká hodně práce.</a:t>
            </a:r>
          </a:p>
        </p:txBody>
      </p:sp>
      <p:pic>
        <p:nvPicPr>
          <p:cNvPr id="72708" name="Picture 4" descr="WWW.SKALNICKY.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71" y="2676525"/>
            <a:ext cx="5464041" cy="3609975"/>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O víně &gt; / Encyklopedie vína / Viniční tratě"/>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149" y="2628900"/>
            <a:ext cx="5140325"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1582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74626"/>
            <a:ext cx="10515600" cy="1244600"/>
          </a:xfrm>
        </p:spPr>
        <p:txBody>
          <a:bodyPr>
            <a:normAutofit/>
          </a:bodyPr>
          <a:lstStyle/>
          <a:p>
            <a:pPr algn="ctr"/>
            <a:r>
              <a:rPr lang="cs-CZ" sz="3400" b="1" dirty="0" smtClean="0"/>
              <a:t>Většinu </a:t>
            </a:r>
            <a:r>
              <a:rPr lang="cs-CZ" sz="3400" b="1" dirty="0"/>
              <a:t>území ČR pokrývají půdy střední a lehčí střední - tedy půdy hlinité a </a:t>
            </a:r>
            <a:r>
              <a:rPr lang="cs-CZ" sz="3400" b="1" dirty="0" err="1"/>
              <a:t>hlinito</a:t>
            </a:r>
            <a:r>
              <a:rPr lang="cs-CZ" sz="3400" b="1" dirty="0"/>
              <a:t> písčité.</a:t>
            </a:r>
          </a:p>
        </p:txBody>
      </p:sp>
      <p:pic>
        <p:nvPicPr>
          <p:cNvPr id="73730" name="Picture 2" descr="Půdní druhy v ČR.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2124" y="1419226"/>
            <a:ext cx="9020175" cy="514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485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5575"/>
            <a:ext cx="10515600" cy="720723"/>
          </a:xfrm>
        </p:spPr>
        <p:txBody>
          <a:bodyPr>
            <a:normAutofit fontScale="90000"/>
          </a:bodyPr>
          <a:lstStyle/>
          <a:p>
            <a:pPr algn="ctr"/>
            <a:r>
              <a:rPr lang="cs-CZ" b="1" dirty="0" smtClean="0"/>
              <a:t/>
            </a:r>
            <a:br>
              <a:rPr lang="cs-CZ" b="1" dirty="0" smtClean="0"/>
            </a:br>
            <a:r>
              <a:rPr lang="cs-CZ" b="1" dirty="0"/>
              <a:t/>
            </a:r>
            <a:br>
              <a:rPr lang="cs-CZ" b="1" dirty="0"/>
            </a:br>
            <a:r>
              <a:rPr lang="cs-CZ" b="1" dirty="0" smtClean="0"/>
              <a:t>Vlastnosti </a:t>
            </a:r>
            <a:r>
              <a:rPr lang="cs-CZ" b="1" dirty="0"/>
              <a:t>půdy</a:t>
            </a:r>
            <a:br>
              <a:rPr lang="cs-CZ" b="1" dirty="0"/>
            </a:br>
            <a:r>
              <a:rPr lang="cs-CZ" dirty="0" smtClean="0"/>
              <a:t/>
            </a:r>
            <a:br>
              <a:rPr lang="cs-CZ" dirty="0" smtClean="0"/>
            </a:br>
            <a:endParaRPr lang="cs-CZ" dirty="0"/>
          </a:p>
        </p:txBody>
      </p:sp>
      <p:pic>
        <p:nvPicPr>
          <p:cNvPr id="4" name="Zástupný symbol pro obsah 3"/>
          <p:cNvPicPr>
            <a:picLocks noGrp="1" noChangeAspect="1"/>
          </p:cNvPicPr>
          <p:nvPr>
            <p:ph idx="1"/>
          </p:nvPr>
        </p:nvPicPr>
        <p:blipFill>
          <a:blip r:embed="rId2"/>
          <a:stretch>
            <a:fillRect/>
          </a:stretch>
        </p:blipFill>
        <p:spPr>
          <a:xfrm>
            <a:off x="418406" y="2443497"/>
            <a:ext cx="5601394" cy="3729388"/>
          </a:xfrm>
          <a:prstGeom prst="rect">
            <a:avLst/>
          </a:prstGeom>
        </p:spPr>
      </p:pic>
      <p:pic>
        <p:nvPicPr>
          <p:cNvPr id="5" name="Obrázek 4"/>
          <p:cNvPicPr>
            <a:picLocks noChangeAspect="1"/>
          </p:cNvPicPr>
          <p:nvPr/>
        </p:nvPicPr>
        <p:blipFill>
          <a:blip r:embed="rId3"/>
          <a:stretch>
            <a:fillRect/>
          </a:stretch>
        </p:blipFill>
        <p:spPr>
          <a:xfrm>
            <a:off x="6019800" y="2121246"/>
            <a:ext cx="6014635" cy="3016241"/>
          </a:xfrm>
          <a:prstGeom prst="rect">
            <a:avLst/>
          </a:prstGeom>
        </p:spPr>
      </p:pic>
      <p:sp>
        <p:nvSpPr>
          <p:cNvPr id="6" name="Obdélník 5"/>
          <p:cNvSpPr/>
          <p:nvPr/>
        </p:nvSpPr>
        <p:spPr>
          <a:xfrm>
            <a:off x="238125" y="6172885"/>
            <a:ext cx="6096000" cy="584775"/>
          </a:xfrm>
          <a:prstGeom prst="rect">
            <a:avLst/>
          </a:prstGeom>
        </p:spPr>
        <p:txBody>
          <a:bodyPr>
            <a:spAutoFit/>
          </a:bodyPr>
          <a:lstStyle/>
          <a:p>
            <a:pPr algn="ctr"/>
            <a:r>
              <a:rPr lang="cs-CZ" sz="1600" b="0" i="0" dirty="0" smtClean="0">
                <a:solidFill>
                  <a:srgbClr val="666666"/>
                </a:solidFill>
                <a:effectLst/>
                <a:latin typeface="Roboto"/>
              </a:rPr>
              <a:t>Velikost částic a stabilita agregátů </a:t>
            </a:r>
          </a:p>
          <a:p>
            <a:pPr algn="ctr"/>
            <a:r>
              <a:rPr lang="cs-CZ" sz="1600" b="0" i="0" dirty="0" smtClean="0">
                <a:solidFill>
                  <a:srgbClr val="666666"/>
                </a:solidFill>
                <a:effectLst/>
                <a:latin typeface="Roboto"/>
              </a:rPr>
              <a:t>jsou dvě fyzikální vlastnosti zeminy.</a:t>
            </a:r>
            <a:endParaRPr lang="cs-CZ" sz="1600" dirty="0"/>
          </a:p>
        </p:txBody>
      </p:sp>
      <p:sp>
        <p:nvSpPr>
          <p:cNvPr id="7" name="Obdélník 6"/>
          <p:cNvSpPr/>
          <p:nvPr/>
        </p:nvSpPr>
        <p:spPr>
          <a:xfrm>
            <a:off x="6248400" y="5137488"/>
            <a:ext cx="6096000" cy="1569660"/>
          </a:xfrm>
          <a:prstGeom prst="rect">
            <a:avLst/>
          </a:prstGeom>
        </p:spPr>
        <p:txBody>
          <a:bodyPr>
            <a:spAutoFit/>
          </a:bodyPr>
          <a:lstStyle/>
          <a:p>
            <a:r>
              <a:rPr lang="cs-CZ" sz="1600" b="0" i="0" dirty="0" smtClean="0">
                <a:solidFill>
                  <a:srgbClr val="666666"/>
                </a:solidFill>
                <a:effectLst/>
                <a:latin typeface="Roboto"/>
              </a:rPr>
              <a:t>Špatná struktura půdy (vlevo) omezuje přítok vody a vzduchu a omezuje růst kořenů. Naproti tomu půdy s dobrou strukturou (vpravo) mají více prostoru pro vzduch, vodu, kořeny a zvířata a chemické cykly související se zdravím rostlin budou s větší pravděpodobností fungovat dobře, včetně ukládání a pohybu uhlíku</a:t>
            </a:r>
            <a:endParaRPr lang="cs-CZ" sz="1600" dirty="0"/>
          </a:p>
        </p:txBody>
      </p:sp>
      <p:sp>
        <p:nvSpPr>
          <p:cNvPr id="8" name="Obdélník 7"/>
          <p:cNvSpPr/>
          <p:nvPr/>
        </p:nvSpPr>
        <p:spPr>
          <a:xfrm>
            <a:off x="114299" y="807214"/>
            <a:ext cx="11782425" cy="1477328"/>
          </a:xfrm>
          <a:prstGeom prst="rect">
            <a:avLst/>
          </a:prstGeom>
        </p:spPr>
        <p:txBody>
          <a:bodyPr wrap="square">
            <a:spAutoFit/>
          </a:bodyPr>
          <a:lstStyle/>
          <a:p>
            <a:r>
              <a:rPr lang="cs-CZ" b="0" i="0" dirty="0" smtClean="0">
                <a:solidFill>
                  <a:srgbClr val="212121"/>
                </a:solidFill>
                <a:effectLst/>
                <a:latin typeface="Roboto"/>
              </a:rPr>
              <a:t>Půdy jsou fascinující směsí živých a neživých věcí. Na určitých úrovních fungují jako </a:t>
            </a:r>
            <a:r>
              <a:rPr lang="cs-CZ" b="0" i="0" dirty="0" err="1" smtClean="0">
                <a:solidFill>
                  <a:srgbClr val="212121"/>
                </a:solidFill>
                <a:effectLst/>
                <a:latin typeface="Roboto"/>
              </a:rPr>
              <a:t>superorganismus</a:t>
            </a:r>
            <a:r>
              <a:rPr lang="cs-CZ" b="0" i="0" dirty="0" smtClean="0">
                <a:solidFill>
                  <a:srgbClr val="212121"/>
                </a:solidFill>
                <a:effectLst/>
                <a:latin typeface="Roboto"/>
              </a:rPr>
              <a:t> – obrovská jedinečná živá věc složená z mnoha menších živých organismů. Jinými způsoby půdy fungují jako amalgamace hornin a minerálních částic. Půdy jsou živé i neživé zároveň. Tento stav nám poskytuje zajímavou kombinaci fyzikálních, chemických a biologických vlastností, které lze snadno pozorovat. V této části je uveden základní katalog některých nejzákladnějších vlastností v každé z těchto kategorií.</a:t>
            </a:r>
            <a:endParaRPr lang="cs-CZ" dirty="0"/>
          </a:p>
        </p:txBody>
      </p:sp>
    </p:spTree>
    <p:extLst>
      <p:ext uri="{BB962C8B-B14F-4D97-AF65-F5344CB8AC3E}">
        <p14:creationId xmlns:p14="http://schemas.microsoft.com/office/powerpoint/2010/main" val="15024588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06450"/>
          </a:xfrm>
        </p:spPr>
        <p:txBody>
          <a:bodyPr>
            <a:normAutofit/>
          </a:bodyPr>
          <a:lstStyle/>
          <a:p>
            <a:pPr algn="ctr"/>
            <a:r>
              <a:rPr lang="cs-CZ" sz="4000" b="1" dirty="0" smtClean="0"/>
              <a:t>Hydrologické skupiny půd</a:t>
            </a:r>
            <a:endParaRPr lang="cs-CZ" sz="4000" b="1" dirty="0"/>
          </a:p>
        </p:txBody>
      </p:sp>
      <p:pic>
        <p:nvPicPr>
          <p:cNvPr id="74754" name="Picture 2" descr="Hydrologické skupiny půd v Č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4923" y="1285874"/>
            <a:ext cx="9602153" cy="5113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016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35025"/>
          </a:xfrm>
        </p:spPr>
        <p:txBody>
          <a:bodyPr>
            <a:normAutofit/>
          </a:bodyPr>
          <a:lstStyle/>
          <a:p>
            <a:pPr algn="ctr"/>
            <a:r>
              <a:rPr lang="cs-CZ" sz="4000" b="1" dirty="0" smtClean="0"/>
              <a:t>Hydrologické vlastnosti půd</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949120" y="1323975"/>
            <a:ext cx="8293760" cy="5320310"/>
          </a:xfrm>
          <a:prstGeom prst="rect">
            <a:avLst/>
          </a:prstGeom>
        </p:spPr>
      </p:pic>
    </p:spTree>
    <p:extLst>
      <p:ext uri="{BB962C8B-B14F-4D97-AF65-F5344CB8AC3E}">
        <p14:creationId xmlns:p14="http://schemas.microsoft.com/office/powerpoint/2010/main" val="2163697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2057400" cy="434975"/>
          </a:xfrm>
        </p:spPr>
        <p:txBody>
          <a:bodyPr>
            <a:normAutofit/>
          </a:bodyPr>
          <a:lstStyle/>
          <a:p>
            <a:r>
              <a:rPr lang="cs-CZ" sz="2400" b="1" dirty="0" smtClean="0"/>
              <a:t>(Pokračování)</a:t>
            </a:r>
            <a:endParaRPr lang="cs-CZ" sz="2400" b="1" dirty="0"/>
          </a:p>
        </p:txBody>
      </p:sp>
      <p:sp>
        <p:nvSpPr>
          <p:cNvPr id="3" name="Zástupný symbol pro obsah 2"/>
          <p:cNvSpPr>
            <a:spLocks noGrp="1"/>
          </p:cNvSpPr>
          <p:nvPr>
            <p:ph idx="1"/>
          </p:nvPr>
        </p:nvSpPr>
        <p:spPr>
          <a:xfrm>
            <a:off x="838200" y="904874"/>
            <a:ext cx="10515600" cy="5591341"/>
          </a:xfrm>
        </p:spPr>
        <p:txBody>
          <a:bodyPr>
            <a:normAutofit fontScale="92500" lnSpcReduction="20000"/>
          </a:bodyPr>
          <a:lstStyle/>
          <a:p>
            <a:r>
              <a:rPr lang="cs-CZ" b="1" dirty="0" smtClean="0"/>
              <a:t>Recyklace a ukládání organické hmoty: </a:t>
            </a:r>
            <a:r>
              <a:rPr lang="cs-CZ" dirty="0" smtClean="0"/>
              <a:t>Většina suchozemských </a:t>
            </a:r>
            <a:r>
              <a:rPr lang="cs-CZ" b="1" dirty="0" smtClean="0"/>
              <a:t>rostlin a živočichů se nakonec po smrti stane půdou</a:t>
            </a:r>
            <a:r>
              <a:rPr lang="cs-CZ" dirty="0" smtClean="0"/>
              <a:t>. </a:t>
            </a:r>
            <a:r>
              <a:rPr lang="cs-CZ" b="1" dirty="0" smtClean="0"/>
              <a:t>Rozklad houbami, bakteriemi, hmyzem </a:t>
            </a:r>
            <a:r>
              <a:rPr lang="cs-CZ" dirty="0" smtClean="0"/>
              <a:t>a dalšími půdními organismy přeměňuje kdysi živé rostliny a zvířata do forem, které mohou být využity jinými živými organismy </a:t>
            </a:r>
            <a:r>
              <a:rPr lang="cs-CZ" b="1" dirty="0" smtClean="0"/>
              <a:t>jako zdroje energie pro růst a vývoj</a:t>
            </a:r>
            <a:r>
              <a:rPr lang="cs-CZ" dirty="0" smtClean="0"/>
              <a:t>. </a:t>
            </a:r>
          </a:p>
          <a:p>
            <a:r>
              <a:rPr lang="cs-CZ" b="1" dirty="0" smtClean="0"/>
              <a:t>Stanoviště pro divokou zvěř: Mnoho zvířat </a:t>
            </a:r>
            <a:r>
              <a:rPr lang="cs-CZ" dirty="0" smtClean="0"/>
              <a:t>– od hrabavých sov přes želvy až po lišky – </a:t>
            </a:r>
            <a:r>
              <a:rPr lang="cs-CZ" b="1" dirty="0" smtClean="0"/>
              <a:t>žije, hnízdí, hrabe nebo hibernuje v půdě</a:t>
            </a:r>
            <a:r>
              <a:rPr lang="cs-CZ" dirty="0" smtClean="0"/>
              <a:t>. Vliv, který mají některá z těchto zvířat na půdu  může být </a:t>
            </a:r>
            <a:r>
              <a:rPr lang="cs-CZ" b="1" dirty="0" smtClean="0"/>
              <a:t>víření, míchání a přeskupování půdy </a:t>
            </a:r>
            <a:r>
              <a:rPr lang="cs-CZ" dirty="0" smtClean="0"/>
              <a:t>prováděné zvířaty významné. </a:t>
            </a:r>
          </a:p>
          <a:p>
            <a:r>
              <a:rPr lang="cs-CZ" dirty="0" smtClean="0"/>
              <a:t>V některých oblastech </a:t>
            </a:r>
            <a:r>
              <a:rPr lang="cs-CZ" b="1" dirty="0" smtClean="0"/>
              <a:t>mravenci přemístí více než tunu půdy na akr za rok</a:t>
            </a:r>
            <a:r>
              <a:rPr lang="cs-CZ" dirty="0" smtClean="0"/>
              <a:t>. Tato tunelovací činnost </a:t>
            </a:r>
            <a:r>
              <a:rPr lang="cs-CZ" b="1" dirty="0" smtClean="0"/>
              <a:t>přesouvá organickou hmotu z povrchu půdy pod zem </a:t>
            </a:r>
            <a:r>
              <a:rPr lang="cs-CZ" dirty="0" smtClean="0"/>
              <a:t>a přivádí </a:t>
            </a:r>
            <a:r>
              <a:rPr lang="cs-CZ" b="1" dirty="0" smtClean="0"/>
              <a:t>podloží na povrch</a:t>
            </a:r>
            <a:r>
              <a:rPr lang="cs-CZ" dirty="0" smtClean="0"/>
              <a:t>, vytváří </a:t>
            </a:r>
            <a:r>
              <a:rPr lang="cs-CZ" b="1" dirty="0" smtClean="0"/>
              <a:t>smíšený substrát </a:t>
            </a:r>
            <a:r>
              <a:rPr lang="cs-CZ" dirty="0" smtClean="0"/>
              <a:t>a přidává </a:t>
            </a:r>
            <a:r>
              <a:rPr lang="cs-CZ" dirty="0" err="1" smtClean="0"/>
              <a:t>makropóry</a:t>
            </a:r>
            <a:r>
              <a:rPr lang="cs-CZ" dirty="0" smtClean="0"/>
              <a:t>, které umožňují pohyb vzduchu a vody v půdě.</a:t>
            </a:r>
          </a:p>
          <a:p>
            <a:r>
              <a:rPr lang="cs-CZ" b="1" dirty="0" smtClean="0"/>
              <a:t>Inženýrské </a:t>
            </a:r>
            <a:r>
              <a:rPr lang="cs-CZ" b="1" dirty="0"/>
              <a:t>médium: Půda je základem </a:t>
            </a:r>
            <a:r>
              <a:rPr lang="cs-CZ" dirty="0"/>
              <a:t>(nebo stavebním materiálem) pro </a:t>
            </a:r>
            <a:r>
              <a:rPr lang="cs-CZ" b="1" dirty="0"/>
              <a:t>silnice, stejně jako domy, mosty, budovy a nespočet dalších staveb.</a:t>
            </a:r>
            <a:r>
              <a:rPr lang="cs-CZ" dirty="0"/>
              <a:t> Různé typy zemin mají proměnlivou únosnost, stlačitelnost, seismickou stabilitu a potenciál bobtnat nebo se smršťovat. </a:t>
            </a:r>
            <a:endParaRPr lang="cs-CZ" dirty="0" smtClean="0"/>
          </a:p>
          <a:p>
            <a:endParaRPr lang="cs-CZ" dirty="0"/>
          </a:p>
        </p:txBody>
      </p:sp>
    </p:spTree>
    <p:extLst>
      <p:ext uri="{BB962C8B-B14F-4D97-AF65-F5344CB8AC3E}">
        <p14:creationId xmlns:p14="http://schemas.microsoft.com/office/powerpoint/2010/main" val="276153208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88925"/>
            <a:ext cx="10515600" cy="434975"/>
          </a:xfrm>
        </p:spPr>
        <p:txBody>
          <a:bodyPr>
            <a:noAutofit/>
          </a:bodyPr>
          <a:lstStyle/>
          <a:p>
            <a:pPr algn="ctr"/>
            <a:r>
              <a:rPr lang="cs-CZ" sz="4000" b="1" dirty="0" smtClean="0"/>
              <a:t>Co je půdní profil ?</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958924" y="933449"/>
            <a:ext cx="8274151" cy="5824121"/>
          </a:xfrm>
          <a:prstGeom prst="rect">
            <a:avLst/>
          </a:prstGeom>
        </p:spPr>
      </p:pic>
    </p:spTree>
    <p:extLst>
      <p:ext uri="{BB962C8B-B14F-4D97-AF65-F5344CB8AC3E}">
        <p14:creationId xmlns:p14="http://schemas.microsoft.com/office/powerpoint/2010/main" val="41072040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9233" y="349224"/>
            <a:ext cx="4823129" cy="915034"/>
          </a:xfrm>
        </p:spPr>
        <p:txBody>
          <a:bodyPr>
            <a:normAutofit/>
          </a:bodyPr>
          <a:lstStyle/>
          <a:p>
            <a:r>
              <a:rPr lang="cs-CZ" sz="4000" b="1" dirty="0" smtClean="0"/>
              <a:t>Co je půdní profil ?</a:t>
            </a:r>
            <a:endParaRPr lang="cs-CZ" sz="4000" b="1" dirty="0"/>
          </a:p>
        </p:txBody>
      </p:sp>
      <p:sp>
        <p:nvSpPr>
          <p:cNvPr id="3" name="Zástupný symbol pro obsah 2"/>
          <p:cNvSpPr>
            <a:spLocks noGrp="1"/>
          </p:cNvSpPr>
          <p:nvPr>
            <p:ph idx="1"/>
          </p:nvPr>
        </p:nvSpPr>
        <p:spPr>
          <a:xfrm>
            <a:off x="591710" y="1825625"/>
            <a:ext cx="7136958" cy="4351338"/>
          </a:xfrm>
        </p:spPr>
        <p:txBody>
          <a:bodyPr/>
          <a:lstStyle/>
          <a:p>
            <a:pPr marL="0" indent="0">
              <a:buNone/>
            </a:pPr>
            <a:r>
              <a:rPr lang="cs-CZ" dirty="0"/>
              <a:t>Půdní profil je </a:t>
            </a:r>
            <a:r>
              <a:rPr lang="cs-CZ" b="1" dirty="0"/>
              <a:t>vertikální průřez půdou od povrchu až po nezvětralý horninový podklad. </a:t>
            </a:r>
            <a:r>
              <a:rPr lang="cs-CZ" dirty="0"/>
              <a:t>Zkoumání půdního profilu se provádí výkopem sondy. </a:t>
            </a:r>
            <a:endParaRPr lang="cs-CZ" dirty="0" smtClean="0"/>
          </a:p>
          <a:p>
            <a:pPr marL="0" indent="0">
              <a:buNone/>
            </a:pPr>
            <a:endParaRPr lang="cs-CZ" dirty="0" smtClean="0"/>
          </a:p>
          <a:p>
            <a:pPr marL="0" indent="0">
              <a:buNone/>
            </a:pPr>
            <a:r>
              <a:rPr lang="cs-CZ" b="1" dirty="0" smtClean="0"/>
              <a:t>Z </a:t>
            </a:r>
            <a:r>
              <a:rPr lang="cs-CZ" b="1" dirty="0"/>
              <a:t>půdního profilu se dají vyčíst půdní horizonty</a:t>
            </a:r>
            <a:r>
              <a:rPr lang="cs-CZ" dirty="0"/>
              <a:t>, kategorie půdy a částečně i chemizmus půdy. </a:t>
            </a:r>
            <a:r>
              <a:rPr lang="cs-CZ" b="1" dirty="0"/>
              <a:t>Nachází se do 120–150 cm pod povrchem</a:t>
            </a:r>
            <a:r>
              <a:rPr lang="cs-CZ" dirty="0"/>
              <a:t>.</a:t>
            </a:r>
          </a:p>
        </p:txBody>
      </p:sp>
      <p:pic>
        <p:nvPicPr>
          <p:cNvPr id="4505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7065" y="135172"/>
            <a:ext cx="3520440" cy="6394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9678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0004" y="357809"/>
            <a:ext cx="10515600" cy="461176"/>
          </a:xfrm>
        </p:spPr>
        <p:txBody>
          <a:bodyPr>
            <a:normAutofit fontScale="90000"/>
          </a:bodyPr>
          <a:lstStyle/>
          <a:p>
            <a:pPr algn="ctr"/>
            <a:r>
              <a:rPr lang="cs-CZ" sz="4000" b="1" dirty="0" smtClean="0"/>
              <a:t>Půdní profil </a:t>
            </a:r>
            <a:r>
              <a:rPr lang="cs-CZ" sz="3200" dirty="0" smtClean="0"/>
              <a:t>versus </a:t>
            </a:r>
            <a:r>
              <a:rPr lang="cs-CZ" sz="4000" b="1" dirty="0" smtClean="0"/>
              <a:t>půdní horizont</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596432" y="1367625"/>
            <a:ext cx="8444202" cy="5460816"/>
          </a:xfrm>
          <a:prstGeom prst="rect">
            <a:avLst/>
          </a:prstGeom>
        </p:spPr>
      </p:pic>
      <p:pic>
        <p:nvPicPr>
          <p:cNvPr id="6" name="Picture 2" descr="FOTO: Půdní profil :: Fotoarchiv - Česká geologická služ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3840" y="1389367"/>
            <a:ext cx="2692450" cy="422214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0058397" y="5732895"/>
            <a:ext cx="1270989" cy="369332"/>
          </a:xfrm>
          <a:prstGeom prst="rect">
            <a:avLst/>
          </a:prstGeom>
          <a:noFill/>
        </p:spPr>
        <p:txBody>
          <a:bodyPr wrap="none" rtlCol="0">
            <a:spAutoFit/>
          </a:bodyPr>
          <a:lstStyle/>
          <a:p>
            <a:r>
              <a:rPr lang="cs-CZ" dirty="0" smtClean="0"/>
              <a:t>Půdní profil</a:t>
            </a:r>
            <a:endParaRPr lang="cs-CZ" dirty="0"/>
          </a:p>
        </p:txBody>
      </p:sp>
      <p:pic>
        <p:nvPicPr>
          <p:cNvPr id="8" name="Picture 4" descr="Zeměpisný web Daniela Svo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6" y="294198"/>
            <a:ext cx="2530389" cy="33414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ock vektor „Půdní profil a půdní horizonty. Pozemek“ (bez autorských  poplatků) 463114829 | Shutter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0240" y="1367625"/>
            <a:ext cx="2604961" cy="256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05312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35522"/>
          </a:xfrm>
        </p:spPr>
        <p:txBody>
          <a:bodyPr>
            <a:normAutofit/>
          </a:bodyPr>
          <a:lstStyle/>
          <a:p>
            <a:pPr algn="ctr"/>
            <a:r>
              <a:rPr lang="cs-CZ" sz="4000" b="1" dirty="0"/>
              <a:t>Diagnostický půdní horizont</a:t>
            </a:r>
          </a:p>
        </p:txBody>
      </p:sp>
      <p:sp>
        <p:nvSpPr>
          <p:cNvPr id="3" name="Zástupný symbol pro obsah 2"/>
          <p:cNvSpPr>
            <a:spLocks noGrp="1"/>
          </p:cNvSpPr>
          <p:nvPr>
            <p:ph idx="1"/>
          </p:nvPr>
        </p:nvSpPr>
        <p:spPr/>
        <p:txBody>
          <a:bodyPr>
            <a:normAutofit lnSpcReduction="10000"/>
          </a:bodyPr>
          <a:lstStyle/>
          <a:p>
            <a:r>
              <a:rPr lang="cs-CZ" b="1" dirty="0" smtClean="0"/>
              <a:t>Diagnostický </a:t>
            </a:r>
            <a:r>
              <a:rPr lang="cs-CZ" b="1" dirty="0"/>
              <a:t>půdní horizont</a:t>
            </a:r>
            <a:r>
              <a:rPr lang="cs-CZ" dirty="0"/>
              <a:t> („</a:t>
            </a:r>
            <a:r>
              <a:rPr lang="cs-CZ" b="1" dirty="0"/>
              <a:t>půdní horizont</a:t>
            </a:r>
            <a:r>
              <a:rPr lang="cs-CZ" dirty="0"/>
              <a:t>“) je </a:t>
            </a:r>
            <a:r>
              <a:rPr lang="cs-CZ" b="1" dirty="0"/>
              <a:t>vrstva půdy, která má specifické horizontální umístění a určité fyzikální a chemické vlastnosti.</a:t>
            </a:r>
            <a:r>
              <a:rPr lang="cs-CZ" dirty="0"/>
              <a:t> Je vymezen souborem vizuálních analytických znaků s hraničními měřitelnými hodnotami. </a:t>
            </a:r>
            <a:r>
              <a:rPr lang="cs-CZ" b="1" dirty="0"/>
              <a:t>Všechny půdní horizonty tvoří půdní profil</a:t>
            </a:r>
            <a:r>
              <a:rPr lang="cs-CZ" b="1" dirty="0" smtClean="0"/>
              <a:t>.</a:t>
            </a:r>
          </a:p>
          <a:p>
            <a:pPr marL="0" indent="0">
              <a:buNone/>
            </a:pPr>
            <a:endParaRPr lang="cs-CZ" b="1" dirty="0"/>
          </a:p>
          <a:p>
            <a:r>
              <a:rPr lang="cs-CZ" dirty="0"/>
              <a:t>Existuje velké množství klasifikací půd pro potřeby různých států, které mají samozřejmě odlišné druhy půd. </a:t>
            </a:r>
            <a:endParaRPr lang="cs-CZ" dirty="0" smtClean="0"/>
          </a:p>
          <a:p>
            <a:endParaRPr lang="cs-CZ" dirty="0"/>
          </a:p>
          <a:p>
            <a:r>
              <a:rPr lang="cs-CZ" dirty="0" smtClean="0"/>
              <a:t>Diagnostické </a:t>
            </a:r>
            <a:r>
              <a:rPr lang="cs-CZ" dirty="0"/>
              <a:t>horizonty se značí kombinací </a:t>
            </a:r>
            <a:r>
              <a:rPr lang="cs-CZ" dirty="0" err="1"/>
              <a:t>písmenočíselných</a:t>
            </a:r>
            <a:r>
              <a:rPr lang="cs-CZ" dirty="0"/>
              <a:t> kódů.</a:t>
            </a:r>
          </a:p>
          <a:p>
            <a:endParaRPr lang="cs-CZ" dirty="0"/>
          </a:p>
        </p:txBody>
      </p:sp>
    </p:spTree>
    <p:extLst>
      <p:ext uri="{BB962C8B-B14F-4D97-AF65-F5344CB8AC3E}">
        <p14:creationId xmlns:p14="http://schemas.microsoft.com/office/powerpoint/2010/main" val="162569045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422053"/>
          </a:xfrm>
        </p:spPr>
        <p:txBody>
          <a:bodyPr>
            <a:normAutofit fontScale="90000"/>
          </a:bodyPr>
          <a:lstStyle/>
          <a:p>
            <a:pPr algn="ctr"/>
            <a:r>
              <a:rPr lang="cs-CZ" sz="4000" b="1" dirty="0" smtClean="0"/>
              <a:t>Půdní horizonty</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982141" y="853936"/>
            <a:ext cx="10513227" cy="5749621"/>
          </a:xfrm>
          <a:prstGeom prst="rect">
            <a:avLst/>
          </a:prstGeom>
        </p:spPr>
      </p:pic>
      <p:pic>
        <p:nvPicPr>
          <p:cNvPr id="5"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340" y="937423"/>
            <a:ext cx="4261054" cy="558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35472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196"/>
            <a:ext cx="10515600" cy="1074061"/>
          </a:xfrm>
        </p:spPr>
        <p:txBody>
          <a:bodyPr>
            <a:normAutofit/>
          </a:bodyPr>
          <a:lstStyle/>
          <a:p>
            <a:pPr algn="ctr"/>
            <a:r>
              <a:rPr lang="cs-CZ" sz="4000" b="1" dirty="0"/>
              <a:t>Značení půdních horizontů</a:t>
            </a:r>
          </a:p>
        </p:txBody>
      </p:sp>
      <p:sp>
        <p:nvSpPr>
          <p:cNvPr id="3" name="Zástupný symbol pro obsah 2"/>
          <p:cNvSpPr>
            <a:spLocks noGrp="1"/>
          </p:cNvSpPr>
          <p:nvPr>
            <p:ph idx="1"/>
          </p:nvPr>
        </p:nvSpPr>
        <p:spPr>
          <a:xfrm>
            <a:off x="512195" y="1340595"/>
            <a:ext cx="10841605" cy="5187425"/>
          </a:xfrm>
        </p:spPr>
        <p:txBody>
          <a:bodyPr>
            <a:normAutofit/>
          </a:bodyPr>
          <a:lstStyle/>
          <a:p>
            <a:r>
              <a:rPr lang="cs-CZ" b="1" dirty="0"/>
              <a:t>velká písmena</a:t>
            </a:r>
            <a:r>
              <a:rPr lang="cs-CZ" dirty="0"/>
              <a:t> – označují hlavní typy horizontů</a:t>
            </a:r>
          </a:p>
          <a:p>
            <a:r>
              <a:rPr lang="cs-CZ" b="1" dirty="0"/>
              <a:t>malá písmena</a:t>
            </a:r>
            <a:r>
              <a:rPr lang="cs-CZ" dirty="0"/>
              <a:t> – označují vlastnosti jednotlivých horizontů (</a:t>
            </a:r>
            <a:r>
              <a:rPr lang="cs-CZ" dirty="0" err="1"/>
              <a:t>subhorizonty</a:t>
            </a:r>
            <a:r>
              <a:rPr lang="cs-CZ" dirty="0"/>
              <a:t>)</a:t>
            </a:r>
          </a:p>
          <a:p>
            <a:r>
              <a:rPr lang="cs-CZ" b="1" dirty="0"/>
              <a:t>arabské číslice v příponě</a:t>
            </a:r>
            <a:r>
              <a:rPr lang="cs-CZ" dirty="0"/>
              <a:t> – určují vertikální členění</a:t>
            </a:r>
          </a:p>
          <a:p>
            <a:r>
              <a:rPr lang="cs-CZ" b="1" dirty="0"/>
              <a:t>arabské číslice v předponě</a:t>
            </a:r>
            <a:r>
              <a:rPr lang="cs-CZ" dirty="0"/>
              <a:t> – určují rozčlenění půdotvorných substrátů</a:t>
            </a:r>
          </a:p>
          <a:p>
            <a:r>
              <a:rPr lang="cs-CZ" dirty="0"/>
              <a:t>Horizonty se označují velkými písmeny – anglické zkratky, popř. číslicemi. K </a:t>
            </a:r>
            <a:r>
              <a:rPr lang="cs-CZ" dirty="0" err="1"/>
              <a:t>subhorizontům</a:t>
            </a:r>
            <a:r>
              <a:rPr lang="cs-CZ" dirty="0"/>
              <a:t> se pak připojuje ještě malé písmeno označující samotný </a:t>
            </a:r>
            <a:r>
              <a:rPr lang="cs-CZ" dirty="0" err="1"/>
              <a:t>subhorizont</a:t>
            </a:r>
            <a:r>
              <a:rPr lang="cs-CZ" dirty="0"/>
              <a:t>. </a:t>
            </a:r>
            <a:endParaRPr lang="cs-CZ" dirty="0" smtClean="0"/>
          </a:p>
          <a:p>
            <a:r>
              <a:rPr lang="cs-CZ" b="1" dirty="0" smtClean="0"/>
              <a:t>Půdní </a:t>
            </a:r>
            <a:r>
              <a:rPr lang="cs-CZ" b="1" dirty="0"/>
              <a:t>horizonty se liší chemismem, fyzikálními vlastnostmi, ale též faunou a florou.</a:t>
            </a:r>
          </a:p>
          <a:p>
            <a:r>
              <a:rPr lang="cs-CZ" dirty="0"/>
              <a:t>Kombinace velkých písmen se používá u přechodných horizontů.</a:t>
            </a:r>
          </a:p>
          <a:p>
            <a:endParaRPr lang="cs-CZ" dirty="0"/>
          </a:p>
        </p:txBody>
      </p:sp>
    </p:spTree>
    <p:extLst>
      <p:ext uri="{BB962C8B-B14F-4D97-AF65-F5344CB8AC3E}">
        <p14:creationId xmlns:p14="http://schemas.microsoft.com/office/powerpoint/2010/main" val="19895946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0004" y="253810"/>
            <a:ext cx="10515600" cy="711200"/>
          </a:xfrm>
        </p:spPr>
        <p:txBody>
          <a:bodyPr>
            <a:normAutofit/>
          </a:bodyPr>
          <a:lstStyle/>
          <a:p>
            <a:pPr algn="ctr"/>
            <a:r>
              <a:rPr lang="cs-CZ" sz="4000" b="1" dirty="0" smtClean="0"/>
              <a:t>Půdní horizonty</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342137" y="1004765"/>
            <a:ext cx="10186322" cy="5925377"/>
          </a:xfrm>
          <a:prstGeom prst="rect">
            <a:avLst/>
          </a:prstGeom>
        </p:spPr>
      </p:pic>
    </p:spTree>
    <p:extLst>
      <p:ext uri="{BB962C8B-B14F-4D97-AF65-F5344CB8AC3E}">
        <p14:creationId xmlns:p14="http://schemas.microsoft.com/office/powerpoint/2010/main" val="47850085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9875"/>
            <a:ext cx="10515600" cy="511175"/>
          </a:xfrm>
        </p:spPr>
        <p:txBody>
          <a:bodyPr>
            <a:normAutofit fontScale="90000"/>
          </a:bodyPr>
          <a:lstStyle/>
          <a:p>
            <a:pPr algn="ctr"/>
            <a:r>
              <a:rPr lang="cs-CZ" sz="4000" b="1" dirty="0" smtClean="0"/>
              <a:t>Co jsou půdní typy ?</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2433897" y="1009650"/>
            <a:ext cx="7629470" cy="5753100"/>
          </a:xfrm>
          <a:prstGeom prst="rect">
            <a:avLst/>
          </a:prstGeom>
        </p:spPr>
      </p:pic>
    </p:spTree>
    <p:extLst>
      <p:ext uri="{BB962C8B-B14F-4D97-AF65-F5344CB8AC3E}">
        <p14:creationId xmlns:p14="http://schemas.microsoft.com/office/powerpoint/2010/main" val="19954353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053" y="134546"/>
            <a:ext cx="10515600" cy="851425"/>
          </a:xfrm>
        </p:spPr>
        <p:txBody>
          <a:bodyPr>
            <a:normAutofit/>
          </a:bodyPr>
          <a:lstStyle/>
          <a:p>
            <a:pPr algn="ctr"/>
            <a:r>
              <a:rPr lang="cs-CZ" sz="4000" b="1" dirty="0" smtClean="0"/>
              <a:t>Dělení půd na typy</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357809" y="928163"/>
            <a:ext cx="11752028" cy="5929837"/>
          </a:xfrm>
          <a:prstGeom prst="rect">
            <a:avLst/>
          </a:prstGeom>
        </p:spPr>
      </p:pic>
    </p:spTree>
    <p:extLst>
      <p:ext uri="{BB962C8B-B14F-4D97-AF65-F5344CB8AC3E}">
        <p14:creationId xmlns:p14="http://schemas.microsoft.com/office/powerpoint/2010/main" val="84680985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053" y="190199"/>
            <a:ext cx="10515600" cy="1018402"/>
          </a:xfrm>
        </p:spPr>
        <p:txBody>
          <a:bodyPr>
            <a:normAutofit/>
          </a:bodyPr>
          <a:lstStyle/>
          <a:p>
            <a:pPr algn="ctr"/>
            <a:r>
              <a:rPr lang="pl-PL" b="1" dirty="0" smtClean="0"/>
              <a:t>Půdní typy </a:t>
            </a:r>
            <a:endParaRPr lang="cs-CZ" dirty="0"/>
          </a:p>
        </p:txBody>
      </p:sp>
      <p:sp>
        <p:nvSpPr>
          <p:cNvPr id="4" name="Obdélník 3"/>
          <p:cNvSpPr/>
          <p:nvPr/>
        </p:nvSpPr>
        <p:spPr>
          <a:xfrm>
            <a:off x="373711" y="1314757"/>
            <a:ext cx="11003942" cy="4154984"/>
          </a:xfrm>
          <a:prstGeom prst="rect">
            <a:avLst/>
          </a:prstGeom>
        </p:spPr>
        <p:txBody>
          <a:bodyPr wrap="square">
            <a:spAutoFit/>
          </a:bodyPr>
          <a:lstStyle/>
          <a:p>
            <a:pPr marL="342900" indent="-342900">
              <a:buFont typeface="Arial" panose="020B0604020202020204" pitchFamily="34" charset="0"/>
              <a:buChar char="•"/>
            </a:pPr>
            <a:r>
              <a:rPr lang="cs-CZ" sz="2400" b="1" dirty="0">
                <a:solidFill>
                  <a:srgbClr val="202122"/>
                </a:solidFill>
                <a:latin typeface="Arial" panose="020B0604020202020204" pitchFamily="34" charset="0"/>
              </a:rPr>
              <a:t>Půdní typ</a:t>
            </a:r>
            <a:r>
              <a:rPr lang="cs-CZ" sz="2400" dirty="0">
                <a:solidFill>
                  <a:srgbClr val="202122"/>
                </a:solidFill>
                <a:latin typeface="Arial" panose="020B0604020202020204" pitchFamily="34" charset="0"/>
              </a:rPr>
              <a:t> je kategorizační jednotka </a:t>
            </a:r>
            <a:r>
              <a:rPr lang="cs-CZ" sz="2400" dirty="0">
                <a:latin typeface="Arial" panose="020B0604020202020204" pitchFamily="34" charset="0"/>
              </a:rPr>
              <a:t>Taxonomického klasifikačního systému půd ČR</a:t>
            </a:r>
            <a:r>
              <a:rPr lang="cs-CZ" sz="2400" dirty="0">
                <a:solidFill>
                  <a:srgbClr val="202122"/>
                </a:solidFill>
                <a:latin typeface="Arial" panose="020B0604020202020204" pitchFamily="34" charset="0"/>
              </a:rPr>
              <a:t>. </a:t>
            </a:r>
            <a:endParaRPr lang="cs-CZ" sz="2400" dirty="0" smtClean="0">
              <a:solidFill>
                <a:srgbClr val="202122"/>
              </a:solidFill>
              <a:latin typeface="Arial" panose="020B0604020202020204" pitchFamily="34" charset="0"/>
            </a:endParaRPr>
          </a:p>
          <a:p>
            <a:endParaRPr lang="cs-CZ" sz="2400" dirty="0" smtClean="0">
              <a:solidFill>
                <a:srgbClr val="202122"/>
              </a:solidFill>
              <a:latin typeface="Arial" panose="020B0604020202020204" pitchFamily="34" charset="0"/>
            </a:endParaRPr>
          </a:p>
          <a:p>
            <a:pPr marL="342900" indent="-342900">
              <a:buFont typeface="Arial" panose="020B0604020202020204" pitchFamily="34" charset="0"/>
              <a:buChar char="•"/>
            </a:pPr>
            <a:r>
              <a:rPr lang="cs-CZ" sz="2400" dirty="0" smtClean="0">
                <a:latin typeface="Arial" panose="020B0604020202020204" pitchFamily="34" charset="0"/>
              </a:rPr>
              <a:t>Půdy</a:t>
            </a:r>
            <a:r>
              <a:rPr lang="cs-CZ" sz="2400" dirty="0" smtClean="0">
                <a:solidFill>
                  <a:srgbClr val="202122"/>
                </a:solidFill>
                <a:latin typeface="Arial" panose="020B0604020202020204" pitchFamily="34" charset="0"/>
              </a:rPr>
              <a:t> jsou řazeny vždy do půdních typů dle stejných </a:t>
            </a:r>
            <a:r>
              <a:rPr lang="cs-CZ" sz="2400" u="sng" dirty="0" smtClean="0">
                <a:latin typeface="Arial" panose="020B0604020202020204" pitchFamily="34" charset="0"/>
              </a:rPr>
              <a:t>diagnostických horizontů</a:t>
            </a:r>
            <a:r>
              <a:rPr lang="cs-CZ" sz="2400" dirty="0" smtClean="0">
                <a:solidFill>
                  <a:srgbClr val="202122"/>
                </a:solidFill>
                <a:latin typeface="Arial" panose="020B0604020202020204" pitchFamily="34" charset="0"/>
              </a:rPr>
              <a:t>.</a:t>
            </a:r>
          </a:p>
          <a:p>
            <a:endParaRPr lang="cs-CZ" sz="2400" dirty="0" smtClean="0">
              <a:solidFill>
                <a:srgbClr val="202122"/>
              </a:solidFill>
              <a:latin typeface="Arial" panose="020B0604020202020204" pitchFamily="34" charset="0"/>
            </a:endParaRPr>
          </a:p>
          <a:p>
            <a:pPr marL="342900" indent="-342900">
              <a:buFont typeface="Arial" panose="020B0604020202020204" pitchFamily="34" charset="0"/>
              <a:buChar char="•"/>
            </a:pPr>
            <a:r>
              <a:rPr lang="cs-CZ" sz="2400" dirty="0" smtClean="0">
                <a:solidFill>
                  <a:srgbClr val="202122"/>
                </a:solidFill>
                <a:latin typeface="Arial" panose="020B0604020202020204" pitchFamily="34" charset="0"/>
              </a:rPr>
              <a:t>Československá </a:t>
            </a:r>
            <a:r>
              <a:rPr lang="cs-CZ" sz="2400" dirty="0">
                <a:solidFill>
                  <a:srgbClr val="202122"/>
                </a:solidFill>
                <a:latin typeface="Arial" panose="020B0604020202020204" pitchFamily="34" charset="0"/>
              </a:rPr>
              <a:t>klasifikace obsahuje 21 půdních typů, z čehož 18 z nich se vyskytuje na území České republiky. </a:t>
            </a:r>
            <a:endParaRPr lang="cs-CZ" sz="2400" dirty="0" smtClean="0">
              <a:solidFill>
                <a:srgbClr val="202122"/>
              </a:solidFill>
              <a:latin typeface="Arial" panose="020B0604020202020204" pitchFamily="34" charset="0"/>
            </a:endParaRPr>
          </a:p>
          <a:p>
            <a:endParaRPr lang="cs-CZ" sz="2400" dirty="0" smtClean="0">
              <a:solidFill>
                <a:srgbClr val="202122"/>
              </a:solidFill>
              <a:latin typeface="Arial" panose="020B0604020202020204" pitchFamily="34" charset="0"/>
            </a:endParaRPr>
          </a:p>
          <a:p>
            <a:pPr marL="342900" indent="-342900">
              <a:buFont typeface="Arial" panose="020B0604020202020204" pitchFamily="34" charset="0"/>
              <a:buChar char="•"/>
            </a:pPr>
            <a:r>
              <a:rPr lang="cs-CZ" sz="2400" dirty="0" smtClean="0"/>
              <a:t>Půdní </a:t>
            </a:r>
            <a:r>
              <a:rPr lang="cs-CZ" sz="2400" dirty="0"/>
              <a:t>typy se označují dvěma velkými písmeny</a:t>
            </a:r>
            <a:r>
              <a:rPr lang="cs-CZ" dirty="0"/>
              <a:t>.</a:t>
            </a:r>
            <a:endParaRPr lang="cs-CZ" sz="2400" dirty="0" smtClean="0">
              <a:solidFill>
                <a:srgbClr val="202122"/>
              </a:solidFill>
              <a:latin typeface="Arial" panose="020B0604020202020204" pitchFamily="34" charset="0"/>
            </a:endParaRPr>
          </a:p>
          <a:p>
            <a:pPr marL="342900" indent="-342900">
              <a:buFont typeface="Arial" panose="020B0604020202020204" pitchFamily="34" charset="0"/>
              <a:buChar char="•"/>
            </a:pPr>
            <a:endParaRPr lang="cs-CZ" sz="2400" dirty="0"/>
          </a:p>
        </p:txBody>
      </p:sp>
      <p:sp>
        <p:nvSpPr>
          <p:cNvPr id="6" name="Zástupný symbol pro obsah 5"/>
          <p:cNvSpPr>
            <a:spLocks noGrp="1"/>
          </p:cNvSpPr>
          <p:nvPr>
            <p:ph idx="1"/>
          </p:nvPr>
        </p:nvSpPr>
        <p:spPr/>
        <p:txBody>
          <a:bodyPr/>
          <a:lstStyle/>
          <a:p>
            <a:endParaRPr lang="cs-CZ"/>
          </a:p>
        </p:txBody>
      </p:sp>
    </p:spTree>
    <p:extLst>
      <p:ext uri="{BB962C8B-B14F-4D97-AF65-F5344CB8AC3E}">
        <p14:creationId xmlns:p14="http://schemas.microsoft.com/office/powerpoint/2010/main" val="726855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50" y="5565776"/>
            <a:ext cx="11387137" cy="1301750"/>
          </a:xfrm>
        </p:spPr>
        <p:txBody>
          <a:bodyPr>
            <a:noAutofit/>
          </a:bodyPr>
          <a:lstStyle/>
          <a:p>
            <a:pPr algn="ctr"/>
            <a:r>
              <a:rPr lang="cs-CZ" sz="2200" dirty="0" smtClean="0">
                <a:latin typeface="+mn-lt"/>
              </a:rPr>
              <a:t>Půda </a:t>
            </a:r>
            <a:r>
              <a:rPr lang="cs-CZ" sz="2200" dirty="0">
                <a:latin typeface="+mn-lt"/>
              </a:rPr>
              <a:t>poskytuje mnoho základních funkcí, včetně (ve směru hodinových ručiček zleva): média, ve kterém může </a:t>
            </a:r>
            <a:r>
              <a:rPr lang="cs-CZ" sz="2200" b="1" dirty="0">
                <a:latin typeface="+mn-lt"/>
              </a:rPr>
              <a:t>růst rostlinný </a:t>
            </a:r>
            <a:r>
              <a:rPr lang="cs-CZ" sz="2200" b="1" dirty="0" smtClean="0">
                <a:latin typeface="+mn-lt"/>
              </a:rPr>
              <a:t>život</a:t>
            </a:r>
            <a:r>
              <a:rPr lang="cs-CZ" sz="2200" dirty="0" smtClean="0">
                <a:latin typeface="+mn-lt"/>
              </a:rPr>
              <a:t>, </a:t>
            </a:r>
            <a:r>
              <a:rPr lang="cs-CZ" sz="2200" b="1" dirty="0">
                <a:latin typeface="+mn-lt"/>
              </a:rPr>
              <a:t>zásobování vodou a </a:t>
            </a:r>
            <a:r>
              <a:rPr lang="cs-CZ" sz="2200" b="1" dirty="0" smtClean="0">
                <a:latin typeface="+mn-lt"/>
              </a:rPr>
              <a:t>filtrace</a:t>
            </a:r>
            <a:r>
              <a:rPr lang="cs-CZ" sz="2200" dirty="0" smtClean="0">
                <a:latin typeface="+mn-lt"/>
              </a:rPr>
              <a:t>, </a:t>
            </a:r>
            <a:r>
              <a:rPr lang="cs-CZ" sz="2200" b="1" dirty="0">
                <a:latin typeface="+mn-lt"/>
              </a:rPr>
              <a:t>recyklace a skladování </a:t>
            </a:r>
            <a:r>
              <a:rPr lang="cs-CZ" sz="2200" dirty="0">
                <a:latin typeface="+mn-lt"/>
              </a:rPr>
              <a:t>organické hmoty </a:t>
            </a:r>
            <a:r>
              <a:rPr lang="cs-CZ" sz="2200" dirty="0" smtClean="0">
                <a:latin typeface="+mn-lt"/>
              </a:rPr>
              <a:t>(na obrázku zemědělec </a:t>
            </a:r>
            <a:r>
              <a:rPr lang="cs-CZ" sz="2200" dirty="0">
                <a:latin typeface="+mn-lt"/>
              </a:rPr>
              <a:t>používá půdní sondu ke kontrole hloubky organické hmoty) a </a:t>
            </a:r>
            <a:r>
              <a:rPr lang="cs-CZ" sz="2200" b="1" dirty="0">
                <a:latin typeface="+mn-lt"/>
              </a:rPr>
              <a:t>úkryt pro různá zvířata </a:t>
            </a:r>
            <a:r>
              <a:rPr lang="cs-CZ" sz="2200" dirty="0">
                <a:latin typeface="+mn-lt"/>
              </a:rPr>
              <a:t>(jako jsou </a:t>
            </a:r>
            <a:r>
              <a:rPr lang="cs-CZ" sz="2200" dirty="0" smtClean="0">
                <a:latin typeface="+mn-lt"/>
              </a:rPr>
              <a:t>svišti, čmeláci aj.).</a:t>
            </a:r>
            <a:endParaRPr lang="cs-CZ" sz="2200" dirty="0">
              <a:latin typeface="+mn-lt"/>
            </a:endParaRPr>
          </a:p>
        </p:txBody>
      </p:sp>
      <p:pic>
        <p:nvPicPr>
          <p:cNvPr id="4" name="Zástupný symbol pro obsah 3"/>
          <p:cNvPicPr>
            <a:picLocks noGrp="1" noChangeAspect="1"/>
          </p:cNvPicPr>
          <p:nvPr>
            <p:ph idx="1"/>
          </p:nvPr>
        </p:nvPicPr>
        <p:blipFill>
          <a:blip r:embed="rId2"/>
          <a:stretch>
            <a:fillRect/>
          </a:stretch>
        </p:blipFill>
        <p:spPr>
          <a:xfrm>
            <a:off x="1814566" y="658773"/>
            <a:ext cx="8426458" cy="4907003"/>
          </a:xfrm>
          <a:prstGeom prst="rect">
            <a:avLst/>
          </a:prstGeom>
        </p:spPr>
      </p:pic>
      <p:sp>
        <p:nvSpPr>
          <p:cNvPr id="6" name="TextovéPole 5"/>
          <p:cNvSpPr txBox="1"/>
          <p:nvPr/>
        </p:nvSpPr>
        <p:spPr>
          <a:xfrm>
            <a:off x="4324350" y="104775"/>
            <a:ext cx="3574312" cy="553998"/>
          </a:xfrm>
          <a:prstGeom prst="rect">
            <a:avLst/>
          </a:prstGeom>
          <a:noFill/>
        </p:spPr>
        <p:txBody>
          <a:bodyPr wrap="none" rtlCol="0">
            <a:spAutoFit/>
          </a:bodyPr>
          <a:lstStyle/>
          <a:p>
            <a:r>
              <a:rPr lang="cs-CZ" sz="3000" b="1" dirty="0" smtClean="0"/>
              <a:t>Základní funkce půdy</a:t>
            </a:r>
            <a:endParaRPr lang="cs-CZ" sz="3000" b="1" dirty="0"/>
          </a:p>
        </p:txBody>
      </p:sp>
    </p:spTree>
    <p:extLst>
      <p:ext uri="{BB962C8B-B14F-4D97-AF65-F5344CB8AC3E}">
        <p14:creationId xmlns:p14="http://schemas.microsoft.com/office/powerpoint/2010/main" val="140429878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3554" name="Picture 2" descr="Půdní obal Země, nacházející se na povrchu litosféry.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7215" y="147900"/>
            <a:ext cx="8579723" cy="643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26473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51425"/>
          </a:xfrm>
        </p:spPr>
        <p:txBody>
          <a:bodyPr>
            <a:normAutofit/>
          </a:bodyPr>
          <a:lstStyle/>
          <a:p>
            <a:pPr algn="ctr"/>
            <a:r>
              <a:rPr lang="cs-CZ" sz="4000" b="1" dirty="0" smtClean="0"/>
              <a:t>Vertikální zonalita půd (výšková stupňovitost)</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907137" y="1216551"/>
            <a:ext cx="8415086" cy="5224006"/>
          </a:xfrm>
          <a:prstGeom prst="rect">
            <a:avLst/>
          </a:prstGeom>
        </p:spPr>
      </p:pic>
    </p:spTree>
    <p:extLst>
      <p:ext uri="{BB962C8B-B14F-4D97-AF65-F5344CB8AC3E}">
        <p14:creationId xmlns:p14="http://schemas.microsoft.com/office/powerpoint/2010/main" val="222324710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34539"/>
            <a:ext cx="10515600" cy="946840"/>
          </a:xfrm>
        </p:spPr>
        <p:txBody>
          <a:bodyPr>
            <a:normAutofit/>
          </a:bodyPr>
          <a:lstStyle/>
          <a:p>
            <a:pPr algn="ctr"/>
            <a:r>
              <a:rPr lang="cs-CZ" sz="4000" b="1" dirty="0"/>
              <a:t>Černozem</a:t>
            </a:r>
          </a:p>
        </p:txBody>
      </p:sp>
      <p:sp>
        <p:nvSpPr>
          <p:cNvPr id="3" name="Zástupný symbol pro obsah 2"/>
          <p:cNvSpPr>
            <a:spLocks noGrp="1"/>
          </p:cNvSpPr>
          <p:nvPr>
            <p:ph idx="1"/>
          </p:nvPr>
        </p:nvSpPr>
        <p:spPr>
          <a:xfrm>
            <a:off x="103367" y="1300837"/>
            <a:ext cx="11958762" cy="4351338"/>
          </a:xfrm>
        </p:spPr>
        <p:txBody>
          <a:bodyPr/>
          <a:lstStyle/>
          <a:p>
            <a:r>
              <a:rPr lang="cs-CZ" b="1" dirty="0"/>
              <a:t>Černozem</a:t>
            </a:r>
            <a:r>
              <a:rPr lang="cs-CZ" dirty="0"/>
              <a:t> </a:t>
            </a:r>
            <a:r>
              <a:rPr lang="cs-CZ" dirty="0" smtClean="0"/>
              <a:t>je </a:t>
            </a:r>
            <a:r>
              <a:rPr lang="cs-CZ" b="1" dirty="0"/>
              <a:t>nejúrodnější mírně vápnitý půdní typ</a:t>
            </a:r>
            <a:r>
              <a:rPr lang="cs-CZ" dirty="0"/>
              <a:t> ležící na sprašových pokryvech nížin, na místě stepí a lesostepí, má nasycený sorpční komplex. Jsou to také </a:t>
            </a:r>
            <a:r>
              <a:rPr lang="cs-CZ" b="1" dirty="0"/>
              <a:t>nejúrodnější půdy mírného pásma</a:t>
            </a:r>
            <a:r>
              <a:rPr lang="cs-CZ" b="1" dirty="0" smtClean="0"/>
              <a:t>.</a:t>
            </a:r>
          </a:p>
          <a:p>
            <a:endParaRPr lang="cs-CZ" b="1" dirty="0"/>
          </a:p>
          <a:p>
            <a:r>
              <a:rPr lang="cs-CZ" dirty="0"/>
              <a:t>Na Zemi se nacházejí </a:t>
            </a:r>
            <a:r>
              <a:rPr lang="cs-CZ" b="1" dirty="0"/>
              <a:t>dvě velké černozemní oblasti</a:t>
            </a:r>
            <a:r>
              <a:rPr lang="cs-CZ" dirty="0"/>
              <a:t>: jednak prérie v okolí Velkých jezer v Severní Americe, jednak </a:t>
            </a:r>
            <a:r>
              <a:rPr lang="cs-CZ" dirty="0" smtClean="0"/>
              <a:t>na </a:t>
            </a:r>
            <a:r>
              <a:rPr lang="cs-CZ" dirty="0"/>
              <a:t>jižní Ukrajině, jižním a středním Rusku a na Sibiři. </a:t>
            </a:r>
            <a:endParaRPr lang="cs-CZ" dirty="0" smtClean="0"/>
          </a:p>
          <a:p>
            <a:endParaRPr lang="cs-CZ" dirty="0"/>
          </a:p>
          <a:p>
            <a:r>
              <a:rPr lang="cs-CZ" dirty="0" smtClean="0"/>
              <a:t>V</a:t>
            </a:r>
            <a:r>
              <a:rPr lang="cs-CZ" dirty="0"/>
              <a:t> Česku se černozem vyskytuje na jižní Moravě a částečně i v Polabí.</a:t>
            </a:r>
          </a:p>
        </p:txBody>
      </p:sp>
    </p:spTree>
    <p:extLst>
      <p:ext uri="{BB962C8B-B14F-4D97-AF65-F5344CB8AC3E}">
        <p14:creationId xmlns:p14="http://schemas.microsoft.com/office/powerpoint/2010/main" val="390248837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9458"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910" y="0"/>
            <a:ext cx="121897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 y="7951"/>
            <a:ext cx="9419182" cy="553998"/>
          </a:xfrm>
          <a:prstGeom prst="rect">
            <a:avLst/>
          </a:prstGeom>
          <a:noFill/>
        </p:spPr>
        <p:txBody>
          <a:bodyPr wrap="none" rtlCol="0">
            <a:spAutoFit/>
          </a:bodyPr>
          <a:lstStyle/>
          <a:p>
            <a:r>
              <a:rPr lang="cs-CZ" dirty="0"/>
              <a:t> </a:t>
            </a:r>
            <a:r>
              <a:rPr lang="cs-CZ" sz="3000" dirty="0" smtClean="0"/>
              <a:t>Černozem na </a:t>
            </a:r>
            <a:r>
              <a:rPr lang="cs-CZ" sz="3000" dirty="0"/>
              <a:t>poli v okresu Orange ve státě New York v USA</a:t>
            </a:r>
          </a:p>
        </p:txBody>
      </p:sp>
    </p:spTree>
    <p:extLst>
      <p:ext uri="{BB962C8B-B14F-4D97-AF65-F5344CB8AC3E}">
        <p14:creationId xmlns:p14="http://schemas.microsoft.com/office/powerpoint/2010/main" val="264749851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66343"/>
            <a:ext cx="10515600" cy="756009"/>
          </a:xfrm>
        </p:spPr>
        <p:txBody>
          <a:bodyPr>
            <a:normAutofit/>
          </a:bodyPr>
          <a:lstStyle/>
          <a:p>
            <a:pPr algn="ctr"/>
            <a:r>
              <a:rPr lang="cs-CZ" sz="4000" b="1" dirty="0" smtClean="0"/>
              <a:t>Rozmístění černozemí na Zemi</a:t>
            </a:r>
            <a:endParaRPr lang="cs-CZ" sz="4000" b="1" dirty="0"/>
          </a:p>
        </p:txBody>
      </p:sp>
      <p:pic>
        <p:nvPicPr>
          <p:cNvPr id="20482"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922352"/>
            <a:ext cx="10579873" cy="545853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1104940" y="6380882"/>
            <a:ext cx="10029825" cy="409575"/>
          </a:xfrm>
          <a:prstGeom prst="rect">
            <a:avLst/>
          </a:prstGeom>
        </p:spPr>
      </p:pic>
    </p:spTree>
    <p:extLst>
      <p:ext uri="{BB962C8B-B14F-4D97-AF65-F5344CB8AC3E}">
        <p14:creationId xmlns:p14="http://schemas.microsoft.com/office/powerpoint/2010/main" val="42554967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aštanovitá půda: vlastnosti, vlastnos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24" y="110990"/>
            <a:ext cx="5866919" cy="440018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901810" y="214050"/>
            <a:ext cx="4640249" cy="644691"/>
          </a:xfrm>
        </p:spPr>
        <p:txBody>
          <a:bodyPr>
            <a:normAutofit/>
          </a:bodyPr>
          <a:lstStyle/>
          <a:p>
            <a:pPr algn="ctr"/>
            <a:r>
              <a:rPr lang="cs-CZ" sz="4000" b="1" dirty="0" smtClean="0"/>
              <a:t>Kaštanové půdy</a:t>
            </a:r>
            <a:endParaRPr lang="cs-CZ" sz="4000" b="1" dirty="0"/>
          </a:p>
        </p:txBody>
      </p:sp>
      <p:sp>
        <p:nvSpPr>
          <p:cNvPr id="3" name="Zástupný symbol pro obsah 2"/>
          <p:cNvSpPr>
            <a:spLocks noGrp="1"/>
          </p:cNvSpPr>
          <p:nvPr>
            <p:ph idx="1"/>
          </p:nvPr>
        </p:nvSpPr>
        <p:spPr>
          <a:xfrm>
            <a:off x="233898" y="4738980"/>
            <a:ext cx="11750566" cy="1852654"/>
          </a:xfrm>
        </p:spPr>
        <p:txBody>
          <a:bodyPr>
            <a:normAutofit lnSpcReduction="10000"/>
          </a:bodyPr>
          <a:lstStyle/>
          <a:p>
            <a:pPr marL="0" indent="0">
              <a:buNone/>
            </a:pPr>
            <a:r>
              <a:rPr lang="cs-CZ" dirty="0"/>
              <a:t>V</a:t>
            </a:r>
            <a:r>
              <a:rPr lang="cs-CZ" dirty="0" smtClean="0"/>
              <a:t>znikají </a:t>
            </a:r>
            <a:r>
              <a:rPr lang="cs-CZ" b="1" dirty="0"/>
              <a:t>degradací černozemí</a:t>
            </a:r>
            <a:r>
              <a:rPr lang="cs-CZ" dirty="0"/>
              <a:t>. </a:t>
            </a:r>
            <a:endParaRPr lang="cs-CZ" dirty="0" smtClean="0"/>
          </a:p>
          <a:p>
            <a:pPr marL="0" indent="0">
              <a:buNone/>
            </a:pPr>
            <a:r>
              <a:rPr lang="cs-CZ" dirty="0" smtClean="0"/>
              <a:t>Nachází </a:t>
            </a:r>
            <a:r>
              <a:rPr lang="cs-CZ" dirty="0"/>
              <a:t>se v </a:t>
            </a:r>
            <a:r>
              <a:rPr lang="cs-CZ" b="1" dirty="0"/>
              <a:t>kontinentálních</a:t>
            </a:r>
            <a:r>
              <a:rPr lang="cs-CZ" b="1" dirty="0" smtClean="0"/>
              <a:t>, sušších </a:t>
            </a:r>
            <a:r>
              <a:rPr lang="cs-CZ" b="1" dirty="0"/>
              <a:t>oblastech stepí</a:t>
            </a:r>
            <a:r>
              <a:rPr lang="cs-CZ" dirty="0"/>
              <a:t>. </a:t>
            </a:r>
          </a:p>
          <a:p>
            <a:pPr marL="0" indent="0">
              <a:buNone/>
            </a:pPr>
            <a:r>
              <a:rPr lang="cs-CZ" dirty="0" smtClean="0"/>
              <a:t>Obsahují </a:t>
            </a:r>
            <a:r>
              <a:rPr lang="cs-CZ" dirty="0"/>
              <a:t>méně </a:t>
            </a:r>
            <a:r>
              <a:rPr lang="cs-CZ" b="1" dirty="0"/>
              <a:t>humusu než černozemě </a:t>
            </a:r>
            <a:r>
              <a:rPr lang="cs-CZ" dirty="0"/>
              <a:t>ale pravidelným zavlažováním lze kaštanové půdy </a:t>
            </a:r>
            <a:r>
              <a:rPr lang="cs-CZ" b="1" dirty="0"/>
              <a:t>obdělávat a využívat v zemědělství</a:t>
            </a:r>
            <a:r>
              <a:rPr lang="cs-CZ" dirty="0"/>
              <a:t>.</a:t>
            </a:r>
          </a:p>
        </p:txBody>
      </p:sp>
      <p:pic>
        <p:nvPicPr>
          <p:cNvPr id="27652" name="Picture 4" descr="Kaštanovitá půda: vlastnosti, vlastnos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109" y="110990"/>
            <a:ext cx="3578487" cy="537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62674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053" y="174302"/>
            <a:ext cx="6906371" cy="803710"/>
          </a:xfrm>
        </p:spPr>
        <p:txBody>
          <a:bodyPr>
            <a:noAutofit/>
          </a:bodyPr>
          <a:lstStyle/>
          <a:p>
            <a:pPr algn="ctr"/>
            <a:r>
              <a:rPr lang="cs-CZ" sz="4000" b="1" dirty="0" smtClean="0"/>
              <a:t>Hnědozemě</a:t>
            </a:r>
            <a:endParaRPr lang="cs-CZ" sz="4000" b="1" dirty="0"/>
          </a:p>
        </p:txBody>
      </p:sp>
      <p:sp>
        <p:nvSpPr>
          <p:cNvPr id="3" name="Zástupný symbol pro obsah 2"/>
          <p:cNvSpPr>
            <a:spLocks noGrp="1"/>
          </p:cNvSpPr>
          <p:nvPr>
            <p:ph idx="1"/>
          </p:nvPr>
        </p:nvSpPr>
        <p:spPr>
          <a:xfrm>
            <a:off x="119274" y="978012"/>
            <a:ext cx="7927450" cy="5629523"/>
          </a:xfrm>
        </p:spPr>
        <p:txBody>
          <a:bodyPr>
            <a:normAutofit fontScale="92500" lnSpcReduction="10000"/>
          </a:bodyPr>
          <a:lstStyle/>
          <a:p>
            <a:r>
              <a:rPr lang="cs-CZ" sz="2600" b="1" dirty="0"/>
              <a:t>Hnědozem</a:t>
            </a:r>
            <a:r>
              <a:rPr lang="cs-CZ" sz="2600" dirty="0"/>
              <a:t> (</a:t>
            </a:r>
            <a:r>
              <a:rPr lang="cs-CZ" sz="2600" i="1" dirty="0"/>
              <a:t>HM</a:t>
            </a:r>
            <a:r>
              <a:rPr lang="cs-CZ" sz="2600" dirty="0"/>
              <a:t>) je půdní typ typický svou hnědou barvou, od níž je odvozen jeho název. Vzniká půdotvorným procesem </a:t>
            </a:r>
            <a:r>
              <a:rPr lang="cs-CZ" sz="2600" b="1" dirty="0"/>
              <a:t>zvaným </a:t>
            </a:r>
            <a:r>
              <a:rPr lang="cs-CZ" sz="2600" b="1" dirty="0" err="1"/>
              <a:t>ilimerizace</a:t>
            </a:r>
            <a:r>
              <a:rPr lang="cs-CZ" sz="2600" dirty="0"/>
              <a:t>. Je </a:t>
            </a:r>
            <a:r>
              <a:rPr lang="cs-CZ" sz="2600" b="1" dirty="0"/>
              <a:t>méně kvalitní než černozem</a:t>
            </a:r>
            <a:r>
              <a:rPr lang="cs-CZ" sz="2600" dirty="0"/>
              <a:t> (vyjma extrémně suchých období). Hnědozemě mají jen </a:t>
            </a:r>
            <a:r>
              <a:rPr lang="cs-CZ" sz="2600" b="1" dirty="0"/>
              <a:t>málo diferenciované vzájemné půdní horizonty</a:t>
            </a:r>
            <a:r>
              <a:rPr lang="cs-CZ" sz="2600" b="1" dirty="0" smtClean="0"/>
              <a:t>.</a:t>
            </a:r>
            <a:endParaRPr lang="cs-CZ" sz="2600" b="1" dirty="0"/>
          </a:p>
          <a:p>
            <a:r>
              <a:rPr lang="cs-CZ" sz="2600" dirty="0"/>
              <a:t>Hnědozemě jsou </a:t>
            </a:r>
            <a:r>
              <a:rPr lang="cs-CZ" sz="2600" b="1" dirty="0"/>
              <a:t>typické pro rovinaté či jen mírně zvlněné oblasti</a:t>
            </a:r>
            <a:r>
              <a:rPr lang="cs-CZ" sz="2600" dirty="0"/>
              <a:t>, kde se </a:t>
            </a:r>
            <a:r>
              <a:rPr lang="cs-CZ" sz="2600" b="1" dirty="0"/>
              <a:t>dříve vyskytovaly spraše či sprašové </a:t>
            </a:r>
            <a:r>
              <a:rPr lang="cs-CZ" sz="2600" dirty="0"/>
              <a:t>hlíny vznikající převážně v dobách ledových v předpolí ledovců. Původní vegetační pokrytí bylo </a:t>
            </a:r>
            <a:r>
              <a:rPr lang="cs-CZ" sz="2600" b="1" dirty="0"/>
              <a:t>tvořeno listnatým lesem</a:t>
            </a:r>
            <a:r>
              <a:rPr lang="cs-CZ" sz="2600" dirty="0"/>
              <a:t>, který později </a:t>
            </a:r>
            <a:r>
              <a:rPr lang="cs-CZ" sz="2600" b="1" dirty="0"/>
              <a:t>ustoupil zemědělskému využití</a:t>
            </a:r>
            <a:r>
              <a:rPr lang="cs-CZ" sz="2600" dirty="0"/>
              <a:t>. V současnosti se jedná o široce využívanou zemědělskou </a:t>
            </a:r>
            <a:r>
              <a:rPr lang="cs-CZ" sz="2600" dirty="0" smtClean="0"/>
              <a:t>půdu.</a:t>
            </a:r>
          </a:p>
          <a:p>
            <a:r>
              <a:rPr lang="cs-CZ" b="1" dirty="0"/>
              <a:t>Druhým nejčastějším půdním typem u nás </a:t>
            </a:r>
            <a:r>
              <a:rPr lang="cs-CZ" dirty="0"/>
              <a:t>jsou hnědozemě (</a:t>
            </a:r>
            <a:r>
              <a:rPr lang="cs-CZ" b="1" dirty="0"/>
              <a:t>14,6%), </a:t>
            </a:r>
            <a:r>
              <a:rPr lang="cs-CZ" dirty="0"/>
              <a:t>které mají menší obsah humusu než černozemě, ale jsou také velmi hodnotné a vhodné i pro pěstování náročných obilovin. Vyskytují se hlavně v nižším stupni pahorkatin a v okrajových částech nížin s </a:t>
            </a:r>
            <a:r>
              <a:rPr lang="cs-CZ" b="1" dirty="0"/>
              <a:t>nadmořskou výškou přibližně 200-400 m</a:t>
            </a:r>
            <a:endParaRPr lang="cs-CZ" sz="2600" b="1" dirty="0"/>
          </a:p>
          <a:p>
            <a:endParaRPr lang="cs-CZ" dirty="0"/>
          </a:p>
        </p:txBody>
      </p:sp>
      <p:pic>
        <p:nvPicPr>
          <p:cNvPr id="2150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5032" y="147098"/>
            <a:ext cx="3949190" cy="649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93744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5320" y="349224"/>
            <a:ext cx="6421341" cy="557225"/>
          </a:xfrm>
        </p:spPr>
        <p:txBody>
          <a:bodyPr>
            <a:noAutofit/>
          </a:bodyPr>
          <a:lstStyle/>
          <a:p>
            <a:pPr algn="ctr"/>
            <a:r>
              <a:rPr lang="cs-CZ" sz="4000" b="1" dirty="0" err="1" smtClean="0"/>
              <a:t>Kambizem</a:t>
            </a:r>
            <a:r>
              <a:rPr lang="cs-CZ" sz="4000" b="1" dirty="0" smtClean="0"/>
              <a:t> - hnědá lesní půda</a:t>
            </a:r>
            <a:endParaRPr lang="cs-CZ" sz="4000" b="1" dirty="0"/>
          </a:p>
        </p:txBody>
      </p:sp>
      <p:sp>
        <p:nvSpPr>
          <p:cNvPr id="3" name="Zástupný symbol pro obsah 2"/>
          <p:cNvSpPr>
            <a:spLocks noGrp="1"/>
          </p:cNvSpPr>
          <p:nvPr>
            <p:ph idx="1"/>
          </p:nvPr>
        </p:nvSpPr>
        <p:spPr>
          <a:xfrm>
            <a:off x="318052" y="1160890"/>
            <a:ext cx="7450372" cy="5367130"/>
          </a:xfrm>
        </p:spPr>
        <p:txBody>
          <a:bodyPr>
            <a:normAutofit fontScale="77500" lnSpcReduction="20000"/>
          </a:bodyPr>
          <a:lstStyle/>
          <a:p>
            <a:r>
              <a:rPr lang="cs-CZ" b="1" dirty="0" err="1"/>
              <a:t>Kambizem</a:t>
            </a:r>
            <a:r>
              <a:rPr lang="cs-CZ" dirty="0"/>
              <a:t> (</a:t>
            </a:r>
            <a:r>
              <a:rPr lang="cs-CZ" i="1" dirty="0"/>
              <a:t>KA</a:t>
            </a:r>
            <a:r>
              <a:rPr lang="cs-CZ" dirty="0"/>
              <a:t>) je typ půdy, patřící mezi </a:t>
            </a:r>
            <a:r>
              <a:rPr lang="cs-CZ" dirty="0" err="1"/>
              <a:t>kambisol</a:t>
            </a:r>
            <a:r>
              <a:rPr lang="cs-CZ" dirty="0"/>
              <a:t>. Jedná se o </a:t>
            </a:r>
            <a:r>
              <a:rPr lang="cs-CZ" b="1" dirty="0"/>
              <a:t>nejrozšířenější půdní typ na území České republiky</a:t>
            </a:r>
            <a:r>
              <a:rPr lang="cs-CZ" dirty="0"/>
              <a:t>. Dříve byl nazýván hnědou (lesní) půdou. Název je odvozen z latinského slova </a:t>
            </a:r>
            <a:r>
              <a:rPr lang="cs-CZ" i="1" dirty="0" err="1"/>
              <a:t>cambiare</a:t>
            </a:r>
            <a:r>
              <a:rPr lang="cs-CZ" dirty="0"/>
              <a:t>, změnit.</a:t>
            </a:r>
          </a:p>
          <a:p>
            <a:r>
              <a:rPr lang="cs-CZ" dirty="0"/>
              <a:t>Je vázána na silně členité reliéfy. </a:t>
            </a:r>
            <a:r>
              <a:rPr lang="cs-CZ" dirty="0" err="1"/>
              <a:t>Kambizemě</a:t>
            </a:r>
            <a:r>
              <a:rPr lang="cs-CZ" dirty="0"/>
              <a:t> jsou převážně </a:t>
            </a:r>
            <a:r>
              <a:rPr lang="cs-CZ" b="1" dirty="0"/>
              <a:t>hluboké až velmi hluboké půdy </a:t>
            </a:r>
            <a:r>
              <a:rPr lang="cs-CZ" dirty="0"/>
              <a:t>a v jejich vlastnostech se odráží vliv půdotvorného substrátu a nadmořské výšky (tzv. bioklimatický činitel). S nadmořskou výškou stoupá hloubka půdy, zvyšuje se její kyprost, roste obsah humusu a hloubka </a:t>
            </a:r>
            <a:r>
              <a:rPr lang="cs-CZ" dirty="0" err="1"/>
              <a:t>prohumóznění</a:t>
            </a:r>
            <a:r>
              <a:rPr lang="cs-CZ" dirty="0"/>
              <a:t>, zároveň však větší množství srážek způsobuje větší vymývání. </a:t>
            </a:r>
            <a:r>
              <a:rPr lang="cs-CZ" b="1" dirty="0" err="1"/>
              <a:t>Kambizemě</a:t>
            </a:r>
            <a:r>
              <a:rPr lang="cs-CZ" b="1" dirty="0"/>
              <a:t> se vyznačují bohatým podílem volných prostorů mezi agregáty </a:t>
            </a:r>
            <a:r>
              <a:rPr lang="cs-CZ" dirty="0"/>
              <a:t>i uvnitř agregátů a vysokou biotickou aktivitou. </a:t>
            </a:r>
            <a:r>
              <a:rPr lang="cs-CZ" b="1" dirty="0" err="1"/>
              <a:t>Kambizemě</a:t>
            </a:r>
            <a:r>
              <a:rPr lang="cs-CZ" b="1" dirty="0"/>
              <a:t> jsou vývojově mladé půdy </a:t>
            </a:r>
            <a:r>
              <a:rPr lang="cs-CZ" dirty="0"/>
              <a:t>a vyvinuly se nejčastěji z </a:t>
            </a:r>
            <a:r>
              <a:rPr lang="cs-CZ" dirty="0" err="1"/>
              <a:t>rankerů</a:t>
            </a:r>
            <a:r>
              <a:rPr lang="cs-CZ" dirty="0"/>
              <a:t> a </a:t>
            </a:r>
            <a:r>
              <a:rPr lang="cs-CZ" dirty="0" err="1"/>
              <a:t>pararendzin</a:t>
            </a:r>
            <a:r>
              <a:rPr lang="cs-CZ" dirty="0"/>
              <a:t>.</a:t>
            </a:r>
          </a:p>
          <a:p>
            <a:r>
              <a:rPr lang="cs-CZ" b="1" dirty="0"/>
              <a:t>Původní vegetací jsou listnaté lesy </a:t>
            </a:r>
            <a:r>
              <a:rPr lang="cs-CZ" dirty="0"/>
              <a:t>(</a:t>
            </a:r>
            <a:r>
              <a:rPr lang="cs-CZ" dirty="0" err="1"/>
              <a:t>dubohabrové</a:t>
            </a:r>
            <a:r>
              <a:rPr lang="cs-CZ" dirty="0"/>
              <a:t> až horské bučiny). </a:t>
            </a:r>
            <a:endParaRPr lang="cs-CZ" dirty="0" smtClean="0"/>
          </a:p>
          <a:p>
            <a:r>
              <a:rPr lang="cs-CZ" dirty="0" smtClean="0"/>
              <a:t>Hlavními</a:t>
            </a:r>
            <a:r>
              <a:rPr lang="cs-CZ" dirty="0"/>
              <a:t> půdotvornými procesy jsou </a:t>
            </a:r>
            <a:r>
              <a:rPr lang="cs-CZ" b="1" dirty="0"/>
              <a:t>humifikace a </a:t>
            </a:r>
            <a:r>
              <a:rPr lang="cs-CZ" b="1" dirty="0" err="1"/>
              <a:t>sialitizace</a:t>
            </a:r>
            <a:r>
              <a:rPr lang="cs-CZ" dirty="0"/>
              <a:t>, tj. sialitické zvětrávání s tvorbou druhotného </a:t>
            </a:r>
            <a:r>
              <a:rPr lang="cs-CZ" dirty="0" smtClean="0"/>
              <a:t>jílu</a:t>
            </a:r>
            <a:r>
              <a:rPr lang="cs-CZ" dirty="0"/>
              <a:t> </a:t>
            </a:r>
            <a:r>
              <a:rPr lang="cs-CZ" dirty="0" smtClean="0"/>
              <a:t>bohatého </a:t>
            </a:r>
            <a:r>
              <a:rPr lang="cs-CZ" dirty="0"/>
              <a:t>na křemík, spojená s hnědnutím.</a:t>
            </a:r>
          </a:p>
          <a:p>
            <a:endParaRPr lang="cs-CZ" dirty="0"/>
          </a:p>
        </p:txBody>
      </p:sp>
      <p:pic>
        <p:nvPicPr>
          <p:cNvPr id="25602" name="Picture 2" descr="Kambizem – Wikiped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1899" y="238537"/>
            <a:ext cx="3580079" cy="628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22594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0979" y="150441"/>
            <a:ext cx="10515600" cy="763959"/>
          </a:xfrm>
        </p:spPr>
        <p:txBody>
          <a:bodyPr>
            <a:normAutofit/>
          </a:bodyPr>
          <a:lstStyle/>
          <a:p>
            <a:pPr algn="ctr"/>
            <a:r>
              <a:rPr lang="cs-CZ" sz="4000" b="1" dirty="0" smtClean="0"/>
              <a:t>Taxonomický klasifikační systém </a:t>
            </a:r>
            <a:r>
              <a:rPr lang="cs-CZ" sz="4000" b="1" dirty="0" err="1" smtClean="0"/>
              <a:t>kambizemě</a:t>
            </a:r>
            <a:r>
              <a:rPr lang="cs-CZ" sz="4000" b="1" dirty="0" smtClean="0"/>
              <a:t> v ČR</a:t>
            </a:r>
            <a:endParaRPr lang="cs-CZ" sz="4000" b="1" dirty="0"/>
          </a:p>
        </p:txBody>
      </p:sp>
      <p:pic>
        <p:nvPicPr>
          <p:cNvPr id="26626" name="Picture 2" descr="Taxonomický klasifikační systém půd Č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3024" y="985962"/>
            <a:ext cx="8430447" cy="5411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3893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4690" y="229954"/>
            <a:ext cx="5133230" cy="867327"/>
          </a:xfrm>
        </p:spPr>
        <p:txBody>
          <a:bodyPr>
            <a:normAutofit/>
          </a:bodyPr>
          <a:lstStyle/>
          <a:p>
            <a:pPr algn="ctr"/>
            <a:r>
              <a:rPr lang="cs-CZ" sz="4000" b="1" dirty="0" smtClean="0"/>
              <a:t>Podzolové půdy</a:t>
            </a:r>
            <a:endParaRPr lang="cs-CZ" sz="4000" b="1" dirty="0"/>
          </a:p>
        </p:txBody>
      </p:sp>
      <p:sp>
        <p:nvSpPr>
          <p:cNvPr id="3" name="Zástupný symbol pro obsah 2"/>
          <p:cNvSpPr>
            <a:spLocks noGrp="1"/>
          </p:cNvSpPr>
          <p:nvPr>
            <p:ph idx="1"/>
          </p:nvPr>
        </p:nvSpPr>
        <p:spPr>
          <a:xfrm>
            <a:off x="349858" y="1264257"/>
            <a:ext cx="6957392" cy="5593743"/>
          </a:xfrm>
        </p:spPr>
        <p:txBody>
          <a:bodyPr>
            <a:normAutofit lnSpcReduction="10000"/>
          </a:bodyPr>
          <a:lstStyle/>
          <a:p>
            <a:pPr marL="0" indent="0">
              <a:buNone/>
            </a:pPr>
            <a:r>
              <a:rPr lang="cs-CZ" b="1" dirty="0"/>
              <a:t>Podzol či podzoly </a:t>
            </a:r>
            <a:r>
              <a:rPr lang="cs-CZ" dirty="0" smtClean="0"/>
              <a:t>je</a:t>
            </a:r>
            <a:r>
              <a:rPr lang="cs-CZ" dirty="0"/>
              <a:t> označení pro </a:t>
            </a:r>
            <a:r>
              <a:rPr lang="cs-CZ" b="1" dirty="0"/>
              <a:t>vyluhovanou, neúrodnou půdu, </a:t>
            </a:r>
            <a:r>
              <a:rPr lang="cs-CZ" dirty="0"/>
              <a:t>která vznikla procesem </a:t>
            </a:r>
            <a:r>
              <a:rPr lang="cs-CZ" b="1" dirty="0"/>
              <a:t>podzolizace,</a:t>
            </a:r>
            <a:r>
              <a:rPr lang="cs-CZ" dirty="0"/>
              <a:t> působením klimatických vlivů, zejména pak nadměrné vlhkosti vzduchu</a:t>
            </a:r>
            <a:r>
              <a:rPr lang="cs-CZ" dirty="0" smtClean="0"/>
              <a:t>.</a:t>
            </a:r>
          </a:p>
          <a:p>
            <a:pPr marL="0" indent="0">
              <a:buNone/>
            </a:pPr>
            <a:r>
              <a:rPr lang="cs-CZ" dirty="0"/>
              <a:t>Je to </a:t>
            </a:r>
            <a:r>
              <a:rPr lang="cs-CZ" b="1" dirty="0"/>
              <a:t>způsobeno pronikáním vody seshora dolů a postupným vyplavováním minerálních koloidních látek a humusu do nižších horizontů</a:t>
            </a:r>
            <a:r>
              <a:rPr lang="cs-CZ" dirty="0"/>
              <a:t>. Podzoly se nacházejí </a:t>
            </a:r>
            <a:r>
              <a:rPr lang="cs-CZ" b="1" dirty="0"/>
              <a:t>většinou ve výšce nad 800 m</a:t>
            </a:r>
            <a:r>
              <a:rPr lang="cs-CZ" dirty="0"/>
              <a:t>, v prostředí se silně kyselými srážkami, nebo tam, kde je voda následně okyselena prostředím </a:t>
            </a:r>
            <a:r>
              <a:rPr lang="cs-CZ" dirty="0" err="1"/>
              <a:t>opadanky</a:t>
            </a:r>
            <a:r>
              <a:rPr lang="cs-CZ" dirty="0"/>
              <a:t> (jehličnaté lesy, smrkové monokultury apod.) </a:t>
            </a:r>
            <a:endParaRPr lang="cs-CZ" dirty="0" smtClean="0"/>
          </a:p>
          <a:p>
            <a:pPr marL="0" indent="0">
              <a:buNone/>
            </a:pPr>
            <a:r>
              <a:rPr lang="cs-CZ" b="1" dirty="0" smtClean="0"/>
              <a:t>Podzol </a:t>
            </a:r>
            <a:r>
              <a:rPr lang="cs-CZ" b="1" dirty="0"/>
              <a:t>je nejrozšířenějším půdním typem subarktického pásu.</a:t>
            </a:r>
          </a:p>
        </p:txBody>
      </p:sp>
      <p:pic>
        <p:nvPicPr>
          <p:cNvPr id="2253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684" y="261758"/>
            <a:ext cx="4436779" cy="628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828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35654"/>
            <a:ext cx="10515600" cy="1229006"/>
          </a:xfrm>
        </p:spPr>
        <p:txBody>
          <a:bodyPr>
            <a:normAutofit/>
          </a:bodyPr>
          <a:lstStyle/>
          <a:p>
            <a:pPr algn="ctr"/>
            <a:r>
              <a:rPr lang="cs-CZ" sz="4000" b="1" dirty="0" smtClean="0"/>
              <a:t>Struktura a textura půdy</a:t>
            </a:r>
            <a:endParaRPr lang="cs-CZ" sz="4000" b="1" dirty="0"/>
          </a:p>
        </p:txBody>
      </p:sp>
      <p:sp>
        <p:nvSpPr>
          <p:cNvPr id="3" name="Zástupný symbol pro obsah 2"/>
          <p:cNvSpPr>
            <a:spLocks noGrp="1"/>
          </p:cNvSpPr>
          <p:nvPr>
            <p:ph idx="1"/>
          </p:nvPr>
        </p:nvSpPr>
        <p:spPr>
          <a:xfrm>
            <a:off x="838200" y="1558589"/>
            <a:ext cx="10515600" cy="4351338"/>
          </a:xfrm>
        </p:spPr>
        <p:txBody>
          <a:bodyPr/>
          <a:lstStyle/>
          <a:p>
            <a:r>
              <a:rPr lang="cs-CZ" altLang="cs-CZ" b="1" dirty="0">
                <a:cs typeface="Times New Roman" panose="02020603050405020304" pitchFamily="18" charset="0"/>
              </a:rPr>
              <a:t>Struktura </a:t>
            </a:r>
            <a:r>
              <a:rPr lang="cs-CZ" altLang="cs-CZ" dirty="0">
                <a:cs typeface="Times New Roman" panose="02020603050405020304" pitchFamily="18" charset="0"/>
              </a:rPr>
              <a:t>je dána stmelením půdních částic do různých agregátů jílem, organickými látkami, sloučeninami železa apod. (např. hrudkovitá, drobtová, práškovitá, deskovitá</a:t>
            </a:r>
            <a:r>
              <a:rPr lang="cs-CZ" altLang="cs-CZ" dirty="0" smtClean="0">
                <a:cs typeface="Times New Roman" panose="02020603050405020304" pitchFamily="18" charset="0"/>
              </a:rPr>
              <a:t>).</a:t>
            </a:r>
          </a:p>
          <a:p>
            <a:endParaRPr lang="cs-CZ" altLang="cs-CZ" dirty="0">
              <a:cs typeface="Times New Roman" panose="02020603050405020304" pitchFamily="18" charset="0"/>
            </a:endParaRPr>
          </a:p>
          <a:p>
            <a:r>
              <a:rPr lang="cs-CZ" altLang="cs-CZ" b="1" dirty="0"/>
              <a:t>Textura</a:t>
            </a:r>
            <a:r>
              <a:rPr lang="cs-CZ" altLang="cs-CZ" dirty="0">
                <a:solidFill>
                  <a:srgbClr val="FF0000"/>
                </a:solidFill>
              </a:rPr>
              <a:t> </a:t>
            </a:r>
            <a:r>
              <a:rPr lang="cs-CZ" altLang="cs-CZ" dirty="0"/>
              <a:t>(půdní skladba, zrnitostní složení) je dána zastoupením jednotlivých, různě velkých minerálních částic: </a:t>
            </a:r>
            <a:r>
              <a:rPr lang="cs-CZ" altLang="cs-CZ" dirty="0">
                <a:solidFill>
                  <a:srgbClr val="00B050"/>
                </a:solidFill>
              </a:rPr>
              <a:t>jílu </a:t>
            </a:r>
            <a:r>
              <a:rPr lang="cs-CZ" altLang="cs-CZ" dirty="0"/>
              <a:t>(pod 0,001 mm), </a:t>
            </a:r>
            <a:r>
              <a:rPr lang="cs-CZ" altLang="cs-CZ" b="1" dirty="0"/>
              <a:t>prachu</a:t>
            </a:r>
            <a:r>
              <a:rPr lang="cs-CZ" altLang="cs-CZ" dirty="0">
                <a:solidFill>
                  <a:srgbClr val="00B050"/>
                </a:solidFill>
              </a:rPr>
              <a:t> </a:t>
            </a:r>
            <a:r>
              <a:rPr lang="cs-CZ" altLang="cs-CZ" dirty="0"/>
              <a:t>(0,001 - 0,05 mm) a </a:t>
            </a:r>
            <a:r>
              <a:rPr lang="cs-CZ" altLang="cs-CZ" b="1" dirty="0"/>
              <a:t>písku</a:t>
            </a:r>
            <a:r>
              <a:rPr lang="cs-CZ" altLang="cs-CZ" dirty="0">
                <a:solidFill>
                  <a:srgbClr val="00B050"/>
                </a:solidFill>
              </a:rPr>
              <a:t> </a:t>
            </a:r>
            <a:r>
              <a:rPr lang="cs-CZ" altLang="cs-CZ" dirty="0"/>
              <a:t>(0,05 - 2 mm). </a:t>
            </a:r>
            <a:endParaRPr lang="cs-CZ" altLang="cs-CZ" dirty="0" smtClean="0"/>
          </a:p>
          <a:p>
            <a:endParaRPr lang="cs-CZ" altLang="cs-CZ" dirty="0"/>
          </a:p>
          <a:p>
            <a:r>
              <a:rPr lang="cs-CZ" altLang="cs-CZ" dirty="0" smtClean="0"/>
              <a:t>Základní </a:t>
            </a:r>
            <a:r>
              <a:rPr lang="cs-CZ" altLang="cs-CZ" dirty="0"/>
              <a:t>rozlišení na půdy </a:t>
            </a:r>
            <a:r>
              <a:rPr lang="cs-CZ" altLang="cs-CZ" b="1" dirty="0"/>
              <a:t>lehké, střední a těžké.</a:t>
            </a:r>
          </a:p>
          <a:p>
            <a:endParaRPr lang="cs-CZ" altLang="cs-CZ" dirty="0">
              <a:cs typeface="Times New Roman" panose="02020603050405020304" pitchFamily="18" charset="0"/>
            </a:endParaRPr>
          </a:p>
          <a:p>
            <a:endParaRPr lang="cs-CZ" dirty="0"/>
          </a:p>
        </p:txBody>
      </p:sp>
    </p:spTree>
    <p:extLst>
      <p:ext uri="{BB962C8B-B14F-4D97-AF65-F5344CB8AC3E}">
        <p14:creationId xmlns:p14="http://schemas.microsoft.com/office/powerpoint/2010/main" val="104511785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02734"/>
            <a:ext cx="10515600" cy="930938"/>
          </a:xfrm>
        </p:spPr>
        <p:txBody>
          <a:bodyPr>
            <a:normAutofit/>
          </a:bodyPr>
          <a:lstStyle/>
          <a:p>
            <a:pPr algn="ctr"/>
            <a:r>
              <a:rPr lang="cs-CZ" sz="4000" b="1" dirty="0" smtClean="0"/>
              <a:t>Nivní půdy</a:t>
            </a:r>
            <a:endParaRPr lang="cs-CZ" sz="4000" b="1" dirty="0"/>
          </a:p>
        </p:txBody>
      </p:sp>
      <p:sp>
        <p:nvSpPr>
          <p:cNvPr id="3" name="Zástupný symbol pro obsah 2"/>
          <p:cNvSpPr>
            <a:spLocks noGrp="1"/>
          </p:cNvSpPr>
          <p:nvPr>
            <p:ph idx="1"/>
          </p:nvPr>
        </p:nvSpPr>
        <p:spPr>
          <a:xfrm>
            <a:off x="310101" y="1006638"/>
            <a:ext cx="11553245" cy="1299239"/>
          </a:xfrm>
        </p:spPr>
        <p:txBody>
          <a:bodyPr/>
          <a:lstStyle/>
          <a:p>
            <a:pPr marL="0" indent="0">
              <a:buNone/>
            </a:pPr>
            <a:r>
              <a:rPr lang="cs-CZ" b="1" dirty="0" smtClean="0"/>
              <a:t>Nivní půdy se </a:t>
            </a:r>
            <a:r>
              <a:rPr lang="cs-CZ" b="1" dirty="0"/>
              <a:t>nachází podél říčních </a:t>
            </a:r>
            <a:r>
              <a:rPr lang="cs-CZ" b="1" dirty="0" smtClean="0"/>
              <a:t>toků</a:t>
            </a:r>
            <a:r>
              <a:rPr lang="cs-CZ" dirty="0" smtClean="0"/>
              <a:t>, opakovaně </a:t>
            </a:r>
            <a:r>
              <a:rPr lang="cs-CZ" b="1" dirty="0"/>
              <a:t>jsou při povodních zaplavovány vodou.</a:t>
            </a:r>
            <a:r>
              <a:rPr lang="cs-CZ" dirty="0"/>
              <a:t> Bývají </a:t>
            </a:r>
            <a:r>
              <a:rPr lang="cs-CZ" b="1" dirty="0"/>
              <a:t>písčité až štěrkovité</a:t>
            </a:r>
            <a:r>
              <a:rPr lang="cs-CZ" dirty="0"/>
              <a:t>. Slouží jako </a:t>
            </a:r>
            <a:r>
              <a:rPr lang="cs-CZ" b="1" dirty="0"/>
              <a:t>louky a pastviny, </a:t>
            </a:r>
            <a:r>
              <a:rPr lang="cs-CZ" dirty="0"/>
              <a:t>místy se lze na těchto půdách setkat s </a:t>
            </a:r>
            <a:r>
              <a:rPr lang="cs-CZ" b="1" dirty="0"/>
              <a:t>výskytem původních lužních lesů</a:t>
            </a:r>
            <a:r>
              <a:rPr lang="cs-CZ" dirty="0"/>
              <a:t>.</a:t>
            </a:r>
          </a:p>
        </p:txBody>
      </p:sp>
      <p:pic>
        <p:nvPicPr>
          <p:cNvPr id="24578" name="Picture 2" descr="Půdy - Poodří - AOPK Č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101" y="2614775"/>
            <a:ext cx="5752428" cy="3857587"/>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Příroda velkobítešska | Přírodní poměry Velké Bíteš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3" y="2614775"/>
            <a:ext cx="5794444" cy="385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19752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9038745" y="0"/>
            <a:ext cx="2865122" cy="3234928"/>
          </a:xfrm>
          <a:prstGeom prst="rect">
            <a:avLst/>
          </a:prstGeom>
        </p:spPr>
      </p:pic>
      <p:sp>
        <p:nvSpPr>
          <p:cNvPr id="2" name="Nadpis 1"/>
          <p:cNvSpPr>
            <a:spLocks noGrp="1"/>
          </p:cNvSpPr>
          <p:nvPr>
            <p:ph type="title"/>
          </p:nvPr>
        </p:nvSpPr>
        <p:spPr/>
        <p:txBody>
          <a:bodyPr/>
          <a:lstStyle/>
          <a:p>
            <a:endParaRPr lang="cs-CZ" dirty="0"/>
          </a:p>
        </p:txBody>
      </p:sp>
      <p:pic>
        <p:nvPicPr>
          <p:cNvPr id="4" name="Zástupný symbol pro obsah 3"/>
          <p:cNvPicPr>
            <a:picLocks noGrp="1" noChangeAspect="1"/>
          </p:cNvPicPr>
          <p:nvPr>
            <p:ph idx="1"/>
          </p:nvPr>
        </p:nvPicPr>
        <p:blipFill>
          <a:blip r:embed="rId3"/>
          <a:stretch>
            <a:fillRect/>
          </a:stretch>
        </p:blipFill>
        <p:spPr>
          <a:xfrm>
            <a:off x="245234" y="-47706"/>
            <a:ext cx="2617236" cy="3282633"/>
          </a:xfrm>
          <a:prstGeom prst="rect">
            <a:avLst/>
          </a:prstGeom>
        </p:spPr>
      </p:pic>
      <p:pic>
        <p:nvPicPr>
          <p:cNvPr id="5" name="Obrázek 4"/>
          <p:cNvPicPr>
            <a:picLocks noChangeAspect="1"/>
          </p:cNvPicPr>
          <p:nvPr/>
        </p:nvPicPr>
        <p:blipFill>
          <a:blip r:embed="rId4"/>
          <a:stretch>
            <a:fillRect/>
          </a:stretch>
        </p:blipFill>
        <p:spPr>
          <a:xfrm>
            <a:off x="3125377" y="0"/>
            <a:ext cx="2663687" cy="3234927"/>
          </a:xfrm>
          <a:prstGeom prst="rect">
            <a:avLst/>
          </a:prstGeom>
        </p:spPr>
      </p:pic>
      <p:pic>
        <p:nvPicPr>
          <p:cNvPr id="7" name="Obrázek 6"/>
          <p:cNvPicPr>
            <a:picLocks noChangeAspect="1"/>
          </p:cNvPicPr>
          <p:nvPr/>
        </p:nvPicPr>
        <p:blipFill>
          <a:blip r:embed="rId5"/>
          <a:stretch>
            <a:fillRect/>
          </a:stretch>
        </p:blipFill>
        <p:spPr>
          <a:xfrm>
            <a:off x="6100709" y="-17475"/>
            <a:ext cx="2671638" cy="3235560"/>
          </a:xfrm>
          <a:prstGeom prst="rect">
            <a:avLst/>
          </a:prstGeom>
        </p:spPr>
      </p:pic>
      <p:sp>
        <p:nvSpPr>
          <p:cNvPr id="8" name="TextovéPole 7"/>
          <p:cNvSpPr txBox="1"/>
          <p:nvPr/>
        </p:nvSpPr>
        <p:spPr>
          <a:xfrm>
            <a:off x="795130" y="2441045"/>
            <a:ext cx="1383777" cy="707886"/>
          </a:xfrm>
          <a:prstGeom prst="rect">
            <a:avLst/>
          </a:prstGeom>
          <a:noFill/>
        </p:spPr>
        <p:txBody>
          <a:bodyPr wrap="none" rtlCol="0">
            <a:spAutoFit/>
          </a:bodyPr>
          <a:lstStyle/>
          <a:p>
            <a:pPr algn="ctr"/>
            <a:r>
              <a:rPr lang="cs-CZ" sz="2000" b="1" dirty="0" smtClean="0">
                <a:solidFill>
                  <a:schemeClr val="bg1"/>
                </a:solidFill>
              </a:rPr>
              <a:t>Černozemě</a:t>
            </a:r>
          </a:p>
          <a:p>
            <a:pPr algn="ctr"/>
            <a:r>
              <a:rPr lang="cs-CZ" sz="2000" b="1" dirty="0">
                <a:solidFill>
                  <a:schemeClr val="bg1"/>
                </a:solidFill>
              </a:rPr>
              <a:t>H</a:t>
            </a:r>
            <a:r>
              <a:rPr lang="cs-CZ" sz="2000" b="1" dirty="0" smtClean="0">
                <a:solidFill>
                  <a:schemeClr val="bg1"/>
                </a:solidFill>
              </a:rPr>
              <a:t>umifikace</a:t>
            </a:r>
            <a:endParaRPr lang="cs-CZ" sz="2000" b="1" dirty="0">
              <a:solidFill>
                <a:schemeClr val="bg1"/>
              </a:solidFill>
            </a:endParaRPr>
          </a:p>
        </p:txBody>
      </p:sp>
      <p:sp>
        <p:nvSpPr>
          <p:cNvPr id="9" name="TextovéPole 8"/>
          <p:cNvSpPr txBox="1"/>
          <p:nvPr/>
        </p:nvSpPr>
        <p:spPr>
          <a:xfrm>
            <a:off x="3455754" y="2450318"/>
            <a:ext cx="1503873" cy="707886"/>
          </a:xfrm>
          <a:prstGeom prst="rect">
            <a:avLst/>
          </a:prstGeom>
          <a:noFill/>
        </p:spPr>
        <p:txBody>
          <a:bodyPr wrap="none" rtlCol="0">
            <a:spAutoFit/>
          </a:bodyPr>
          <a:lstStyle/>
          <a:p>
            <a:pPr algn="ctr"/>
            <a:r>
              <a:rPr lang="cs-CZ" sz="2000" b="1" dirty="0" smtClean="0"/>
              <a:t>Hnědozemě</a:t>
            </a:r>
          </a:p>
          <a:p>
            <a:pPr algn="ctr"/>
            <a:r>
              <a:rPr lang="cs-CZ" sz="2000" b="1" dirty="0" err="1" smtClean="0"/>
              <a:t>Illimerizace</a:t>
            </a:r>
            <a:endParaRPr lang="cs-CZ" sz="2000" b="1" dirty="0"/>
          </a:p>
        </p:txBody>
      </p:sp>
      <p:sp>
        <p:nvSpPr>
          <p:cNvPr id="10" name="TextovéPole 9"/>
          <p:cNvSpPr txBox="1"/>
          <p:nvPr/>
        </p:nvSpPr>
        <p:spPr>
          <a:xfrm>
            <a:off x="6729730" y="2442371"/>
            <a:ext cx="1396473" cy="707886"/>
          </a:xfrm>
          <a:prstGeom prst="rect">
            <a:avLst/>
          </a:prstGeom>
          <a:noFill/>
        </p:spPr>
        <p:txBody>
          <a:bodyPr wrap="none" rtlCol="0">
            <a:spAutoFit/>
          </a:bodyPr>
          <a:lstStyle/>
          <a:p>
            <a:pPr algn="ctr"/>
            <a:r>
              <a:rPr lang="cs-CZ" sz="2000" b="1" dirty="0" err="1" smtClean="0">
                <a:solidFill>
                  <a:schemeClr val="bg1"/>
                </a:solidFill>
              </a:rPr>
              <a:t>Fluvizemě</a:t>
            </a:r>
            <a:endParaRPr lang="cs-CZ" sz="2000" b="1" dirty="0" smtClean="0">
              <a:solidFill>
                <a:schemeClr val="bg1"/>
              </a:solidFill>
            </a:endParaRPr>
          </a:p>
          <a:p>
            <a:pPr algn="ctr"/>
            <a:r>
              <a:rPr lang="cs-CZ" sz="2000" b="1" dirty="0" err="1" smtClean="0">
                <a:solidFill>
                  <a:schemeClr val="bg1"/>
                </a:solidFill>
              </a:rPr>
              <a:t>Illimerizace</a:t>
            </a:r>
            <a:endParaRPr lang="cs-CZ" sz="2000" b="1" dirty="0" smtClean="0">
              <a:solidFill>
                <a:schemeClr val="bg1"/>
              </a:solidFill>
            </a:endParaRPr>
          </a:p>
        </p:txBody>
      </p:sp>
      <p:sp>
        <p:nvSpPr>
          <p:cNvPr id="11" name="TextovéPole 10"/>
          <p:cNvSpPr txBox="1"/>
          <p:nvPr/>
        </p:nvSpPr>
        <p:spPr>
          <a:xfrm>
            <a:off x="9282901" y="2434422"/>
            <a:ext cx="2603470" cy="707886"/>
          </a:xfrm>
          <a:prstGeom prst="rect">
            <a:avLst/>
          </a:prstGeom>
          <a:noFill/>
        </p:spPr>
        <p:txBody>
          <a:bodyPr wrap="none" rtlCol="0">
            <a:spAutoFit/>
          </a:bodyPr>
          <a:lstStyle/>
          <a:p>
            <a:pPr algn="ctr"/>
            <a:r>
              <a:rPr lang="cs-CZ" sz="2000" b="1" dirty="0" err="1" smtClean="0">
                <a:solidFill>
                  <a:schemeClr val="bg1"/>
                </a:solidFill>
              </a:rPr>
              <a:t>Kambizemě</a:t>
            </a:r>
            <a:endParaRPr lang="cs-CZ" sz="2000" b="1" dirty="0" smtClean="0">
              <a:solidFill>
                <a:schemeClr val="bg1"/>
              </a:solidFill>
            </a:endParaRPr>
          </a:p>
          <a:p>
            <a:pPr algn="ctr"/>
            <a:r>
              <a:rPr lang="cs-CZ" sz="2000" b="1" dirty="0" err="1" smtClean="0">
                <a:solidFill>
                  <a:schemeClr val="bg1"/>
                </a:solidFill>
              </a:rPr>
              <a:t>Vnitropůdní</a:t>
            </a:r>
            <a:r>
              <a:rPr lang="cs-CZ" sz="2000" b="1" dirty="0" smtClean="0">
                <a:solidFill>
                  <a:schemeClr val="bg1"/>
                </a:solidFill>
              </a:rPr>
              <a:t> </a:t>
            </a:r>
            <a:r>
              <a:rPr lang="cs-CZ" sz="2000" b="1" dirty="0" err="1" smtClean="0">
                <a:solidFill>
                  <a:schemeClr val="bg1"/>
                </a:solidFill>
              </a:rPr>
              <a:t>vzětrávání</a:t>
            </a:r>
            <a:endParaRPr lang="cs-CZ" sz="2000" b="1" dirty="0">
              <a:solidFill>
                <a:schemeClr val="bg1"/>
              </a:solidFill>
            </a:endParaRPr>
          </a:p>
        </p:txBody>
      </p:sp>
      <p:pic>
        <p:nvPicPr>
          <p:cNvPr id="12" name="Obrázek 11"/>
          <p:cNvPicPr>
            <a:picLocks noChangeAspect="1"/>
          </p:cNvPicPr>
          <p:nvPr/>
        </p:nvPicPr>
        <p:blipFill>
          <a:blip r:embed="rId6"/>
          <a:stretch>
            <a:fillRect/>
          </a:stretch>
        </p:blipFill>
        <p:spPr>
          <a:xfrm>
            <a:off x="231337" y="3361207"/>
            <a:ext cx="2631133" cy="3496793"/>
          </a:xfrm>
          <a:prstGeom prst="rect">
            <a:avLst/>
          </a:prstGeom>
        </p:spPr>
      </p:pic>
      <p:pic>
        <p:nvPicPr>
          <p:cNvPr id="13" name="Obrázek 12"/>
          <p:cNvPicPr>
            <a:picLocks noChangeAspect="1"/>
          </p:cNvPicPr>
          <p:nvPr/>
        </p:nvPicPr>
        <p:blipFill>
          <a:blip r:embed="rId7"/>
          <a:stretch>
            <a:fillRect/>
          </a:stretch>
        </p:blipFill>
        <p:spPr>
          <a:xfrm>
            <a:off x="3125377" y="3361206"/>
            <a:ext cx="2599562" cy="3496793"/>
          </a:xfrm>
          <a:prstGeom prst="rect">
            <a:avLst/>
          </a:prstGeom>
        </p:spPr>
      </p:pic>
      <p:pic>
        <p:nvPicPr>
          <p:cNvPr id="14" name="Obrázek 13"/>
          <p:cNvPicPr>
            <a:picLocks noChangeAspect="1"/>
          </p:cNvPicPr>
          <p:nvPr/>
        </p:nvPicPr>
        <p:blipFill>
          <a:blip r:embed="rId8"/>
          <a:stretch>
            <a:fillRect/>
          </a:stretch>
        </p:blipFill>
        <p:spPr>
          <a:xfrm>
            <a:off x="6089792" y="3361206"/>
            <a:ext cx="2676347" cy="3506776"/>
          </a:xfrm>
          <a:prstGeom prst="rect">
            <a:avLst/>
          </a:prstGeom>
        </p:spPr>
      </p:pic>
      <p:pic>
        <p:nvPicPr>
          <p:cNvPr id="15" name="Obrázek 14"/>
          <p:cNvPicPr>
            <a:picLocks noChangeAspect="1"/>
          </p:cNvPicPr>
          <p:nvPr/>
        </p:nvPicPr>
        <p:blipFill>
          <a:blip r:embed="rId9"/>
          <a:stretch>
            <a:fillRect/>
          </a:stretch>
        </p:blipFill>
        <p:spPr>
          <a:xfrm>
            <a:off x="9077784" y="3361206"/>
            <a:ext cx="2862469" cy="3506776"/>
          </a:xfrm>
          <a:prstGeom prst="rect">
            <a:avLst/>
          </a:prstGeom>
        </p:spPr>
      </p:pic>
      <p:sp>
        <p:nvSpPr>
          <p:cNvPr id="17" name="TextovéPole 16"/>
          <p:cNvSpPr txBox="1"/>
          <p:nvPr/>
        </p:nvSpPr>
        <p:spPr>
          <a:xfrm>
            <a:off x="891233" y="5980701"/>
            <a:ext cx="1416862" cy="707886"/>
          </a:xfrm>
          <a:prstGeom prst="rect">
            <a:avLst/>
          </a:prstGeom>
          <a:noFill/>
        </p:spPr>
        <p:txBody>
          <a:bodyPr wrap="none" rtlCol="0">
            <a:spAutoFit/>
          </a:bodyPr>
          <a:lstStyle/>
          <a:p>
            <a:pPr algn="ctr"/>
            <a:r>
              <a:rPr lang="cs-CZ" sz="2000" b="1" dirty="0" smtClean="0">
                <a:solidFill>
                  <a:schemeClr val="bg1"/>
                </a:solidFill>
              </a:rPr>
              <a:t>Podzol</a:t>
            </a:r>
          </a:p>
          <a:p>
            <a:pPr algn="ctr"/>
            <a:r>
              <a:rPr lang="cs-CZ" sz="2000" b="1" dirty="0" smtClean="0">
                <a:solidFill>
                  <a:schemeClr val="bg1"/>
                </a:solidFill>
              </a:rPr>
              <a:t>Podzolizace</a:t>
            </a:r>
            <a:endParaRPr lang="cs-CZ" sz="2000" b="1" dirty="0">
              <a:solidFill>
                <a:schemeClr val="bg1"/>
              </a:solidFill>
            </a:endParaRPr>
          </a:p>
        </p:txBody>
      </p:sp>
      <p:sp>
        <p:nvSpPr>
          <p:cNvPr id="18" name="TextovéPole 17"/>
          <p:cNvSpPr txBox="1"/>
          <p:nvPr/>
        </p:nvSpPr>
        <p:spPr>
          <a:xfrm>
            <a:off x="3903192" y="5964797"/>
            <a:ext cx="1022459" cy="400110"/>
          </a:xfrm>
          <a:prstGeom prst="rect">
            <a:avLst/>
          </a:prstGeom>
          <a:noFill/>
        </p:spPr>
        <p:txBody>
          <a:bodyPr wrap="none" rtlCol="0">
            <a:spAutoFit/>
          </a:bodyPr>
          <a:lstStyle/>
          <a:p>
            <a:pPr algn="ctr"/>
            <a:r>
              <a:rPr lang="cs-CZ" sz="2000" b="1" dirty="0" err="1" smtClean="0">
                <a:solidFill>
                  <a:schemeClr val="bg1"/>
                </a:solidFill>
              </a:rPr>
              <a:t>Redzina</a:t>
            </a:r>
            <a:endParaRPr lang="cs-CZ" sz="2000" b="1" dirty="0" smtClean="0">
              <a:solidFill>
                <a:schemeClr val="bg1"/>
              </a:solidFill>
            </a:endParaRPr>
          </a:p>
        </p:txBody>
      </p:sp>
      <p:sp>
        <p:nvSpPr>
          <p:cNvPr id="19" name="TextovéPole 18"/>
          <p:cNvSpPr txBox="1"/>
          <p:nvPr/>
        </p:nvSpPr>
        <p:spPr>
          <a:xfrm>
            <a:off x="6197121" y="5694456"/>
            <a:ext cx="2477601" cy="1015663"/>
          </a:xfrm>
          <a:prstGeom prst="rect">
            <a:avLst/>
          </a:prstGeom>
          <a:noFill/>
        </p:spPr>
        <p:txBody>
          <a:bodyPr wrap="none" rtlCol="0">
            <a:spAutoFit/>
          </a:bodyPr>
          <a:lstStyle/>
          <a:p>
            <a:pPr algn="ctr"/>
            <a:r>
              <a:rPr lang="cs-CZ" sz="2000" b="1" dirty="0" smtClean="0">
                <a:solidFill>
                  <a:schemeClr val="bg1"/>
                </a:solidFill>
              </a:rPr>
              <a:t>Nivní půda</a:t>
            </a:r>
          </a:p>
          <a:p>
            <a:pPr algn="ctr"/>
            <a:r>
              <a:rPr lang="cs-CZ" sz="2000" b="1" dirty="0" smtClean="0">
                <a:solidFill>
                  <a:schemeClr val="bg1"/>
                </a:solidFill>
              </a:rPr>
              <a:t>Nános </a:t>
            </a:r>
            <a:r>
              <a:rPr lang="cs-CZ" sz="2000" b="1" dirty="0" err="1" smtClean="0">
                <a:solidFill>
                  <a:schemeClr val="bg1"/>
                </a:solidFill>
              </a:rPr>
              <a:t>prohumózního</a:t>
            </a:r>
            <a:endParaRPr lang="cs-CZ" sz="2000" b="1" dirty="0" smtClean="0">
              <a:solidFill>
                <a:schemeClr val="bg1"/>
              </a:solidFill>
            </a:endParaRPr>
          </a:p>
          <a:p>
            <a:pPr algn="ctr"/>
            <a:r>
              <a:rPr lang="cs-CZ" sz="2000" b="1" dirty="0" smtClean="0">
                <a:solidFill>
                  <a:schemeClr val="bg1"/>
                </a:solidFill>
              </a:rPr>
              <a:t>materiálu</a:t>
            </a:r>
            <a:endParaRPr lang="cs-CZ" sz="2000" b="1" dirty="0">
              <a:solidFill>
                <a:schemeClr val="bg1"/>
              </a:solidFill>
            </a:endParaRPr>
          </a:p>
        </p:txBody>
      </p:sp>
      <p:sp>
        <p:nvSpPr>
          <p:cNvPr id="20" name="TextovéPole 19"/>
          <p:cNvSpPr txBox="1"/>
          <p:nvPr/>
        </p:nvSpPr>
        <p:spPr>
          <a:xfrm>
            <a:off x="9289753" y="5694456"/>
            <a:ext cx="2271712" cy="1015663"/>
          </a:xfrm>
          <a:prstGeom prst="rect">
            <a:avLst/>
          </a:prstGeom>
          <a:noFill/>
        </p:spPr>
        <p:txBody>
          <a:bodyPr wrap="none" rtlCol="0">
            <a:spAutoFit/>
          </a:bodyPr>
          <a:lstStyle/>
          <a:p>
            <a:pPr algn="ctr"/>
            <a:r>
              <a:rPr lang="cs-CZ" sz="2000" b="1" dirty="0" smtClean="0">
                <a:solidFill>
                  <a:schemeClr val="bg1"/>
                </a:solidFill>
              </a:rPr>
              <a:t>Lužní půda</a:t>
            </a:r>
          </a:p>
          <a:p>
            <a:pPr algn="ctr"/>
            <a:r>
              <a:rPr lang="cs-CZ" sz="2000" b="1" dirty="0" smtClean="0">
                <a:solidFill>
                  <a:schemeClr val="bg1"/>
                </a:solidFill>
              </a:rPr>
              <a:t>Mimo dosah</a:t>
            </a:r>
          </a:p>
          <a:p>
            <a:pPr algn="ctr"/>
            <a:r>
              <a:rPr lang="cs-CZ" sz="2000" b="1" dirty="0">
                <a:solidFill>
                  <a:schemeClr val="bg1"/>
                </a:solidFill>
              </a:rPr>
              <a:t>p</a:t>
            </a:r>
            <a:r>
              <a:rPr lang="cs-CZ" sz="2000" b="1" dirty="0" smtClean="0">
                <a:solidFill>
                  <a:schemeClr val="bg1"/>
                </a:solidFill>
              </a:rPr>
              <a:t>ravidelných záplav</a:t>
            </a:r>
          </a:p>
        </p:txBody>
      </p:sp>
    </p:spTree>
    <p:extLst>
      <p:ext uri="{BB962C8B-B14F-4D97-AF65-F5344CB8AC3E}">
        <p14:creationId xmlns:p14="http://schemas.microsoft.com/office/powerpoint/2010/main" val="332815587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86829"/>
            <a:ext cx="10515600" cy="827571"/>
          </a:xfrm>
        </p:spPr>
        <p:txBody>
          <a:bodyPr>
            <a:normAutofit/>
          </a:bodyPr>
          <a:lstStyle/>
          <a:p>
            <a:pPr algn="ctr"/>
            <a:r>
              <a:rPr lang="cs-CZ" sz="4000" b="1" dirty="0" err="1" smtClean="0"/>
              <a:t>Ranker</a:t>
            </a:r>
            <a:endParaRPr lang="cs-CZ" sz="4000" b="1" dirty="0"/>
          </a:p>
        </p:txBody>
      </p:sp>
      <p:sp>
        <p:nvSpPr>
          <p:cNvPr id="3" name="Zástupný symbol pro obsah 2"/>
          <p:cNvSpPr>
            <a:spLocks noGrp="1"/>
          </p:cNvSpPr>
          <p:nvPr>
            <p:ph idx="1"/>
          </p:nvPr>
        </p:nvSpPr>
        <p:spPr>
          <a:xfrm>
            <a:off x="838200" y="982786"/>
            <a:ext cx="10515600" cy="5664504"/>
          </a:xfrm>
        </p:spPr>
        <p:txBody>
          <a:bodyPr>
            <a:normAutofit fontScale="92500" lnSpcReduction="20000"/>
          </a:bodyPr>
          <a:lstStyle/>
          <a:p>
            <a:r>
              <a:rPr lang="cs-CZ" b="1" dirty="0" err="1"/>
              <a:t>Rankery</a:t>
            </a:r>
            <a:r>
              <a:rPr lang="cs-CZ" b="1" dirty="0"/>
              <a:t> se nacházejí po celém území pahorkatin a hornatin, a to hlavně na strmých svazích, horských hřbetech či hřebenech a na vrcholech vyvýšenin</a:t>
            </a:r>
            <a:r>
              <a:rPr lang="cs-CZ" dirty="0"/>
              <a:t>. Hlavním půdotvorným </a:t>
            </a:r>
            <a:r>
              <a:rPr lang="cs-CZ" b="1" dirty="0"/>
              <a:t>procesem je výrazná humifikace</a:t>
            </a:r>
            <a:r>
              <a:rPr lang="cs-CZ" dirty="0"/>
              <a:t>. Subtypy: modální, </a:t>
            </a:r>
            <a:r>
              <a:rPr lang="cs-CZ" dirty="0" err="1"/>
              <a:t>umbrický</a:t>
            </a:r>
            <a:r>
              <a:rPr lang="cs-CZ" dirty="0"/>
              <a:t>, </a:t>
            </a:r>
            <a:r>
              <a:rPr lang="cs-CZ" dirty="0" err="1"/>
              <a:t>melanický</a:t>
            </a:r>
            <a:r>
              <a:rPr lang="cs-CZ" dirty="0"/>
              <a:t>, </a:t>
            </a:r>
            <a:r>
              <a:rPr lang="cs-CZ" dirty="0" err="1"/>
              <a:t>kambický</a:t>
            </a:r>
            <a:r>
              <a:rPr lang="cs-CZ" dirty="0"/>
              <a:t>, </a:t>
            </a:r>
            <a:r>
              <a:rPr lang="cs-CZ" dirty="0" err="1"/>
              <a:t>dystrický</a:t>
            </a:r>
            <a:r>
              <a:rPr lang="cs-CZ" dirty="0"/>
              <a:t>, podzolový, litický, suťový</a:t>
            </a:r>
            <a:r>
              <a:rPr lang="cs-CZ" dirty="0" smtClean="0"/>
              <a:t>.</a:t>
            </a:r>
          </a:p>
          <a:p>
            <a:r>
              <a:rPr lang="cs-CZ" dirty="0"/>
              <a:t>Název odvozen od </a:t>
            </a:r>
            <a:r>
              <a:rPr lang="cs-CZ" b="1" dirty="0"/>
              <a:t>rakouského lidového označení značícího „na příkrém svahu sídlící“. </a:t>
            </a:r>
            <a:r>
              <a:rPr lang="cs-CZ" dirty="0"/>
              <a:t>Vznikají ze </a:t>
            </a:r>
            <a:r>
              <a:rPr lang="cs-CZ" dirty="0" err="1"/>
              <a:t>skeletovitých</a:t>
            </a:r>
            <a:r>
              <a:rPr lang="cs-CZ" dirty="0"/>
              <a:t> zvětralých rozpadů silikátových hornin, které jinak mají pevnou, skalní povahu (</a:t>
            </a:r>
            <a:r>
              <a:rPr lang="cs-CZ" b="1" dirty="0"/>
              <a:t>žuly, ruly</a:t>
            </a:r>
            <a:r>
              <a:rPr lang="cs-CZ" dirty="0"/>
              <a:t>). Obsah skeletu je tím větší, čím je matečná hornina odolnější proti zvětrávání, např. na méně odolném pískovci má </a:t>
            </a:r>
            <a:r>
              <a:rPr lang="cs-CZ" dirty="0" err="1"/>
              <a:t>ranker</a:t>
            </a:r>
            <a:r>
              <a:rPr lang="cs-CZ" dirty="0"/>
              <a:t> méně skeletu, než na velmi odolném </a:t>
            </a:r>
            <a:r>
              <a:rPr lang="cs-CZ" b="1" dirty="0"/>
              <a:t>křemenci</a:t>
            </a:r>
            <a:r>
              <a:rPr lang="cs-CZ" dirty="0"/>
              <a:t>.</a:t>
            </a:r>
          </a:p>
          <a:p>
            <a:r>
              <a:rPr lang="cs-CZ" b="1" dirty="0" err="1"/>
              <a:t>Rankery</a:t>
            </a:r>
            <a:r>
              <a:rPr lang="cs-CZ" b="1" dirty="0"/>
              <a:t> jsou výrazněji humifikované,</a:t>
            </a:r>
            <a:r>
              <a:rPr lang="cs-CZ" dirty="0"/>
              <a:t> je možná tvorba </a:t>
            </a:r>
            <a:r>
              <a:rPr lang="cs-CZ" dirty="0" err="1"/>
              <a:t>umbrických</a:t>
            </a:r>
            <a:r>
              <a:rPr lang="cs-CZ" dirty="0"/>
              <a:t> a </a:t>
            </a:r>
            <a:r>
              <a:rPr lang="cs-CZ" dirty="0" err="1"/>
              <a:t>melanických</a:t>
            </a:r>
            <a:r>
              <a:rPr lang="cs-CZ" dirty="0"/>
              <a:t> horizontů; jsou přechodem k vyvinutějším </a:t>
            </a:r>
            <a:r>
              <a:rPr lang="cs-CZ" dirty="0" smtClean="0"/>
              <a:t>půdám. </a:t>
            </a:r>
            <a:r>
              <a:rPr lang="cs-CZ" dirty="0"/>
              <a:t>Např. </a:t>
            </a:r>
            <a:r>
              <a:rPr lang="cs-CZ" dirty="0" err="1"/>
              <a:t>rankery</a:t>
            </a:r>
            <a:r>
              <a:rPr lang="cs-CZ" dirty="0"/>
              <a:t> na </a:t>
            </a:r>
            <a:r>
              <a:rPr lang="cs-CZ" b="1" dirty="0"/>
              <a:t>křemičitých horninách </a:t>
            </a:r>
            <a:r>
              <a:rPr lang="cs-CZ" dirty="0"/>
              <a:t>(křemencích, buližnících) </a:t>
            </a:r>
            <a:r>
              <a:rPr lang="cs-CZ" b="1" dirty="0"/>
              <a:t>jsou extrémně kyselé</a:t>
            </a:r>
            <a:r>
              <a:rPr lang="cs-CZ" dirty="0"/>
              <a:t>, naopak na bazických vyvřelinách jsou </a:t>
            </a:r>
            <a:r>
              <a:rPr lang="cs-CZ" dirty="0" err="1"/>
              <a:t>rankery</a:t>
            </a:r>
            <a:r>
              <a:rPr lang="cs-CZ" dirty="0"/>
              <a:t> poměrně </a:t>
            </a:r>
            <a:r>
              <a:rPr lang="cs-CZ" b="1" dirty="0"/>
              <a:t>bohaté vápníkem</a:t>
            </a:r>
            <a:r>
              <a:rPr lang="cs-CZ" dirty="0"/>
              <a:t>.</a:t>
            </a:r>
          </a:p>
          <a:p>
            <a:r>
              <a:rPr lang="cs-CZ" b="1" dirty="0"/>
              <a:t>Původní vegetací jsou suťové lesy</a:t>
            </a:r>
            <a:r>
              <a:rPr lang="cs-CZ" dirty="0"/>
              <a:t> (lípa, javor, jasan, </a:t>
            </a:r>
            <a:r>
              <a:rPr lang="cs-CZ" dirty="0" smtClean="0"/>
              <a:t>jilm</a:t>
            </a:r>
            <a:endParaRPr lang="cs-CZ" dirty="0"/>
          </a:p>
        </p:txBody>
      </p:sp>
    </p:spTree>
    <p:extLst>
      <p:ext uri="{BB962C8B-B14F-4D97-AF65-F5344CB8AC3E}">
        <p14:creationId xmlns:p14="http://schemas.microsoft.com/office/powerpoint/2010/main" val="30717335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anker – Pedologický průzk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075" y="1932930"/>
            <a:ext cx="3035709" cy="4603805"/>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Ranker und Regosol - zwischen Bodenentstehung und Erosion | bodenwel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773" y="1932931"/>
            <a:ext cx="3228230" cy="4603805"/>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9054" y="287742"/>
            <a:ext cx="4623809" cy="6248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480250" y="5907823"/>
            <a:ext cx="1704313" cy="523220"/>
          </a:xfrm>
          <a:prstGeom prst="rect">
            <a:avLst/>
          </a:prstGeom>
          <a:noFill/>
        </p:spPr>
        <p:txBody>
          <a:bodyPr wrap="none" rtlCol="0">
            <a:spAutoFit/>
          </a:bodyPr>
          <a:lstStyle/>
          <a:p>
            <a:r>
              <a:rPr lang="cs-CZ" sz="2800" b="1" dirty="0" smtClean="0">
                <a:solidFill>
                  <a:schemeClr val="bg1"/>
                </a:solidFill>
              </a:rPr>
              <a:t>Suťový les</a:t>
            </a:r>
            <a:endParaRPr lang="cs-CZ" sz="2800" b="1" dirty="0">
              <a:solidFill>
                <a:schemeClr val="bg1"/>
              </a:solidFill>
            </a:endParaRPr>
          </a:p>
        </p:txBody>
      </p:sp>
      <p:sp>
        <p:nvSpPr>
          <p:cNvPr id="5" name="Obdélník 4"/>
          <p:cNvSpPr/>
          <p:nvPr/>
        </p:nvSpPr>
        <p:spPr>
          <a:xfrm>
            <a:off x="296850" y="108756"/>
            <a:ext cx="7042204" cy="2308324"/>
          </a:xfrm>
          <a:prstGeom prst="rect">
            <a:avLst/>
          </a:prstGeom>
        </p:spPr>
        <p:txBody>
          <a:bodyPr wrap="square">
            <a:spAutoFit/>
          </a:bodyPr>
          <a:lstStyle/>
          <a:p>
            <a:r>
              <a:rPr lang="cs-CZ" b="1" dirty="0" err="1" smtClean="0">
                <a:solidFill>
                  <a:srgbClr val="000000"/>
                </a:solidFill>
                <a:latin typeface="robotooo"/>
              </a:rPr>
              <a:t>Ranker</a:t>
            </a:r>
            <a:r>
              <a:rPr lang="cs-CZ" b="1" dirty="0" smtClean="0">
                <a:solidFill>
                  <a:srgbClr val="000000"/>
                </a:solidFill>
                <a:latin typeface="robotooo"/>
              </a:rPr>
              <a:t> - typ </a:t>
            </a:r>
            <a:r>
              <a:rPr lang="cs-CZ" b="1" dirty="0">
                <a:solidFill>
                  <a:srgbClr val="000000"/>
                </a:solidFill>
                <a:latin typeface="robotooo"/>
              </a:rPr>
              <a:t>půdy </a:t>
            </a:r>
            <a:r>
              <a:rPr lang="cs-CZ" dirty="0">
                <a:solidFill>
                  <a:srgbClr val="000000"/>
                </a:solidFill>
                <a:latin typeface="robotooo"/>
              </a:rPr>
              <a:t>na převážně mělkých, silně </a:t>
            </a:r>
            <a:r>
              <a:rPr lang="cs-CZ" dirty="0" err="1">
                <a:solidFill>
                  <a:srgbClr val="000000"/>
                </a:solidFill>
                <a:latin typeface="robotooo"/>
              </a:rPr>
              <a:t>skeletnatých</a:t>
            </a:r>
            <a:r>
              <a:rPr lang="cs-CZ" dirty="0">
                <a:solidFill>
                  <a:srgbClr val="000000"/>
                </a:solidFill>
                <a:latin typeface="robotooo"/>
              </a:rPr>
              <a:t> zvětralinách pevných a zpevněných silikátových hornin (s vysokým obsahem křemíku). </a:t>
            </a:r>
            <a:r>
              <a:rPr lang="cs-CZ" b="1" dirty="0">
                <a:solidFill>
                  <a:srgbClr val="000000"/>
                </a:solidFill>
                <a:latin typeface="robotooo"/>
              </a:rPr>
              <a:t>Obsah skeletu v půdě je převážně vyšší než 50 %. </a:t>
            </a:r>
            <a:r>
              <a:rPr lang="cs-CZ" dirty="0">
                <a:solidFill>
                  <a:srgbClr val="000000"/>
                </a:solidFill>
                <a:latin typeface="robotooo"/>
              </a:rPr>
              <a:t>Půdy jsou kyselé, s nenasyceným sorpčním komplexem. Jsou </a:t>
            </a:r>
            <a:r>
              <a:rPr lang="cs-CZ" b="1" dirty="0">
                <a:solidFill>
                  <a:srgbClr val="000000"/>
                </a:solidFill>
                <a:latin typeface="robotooo"/>
              </a:rPr>
              <a:t>nadměrně provzdušněné, silně ohrožené erozí</a:t>
            </a:r>
            <a:r>
              <a:rPr lang="cs-CZ" dirty="0">
                <a:solidFill>
                  <a:srgbClr val="000000"/>
                </a:solidFill>
                <a:latin typeface="robotooo"/>
              </a:rPr>
              <a:t>. Podíl organických látek v jemnozemi (do 20 cm hloubky) je 7 – 40 %.</a:t>
            </a:r>
            <a:r>
              <a:rPr lang="cs-CZ" dirty="0"/>
              <a:t/>
            </a:r>
            <a:br>
              <a:rPr lang="cs-CZ" dirty="0"/>
            </a:br>
            <a:r>
              <a:rPr lang="cs-CZ" dirty="0"/>
              <a:t/>
            </a:r>
            <a:br>
              <a:rPr lang="cs-CZ" dirty="0"/>
            </a:br>
            <a:endParaRPr lang="cs-CZ" dirty="0"/>
          </a:p>
        </p:txBody>
      </p:sp>
    </p:spTree>
    <p:extLst>
      <p:ext uri="{BB962C8B-B14F-4D97-AF65-F5344CB8AC3E}">
        <p14:creationId xmlns:p14="http://schemas.microsoft.com/office/powerpoint/2010/main" val="126240527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4051"/>
            <a:ext cx="10515600" cy="994548"/>
          </a:xfrm>
        </p:spPr>
        <p:txBody>
          <a:bodyPr>
            <a:normAutofit/>
          </a:bodyPr>
          <a:lstStyle/>
          <a:p>
            <a:pPr algn="ctr"/>
            <a:r>
              <a:rPr lang="cs-CZ" sz="4000" b="1" dirty="0" smtClean="0"/>
              <a:t>Suťový les</a:t>
            </a:r>
            <a:endParaRPr lang="cs-CZ" sz="4000" b="1" dirty="0"/>
          </a:p>
        </p:txBody>
      </p:sp>
      <p:pic>
        <p:nvPicPr>
          <p:cNvPr id="81922" name="Picture 2" descr="Suťový les na Vysoké | prirodavysociny.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933" y="1372636"/>
            <a:ext cx="11749854" cy="340315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64933" y="5147288"/>
            <a:ext cx="11749854" cy="923330"/>
          </a:xfrm>
          <a:prstGeom prst="rect">
            <a:avLst/>
          </a:prstGeom>
        </p:spPr>
        <p:txBody>
          <a:bodyPr wrap="square">
            <a:spAutoFit/>
          </a:bodyPr>
          <a:lstStyle/>
          <a:p>
            <a:r>
              <a:rPr lang="cs-CZ" dirty="0">
                <a:solidFill>
                  <a:srgbClr val="474747"/>
                </a:solidFill>
                <a:latin typeface="Arial" panose="020B0604020202020204" pitchFamily="34" charset="0"/>
              </a:rPr>
              <a:t>Suťový les je druh lesa, který se vyskytuje </a:t>
            </a:r>
            <a:r>
              <a:rPr lang="cs-CZ" b="1" dirty="0">
                <a:solidFill>
                  <a:srgbClr val="474747"/>
                </a:solidFill>
                <a:latin typeface="Arial" panose="020B0604020202020204" pitchFamily="34" charset="0"/>
              </a:rPr>
              <a:t>na svazích s výrazným půdotokem a strmých svazích s výchozy skal</a:t>
            </a:r>
            <a:r>
              <a:rPr lang="cs-CZ" dirty="0">
                <a:solidFill>
                  <a:srgbClr val="474747"/>
                </a:solidFill>
                <a:latin typeface="Arial" panose="020B0604020202020204" pitchFamily="34" charset="0"/>
              </a:rPr>
              <a:t>. Může se vyskytovat též na svazích říčních a potočních údolí, v dolních částech svahů a v roklinách mnohdy společně s větší akumulací balvanů nebo suti.</a:t>
            </a:r>
            <a:endParaRPr lang="cs-CZ" dirty="0"/>
          </a:p>
        </p:txBody>
      </p:sp>
    </p:spTree>
    <p:extLst>
      <p:ext uri="{BB962C8B-B14F-4D97-AF65-F5344CB8AC3E}">
        <p14:creationId xmlns:p14="http://schemas.microsoft.com/office/powerpoint/2010/main" val="318487174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37906"/>
            <a:ext cx="10515600" cy="907084"/>
          </a:xfrm>
        </p:spPr>
        <p:txBody>
          <a:bodyPr>
            <a:normAutofit/>
          </a:bodyPr>
          <a:lstStyle/>
          <a:p>
            <a:pPr algn="ctr"/>
            <a:r>
              <a:rPr lang="cs-CZ" sz="4000" b="1" dirty="0" err="1" smtClean="0"/>
              <a:t>Glejové</a:t>
            </a:r>
            <a:r>
              <a:rPr lang="cs-CZ" sz="4000" b="1" dirty="0" smtClean="0"/>
              <a:t> půdy - </a:t>
            </a:r>
            <a:r>
              <a:rPr lang="cs-CZ" sz="4000" b="1" dirty="0" err="1" smtClean="0"/>
              <a:t>glejosol</a:t>
            </a:r>
            <a:endParaRPr lang="cs-CZ" sz="4000" b="1" dirty="0"/>
          </a:p>
        </p:txBody>
      </p:sp>
      <p:sp>
        <p:nvSpPr>
          <p:cNvPr id="3" name="Zástupný symbol pro obsah 2"/>
          <p:cNvSpPr>
            <a:spLocks noGrp="1"/>
          </p:cNvSpPr>
          <p:nvPr>
            <p:ph idx="1"/>
          </p:nvPr>
        </p:nvSpPr>
        <p:spPr>
          <a:xfrm>
            <a:off x="874713" y="1205423"/>
            <a:ext cx="10515600" cy="5298743"/>
          </a:xfrm>
        </p:spPr>
        <p:txBody>
          <a:bodyPr>
            <a:normAutofit fontScale="92500" lnSpcReduction="10000"/>
          </a:bodyPr>
          <a:lstStyle/>
          <a:p>
            <a:r>
              <a:rPr lang="cs-CZ" b="1" dirty="0" err="1"/>
              <a:t>G</a:t>
            </a:r>
            <a:r>
              <a:rPr lang="cs-CZ" b="1" dirty="0" err="1" smtClean="0"/>
              <a:t>lejová</a:t>
            </a:r>
            <a:r>
              <a:rPr lang="cs-CZ" b="1" dirty="0" smtClean="0"/>
              <a:t> </a:t>
            </a:r>
            <a:r>
              <a:rPr lang="cs-CZ" b="1" dirty="0"/>
              <a:t>půda </a:t>
            </a:r>
            <a:r>
              <a:rPr lang="cs-CZ" dirty="0"/>
              <a:t>(</a:t>
            </a:r>
            <a:r>
              <a:rPr lang="cs-CZ" dirty="0" err="1"/>
              <a:t>glej</a:t>
            </a:r>
            <a:r>
              <a:rPr lang="cs-CZ" dirty="0"/>
              <a:t>) půda </a:t>
            </a:r>
            <a:r>
              <a:rPr lang="cs-CZ" b="1" dirty="0"/>
              <a:t>občas zcela prosycená vodou</a:t>
            </a:r>
            <a:r>
              <a:rPr lang="cs-CZ" dirty="0"/>
              <a:t>; nastává v ní redukce sloučenin železa, což vyvolává charakteristickou skvrnitost půdy. </a:t>
            </a:r>
            <a:r>
              <a:rPr lang="cs-CZ" b="1" dirty="0"/>
              <a:t>Střídá-li se zamokření se silným vysušením, vzniká </a:t>
            </a:r>
            <a:r>
              <a:rPr lang="cs-CZ" b="1" dirty="0" err="1"/>
              <a:t>pseudoglej</a:t>
            </a:r>
            <a:r>
              <a:rPr lang="cs-CZ" dirty="0"/>
              <a:t> (obsahuje četné limonitové konkrece). </a:t>
            </a:r>
            <a:r>
              <a:rPr lang="cs-CZ" dirty="0" err="1"/>
              <a:t>Glejové</a:t>
            </a:r>
            <a:r>
              <a:rPr lang="cs-CZ" dirty="0"/>
              <a:t> půdy patří k viz </a:t>
            </a:r>
            <a:r>
              <a:rPr lang="cs-CZ" dirty="0" err="1"/>
              <a:t>semiterestrickým</a:t>
            </a:r>
            <a:r>
              <a:rPr lang="cs-CZ" dirty="0"/>
              <a:t> půdám</a:t>
            </a:r>
            <a:r>
              <a:rPr lang="cs-CZ" dirty="0" smtClean="0"/>
              <a:t>.</a:t>
            </a:r>
          </a:p>
          <a:p>
            <a:r>
              <a:rPr lang="cs-CZ" dirty="0"/>
              <a:t>Ze všech půdotvorných činitelů </a:t>
            </a:r>
            <a:r>
              <a:rPr lang="cs-CZ" b="1" dirty="0"/>
              <a:t>převládá u </a:t>
            </a:r>
            <a:r>
              <a:rPr lang="cs-CZ" b="1" dirty="0" err="1"/>
              <a:t>glejů</a:t>
            </a:r>
            <a:r>
              <a:rPr lang="cs-CZ" b="1" dirty="0"/>
              <a:t> nejvíce působení mělce pod povrchem ležící podzemní vody </a:t>
            </a:r>
            <a:r>
              <a:rPr lang="cs-CZ" dirty="0"/>
              <a:t>(horní hranice podzemní vody je v hloubce 40 až 80 cm</a:t>
            </a:r>
            <a:r>
              <a:rPr lang="cs-CZ" dirty="0" smtClean="0"/>
              <a:t>).</a:t>
            </a:r>
            <a:r>
              <a:rPr lang="cs-CZ" dirty="0"/>
              <a:t> </a:t>
            </a:r>
            <a:r>
              <a:rPr lang="cs-CZ" b="1" dirty="0"/>
              <a:t>Vzlínající podzemní voda podmiňuje v </a:t>
            </a:r>
            <a:r>
              <a:rPr lang="cs-CZ" b="1" dirty="0" err="1"/>
              <a:t>glejích</a:t>
            </a:r>
            <a:r>
              <a:rPr lang="cs-CZ" b="1" dirty="0"/>
              <a:t> nedostatek vzdušného kyslíku, a proto dochází v půdním profilu k redukčním pochodům</a:t>
            </a:r>
            <a:r>
              <a:rPr lang="cs-CZ" dirty="0"/>
              <a:t>, při nichž se sloučeniny trojmocného železa redukují na sloučeniny železa dvojmocného.</a:t>
            </a:r>
          </a:p>
          <a:p>
            <a:r>
              <a:rPr lang="cs-CZ" dirty="0" err="1"/>
              <a:t>Glejové</a:t>
            </a:r>
            <a:r>
              <a:rPr lang="cs-CZ" dirty="0"/>
              <a:t> půdy jsou </a:t>
            </a:r>
            <a:r>
              <a:rPr lang="cs-CZ" dirty="0" err="1"/>
              <a:t>azonální</a:t>
            </a:r>
            <a:r>
              <a:rPr lang="cs-CZ" dirty="0"/>
              <a:t>, nacházejí se </a:t>
            </a:r>
            <a:r>
              <a:rPr lang="cs-CZ" b="1" dirty="0"/>
              <a:t>zejména na dně terénních depresí, v nejnižších částech širších niv nebo na úzkých nivách malých toků</a:t>
            </a:r>
            <a:r>
              <a:rPr lang="cs-CZ" dirty="0"/>
              <a:t>, a to zejména na nevápnitých vodních sedimentech. </a:t>
            </a:r>
            <a:r>
              <a:rPr lang="cs-CZ" b="1" dirty="0"/>
              <a:t>Často můžeme </a:t>
            </a:r>
            <a:r>
              <a:rPr lang="cs-CZ" b="1" dirty="0" err="1"/>
              <a:t>glej</a:t>
            </a:r>
            <a:r>
              <a:rPr lang="cs-CZ" b="1" dirty="0"/>
              <a:t> nalézt na rozhraní rašelinných půd.</a:t>
            </a:r>
          </a:p>
        </p:txBody>
      </p:sp>
    </p:spTree>
    <p:extLst>
      <p:ext uri="{BB962C8B-B14F-4D97-AF65-F5344CB8AC3E}">
        <p14:creationId xmlns:p14="http://schemas.microsoft.com/office/powerpoint/2010/main" val="366230924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Organozem glejová – Pedologický průzk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514" y="1973839"/>
            <a:ext cx="6256443" cy="4692332"/>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descr="Glejsoly (Gle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220" y="264854"/>
            <a:ext cx="5091596" cy="640131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54443" y="182352"/>
            <a:ext cx="6450586" cy="1754326"/>
          </a:xfrm>
          <a:prstGeom prst="rect">
            <a:avLst/>
          </a:prstGeom>
        </p:spPr>
        <p:txBody>
          <a:bodyPr wrap="square">
            <a:spAutoFit/>
          </a:bodyPr>
          <a:lstStyle/>
          <a:p>
            <a:r>
              <a:rPr lang="cs-CZ" b="1" dirty="0" err="1" smtClean="0">
                <a:solidFill>
                  <a:srgbClr val="000000"/>
                </a:solidFill>
                <a:latin typeface="Albert Sans"/>
              </a:rPr>
              <a:t>Glejová</a:t>
            </a:r>
            <a:r>
              <a:rPr lang="cs-CZ" b="1" dirty="0" smtClean="0">
                <a:solidFill>
                  <a:srgbClr val="000000"/>
                </a:solidFill>
                <a:latin typeface="Albert Sans"/>
              </a:rPr>
              <a:t> půda </a:t>
            </a:r>
            <a:r>
              <a:rPr lang="cs-CZ" dirty="0" smtClean="0">
                <a:solidFill>
                  <a:srgbClr val="000000"/>
                </a:solidFill>
                <a:latin typeface="Albert Sans"/>
              </a:rPr>
              <a:t>- půda</a:t>
            </a:r>
            <a:r>
              <a:rPr lang="cs-CZ" dirty="0">
                <a:solidFill>
                  <a:srgbClr val="000000"/>
                </a:solidFill>
                <a:latin typeface="Albert Sans"/>
              </a:rPr>
              <a:t>, která se vyskytuje především </a:t>
            </a:r>
            <a:r>
              <a:rPr lang="cs-CZ" b="1" dirty="0">
                <a:solidFill>
                  <a:srgbClr val="000000"/>
                </a:solidFill>
                <a:latin typeface="Albert Sans"/>
              </a:rPr>
              <a:t>na velmi podmáčených místech</a:t>
            </a:r>
            <a:r>
              <a:rPr lang="cs-CZ" dirty="0">
                <a:solidFill>
                  <a:srgbClr val="000000"/>
                </a:solidFill>
                <a:latin typeface="Albert Sans"/>
              </a:rPr>
              <a:t>. V důsledku tohoto podmáčení dochází </a:t>
            </a:r>
            <a:r>
              <a:rPr lang="cs-CZ" b="1" dirty="0">
                <a:solidFill>
                  <a:srgbClr val="000000"/>
                </a:solidFill>
                <a:latin typeface="Albert Sans"/>
              </a:rPr>
              <a:t>k nedostatku kyslíku </a:t>
            </a:r>
            <a:r>
              <a:rPr lang="cs-CZ" dirty="0">
                <a:solidFill>
                  <a:srgbClr val="000000"/>
                </a:solidFill>
                <a:latin typeface="Albert Sans"/>
              </a:rPr>
              <a:t>v této půdě a tím zpuštění chemických </a:t>
            </a:r>
            <a:r>
              <a:rPr lang="cs-CZ" b="1" dirty="0">
                <a:solidFill>
                  <a:srgbClr val="000000"/>
                </a:solidFill>
                <a:latin typeface="Albert Sans"/>
              </a:rPr>
              <a:t>redukčních mechanismů</a:t>
            </a:r>
            <a:r>
              <a:rPr lang="cs-CZ" dirty="0">
                <a:solidFill>
                  <a:srgbClr val="000000"/>
                </a:solidFill>
                <a:latin typeface="Albert Sans"/>
              </a:rPr>
              <a:t>. </a:t>
            </a:r>
            <a:r>
              <a:rPr lang="cs-CZ" b="1" dirty="0">
                <a:solidFill>
                  <a:srgbClr val="000000"/>
                </a:solidFill>
                <a:latin typeface="Albert Sans"/>
              </a:rPr>
              <a:t>Látky, které vznikají při těchto reakcích dávají takovéto půdě modrozelenou barvu a zvláštní zápach.</a:t>
            </a:r>
            <a:endParaRPr lang="cs-CZ" b="1" dirty="0"/>
          </a:p>
        </p:txBody>
      </p:sp>
    </p:spTree>
    <p:extLst>
      <p:ext uri="{BB962C8B-B14F-4D97-AF65-F5344CB8AC3E}">
        <p14:creationId xmlns:p14="http://schemas.microsoft.com/office/powerpoint/2010/main" val="271045198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39132" y="794495"/>
            <a:ext cx="10515600" cy="1325563"/>
          </a:xfrm>
        </p:spPr>
        <p:txBody>
          <a:bodyPr/>
          <a:lstStyle/>
          <a:p>
            <a:endParaRPr lang="cs-CZ" dirty="0"/>
          </a:p>
        </p:txBody>
      </p:sp>
      <p:pic>
        <p:nvPicPr>
          <p:cNvPr id="84996" name="Picture 4" descr="Rašeliniště nezadrží vodu tak dobře jako běžná půda v lese, zjistili  hydrologové - Akademie věd České republik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0764" y="531210"/>
            <a:ext cx="11573724" cy="385790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41251" y="4509153"/>
            <a:ext cx="11573724" cy="2123658"/>
          </a:xfrm>
          <a:prstGeom prst="rect">
            <a:avLst/>
          </a:prstGeom>
        </p:spPr>
        <p:txBody>
          <a:bodyPr wrap="square">
            <a:spAutoFit/>
          </a:bodyPr>
          <a:lstStyle/>
          <a:p>
            <a:r>
              <a:rPr lang="cs-CZ" sz="2200" b="1" dirty="0" smtClean="0">
                <a:solidFill>
                  <a:srgbClr val="202122"/>
                </a:solidFill>
                <a:latin typeface="Arial" panose="020B0604020202020204" pitchFamily="34" charset="0"/>
              </a:rPr>
              <a:t>Rašeliniště </a:t>
            </a:r>
            <a:r>
              <a:rPr lang="cs-CZ" sz="2200" dirty="0" smtClean="0">
                <a:solidFill>
                  <a:srgbClr val="202122"/>
                </a:solidFill>
                <a:latin typeface="Arial" panose="020B0604020202020204" pitchFamily="34" charset="0"/>
              </a:rPr>
              <a:t>- jde </a:t>
            </a:r>
            <a:r>
              <a:rPr lang="cs-CZ" sz="2200" dirty="0">
                <a:solidFill>
                  <a:srgbClr val="202122"/>
                </a:solidFill>
                <a:latin typeface="Arial" panose="020B0604020202020204" pitchFamily="34" charset="0"/>
              </a:rPr>
              <a:t>o </a:t>
            </a:r>
            <a:r>
              <a:rPr lang="cs-CZ" sz="2200" b="1" dirty="0">
                <a:solidFill>
                  <a:srgbClr val="202122"/>
                </a:solidFill>
                <a:latin typeface="Arial" panose="020B0604020202020204" pitchFamily="34" charset="0"/>
              </a:rPr>
              <a:t>bažinný </a:t>
            </a:r>
            <a:r>
              <a:rPr lang="cs-CZ" sz="2200" b="1" dirty="0">
                <a:latin typeface="Arial" panose="020B0604020202020204" pitchFamily="34" charset="0"/>
              </a:rPr>
              <a:t>ekosystém</a:t>
            </a:r>
            <a:r>
              <a:rPr lang="cs-CZ" sz="2200" dirty="0">
                <a:solidFill>
                  <a:srgbClr val="202122"/>
                </a:solidFill>
                <a:latin typeface="Arial" panose="020B0604020202020204" pitchFamily="34" charset="0"/>
              </a:rPr>
              <a:t>, který je </a:t>
            </a:r>
            <a:r>
              <a:rPr lang="cs-CZ" sz="2200" b="1" dirty="0">
                <a:solidFill>
                  <a:srgbClr val="202122"/>
                </a:solidFill>
                <a:latin typeface="Arial" panose="020B0604020202020204" pitchFamily="34" charset="0"/>
              </a:rPr>
              <a:t>trvale zamokřen podpovrchovou nebo srážkovou vodou</a:t>
            </a:r>
            <a:r>
              <a:rPr lang="cs-CZ" sz="2200" dirty="0">
                <a:solidFill>
                  <a:srgbClr val="202122"/>
                </a:solidFill>
                <a:latin typeface="Arial" panose="020B0604020202020204" pitchFamily="34" charset="0"/>
              </a:rPr>
              <a:t>, se </a:t>
            </a:r>
            <a:r>
              <a:rPr lang="cs-CZ" sz="2200" b="1" dirty="0">
                <a:solidFill>
                  <a:srgbClr val="202122"/>
                </a:solidFill>
                <a:latin typeface="Arial" panose="020B0604020202020204" pitchFamily="34" charset="0"/>
              </a:rPr>
              <a:t>značnou produkcí rostlinné </a:t>
            </a:r>
            <a:r>
              <a:rPr lang="cs-CZ" sz="2200" b="1" dirty="0">
                <a:latin typeface="Arial" panose="020B0604020202020204" pitchFamily="34" charset="0"/>
              </a:rPr>
              <a:t>biomasy</a:t>
            </a:r>
            <a:r>
              <a:rPr lang="cs-CZ" sz="2200" dirty="0">
                <a:solidFill>
                  <a:srgbClr val="202122"/>
                </a:solidFill>
                <a:latin typeface="Arial" panose="020B0604020202020204" pitchFamily="34" charset="0"/>
              </a:rPr>
              <a:t>. </a:t>
            </a:r>
            <a:r>
              <a:rPr lang="cs-CZ" sz="2200" b="1" dirty="0">
                <a:solidFill>
                  <a:srgbClr val="202122"/>
                </a:solidFill>
                <a:latin typeface="Arial" panose="020B0604020202020204" pitchFamily="34" charset="0"/>
              </a:rPr>
              <a:t>Ta se v důsledku zamokření a nepříznivých podmínek pro </a:t>
            </a:r>
            <a:r>
              <a:rPr lang="cs-CZ" sz="2200" b="1" dirty="0" err="1">
                <a:latin typeface="Arial" panose="020B0604020202020204" pitchFamily="34" charset="0"/>
              </a:rPr>
              <a:t>dekompository</a:t>
            </a:r>
            <a:r>
              <a:rPr lang="cs-CZ" sz="2200" b="1" dirty="0">
                <a:solidFill>
                  <a:srgbClr val="202122"/>
                </a:solidFill>
                <a:latin typeface="Arial" panose="020B0604020202020204" pitchFamily="34" charset="0"/>
              </a:rPr>
              <a:t> nedostatečně rozkládá</a:t>
            </a:r>
            <a:r>
              <a:rPr lang="cs-CZ" sz="2200" dirty="0">
                <a:solidFill>
                  <a:srgbClr val="202122"/>
                </a:solidFill>
                <a:latin typeface="Arial" panose="020B0604020202020204" pitchFamily="34" charset="0"/>
              </a:rPr>
              <a:t>. V rašeliništi </a:t>
            </a:r>
            <a:r>
              <a:rPr lang="cs-CZ" sz="2200" b="1" dirty="0">
                <a:solidFill>
                  <a:srgbClr val="202122"/>
                </a:solidFill>
                <a:latin typeface="Arial" panose="020B0604020202020204" pitchFamily="34" charset="0"/>
              </a:rPr>
              <a:t>dochází k hromadění rostlinné organické hmoty</a:t>
            </a:r>
            <a:r>
              <a:rPr lang="cs-CZ" sz="2200" dirty="0">
                <a:solidFill>
                  <a:srgbClr val="202122"/>
                </a:solidFill>
                <a:latin typeface="Arial" panose="020B0604020202020204" pitchFamily="34" charset="0"/>
              </a:rPr>
              <a:t>. </a:t>
            </a:r>
            <a:r>
              <a:rPr lang="cs-CZ" sz="2200" b="1" dirty="0">
                <a:solidFill>
                  <a:srgbClr val="202122"/>
                </a:solidFill>
                <a:latin typeface="Arial" panose="020B0604020202020204" pitchFamily="34" charset="0"/>
              </a:rPr>
              <a:t>Odumřelé části rostlinného společenstva se shromažďují a ve spodních vrstvách a za nepřístupu vzduchu se přetvářejí na </a:t>
            </a:r>
            <a:r>
              <a:rPr lang="cs-CZ" sz="2200" b="1" dirty="0">
                <a:latin typeface="Arial" panose="020B0604020202020204" pitchFamily="34" charset="0"/>
              </a:rPr>
              <a:t>rašelinu</a:t>
            </a:r>
            <a:r>
              <a:rPr lang="cs-CZ" b="1" dirty="0">
                <a:solidFill>
                  <a:srgbClr val="202122"/>
                </a:solidFill>
                <a:latin typeface="Arial" panose="020B0604020202020204" pitchFamily="34" charset="0"/>
              </a:rPr>
              <a:t>.</a:t>
            </a:r>
            <a:endParaRPr lang="cs-CZ" b="1" dirty="0"/>
          </a:p>
        </p:txBody>
      </p:sp>
      <p:sp>
        <p:nvSpPr>
          <p:cNvPr id="6" name="TextovéPole 5"/>
          <p:cNvSpPr txBox="1"/>
          <p:nvPr/>
        </p:nvSpPr>
        <p:spPr>
          <a:xfrm>
            <a:off x="4564049" y="580444"/>
            <a:ext cx="2051435" cy="523220"/>
          </a:xfrm>
          <a:prstGeom prst="rect">
            <a:avLst/>
          </a:prstGeom>
          <a:noFill/>
        </p:spPr>
        <p:txBody>
          <a:bodyPr wrap="square" rtlCol="0">
            <a:spAutoFit/>
          </a:bodyPr>
          <a:lstStyle/>
          <a:p>
            <a:r>
              <a:rPr lang="cs-CZ" sz="2800" b="1" dirty="0" smtClean="0"/>
              <a:t>Rašeliniště</a:t>
            </a:r>
            <a:endParaRPr lang="cs-CZ" sz="2800" b="1" dirty="0"/>
          </a:p>
        </p:txBody>
      </p:sp>
    </p:spTree>
    <p:extLst>
      <p:ext uri="{BB962C8B-B14F-4D97-AF65-F5344CB8AC3E}">
        <p14:creationId xmlns:p14="http://schemas.microsoft.com/office/powerpoint/2010/main" val="54442005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2393" y="237910"/>
            <a:ext cx="5350565" cy="859376"/>
          </a:xfrm>
        </p:spPr>
        <p:txBody>
          <a:bodyPr>
            <a:normAutofit/>
          </a:bodyPr>
          <a:lstStyle/>
          <a:p>
            <a:pPr algn="ctr"/>
            <a:r>
              <a:rPr lang="cs-CZ" sz="4000" b="1" dirty="0" smtClean="0"/>
              <a:t>Rašeliništní půda </a:t>
            </a:r>
            <a:endParaRPr lang="cs-CZ" sz="4000" b="1" dirty="0"/>
          </a:p>
        </p:txBody>
      </p:sp>
      <p:sp>
        <p:nvSpPr>
          <p:cNvPr id="3" name="Zástupný symbol pro obsah 2"/>
          <p:cNvSpPr>
            <a:spLocks noGrp="1"/>
          </p:cNvSpPr>
          <p:nvPr>
            <p:ph idx="1"/>
          </p:nvPr>
        </p:nvSpPr>
        <p:spPr>
          <a:xfrm>
            <a:off x="326004" y="1097286"/>
            <a:ext cx="6599582" cy="5502297"/>
          </a:xfrm>
        </p:spPr>
        <p:txBody>
          <a:bodyPr>
            <a:normAutofit lnSpcReduction="10000"/>
          </a:bodyPr>
          <a:lstStyle/>
          <a:p>
            <a:r>
              <a:rPr lang="cs-CZ" b="1" dirty="0" err="1"/>
              <a:t>Organozem</a:t>
            </a:r>
            <a:r>
              <a:rPr lang="cs-CZ" b="1" dirty="0"/>
              <a:t> neboli rašeliništní půda</a:t>
            </a:r>
            <a:r>
              <a:rPr lang="cs-CZ" dirty="0"/>
              <a:t> vzniká </a:t>
            </a:r>
            <a:r>
              <a:rPr lang="cs-CZ" b="1" dirty="0"/>
              <a:t>na organických substrátech </a:t>
            </a:r>
            <a:r>
              <a:rPr lang="cs-CZ" dirty="0"/>
              <a:t>a vyznačuje se </a:t>
            </a:r>
            <a:r>
              <a:rPr lang="cs-CZ" b="1" dirty="0"/>
              <a:t>vysokým podílem organických humózních látek</a:t>
            </a:r>
            <a:r>
              <a:rPr lang="cs-CZ" dirty="0"/>
              <a:t>, které </a:t>
            </a:r>
            <a:r>
              <a:rPr lang="cs-CZ" b="1" dirty="0"/>
              <a:t>vznikají nedokonalým rozkladem odumřelých organických zbytků pod vodou (tzv. </a:t>
            </a:r>
            <a:r>
              <a:rPr lang="cs-CZ" b="1" dirty="0" err="1"/>
              <a:t>rašeliněním</a:t>
            </a:r>
            <a:r>
              <a:rPr lang="cs-CZ" b="1" dirty="0"/>
              <a:t>)</a:t>
            </a:r>
            <a:r>
              <a:rPr lang="cs-CZ" dirty="0"/>
              <a:t>. Vlastní půda vzniká aktivizací a osídlením vrchních vrstev rašeliny vegetací</a:t>
            </a:r>
            <a:r>
              <a:rPr lang="cs-CZ" dirty="0" smtClean="0"/>
              <a:t>.</a:t>
            </a:r>
            <a:r>
              <a:rPr lang="cs-CZ" dirty="0"/>
              <a:t> </a:t>
            </a:r>
            <a:endParaRPr lang="cs-CZ" dirty="0" smtClean="0"/>
          </a:p>
          <a:p>
            <a:r>
              <a:rPr lang="cs-CZ" dirty="0" smtClean="0"/>
              <a:t>Organosoly </a:t>
            </a:r>
            <a:r>
              <a:rPr lang="cs-CZ" dirty="0"/>
              <a:t>jsou </a:t>
            </a:r>
            <a:r>
              <a:rPr lang="cs-CZ" b="1" dirty="0"/>
              <a:t>organické, rašelinné půdy</a:t>
            </a:r>
            <a:r>
              <a:rPr lang="cs-CZ" dirty="0"/>
              <a:t>. Tvoří na organogenních substrátech – </a:t>
            </a:r>
            <a:r>
              <a:rPr lang="cs-CZ" b="1" dirty="0"/>
              <a:t>rašelinách. Rašelinný horizont T musí být mocnější než 50 cm. </a:t>
            </a:r>
            <a:r>
              <a:rPr lang="cs-CZ" dirty="0"/>
              <a:t>Do referenční třídy organosoly náleží </a:t>
            </a:r>
            <a:r>
              <a:rPr lang="cs-CZ" b="1" dirty="0"/>
              <a:t>půdní typ </a:t>
            </a:r>
            <a:r>
              <a:rPr lang="cs-CZ" b="1" dirty="0" err="1"/>
              <a:t>organozem</a:t>
            </a:r>
            <a:r>
              <a:rPr lang="cs-CZ" dirty="0"/>
              <a:t>.</a:t>
            </a:r>
          </a:p>
        </p:txBody>
      </p:sp>
      <p:pic>
        <p:nvPicPr>
          <p:cNvPr id="5" name="Picture 2" descr="Mapování rašelinných půd | Uroda.cz - Informace o rostlinné výrobě pro  zemědělské odborník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1103" y="365759"/>
            <a:ext cx="4451813" cy="593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73899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102" y="150441"/>
            <a:ext cx="10515600" cy="612885"/>
          </a:xfrm>
        </p:spPr>
        <p:txBody>
          <a:bodyPr>
            <a:normAutofit fontScale="90000"/>
          </a:bodyPr>
          <a:lstStyle/>
          <a:p>
            <a:pPr algn="ctr"/>
            <a:r>
              <a:rPr lang="cs-CZ" sz="4000" b="1" dirty="0" smtClean="0"/>
              <a:t>Červená půda</a:t>
            </a:r>
            <a:endParaRPr lang="cs-CZ" sz="4000" b="1" dirty="0"/>
          </a:p>
        </p:txBody>
      </p:sp>
      <p:sp>
        <p:nvSpPr>
          <p:cNvPr id="3" name="Zástupný symbol pro obsah 2"/>
          <p:cNvSpPr>
            <a:spLocks noGrp="1"/>
          </p:cNvSpPr>
          <p:nvPr>
            <p:ph idx="1"/>
          </p:nvPr>
        </p:nvSpPr>
        <p:spPr>
          <a:xfrm>
            <a:off x="286247" y="4624481"/>
            <a:ext cx="11656612" cy="2245444"/>
          </a:xfrm>
        </p:spPr>
        <p:txBody>
          <a:bodyPr>
            <a:normAutofit/>
          </a:bodyPr>
          <a:lstStyle/>
          <a:p>
            <a:pPr marL="0" indent="0">
              <a:buNone/>
            </a:pPr>
            <a:r>
              <a:rPr lang="cs-CZ" sz="2400" b="1" dirty="0"/>
              <a:t>Červená </a:t>
            </a:r>
            <a:r>
              <a:rPr lang="cs-CZ" sz="2400" b="1" dirty="0" smtClean="0"/>
              <a:t>hlína - </a:t>
            </a:r>
            <a:r>
              <a:rPr lang="cs-CZ" sz="2400" dirty="0" smtClean="0"/>
              <a:t>červené </a:t>
            </a:r>
            <a:r>
              <a:rPr lang="cs-CZ" sz="2400" dirty="0"/>
              <a:t>odstíny jsou způsobeny </a:t>
            </a:r>
            <a:r>
              <a:rPr lang="cs-CZ" sz="2400" b="1" dirty="0"/>
              <a:t>obsahem železa v </a:t>
            </a:r>
            <a:r>
              <a:rPr lang="cs-CZ" sz="2400" b="1" dirty="0" smtClean="0"/>
              <a:t>a hliníku </a:t>
            </a:r>
            <a:r>
              <a:rPr lang="cs-CZ" sz="2400" dirty="0" smtClean="0"/>
              <a:t>půdě</a:t>
            </a:r>
            <a:r>
              <a:rPr lang="cs-CZ" sz="2400" dirty="0"/>
              <a:t>. Nicméně působením teplejšího klimatu a nižším obsahem vody v půdě </a:t>
            </a:r>
            <a:r>
              <a:rPr lang="cs-CZ" sz="2400" b="1" dirty="0"/>
              <a:t>vzniká jiná minerální forma oxidů železa - hematit</a:t>
            </a:r>
            <a:r>
              <a:rPr lang="cs-CZ" sz="2400" dirty="0" smtClean="0"/>
              <a:t>.</a:t>
            </a:r>
          </a:p>
          <a:p>
            <a:pPr marL="0" indent="0">
              <a:buNone/>
            </a:pPr>
            <a:r>
              <a:rPr lang="cs-CZ" sz="2400" dirty="0" smtClean="0"/>
              <a:t>Vznikají </a:t>
            </a:r>
            <a:r>
              <a:rPr lang="cs-CZ" sz="2400" b="1" dirty="0" smtClean="0"/>
              <a:t>v </a:t>
            </a:r>
            <a:r>
              <a:rPr lang="cs-CZ" sz="2400" dirty="0" smtClean="0"/>
              <a:t>tropech</a:t>
            </a:r>
            <a:r>
              <a:rPr lang="cs-CZ" sz="2400" b="1" dirty="0" smtClean="0"/>
              <a:t> a subtropech intenzivním </a:t>
            </a:r>
            <a:r>
              <a:rPr lang="cs-CZ" sz="2400" dirty="0" smtClean="0"/>
              <a:t>zvětráváním matečných hornin. </a:t>
            </a:r>
          </a:p>
          <a:p>
            <a:pPr marL="0" indent="0">
              <a:buNone/>
            </a:pPr>
            <a:r>
              <a:rPr lang="cs-CZ" sz="2400" dirty="0" smtClean="0"/>
              <a:t>Při intenzivním (</a:t>
            </a:r>
            <a:r>
              <a:rPr lang="cs-CZ" sz="2400" b="1" dirty="0" smtClean="0"/>
              <a:t>plantážním) zemědělství se rychle vyčerpají.</a:t>
            </a:r>
            <a:endParaRPr lang="cs-CZ" sz="2400" b="1" dirty="0"/>
          </a:p>
        </p:txBody>
      </p:sp>
      <p:pic>
        <p:nvPicPr>
          <p:cNvPr id="28674" name="Picture 2" descr="Červená hlína půda na přírodě jako pozad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59" y="883393"/>
            <a:ext cx="5338266" cy="356138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Soutěžní téma Fotograf roku v přírodě 2010 2010 - Soutěžní fotograf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464" y="883393"/>
            <a:ext cx="5943077" cy="356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676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stretch>
            <a:fillRect/>
          </a:stretch>
        </p:blipFill>
        <p:spPr>
          <a:xfrm>
            <a:off x="984054" y="2022249"/>
            <a:ext cx="4852201" cy="3736400"/>
          </a:xfrm>
          <a:prstGeom prst="rect">
            <a:avLst/>
          </a:prstGeom>
        </p:spPr>
      </p:pic>
      <p:pic>
        <p:nvPicPr>
          <p:cNvPr id="7" name="Obrázek 6"/>
          <p:cNvPicPr>
            <a:picLocks noChangeAspect="1"/>
          </p:cNvPicPr>
          <p:nvPr/>
        </p:nvPicPr>
        <p:blipFill>
          <a:blip r:embed="rId3"/>
          <a:stretch>
            <a:fillRect/>
          </a:stretch>
        </p:blipFill>
        <p:spPr>
          <a:xfrm>
            <a:off x="6196123" y="1895439"/>
            <a:ext cx="3846374" cy="3581774"/>
          </a:xfrm>
          <a:prstGeom prst="rect">
            <a:avLst/>
          </a:prstGeom>
        </p:spPr>
      </p:pic>
      <p:sp>
        <p:nvSpPr>
          <p:cNvPr id="8" name="Obdélník 7"/>
          <p:cNvSpPr/>
          <p:nvPr/>
        </p:nvSpPr>
        <p:spPr>
          <a:xfrm rot="21328959">
            <a:off x="9891429" y="1804947"/>
            <a:ext cx="485030" cy="3116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rot="21328959">
            <a:off x="10043829" y="1957347"/>
            <a:ext cx="485030" cy="3116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rot="21328959">
            <a:off x="10196229" y="2109747"/>
            <a:ext cx="485030" cy="3116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rot="21328959">
            <a:off x="10348629" y="2262147"/>
            <a:ext cx="485030" cy="3116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9907323" y="5123200"/>
            <a:ext cx="914400" cy="54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9761485" y="2763396"/>
            <a:ext cx="930126" cy="369332"/>
          </a:xfrm>
          <a:prstGeom prst="rect">
            <a:avLst/>
          </a:prstGeom>
          <a:noFill/>
          <a:ln>
            <a:solidFill>
              <a:schemeClr val="tx1"/>
            </a:solidFill>
          </a:ln>
        </p:spPr>
        <p:txBody>
          <a:bodyPr wrap="none" rtlCol="0">
            <a:spAutoFit/>
          </a:bodyPr>
          <a:lstStyle/>
          <a:p>
            <a:r>
              <a:rPr lang="cs-CZ" dirty="0"/>
              <a:t>p</a:t>
            </a:r>
            <a:r>
              <a:rPr lang="cs-CZ" dirty="0" smtClean="0"/>
              <a:t>rach %</a:t>
            </a:r>
            <a:endParaRPr lang="cs-CZ" dirty="0"/>
          </a:p>
        </p:txBody>
      </p:sp>
      <p:sp>
        <p:nvSpPr>
          <p:cNvPr id="15" name="TextovéPole 14"/>
          <p:cNvSpPr txBox="1"/>
          <p:nvPr/>
        </p:nvSpPr>
        <p:spPr>
          <a:xfrm>
            <a:off x="7926059" y="5507919"/>
            <a:ext cx="886781" cy="369332"/>
          </a:xfrm>
          <a:prstGeom prst="rect">
            <a:avLst/>
          </a:prstGeom>
          <a:noFill/>
          <a:ln>
            <a:solidFill>
              <a:schemeClr val="tx1"/>
            </a:solidFill>
          </a:ln>
        </p:spPr>
        <p:txBody>
          <a:bodyPr wrap="none" rtlCol="0">
            <a:spAutoFit/>
          </a:bodyPr>
          <a:lstStyle/>
          <a:p>
            <a:r>
              <a:rPr lang="cs-CZ" dirty="0" smtClean="0"/>
              <a:t>písek %</a:t>
            </a:r>
            <a:endParaRPr lang="cs-CZ" dirty="0"/>
          </a:p>
        </p:txBody>
      </p:sp>
      <p:sp>
        <p:nvSpPr>
          <p:cNvPr id="16" name="TextovéPole 15"/>
          <p:cNvSpPr txBox="1"/>
          <p:nvPr/>
        </p:nvSpPr>
        <p:spPr>
          <a:xfrm>
            <a:off x="6011122" y="2694490"/>
            <a:ext cx="562975" cy="369332"/>
          </a:xfrm>
          <a:prstGeom prst="rect">
            <a:avLst/>
          </a:prstGeom>
          <a:noFill/>
          <a:ln>
            <a:solidFill>
              <a:schemeClr val="tx1"/>
            </a:solidFill>
          </a:ln>
        </p:spPr>
        <p:txBody>
          <a:bodyPr wrap="none" rtlCol="0">
            <a:spAutoFit/>
          </a:bodyPr>
          <a:lstStyle/>
          <a:p>
            <a:r>
              <a:rPr lang="cs-CZ" dirty="0" smtClean="0"/>
              <a:t>jíl %</a:t>
            </a:r>
            <a:endParaRPr lang="cs-CZ" dirty="0"/>
          </a:p>
        </p:txBody>
      </p:sp>
      <p:sp>
        <p:nvSpPr>
          <p:cNvPr id="17" name="Obdélník 16"/>
          <p:cNvSpPr/>
          <p:nvPr/>
        </p:nvSpPr>
        <p:spPr>
          <a:xfrm>
            <a:off x="1461792" y="391644"/>
            <a:ext cx="9432006" cy="553998"/>
          </a:xfrm>
          <a:prstGeom prst="rect">
            <a:avLst/>
          </a:prstGeom>
        </p:spPr>
        <p:txBody>
          <a:bodyPr wrap="none">
            <a:spAutoFit/>
          </a:bodyPr>
          <a:lstStyle/>
          <a:p>
            <a:r>
              <a:rPr lang="cs-CZ" sz="3000" b="1" dirty="0"/>
              <a:t>Mezinárodně užívané zařazení půdy dle textury (zrnitosti).</a:t>
            </a:r>
          </a:p>
        </p:txBody>
      </p:sp>
    </p:spTree>
    <p:extLst>
      <p:ext uri="{BB962C8B-B14F-4D97-AF65-F5344CB8AC3E}">
        <p14:creationId xmlns:p14="http://schemas.microsoft.com/office/powerpoint/2010/main" val="277234696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1748" name="Picture 4" descr="Ecoturismo en Senegal: Parque Nacional Niokolo-Koba (PNNK) / Le Parc  national du Niokolo-Koba (PN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132513" cy="3465513"/>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As Casamance rebels are weakened, is the Niokolo Koba National Park a  potential fallback zone? | Risk Bulletin #5 – October 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2" y="0"/>
            <a:ext cx="6059487" cy="346551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4"/>
          <a:stretch>
            <a:fillRect/>
          </a:stretch>
        </p:blipFill>
        <p:spPr>
          <a:xfrm>
            <a:off x="-1" y="3371353"/>
            <a:ext cx="6132513" cy="3486647"/>
          </a:xfrm>
          <a:prstGeom prst="rect">
            <a:avLst/>
          </a:prstGeom>
        </p:spPr>
      </p:pic>
      <p:pic>
        <p:nvPicPr>
          <p:cNvPr id="8" name="Obrázek 7"/>
          <p:cNvPicPr>
            <a:picLocks noChangeAspect="1"/>
          </p:cNvPicPr>
          <p:nvPr/>
        </p:nvPicPr>
        <p:blipFill>
          <a:blip r:embed="rId5"/>
          <a:stretch>
            <a:fillRect/>
          </a:stretch>
        </p:blipFill>
        <p:spPr>
          <a:xfrm>
            <a:off x="6095999" y="3371353"/>
            <a:ext cx="6095999" cy="3465513"/>
          </a:xfrm>
          <a:prstGeom prst="rect">
            <a:avLst/>
          </a:prstGeom>
        </p:spPr>
      </p:pic>
      <p:sp>
        <p:nvSpPr>
          <p:cNvPr id="9" name="TextovéPole 8"/>
          <p:cNvSpPr txBox="1"/>
          <p:nvPr/>
        </p:nvSpPr>
        <p:spPr>
          <a:xfrm>
            <a:off x="1097279" y="2902225"/>
            <a:ext cx="4182876" cy="461665"/>
          </a:xfrm>
          <a:prstGeom prst="rect">
            <a:avLst/>
          </a:prstGeom>
          <a:noFill/>
        </p:spPr>
        <p:txBody>
          <a:bodyPr wrap="none" rtlCol="0">
            <a:spAutoFit/>
          </a:bodyPr>
          <a:lstStyle/>
          <a:p>
            <a:r>
              <a:rPr lang="cs-CZ" sz="2400" b="1" dirty="0" smtClean="0">
                <a:solidFill>
                  <a:schemeClr val="bg1"/>
                </a:solidFill>
              </a:rPr>
              <a:t>Jeden z vjezdů do parku - PNNK</a:t>
            </a:r>
            <a:endParaRPr lang="cs-CZ" sz="2400" b="1" dirty="0">
              <a:solidFill>
                <a:schemeClr val="bg1"/>
              </a:solidFill>
            </a:endParaRPr>
          </a:p>
        </p:txBody>
      </p:sp>
      <p:sp>
        <p:nvSpPr>
          <p:cNvPr id="13" name="TextovéPole 12"/>
          <p:cNvSpPr txBox="1"/>
          <p:nvPr/>
        </p:nvSpPr>
        <p:spPr>
          <a:xfrm>
            <a:off x="8477413" y="2871745"/>
            <a:ext cx="1867563" cy="461665"/>
          </a:xfrm>
          <a:prstGeom prst="rect">
            <a:avLst/>
          </a:prstGeom>
          <a:noFill/>
        </p:spPr>
        <p:txBody>
          <a:bodyPr wrap="none" rtlCol="0">
            <a:spAutoFit/>
          </a:bodyPr>
          <a:lstStyle/>
          <a:p>
            <a:r>
              <a:rPr lang="cs-CZ" sz="2400" b="1" dirty="0" smtClean="0"/>
              <a:t>Řeka Gambie</a:t>
            </a:r>
            <a:endParaRPr lang="cs-CZ" sz="2400" b="1" dirty="0"/>
          </a:p>
        </p:txBody>
      </p:sp>
      <p:sp>
        <p:nvSpPr>
          <p:cNvPr id="14" name="TextovéPole 13"/>
          <p:cNvSpPr txBox="1"/>
          <p:nvPr/>
        </p:nvSpPr>
        <p:spPr>
          <a:xfrm>
            <a:off x="1750610" y="6370315"/>
            <a:ext cx="2591672" cy="461665"/>
          </a:xfrm>
          <a:prstGeom prst="rect">
            <a:avLst/>
          </a:prstGeom>
          <a:noFill/>
        </p:spPr>
        <p:txBody>
          <a:bodyPr wrap="none" rtlCol="0">
            <a:spAutoFit/>
          </a:bodyPr>
          <a:lstStyle/>
          <a:p>
            <a:r>
              <a:rPr lang="cs-CZ" sz="2400" b="1" dirty="0" smtClean="0">
                <a:solidFill>
                  <a:schemeClr val="bg1"/>
                </a:solidFill>
              </a:rPr>
              <a:t>Vysychající „Mare“</a:t>
            </a:r>
            <a:endParaRPr lang="cs-CZ" sz="2400" b="1" dirty="0">
              <a:solidFill>
                <a:schemeClr val="bg1"/>
              </a:solidFill>
            </a:endParaRPr>
          </a:p>
        </p:txBody>
      </p:sp>
      <p:sp>
        <p:nvSpPr>
          <p:cNvPr id="15" name="TextovéPole 14"/>
          <p:cNvSpPr txBox="1"/>
          <p:nvPr/>
        </p:nvSpPr>
        <p:spPr>
          <a:xfrm>
            <a:off x="8294533" y="6346464"/>
            <a:ext cx="1960537" cy="461665"/>
          </a:xfrm>
          <a:prstGeom prst="rect">
            <a:avLst/>
          </a:prstGeom>
          <a:noFill/>
        </p:spPr>
        <p:txBody>
          <a:bodyPr wrap="none" rtlCol="0">
            <a:spAutoFit/>
          </a:bodyPr>
          <a:lstStyle/>
          <a:p>
            <a:r>
              <a:rPr lang="cs-CZ" sz="2400" b="1" dirty="0" smtClean="0">
                <a:solidFill>
                  <a:schemeClr val="bg1"/>
                </a:solidFill>
              </a:rPr>
              <a:t>Hyena Helena</a:t>
            </a:r>
            <a:endParaRPr lang="cs-CZ" sz="2400" b="1" dirty="0">
              <a:solidFill>
                <a:schemeClr val="bg1"/>
              </a:solidFill>
            </a:endParaRPr>
          </a:p>
        </p:txBody>
      </p:sp>
    </p:spTree>
    <p:extLst>
      <p:ext uri="{BB962C8B-B14F-4D97-AF65-F5344CB8AC3E}">
        <p14:creationId xmlns:p14="http://schemas.microsoft.com/office/powerpoint/2010/main" val="322429109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6091279" y="0"/>
            <a:ext cx="6091281" cy="3465512"/>
          </a:xfrm>
          <a:prstGeom prst="rect">
            <a:avLst/>
          </a:prstGeom>
        </p:spPr>
      </p:pic>
      <p:pic>
        <p:nvPicPr>
          <p:cNvPr id="4" name="Obrázek 3"/>
          <p:cNvPicPr>
            <a:picLocks noChangeAspect="1"/>
          </p:cNvPicPr>
          <p:nvPr/>
        </p:nvPicPr>
        <p:blipFill>
          <a:blip r:embed="rId3"/>
          <a:stretch>
            <a:fillRect/>
          </a:stretch>
        </p:blipFill>
        <p:spPr>
          <a:xfrm>
            <a:off x="0" y="0"/>
            <a:ext cx="6132513" cy="3522428"/>
          </a:xfrm>
          <a:prstGeom prst="rect">
            <a:avLst/>
          </a:prstGeom>
        </p:spPr>
      </p:pic>
      <p:pic>
        <p:nvPicPr>
          <p:cNvPr id="5" name="Obrázek 4"/>
          <p:cNvPicPr>
            <a:picLocks noChangeAspect="1"/>
          </p:cNvPicPr>
          <p:nvPr/>
        </p:nvPicPr>
        <p:blipFill>
          <a:blip r:embed="rId4"/>
          <a:stretch>
            <a:fillRect/>
          </a:stretch>
        </p:blipFill>
        <p:spPr>
          <a:xfrm>
            <a:off x="6132513" y="3465512"/>
            <a:ext cx="6059487" cy="3392487"/>
          </a:xfrm>
          <a:prstGeom prst="rect">
            <a:avLst/>
          </a:prstGeom>
        </p:spPr>
      </p:pic>
      <p:pic>
        <p:nvPicPr>
          <p:cNvPr id="6" name="Obrázek 5"/>
          <p:cNvPicPr>
            <a:picLocks noChangeAspect="1"/>
          </p:cNvPicPr>
          <p:nvPr/>
        </p:nvPicPr>
        <p:blipFill>
          <a:blip r:embed="rId5"/>
          <a:stretch>
            <a:fillRect/>
          </a:stretch>
        </p:blipFill>
        <p:spPr>
          <a:xfrm>
            <a:off x="4459491" y="3097713"/>
            <a:ext cx="3295482" cy="646582"/>
          </a:xfrm>
          <a:prstGeom prst="rect">
            <a:avLst/>
          </a:prstGeom>
        </p:spPr>
      </p:pic>
      <p:pic>
        <p:nvPicPr>
          <p:cNvPr id="8" name="Obrázek 7"/>
          <p:cNvPicPr>
            <a:picLocks noChangeAspect="1"/>
          </p:cNvPicPr>
          <p:nvPr/>
        </p:nvPicPr>
        <p:blipFill>
          <a:blip r:embed="rId6"/>
          <a:stretch>
            <a:fillRect/>
          </a:stretch>
        </p:blipFill>
        <p:spPr>
          <a:xfrm>
            <a:off x="0" y="3522427"/>
            <a:ext cx="6132513" cy="3335571"/>
          </a:xfrm>
          <a:prstGeom prst="rect">
            <a:avLst/>
          </a:prstGeom>
        </p:spPr>
      </p:pic>
      <p:sp>
        <p:nvSpPr>
          <p:cNvPr id="9" name="TextovéPole 8"/>
          <p:cNvSpPr txBox="1"/>
          <p:nvPr/>
        </p:nvSpPr>
        <p:spPr>
          <a:xfrm>
            <a:off x="1582308" y="2902225"/>
            <a:ext cx="2986267" cy="461665"/>
          </a:xfrm>
          <a:prstGeom prst="rect">
            <a:avLst/>
          </a:prstGeom>
          <a:noFill/>
        </p:spPr>
        <p:txBody>
          <a:bodyPr wrap="none" rtlCol="0">
            <a:spAutoFit/>
          </a:bodyPr>
          <a:lstStyle/>
          <a:p>
            <a:r>
              <a:rPr lang="cs-CZ" sz="2400" b="1" dirty="0" smtClean="0">
                <a:solidFill>
                  <a:schemeClr val="bg1"/>
                </a:solidFill>
              </a:rPr>
              <a:t>Typická cesta parkem</a:t>
            </a:r>
            <a:endParaRPr lang="cs-CZ" sz="2400" b="1" dirty="0">
              <a:solidFill>
                <a:schemeClr val="bg1"/>
              </a:solidFill>
            </a:endParaRPr>
          </a:p>
        </p:txBody>
      </p:sp>
      <p:sp>
        <p:nvSpPr>
          <p:cNvPr id="10" name="TextovéPole 9"/>
          <p:cNvSpPr txBox="1"/>
          <p:nvPr/>
        </p:nvSpPr>
        <p:spPr>
          <a:xfrm>
            <a:off x="8651016" y="2870421"/>
            <a:ext cx="2181751" cy="461665"/>
          </a:xfrm>
          <a:prstGeom prst="rect">
            <a:avLst/>
          </a:prstGeom>
          <a:noFill/>
        </p:spPr>
        <p:txBody>
          <a:bodyPr wrap="none" rtlCol="0">
            <a:spAutoFit/>
          </a:bodyPr>
          <a:lstStyle/>
          <a:p>
            <a:r>
              <a:rPr lang="cs-CZ" sz="2400" b="1" dirty="0" smtClean="0">
                <a:solidFill>
                  <a:schemeClr val="bg1"/>
                </a:solidFill>
              </a:rPr>
              <a:t>Řeka Gambie …</a:t>
            </a:r>
            <a:endParaRPr lang="cs-CZ" sz="2400" b="1" dirty="0">
              <a:solidFill>
                <a:schemeClr val="bg1"/>
              </a:solidFill>
            </a:endParaRPr>
          </a:p>
        </p:txBody>
      </p:sp>
      <p:sp>
        <p:nvSpPr>
          <p:cNvPr id="11" name="TextovéPole 10"/>
          <p:cNvSpPr txBox="1"/>
          <p:nvPr/>
        </p:nvSpPr>
        <p:spPr>
          <a:xfrm>
            <a:off x="1884457" y="6329238"/>
            <a:ext cx="2999026" cy="461665"/>
          </a:xfrm>
          <a:prstGeom prst="rect">
            <a:avLst/>
          </a:prstGeom>
          <a:noFill/>
        </p:spPr>
        <p:txBody>
          <a:bodyPr wrap="none" rtlCol="0">
            <a:spAutoFit/>
          </a:bodyPr>
          <a:lstStyle/>
          <a:p>
            <a:r>
              <a:rPr lang="cs-CZ" sz="2400" b="1" dirty="0" smtClean="0">
                <a:solidFill>
                  <a:schemeClr val="bg1"/>
                </a:solidFill>
              </a:rPr>
              <a:t>… řeka plná krokodýlů</a:t>
            </a:r>
            <a:endParaRPr lang="cs-CZ" sz="2400" b="1" dirty="0">
              <a:solidFill>
                <a:schemeClr val="bg1"/>
              </a:solidFill>
            </a:endParaRPr>
          </a:p>
        </p:txBody>
      </p:sp>
      <p:sp>
        <p:nvSpPr>
          <p:cNvPr id="12" name="TextovéPole 11"/>
          <p:cNvSpPr txBox="1"/>
          <p:nvPr/>
        </p:nvSpPr>
        <p:spPr>
          <a:xfrm>
            <a:off x="7887691" y="6392846"/>
            <a:ext cx="3143809" cy="461665"/>
          </a:xfrm>
          <a:prstGeom prst="rect">
            <a:avLst/>
          </a:prstGeom>
          <a:noFill/>
        </p:spPr>
        <p:txBody>
          <a:bodyPr wrap="none" rtlCol="0">
            <a:spAutoFit/>
          </a:bodyPr>
          <a:lstStyle/>
          <a:p>
            <a:r>
              <a:rPr lang="cs-CZ" sz="2400" b="1" dirty="0" err="1" smtClean="0"/>
              <a:t>Baboons</a:t>
            </a:r>
            <a:r>
              <a:rPr lang="cs-CZ" sz="2400" b="1" dirty="0" smtClean="0"/>
              <a:t> – naši sousedi</a:t>
            </a:r>
            <a:endParaRPr lang="cs-CZ" sz="2400" b="1" dirty="0"/>
          </a:p>
        </p:txBody>
      </p:sp>
      <p:sp>
        <p:nvSpPr>
          <p:cNvPr id="2" name="Obdélník 1"/>
          <p:cNvSpPr/>
          <p:nvPr/>
        </p:nvSpPr>
        <p:spPr>
          <a:xfrm>
            <a:off x="4468631" y="3085107"/>
            <a:ext cx="3286342" cy="63280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2892920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3" descr="35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6780" y="0"/>
            <a:ext cx="10378440" cy="6858000"/>
          </a:xfrm>
          <a:prstGeom prst="rect">
            <a:avLst/>
          </a:prstGeom>
          <a:noFill/>
          <a:ln w="3175">
            <a:solidFill>
              <a:srgbClr val="FF9999"/>
            </a:solidFill>
            <a:miter lim="800000"/>
            <a:headEnd/>
            <a:tailEnd/>
          </a:ln>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072379" y="15902"/>
            <a:ext cx="6316409" cy="861774"/>
          </a:xfrm>
          <a:prstGeom prst="rect">
            <a:avLst/>
          </a:prstGeom>
          <a:noFill/>
        </p:spPr>
        <p:txBody>
          <a:bodyPr wrap="none" rtlCol="0">
            <a:spAutoFit/>
          </a:bodyPr>
          <a:lstStyle/>
          <a:p>
            <a:pPr algn="ctr"/>
            <a:r>
              <a:rPr lang="cs-CZ" sz="2500" dirty="0" smtClean="0"/>
              <a:t>Fot</a:t>
            </a:r>
            <a:r>
              <a:rPr lang="cs-CZ" sz="2500" dirty="0" smtClean="0">
                <a:solidFill>
                  <a:schemeClr val="bg1"/>
                </a:solidFill>
              </a:rPr>
              <a:t>o z první expedice do Senegalu a národní</a:t>
            </a:r>
            <a:r>
              <a:rPr lang="cs-CZ" sz="2500" dirty="0" smtClean="0"/>
              <a:t>ho</a:t>
            </a:r>
            <a:r>
              <a:rPr lang="cs-CZ" sz="2500" dirty="0" smtClean="0">
                <a:solidFill>
                  <a:schemeClr val="bg1"/>
                </a:solidFill>
              </a:rPr>
              <a:t> </a:t>
            </a:r>
          </a:p>
          <a:p>
            <a:pPr algn="ctr"/>
            <a:r>
              <a:rPr lang="cs-CZ" sz="2500" dirty="0" smtClean="0">
                <a:solidFill>
                  <a:schemeClr val="bg1"/>
                </a:solidFill>
              </a:rPr>
              <a:t>parku Nikolo Koba (2004 – 2008)</a:t>
            </a:r>
            <a:endParaRPr lang="cs-CZ" sz="2500" dirty="0">
              <a:solidFill>
                <a:schemeClr val="bg1"/>
              </a:solidFill>
            </a:endParaRPr>
          </a:p>
        </p:txBody>
      </p:sp>
    </p:spTree>
    <p:extLst>
      <p:ext uri="{BB962C8B-B14F-4D97-AF65-F5344CB8AC3E}">
        <p14:creationId xmlns:p14="http://schemas.microsoft.com/office/powerpoint/2010/main" val="17863840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102" y="150441"/>
            <a:ext cx="10515600" cy="740105"/>
          </a:xfrm>
        </p:spPr>
        <p:txBody>
          <a:bodyPr>
            <a:normAutofit/>
          </a:bodyPr>
          <a:lstStyle/>
          <a:p>
            <a:pPr algn="ctr"/>
            <a:r>
              <a:rPr lang="cs-CZ" sz="4000" b="1" dirty="0" smtClean="0"/>
              <a:t>Pouštní a polopouštní půdy</a:t>
            </a:r>
            <a:endParaRPr lang="cs-CZ" sz="4000" b="1" dirty="0"/>
          </a:p>
        </p:txBody>
      </p:sp>
      <p:sp>
        <p:nvSpPr>
          <p:cNvPr id="9" name="Obdélník 8"/>
          <p:cNvSpPr/>
          <p:nvPr/>
        </p:nvSpPr>
        <p:spPr>
          <a:xfrm>
            <a:off x="286246" y="4702017"/>
            <a:ext cx="11712272" cy="2246769"/>
          </a:xfrm>
          <a:prstGeom prst="rect">
            <a:avLst/>
          </a:prstGeom>
        </p:spPr>
        <p:txBody>
          <a:bodyPr wrap="square">
            <a:spAutoFit/>
          </a:bodyPr>
          <a:lstStyle/>
          <a:p>
            <a:pPr marL="285750" indent="-285750">
              <a:buFont typeface="Arial" panose="020B0604020202020204" pitchFamily="34" charset="0"/>
              <a:buChar char="•"/>
            </a:pPr>
            <a:r>
              <a:rPr lang="cs-CZ" sz="2000" dirty="0">
                <a:solidFill>
                  <a:srgbClr val="1F1F1F"/>
                </a:solidFill>
                <a:latin typeface="Google Sans"/>
              </a:rPr>
              <a:t>T</a:t>
            </a:r>
            <a:r>
              <a:rPr lang="cs-CZ" sz="2000" dirty="0" smtClean="0">
                <a:solidFill>
                  <a:srgbClr val="1F1F1F"/>
                </a:solidFill>
                <a:latin typeface="Google Sans"/>
              </a:rPr>
              <a:t>voří </a:t>
            </a:r>
            <a:r>
              <a:rPr lang="cs-CZ" sz="2000" dirty="0">
                <a:solidFill>
                  <a:srgbClr val="1F1F1F"/>
                </a:solidFill>
                <a:latin typeface="Google Sans"/>
              </a:rPr>
              <a:t>v aridních oblastech tropického, subtropického i mírného </a:t>
            </a:r>
            <a:r>
              <a:rPr lang="cs-CZ" sz="2000" dirty="0" smtClean="0">
                <a:solidFill>
                  <a:srgbClr val="1F1F1F"/>
                </a:solidFill>
                <a:latin typeface="Google Sans"/>
              </a:rPr>
              <a:t>pásu,</a:t>
            </a:r>
            <a:r>
              <a:rPr lang="cs-CZ" sz="2000" dirty="0">
                <a:solidFill>
                  <a:srgbClr val="1F1F1F"/>
                </a:solidFill>
                <a:latin typeface="Google Sans"/>
              </a:rPr>
              <a:t> </a:t>
            </a:r>
            <a:r>
              <a:rPr lang="cs-CZ" sz="2000" dirty="0"/>
              <a:t>s minimem srážek (do </a:t>
            </a:r>
            <a:r>
              <a:rPr lang="cs-CZ" sz="2000" dirty="0" smtClean="0"/>
              <a:t>150mm). </a:t>
            </a:r>
            <a:endParaRPr lang="cs-CZ" sz="2000" dirty="0"/>
          </a:p>
          <a:p>
            <a:pPr marL="285750" indent="-285750">
              <a:buFont typeface="Arial" panose="020B0604020202020204" pitchFamily="34" charset="0"/>
              <a:buChar char="•"/>
            </a:pPr>
            <a:r>
              <a:rPr lang="cs-CZ" sz="2000" dirty="0" smtClean="0">
                <a:solidFill>
                  <a:srgbClr val="040C28"/>
                </a:solidFill>
                <a:latin typeface="Google Sans"/>
              </a:rPr>
              <a:t>Jsou </a:t>
            </a:r>
            <a:r>
              <a:rPr lang="cs-CZ" sz="2000" dirty="0">
                <a:solidFill>
                  <a:srgbClr val="040C28"/>
                </a:solidFill>
                <a:latin typeface="Google Sans"/>
              </a:rPr>
              <a:t>to půdy písčité, hlinité, štěrkovité </a:t>
            </a:r>
            <a:r>
              <a:rPr lang="cs-CZ" sz="2000" dirty="0" smtClean="0">
                <a:solidFill>
                  <a:srgbClr val="040C28"/>
                </a:solidFill>
                <a:latin typeface="Google Sans"/>
              </a:rPr>
              <a:t>nebo</a:t>
            </a:r>
          </a:p>
          <a:p>
            <a:r>
              <a:rPr lang="cs-CZ" sz="2000" dirty="0">
                <a:solidFill>
                  <a:srgbClr val="040C28"/>
                </a:solidFill>
                <a:latin typeface="Google Sans"/>
              </a:rPr>
              <a:t> </a:t>
            </a:r>
            <a:r>
              <a:rPr lang="cs-CZ" sz="2000" dirty="0" smtClean="0">
                <a:solidFill>
                  <a:srgbClr val="040C28"/>
                </a:solidFill>
                <a:latin typeface="Google Sans"/>
              </a:rPr>
              <a:t>    kamenité </a:t>
            </a:r>
            <a:r>
              <a:rPr lang="cs-CZ" sz="2000" dirty="0">
                <a:solidFill>
                  <a:srgbClr val="040C28"/>
                </a:solidFill>
                <a:latin typeface="Google Sans"/>
              </a:rPr>
              <a:t>s minimálním množstvím humusu</a:t>
            </a:r>
            <a:r>
              <a:rPr lang="cs-CZ" sz="2000" dirty="0">
                <a:solidFill>
                  <a:srgbClr val="1F1F1F"/>
                </a:solidFill>
                <a:latin typeface="Google Sans"/>
              </a:rPr>
              <a:t>. </a:t>
            </a:r>
            <a:r>
              <a:rPr lang="cs-CZ" sz="2000" dirty="0" smtClean="0">
                <a:solidFill>
                  <a:srgbClr val="1F1F1F"/>
                </a:solidFill>
                <a:latin typeface="Google Sans"/>
              </a:rPr>
              <a:t>Slabá vegetace.</a:t>
            </a:r>
            <a:r>
              <a:rPr lang="cs-CZ" sz="2000" dirty="0">
                <a:solidFill>
                  <a:srgbClr val="1F1F1F"/>
                </a:solidFill>
                <a:latin typeface="Google Sans"/>
              </a:rPr>
              <a:t> Využívají se jako chudé pastviny</a:t>
            </a:r>
            <a:r>
              <a:rPr lang="cs-CZ" sz="2000" dirty="0" smtClean="0">
                <a:solidFill>
                  <a:srgbClr val="1F1F1F"/>
                </a:solidFill>
                <a:latin typeface="Google Sans"/>
              </a:rPr>
              <a:t>.</a:t>
            </a:r>
          </a:p>
          <a:p>
            <a:pPr marL="285750" indent="-285750">
              <a:buFont typeface="Arial" panose="020B0604020202020204" pitchFamily="34" charset="0"/>
              <a:buChar char="•"/>
            </a:pPr>
            <a:r>
              <a:rPr lang="cs-CZ" sz="2000" dirty="0" smtClean="0"/>
              <a:t>Při </a:t>
            </a:r>
            <a:r>
              <a:rPr lang="cs-CZ" sz="2000" dirty="0"/>
              <a:t>přiměřeném zavlažování lze pěstovat bavlník, rýži, ovoce a vinnou révu jinak dochází k jejich zasolování  </a:t>
            </a:r>
            <a:r>
              <a:rPr lang="cs-CZ" sz="2000" dirty="0" smtClean="0"/>
              <a:t>degradaci. </a:t>
            </a:r>
            <a:r>
              <a:rPr lang="cs-CZ" sz="2000" dirty="0" smtClean="0">
                <a:solidFill>
                  <a:srgbClr val="1F1F1F"/>
                </a:solidFill>
                <a:latin typeface="Google Sans"/>
              </a:rPr>
              <a:t>Často </a:t>
            </a:r>
            <a:r>
              <a:rPr lang="cs-CZ" sz="2000" dirty="0">
                <a:solidFill>
                  <a:srgbClr val="1F1F1F"/>
                </a:solidFill>
                <a:latin typeface="Google Sans"/>
              </a:rPr>
              <a:t>dochází k jejich zasolování např. oblasti v okolí Aralského jezera. </a:t>
            </a:r>
          </a:p>
          <a:p>
            <a:pPr marL="285750" indent="-285750">
              <a:buFont typeface="Arial" panose="020B0604020202020204" pitchFamily="34" charset="0"/>
              <a:buChar char="•"/>
            </a:pPr>
            <a:endParaRPr lang="cs-CZ" sz="2000" dirty="0"/>
          </a:p>
          <a:p>
            <a:endParaRPr lang="cs-CZ" sz="2000" dirty="0"/>
          </a:p>
        </p:txBody>
      </p:sp>
      <p:pic>
        <p:nvPicPr>
          <p:cNvPr id="29700" name="Picture 4" descr="krajina, strom, písek, divočina, prérie, poušť, údolí, písečná duna, suchý, Afrika, půda, savana, prostý, pouštní krajina, duny, badlands, plošina, sahara, vádí, sucho, step, landform, ERG, Namibie, Sossusvlei, mrtvé stromy, Kalahari, soussousvlie, Sossusvlei Namibie, soussosvlei, přírodní prostředí, geografický rys, aeolian land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46" y="890547"/>
            <a:ext cx="6567777" cy="3667050"/>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Dezertifikace – Wikiped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409" y="890546"/>
            <a:ext cx="4768936" cy="363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12433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22" name="Picture 2" descr="Pokud oteplování bude pokračovat, část Španělska se změní v poušť, tvrdí  vědci | Zajímavosti | Lidovky.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132513" cy="3465513"/>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Slavný strom, který padl za oběť opilému šoférovi | Zprávy | Tiscali.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3" y="0"/>
            <a:ext cx="6061544" cy="3465513"/>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Živoucí fosílie: welwitschie podivná – pouštní rostlina s nejdelšími listy  na světě – ZOO Magazí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513"/>
            <a:ext cx="6165374" cy="3468024"/>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DUNAS: Parabéns! 57 aninhos… | 100 m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1529" y="3465513"/>
            <a:ext cx="6096000" cy="346551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218416" y="3538332"/>
            <a:ext cx="2130263" cy="369332"/>
          </a:xfrm>
          <a:prstGeom prst="rect">
            <a:avLst/>
          </a:prstGeom>
          <a:noFill/>
        </p:spPr>
        <p:txBody>
          <a:bodyPr wrap="none" rtlCol="0">
            <a:spAutoFit/>
          </a:bodyPr>
          <a:lstStyle/>
          <a:p>
            <a:r>
              <a:rPr lang="cs-CZ" dirty="0" err="1"/>
              <a:t>Welwitschie</a:t>
            </a:r>
            <a:r>
              <a:rPr lang="cs-CZ" dirty="0"/>
              <a:t> podivná</a:t>
            </a:r>
          </a:p>
        </p:txBody>
      </p:sp>
      <p:sp>
        <p:nvSpPr>
          <p:cNvPr id="4" name="TextovéPole 3"/>
          <p:cNvSpPr txBox="1"/>
          <p:nvPr/>
        </p:nvSpPr>
        <p:spPr>
          <a:xfrm>
            <a:off x="10169717" y="2329730"/>
            <a:ext cx="1744452" cy="369332"/>
          </a:xfrm>
          <a:prstGeom prst="rect">
            <a:avLst/>
          </a:prstGeom>
          <a:noFill/>
        </p:spPr>
        <p:txBody>
          <a:bodyPr wrap="none" rtlCol="0">
            <a:spAutoFit/>
          </a:bodyPr>
          <a:lstStyle/>
          <a:p>
            <a:r>
              <a:rPr lang="cs-CZ" dirty="0" smtClean="0"/>
              <a:t>Akácie - kapinice</a:t>
            </a:r>
            <a:endParaRPr lang="cs-CZ" dirty="0"/>
          </a:p>
        </p:txBody>
      </p:sp>
      <p:pic>
        <p:nvPicPr>
          <p:cNvPr id="10" name="Picture 2" descr="Discovering the Wonders of Africa's Iconic Acacia Tree - Safari Ventur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1529" y="1869757"/>
            <a:ext cx="2129349" cy="159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00201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101" y="86835"/>
            <a:ext cx="10515600" cy="748058"/>
          </a:xfrm>
        </p:spPr>
        <p:txBody>
          <a:bodyPr>
            <a:normAutofit fontScale="90000"/>
          </a:bodyPr>
          <a:lstStyle/>
          <a:p>
            <a:pPr algn="ctr"/>
            <a:r>
              <a:rPr lang="cs-CZ" b="1" dirty="0" smtClean="0"/>
              <a:t/>
            </a:r>
            <a:br>
              <a:rPr lang="cs-CZ" b="1" dirty="0" smtClean="0"/>
            </a:br>
            <a:r>
              <a:rPr lang="cs-CZ" b="1" dirty="0"/>
              <a:t/>
            </a:r>
            <a:br>
              <a:rPr lang="cs-CZ" b="1" dirty="0"/>
            </a:br>
            <a:r>
              <a:rPr lang="cs-CZ" b="1" dirty="0" smtClean="0"/>
              <a:t>Ilustrace </a:t>
            </a:r>
            <a:r>
              <a:rPr lang="cs-CZ" b="1" dirty="0"/>
              <a:t>zdravé půdy jako živoucího komplexu</a:t>
            </a:r>
            <a:r>
              <a:rPr lang="cs-CZ" dirty="0"/>
              <a:t>.</a:t>
            </a:r>
            <a:br>
              <a:rPr lang="cs-CZ" dirty="0"/>
            </a:br>
            <a:r>
              <a:rPr lang="cs-CZ" dirty="0"/>
              <a:t/>
            </a:r>
            <a:br>
              <a:rPr lang="cs-CZ" dirty="0"/>
            </a:br>
            <a:endParaRPr lang="cs-CZ" dirty="0"/>
          </a:p>
        </p:txBody>
      </p:sp>
      <p:pic>
        <p:nvPicPr>
          <p:cNvPr id="6" name="Picture 2" descr="Ilustrace zdravé půdy. V levé části je vyobrazen příčný řez půdou s naznačenými půdními agregáty, exudáty, vodou a vzduchem a s rostlinou na povrchu, jejíž kořeny půdou prorůstají. V pravé části je přiblížen kousek půdy, který se hemží mikrofaunou, megafaunou, houbami a minerálními živinami."/>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64905" y="716150"/>
            <a:ext cx="7450371" cy="5148208"/>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2"/>
          <p:cNvSpPr txBox="1">
            <a:spLocks/>
          </p:cNvSpPr>
          <p:nvPr/>
        </p:nvSpPr>
        <p:spPr>
          <a:xfrm>
            <a:off x="198783" y="5634301"/>
            <a:ext cx="11736125" cy="134694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400" dirty="0" smtClean="0"/>
              <a:t>Zdravá půda má </a:t>
            </a:r>
            <a:r>
              <a:rPr lang="cs-CZ" sz="2400" b="1" dirty="0" smtClean="0"/>
              <a:t>nezastupitelný význam</a:t>
            </a:r>
            <a:r>
              <a:rPr lang="cs-CZ" sz="2400" dirty="0" smtClean="0"/>
              <a:t> v </a:t>
            </a:r>
            <a:r>
              <a:rPr lang="cs-CZ" sz="2400" b="1" dirty="0" smtClean="0"/>
              <a:t>přírodních ekosystémech </a:t>
            </a:r>
            <a:r>
              <a:rPr lang="cs-CZ" sz="2400" dirty="0" smtClean="0"/>
              <a:t>(např. les nebo louka), ale i v člověkem výrazně přetvářených, tzv. </a:t>
            </a:r>
            <a:r>
              <a:rPr lang="cs-CZ" sz="2400" b="1" dirty="0" smtClean="0"/>
              <a:t>kulturních ekosystémech </a:t>
            </a:r>
            <a:r>
              <a:rPr lang="cs-CZ" sz="2400" dirty="0" smtClean="0"/>
              <a:t>(např. pole nebo ovocný sad). Stejně jako vodu ji k životu potřebuje bezpočet druhů rostlin, hub, živočichů i mikroorganismů – a také lidé.</a:t>
            </a:r>
            <a:endParaRPr lang="cs-CZ" sz="2400" dirty="0"/>
          </a:p>
        </p:txBody>
      </p:sp>
    </p:spTree>
    <p:extLst>
      <p:ext uri="{BB962C8B-B14F-4D97-AF65-F5344CB8AC3E}">
        <p14:creationId xmlns:p14="http://schemas.microsoft.com/office/powerpoint/2010/main" val="99327200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66110"/>
          </a:xfrm>
        </p:spPr>
        <p:txBody>
          <a:bodyPr>
            <a:normAutofit/>
          </a:bodyPr>
          <a:lstStyle/>
          <a:p>
            <a:pPr algn="ctr"/>
            <a:r>
              <a:rPr lang="cs-CZ" sz="4000" b="1" dirty="0"/>
              <a:t>Zdravá půda plní několik různých funkcí</a:t>
            </a:r>
            <a:r>
              <a:rPr lang="cs-CZ" sz="4000" dirty="0"/>
              <a:t>:</a:t>
            </a:r>
          </a:p>
        </p:txBody>
      </p:sp>
      <p:sp>
        <p:nvSpPr>
          <p:cNvPr id="3" name="Zástupný symbol pro obsah 2"/>
          <p:cNvSpPr>
            <a:spLocks noGrp="1"/>
          </p:cNvSpPr>
          <p:nvPr>
            <p:ph idx="1"/>
          </p:nvPr>
        </p:nvSpPr>
        <p:spPr>
          <a:xfrm>
            <a:off x="838200" y="1626844"/>
            <a:ext cx="10515600" cy="4351338"/>
          </a:xfrm>
        </p:spPr>
        <p:txBody>
          <a:bodyPr/>
          <a:lstStyle/>
          <a:p>
            <a:r>
              <a:rPr lang="cs-CZ" dirty="0"/>
              <a:t>Poskytuje </a:t>
            </a:r>
            <a:r>
              <a:rPr lang="cs-CZ" b="1" dirty="0"/>
              <a:t>podmínky pro život </a:t>
            </a:r>
            <a:r>
              <a:rPr lang="cs-CZ" dirty="0"/>
              <a:t>velkého množství nejrůznějších organismů</a:t>
            </a:r>
          </a:p>
          <a:p>
            <a:r>
              <a:rPr lang="cs-CZ" dirty="0"/>
              <a:t>Je důležitým mezistupněm v </a:t>
            </a:r>
            <a:r>
              <a:rPr lang="cs-CZ" b="1" dirty="0"/>
              <a:t>cirkulaci některých prvků </a:t>
            </a:r>
            <a:r>
              <a:rPr lang="cs-CZ" dirty="0"/>
              <a:t>(uhlík, dusík, fosfor)</a:t>
            </a:r>
          </a:p>
          <a:p>
            <a:r>
              <a:rPr lang="cs-CZ" dirty="0"/>
              <a:t>Je zásadní pro </a:t>
            </a:r>
            <a:r>
              <a:rPr lang="cs-CZ" b="1" dirty="0"/>
              <a:t>zadržování vody v krajině </a:t>
            </a:r>
            <a:r>
              <a:rPr lang="cs-CZ" dirty="0"/>
              <a:t>(díky své porézní struktuře)</a:t>
            </a:r>
          </a:p>
          <a:p>
            <a:r>
              <a:rPr lang="cs-CZ" dirty="0"/>
              <a:t>Je dlouhodobým </a:t>
            </a:r>
            <a:r>
              <a:rPr lang="cs-CZ" b="1" dirty="0"/>
              <a:t>úložištěm uhlíku </a:t>
            </a:r>
            <a:r>
              <a:rPr lang="cs-CZ" dirty="0"/>
              <a:t>a přispívá tak významně i ke zmírňování klimatické změny</a:t>
            </a:r>
          </a:p>
          <a:p>
            <a:r>
              <a:rPr lang="cs-CZ" dirty="0"/>
              <a:t>Poskytuje lidem velmi </a:t>
            </a:r>
            <a:r>
              <a:rPr lang="cs-CZ" i="1" dirty="0"/>
              <a:t>kvalitní potraviny, dřevo </a:t>
            </a:r>
            <a:r>
              <a:rPr lang="cs-CZ" dirty="0"/>
              <a:t>a další cenné produkty (při degradaci kvalita produkce klesá)</a:t>
            </a:r>
          </a:p>
          <a:p>
            <a:endParaRPr lang="cs-CZ" dirty="0"/>
          </a:p>
        </p:txBody>
      </p:sp>
    </p:spTree>
    <p:extLst>
      <p:ext uri="{BB962C8B-B14F-4D97-AF65-F5344CB8AC3E}">
        <p14:creationId xmlns:p14="http://schemas.microsoft.com/office/powerpoint/2010/main" val="180438758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1752574" y="1047178"/>
            <a:ext cx="8759877" cy="5691553"/>
          </a:xfrm>
          <a:prstGeom prst="rect">
            <a:avLst/>
          </a:prstGeom>
        </p:spPr>
      </p:pic>
      <p:sp>
        <p:nvSpPr>
          <p:cNvPr id="5" name="Nadpis 1"/>
          <p:cNvSpPr>
            <a:spLocks noGrp="1"/>
          </p:cNvSpPr>
          <p:nvPr>
            <p:ph type="title"/>
          </p:nvPr>
        </p:nvSpPr>
        <p:spPr>
          <a:xfrm>
            <a:off x="838200" y="174295"/>
            <a:ext cx="10515600" cy="811668"/>
          </a:xfrm>
        </p:spPr>
        <p:txBody>
          <a:bodyPr>
            <a:normAutofit/>
          </a:bodyPr>
          <a:lstStyle/>
          <a:p>
            <a:pPr algn="ctr"/>
            <a:r>
              <a:rPr lang="cs-CZ" sz="4000" b="1" dirty="0" smtClean="0"/>
              <a:t>V čem spočívá ohrožení půdy ?</a:t>
            </a:r>
            <a:endParaRPr lang="cs-CZ" sz="4000" b="1" dirty="0"/>
          </a:p>
        </p:txBody>
      </p:sp>
    </p:spTree>
    <p:extLst>
      <p:ext uri="{BB962C8B-B14F-4D97-AF65-F5344CB8AC3E}">
        <p14:creationId xmlns:p14="http://schemas.microsoft.com/office/powerpoint/2010/main" val="139243775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13414" y="1017769"/>
            <a:ext cx="11295490" cy="5414836"/>
          </a:xfrm>
        </p:spPr>
        <p:txBody>
          <a:bodyPr>
            <a:normAutofit fontScale="85000" lnSpcReduction="20000"/>
          </a:bodyPr>
          <a:lstStyle/>
          <a:p>
            <a:r>
              <a:rPr lang="cs-CZ" b="1" dirty="0"/>
              <a:t>Odlesňování a desertifikace </a:t>
            </a:r>
            <a:r>
              <a:rPr lang="cs-CZ" dirty="0" smtClean="0"/>
              <a:t>- s </a:t>
            </a:r>
            <a:r>
              <a:rPr lang="cs-CZ" dirty="0"/>
              <a:t>působením větrné a vodní eroze úzce souvisí </a:t>
            </a:r>
            <a:r>
              <a:rPr lang="cs-CZ" dirty="0" err="1"/>
              <a:t>dezertifikace</a:t>
            </a:r>
            <a:r>
              <a:rPr lang="cs-CZ" dirty="0"/>
              <a:t>, </a:t>
            </a:r>
            <a:r>
              <a:rPr lang="cs-CZ" b="1" dirty="0"/>
              <a:t>tedy přeměna vlhčích biotopů na polopouště až pouště </a:t>
            </a:r>
            <a:r>
              <a:rPr lang="cs-CZ" dirty="0"/>
              <a:t>a postup pouští na jejich okrajích. Typický je </a:t>
            </a:r>
            <a:r>
              <a:rPr lang="cs-CZ" b="1" dirty="0"/>
              <a:t>posun Sahary na jih v tzv. </a:t>
            </a:r>
            <a:r>
              <a:rPr lang="cs-CZ" b="1" dirty="0" err="1"/>
              <a:t>Sáhelu</a:t>
            </a:r>
            <a:r>
              <a:rPr lang="cs-CZ" b="1" dirty="0"/>
              <a:t> </a:t>
            </a:r>
            <a:r>
              <a:rPr lang="cs-CZ" dirty="0"/>
              <a:t>- pásmu jejího přechodu na suchou savanu. Uvádí se, že během 50 let (cca. 1940 1990) narostla poušť v Sahelu o rozlohu velikosti Somálska. </a:t>
            </a:r>
            <a:r>
              <a:rPr lang="cs-CZ" b="1" dirty="0"/>
              <a:t>Do budoucna je ohrožena třetina afrického kontinentu</a:t>
            </a:r>
            <a:r>
              <a:rPr lang="cs-CZ" dirty="0" smtClean="0"/>
              <a:t>.</a:t>
            </a:r>
          </a:p>
          <a:p>
            <a:r>
              <a:rPr lang="cs-CZ" b="1" dirty="0"/>
              <a:t>Vliv půdní vody, zavlažování, odvodňování </a:t>
            </a:r>
            <a:r>
              <a:rPr lang="cs-CZ" dirty="0"/>
              <a:t>- </a:t>
            </a:r>
            <a:r>
              <a:rPr lang="cs-CZ" dirty="0" smtClean="0"/>
              <a:t>v </a:t>
            </a:r>
            <a:r>
              <a:rPr lang="cs-CZ" dirty="0"/>
              <a:t>závislosti na klimatu (množství srážek a jejich rozložení v čase, teploty) a typu půdy dochází pomocí půdní vody k přemísťování látek v půdním profilu. </a:t>
            </a:r>
            <a:r>
              <a:rPr lang="cs-CZ" b="1" dirty="0"/>
              <a:t>Ve vlhkém (humidním až </a:t>
            </a:r>
            <a:r>
              <a:rPr lang="cs-CZ" b="1" dirty="0" err="1"/>
              <a:t>perhumidním</a:t>
            </a:r>
            <a:r>
              <a:rPr lang="cs-CZ" b="1" dirty="0"/>
              <a:t>) klimatu </a:t>
            </a:r>
            <a:r>
              <a:rPr lang="cs-CZ" dirty="0"/>
              <a:t>převažuje prosakování vody až po podzemní vodu a přitom dochází k vyluhování iontů a přemísťování pevných částic – humusu a jílu – do nižších vrstev. </a:t>
            </a:r>
            <a:r>
              <a:rPr lang="cs-CZ" b="1" dirty="0"/>
              <a:t>V suchém (aridním) klimatu </a:t>
            </a:r>
            <a:r>
              <a:rPr lang="cs-CZ" dirty="0"/>
              <a:t>naopak převažuje odpar vody z půdního povrchu – </a:t>
            </a:r>
            <a:r>
              <a:rPr lang="cs-CZ" b="1" dirty="0"/>
              <a:t>půdní voda stoupá k povrchu a odpařuje se</a:t>
            </a:r>
            <a:r>
              <a:rPr lang="cs-CZ" dirty="0"/>
              <a:t>, přičemž se při </a:t>
            </a:r>
            <a:r>
              <a:rPr lang="cs-CZ" b="1" dirty="0"/>
              <a:t>povrchu hromadí vysrážené soli</a:t>
            </a:r>
            <a:r>
              <a:rPr lang="cs-CZ" dirty="0"/>
              <a:t>. Především v terénních depresích tak </a:t>
            </a:r>
            <a:r>
              <a:rPr lang="cs-CZ" b="1" dirty="0"/>
              <a:t>vznikají solné pánve</a:t>
            </a:r>
            <a:r>
              <a:rPr lang="cs-CZ" dirty="0" smtClean="0"/>
              <a:t>.</a:t>
            </a:r>
          </a:p>
          <a:p>
            <a:r>
              <a:rPr lang="cs-CZ" b="1" dirty="0"/>
              <a:t>Zhutňování půdy </a:t>
            </a:r>
            <a:r>
              <a:rPr lang="cs-CZ" dirty="0" smtClean="0"/>
              <a:t>–v každé </a:t>
            </a:r>
            <a:r>
              <a:rPr lang="cs-CZ" dirty="0"/>
              <a:t>půdě dochází k přirozenému </a:t>
            </a:r>
            <a:r>
              <a:rPr lang="cs-CZ" b="1" dirty="0"/>
              <a:t>zhutňování atmosférickým tlakem a tlakem svrchnějších vrstev na ty spodnější</a:t>
            </a:r>
            <a:r>
              <a:rPr lang="cs-CZ" dirty="0"/>
              <a:t>. </a:t>
            </a:r>
            <a:r>
              <a:rPr lang="cs-CZ" b="1" dirty="0"/>
              <a:t>Proti</a:t>
            </a:r>
            <a:r>
              <a:rPr lang="cs-CZ" dirty="0"/>
              <a:t> tomu působí kypření půdy mrazem, prorůstáním kořínky a hrabavou činností půdních živočichů (</a:t>
            </a:r>
            <a:r>
              <a:rPr lang="cs-CZ" b="1" dirty="0" err="1"/>
              <a:t>bioturbace</a:t>
            </a:r>
            <a:r>
              <a:rPr lang="cs-CZ" dirty="0"/>
              <a:t>). S rostoucí </a:t>
            </a:r>
            <a:r>
              <a:rPr lang="cs-CZ" b="1" dirty="0"/>
              <a:t>mechanizací zemědělství a lesnictví </a:t>
            </a:r>
            <a:r>
              <a:rPr lang="cs-CZ" dirty="0"/>
              <a:t>však dochází k </a:t>
            </a:r>
            <a:r>
              <a:rPr lang="cs-CZ" b="1" dirty="0"/>
              <a:t>závažnému poškozování půdy jejím zhutňováním čili utužováním. </a:t>
            </a:r>
          </a:p>
        </p:txBody>
      </p:sp>
      <p:sp>
        <p:nvSpPr>
          <p:cNvPr id="4" name="Nadpis 1"/>
          <p:cNvSpPr>
            <a:spLocks noGrp="1"/>
          </p:cNvSpPr>
          <p:nvPr>
            <p:ph type="title"/>
          </p:nvPr>
        </p:nvSpPr>
        <p:spPr>
          <a:xfrm>
            <a:off x="838200" y="261764"/>
            <a:ext cx="10515600" cy="612882"/>
          </a:xfrm>
        </p:spPr>
        <p:txBody>
          <a:bodyPr>
            <a:normAutofit fontScale="90000"/>
          </a:bodyPr>
          <a:lstStyle/>
          <a:p>
            <a:pPr algn="ctr"/>
            <a:r>
              <a:rPr lang="cs-CZ" sz="4000" b="1" dirty="0"/>
              <a:t>Ohrožení a ochrana půdy </a:t>
            </a:r>
            <a:r>
              <a:rPr lang="cs-CZ" sz="4000" b="1" dirty="0" smtClean="0"/>
              <a:t>I</a:t>
            </a:r>
            <a:endParaRPr lang="cs-CZ" sz="4000" b="1" dirty="0"/>
          </a:p>
        </p:txBody>
      </p:sp>
    </p:spTree>
    <p:extLst>
      <p:ext uri="{BB962C8B-B14F-4D97-AF65-F5344CB8AC3E}">
        <p14:creationId xmlns:p14="http://schemas.microsoft.com/office/powerpoint/2010/main" val="108127202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3224" y="1391477"/>
            <a:ext cx="10900576" cy="5192202"/>
          </a:xfrm>
        </p:spPr>
        <p:txBody>
          <a:bodyPr>
            <a:normAutofit fontScale="85000" lnSpcReduction="20000"/>
          </a:bodyPr>
          <a:lstStyle/>
          <a:p>
            <a:r>
              <a:rPr lang="cs-CZ" b="1" dirty="0"/>
              <a:t>Acidifikace půdy </a:t>
            </a:r>
            <a:r>
              <a:rPr lang="cs-CZ" dirty="0" smtClean="0"/>
              <a:t>- přísun </a:t>
            </a:r>
            <a:r>
              <a:rPr lang="cs-CZ" dirty="0"/>
              <a:t>iontů vodíku (protonu) do půdy vede k okyselení neboli acidifikaci pokud dojde k vyčerpání </a:t>
            </a:r>
            <a:r>
              <a:rPr lang="cs-CZ" dirty="0" err="1"/>
              <a:t>pufrovací</a:t>
            </a:r>
            <a:r>
              <a:rPr lang="cs-CZ" dirty="0"/>
              <a:t> kapacity půdy, resp. pokud rychlost přísunu převyšuje rychlost </a:t>
            </a:r>
            <a:r>
              <a:rPr lang="cs-CZ" dirty="0" err="1"/>
              <a:t>pufrace</a:t>
            </a:r>
            <a:r>
              <a:rPr lang="cs-CZ" dirty="0"/>
              <a:t>, a pokud zároveň dochází k odnosu iontů uvolněných do půdního roztoku. Pokud naopak dochází k </a:t>
            </a:r>
            <a:r>
              <a:rPr lang="cs-CZ" b="1" dirty="0"/>
              <a:t>akumulaci iontů odpařováním vody </a:t>
            </a:r>
            <a:r>
              <a:rPr lang="cs-CZ" dirty="0"/>
              <a:t>a laterálním přítokem, dochází k </a:t>
            </a:r>
            <a:r>
              <a:rPr lang="cs-CZ" b="1" dirty="0"/>
              <a:t>alkalizaci půdy </a:t>
            </a:r>
            <a:r>
              <a:rPr lang="cs-CZ" b="1" dirty="0" smtClean="0"/>
              <a:t> - zasolení.</a:t>
            </a:r>
          </a:p>
          <a:p>
            <a:pPr marL="0" indent="0">
              <a:buNone/>
            </a:pPr>
            <a:endParaRPr lang="cs-CZ" b="1" dirty="0"/>
          </a:p>
          <a:p>
            <a:r>
              <a:rPr lang="cs-CZ" b="1" dirty="0"/>
              <a:t>Eutrofizace půdy </a:t>
            </a:r>
            <a:r>
              <a:rPr lang="cs-CZ" dirty="0"/>
              <a:t>- klasickým problémem zemědělství je vyčerpání půd, tedy příliš velké ztráty živin odnosem sklizní, erozí ornice a vymýváním. </a:t>
            </a:r>
            <a:r>
              <a:rPr lang="cs-CZ" dirty="0" smtClean="0"/>
              <a:t>Jejich </a:t>
            </a:r>
            <a:r>
              <a:rPr lang="cs-CZ" dirty="0"/>
              <a:t>následná depozice </a:t>
            </a:r>
            <a:r>
              <a:rPr lang="cs-CZ" dirty="0" smtClean="0"/>
              <a:t>představuje problém </a:t>
            </a:r>
            <a:r>
              <a:rPr lang="cs-CZ" dirty="0"/>
              <a:t>opačný - alespoň pokud jde o dusík jako důležitý, často limitující </a:t>
            </a:r>
            <a:r>
              <a:rPr lang="cs-CZ" dirty="0" err="1"/>
              <a:t>makroelement</a:t>
            </a:r>
            <a:r>
              <a:rPr lang="cs-CZ" dirty="0"/>
              <a:t>. V mnohých evropských zemích se průměrná atmosférická depozice dusíku pohybuje kolem 20 kg na hektar za rok, místně jsou dosahovány i dvojnásobné či ještě vyšší hodnoty. </a:t>
            </a:r>
            <a:endParaRPr lang="cs-CZ" dirty="0" smtClean="0"/>
          </a:p>
          <a:p>
            <a:pPr marL="0" indent="0">
              <a:buNone/>
            </a:pPr>
            <a:endParaRPr lang="cs-CZ" dirty="0" smtClean="0"/>
          </a:p>
          <a:p>
            <a:r>
              <a:rPr lang="cs-CZ" b="1" dirty="0"/>
              <a:t>Vyčerpání půdy – </a:t>
            </a:r>
            <a:r>
              <a:rPr lang="cs-CZ" b="1" dirty="0" smtClean="0"/>
              <a:t>hnojení. </a:t>
            </a:r>
            <a:r>
              <a:rPr lang="cs-CZ" dirty="0" smtClean="0"/>
              <a:t>Jedna </a:t>
            </a:r>
            <a:r>
              <a:rPr lang="cs-CZ" dirty="0"/>
              <a:t>z nedůležitějších vlastností půdy je </a:t>
            </a:r>
            <a:r>
              <a:rPr lang="cs-CZ" b="1" dirty="0"/>
              <a:t>její úrodnost</a:t>
            </a:r>
            <a:r>
              <a:rPr lang="cs-CZ" dirty="0"/>
              <a:t>. Čím je </a:t>
            </a:r>
            <a:r>
              <a:rPr lang="cs-CZ" b="1" dirty="0"/>
              <a:t>větší úrodnost </a:t>
            </a:r>
            <a:r>
              <a:rPr lang="cs-CZ" dirty="0"/>
              <a:t>půdy, tím je </a:t>
            </a:r>
            <a:r>
              <a:rPr lang="cs-CZ" b="1" dirty="0"/>
              <a:t>vyšší primární produkce</a:t>
            </a:r>
            <a:r>
              <a:rPr lang="cs-CZ" dirty="0"/>
              <a:t> stanoviště (za předpokladu příznivých klimatických podmínek</a:t>
            </a:r>
            <a:r>
              <a:rPr lang="cs-CZ" dirty="0" smtClean="0"/>
              <a:t>). </a:t>
            </a:r>
            <a:endParaRPr lang="cs-CZ" b="1" dirty="0"/>
          </a:p>
        </p:txBody>
      </p:sp>
      <p:sp>
        <p:nvSpPr>
          <p:cNvPr id="4" name="Nadpis 1"/>
          <p:cNvSpPr>
            <a:spLocks noGrp="1"/>
          </p:cNvSpPr>
          <p:nvPr>
            <p:ph type="title"/>
          </p:nvPr>
        </p:nvSpPr>
        <p:spPr>
          <a:xfrm>
            <a:off x="838200" y="182246"/>
            <a:ext cx="10515600" cy="883230"/>
          </a:xfrm>
        </p:spPr>
        <p:txBody>
          <a:bodyPr>
            <a:normAutofit/>
          </a:bodyPr>
          <a:lstStyle/>
          <a:p>
            <a:pPr algn="ctr"/>
            <a:r>
              <a:rPr lang="cs-CZ" sz="4000" b="1" dirty="0"/>
              <a:t>Ohrožení a ochrana půdy </a:t>
            </a:r>
            <a:r>
              <a:rPr lang="cs-CZ" sz="4000" b="1" dirty="0" smtClean="0"/>
              <a:t>II</a:t>
            </a:r>
            <a:endParaRPr lang="cs-CZ" sz="4000" b="1" dirty="0"/>
          </a:p>
        </p:txBody>
      </p:sp>
    </p:spTree>
    <p:extLst>
      <p:ext uri="{BB962C8B-B14F-4D97-AF65-F5344CB8AC3E}">
        <p14:creationId xmlns:p14="http://schemas.microsoft.com/office/powerpoint/2010/main" val="3272669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bdélník 1"/>
          <p:cNvSpPr>
            <a:spLocks noChangeArrowheads="1"/>
          </p:cNvSpPr>
          <p:nvPr/>
        </p:nvSpPr>
        <p:spPr bwMode="auto">
          <a:xfrm>
            <a:off x="238539" y="1588"/>
            <a:ext cx="11680466"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000" b="1" dirty="0">
                <a:latin typeface="+mn-lt"/>
              </a:rPr>
              <a:t>Složení půdy</a:t>
            </a:r>
          </a:p>
          <a:p>
            <a:pPr>
              <a:spcBef>
                <a:spcPct val="0"/>
              </a:spcBef>
              <a:buFontTx/>
              <a:buNone/>
            </a:pPr>
            <a:r>
              <a:rPr lang="cs-CZ" altLang="cs-CZ" sz="2400" b="1" dirty="0">
                <a:latin typeface="+mn-lt"/>
              </a:rPr>
              <a:t>M</a:t>
            </a:r>
            <a:r>
              <a:rPr lang="cs-CZ" altLang="cs-CZ" sz="2400" b="1" dirty="0" smtClean="0">
                <a:latin typeface="+mn-lt"/>
              </a:rPr>
              <a:t>inerální látky:</a:t>
            </a:r>
            <a:endParaRPr lang="cs-CZ" altLang="cs-CZ" sz="2400" b="1" dirty="0">
              <a:latin typeface="+mn-lt"/>
            </a:endParaRPr>
          </a:p>
          <a:p>
            <a:pPr>
              <a:spcBef>
                <a:spcPct val="0"/>
              </a:spcBef>
              <a:buFontTx/>
              <a:buNone/>
            </a:pPr>
            <a:r>
              <a:rPr lang="cs-CZ" altLang="cs-CZ" sz="2000" dirty="0" smtClean="0">
                <a:latin typeface="+mn-lt"/>
                <a:cs typeface="Times New Roman" panose="02020603050405020304" pitchFamily="18" charset="0"/>
              </a:rPr>
              <a:t>Vyskytují </a:t>
            </a:r>
            <a:r>
              <a:rPr lang="cs-CZ" altLang="cs-CZ" sz="2000" dirty="0">
                <a:latin typeface="+mn-lt"/>
                <a:cs typeface="Times New Roman" panose="02020603050405020304" pitchFamily="18" charset="0"/>
              </a:rPr>
              <a:t>se ve formě </a:t>
            </a:r>
            <a:r>
              <a:rPr lang="cs-CZ" altLang="cs-CZ" sz="2000" b="1" dirty="0">
                <a:latin typeface="+mn-lt"/>
                <a:cs typeface="Times New Roman" panose="02020603050405020304" pitchFamily="18" charset="0"/>
              </a:rPr>
              <a:t>látek pevných, kapalných (půdní roztok) a plynných</a:t>
            </a:r>
            <a:r>
              <a:rPr lang="cs-CZ" altLang="cs-CZ" sz="2000" dirty="0">
                <a:latin typeface="+mn-lt"/>
                <a:cs typeface="Times New Roman" panose="02020603050405020304" pitchFamily="18" charset="0"/>
              </a:rPr>
              <a:t>. </a:t>
            </a:r>
            <a:endParaRPr lang="cs-CZ" altLang="cs-CZ" sz="2000" dirty="0" smtClean="0">
              <a:latin typeface="+mn-lt"/>
              <a:cs typeface="Times New Roman" panose="02020603050405020304" pitchFamily="18" charset="0"/>
            </a:endParaRPr>
          </a:p>
          <a:p>
            <a:pPr>
              <a:spcBef>
                <a:spcPct val="0"/>
              </a:spcBef>
              <a:buFontTx/>
              <a:buNone/>
            </a:pPr>
            <a:r>
              <a:rPr lang="cs-CZ" altLang="cs-CZ" sz="2000" b="1" dirty="0" smtClean="0">
                <a:latin typeface="+mn-lt"/>
                <a:cs typeface="Times New Roman" panose="02020603050405020304" pitchFamily="18" charset="0"/>
              </a:rPr>
              <a:t>Autochtonní</a:t>
            </a:r>
            <a:r>
              <a:rPr lang="cs-CZ" altLang="cs-CZ" sz="2000" dirty="0" smtClean="0">
                <a:latin typeface="+mn-lt"/>
                <a:cs typeface="Times New Roman" panose="02020603050405020304" pitchFamily="18" charset="0"/>
              </a:rPr>
              <a:t> </a:t>
            </a:r>
            <a:r>
              <a:rPr lang="cs-CZ" altLang="cs-CZ" sz="2000" dirty="0">
                <a:latin typeface="+mn-lt"/>
                <a:cs typeface="Times New Roman" panose="02020603050405020304" pitchFamily="18" charset="0"/>
              </a:rPr>
              <a:t>materiál je takový materiál, který pochází ze zvětrávané matečné rostliny (půdy zvětralé), </a:t>
            </a:r>
            <a:r>
              <a:rPr lang="cs-CZ" altLang="cs-CZ" sz="2000" dirty="0" smtClean="0">
                <a:latin typeface="+mn-lt"/>
                <a:cs typeface="Times New Roman" panose="02020603050405020304" pitchFamily="18" charset="0"/>
              </a:rPr>
              <a:t>A</a:t>
            </a:r>
            <a:r>
              <a:rPr lang="cs-CZ" altLang="cs-CZ" sz="2000" b="1" dirty="0" smtClean="0">
                <a:latin typeface="+mn-lt"/>
                <a:cs typeface="Times New Roman" panose="02020603050405020304" pitchFamily="18" charset="0"/>
              </a:rPr>
              <a:t>lochtonní</a:t>
            </a:r>
            <a:r>
              <a:rPr lang="cs-CZ" altLang="cs-CZ" sz="2000" dirty="0" smtClean="0">
                <a:latin typeface="+mn-lt"/>
                <a:cs typeface="Times New Roman" panose="02020603050405020304" pitchFamily="18" charset="0"/>
              </a:rPr>
              <a:t> </a:t>
            </a:r>
            <a:r>
              <a:rPr lang="cs-CZ" altLang="cs-CZ" sz="2000" dirty="0">
                <a:latin typeface="+mn-lt"/>
                <a:cs typeface="Times New Roman" panose="02020603050405020304" pitchFamily="18" charset="0"/>
              </a:rPr>
              <a:t>materiál byl na své místo zavát, naplaven, sesut z jiného místa. Usazený materiál se nazývá </a:t>
            </a:r>
            <a:r>
              <a:rPr lang="cs-CZ" altLang="cs-CZ" sz="2000" b="1" dirty="0">
                <a:latin typeface="+mn-lt"/>
                <a:cs typeface="Times New Roman" panose="02020603050405020304" pitchFamily="18" charset="0"/>
              </a:rPr>
              <a:t>sediment.</a:t>
            </a:r>
            <a:endParaRPr lang="cs-CZ" altLang="cs-CZ" sz="2000" dirty="0">
              <a:latin typeface="+mn-lt"/>
              <a:cs typeface="Times New Roman" panose="02020603050405020304" pitchFamily="18" charset="0"/>
            </a:endParaRPr>
          </a:p>
          <a:p>
            <a:pPr>
              <a:spcBef>
                <a:spcPct val="0"/>
              </a:spcBef>
              <a:buFontTx/>
              <a:buNone/>
            </a:pPr>
            <a:r>
              <a:rPr lang="cs-CZ" altLang="cs-CZ" sz="2000" dirty="0">
                <a:cs typeface="Times New Roman" panose="02020603050405020304" pitchFamily="18" charset="0"/>
              </a:rPr>
              <a:t> </a:t>
            </a:r>
          </a:p>
        </p:txBody>
      </p:sp>
      <p:sp>
        <p:nvSpPr>
          <p:cNvPr id="3075" name="Obdélník 3"/>
          <p:cNvSpPr>
            <a:spLocks noChangeArrowheads="1"/>
          </p:cNvSpPr>
          <p:nvPr/>
        </p:nvSpPr>
        <p:spPr bwMode="auto">
          <a:xfrm>
            <a:off x="238538" y="2294753"/>
            <a:ext cx="791949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latin typeface="+mn-lt"/>
                <a:cs typeface="Times New Roman" panose="02020603050405020304" pitchFamily="18" charset="0"/>
              </a:rPr>
              <a:t>Obsah minerálů je z velké části předurčen geologickým podložím. Zvětráváním minerálně bohatých hornin (</a:t>
            </a:r>
            <a:r>
              <a:rPr lang="cs-CZ" altLang="cs-CZ" sz="2000" b="1" dirty="0">
                <a:latin typeface="+mn-lt"/>
                <a:cs typeface="Times New Roman" panose="02020603050405020304" pitchFamily="18" charset="0"/>
              </a:rPr>
              <a:t>vápenec, vápnitý jílovec, slínovec, opuka, hadec</a:t>
            </a:r>
            <a:r>
              <a:rPr lang="cs-CZ" altLang="cs-CZ" sz="2000" dirty="0">
                <a:latin typeface="+mn-lt"/>
                <a:cs typeface="Times New Roman" panose="02020603050405020304" pitchFamily="18" charset="0"/>
              </a:rPr>
              <a:t>) vznikají půdy s </a:t>
            </a:r>
            <a:r>
              <a:rPr lang="cs-CZ" altLang="cs-CZ" sz="2000" b="1" dirty="0">
                <a:latin typeface="+mn-lt"/>
                <a:cs typeface="Times New Roman" panose="02020603050405020304" pitchFamily="18" charset="0"/>
              </a:rPr>
              <a:t>vysokým obsahem minerálů</a:t>
            </a:r>
            <a:r>
              <a:rPr lang="cs-CZ" altLang="cs-CZ" sz="2000" dirty="0">
                <a:latin typeface="+mn-lt"/>
                <a:cs typeface="Times New Roman" panose="02020603050405020304" pitchFamily="18" charset="0"/>
              </a:rPr>
              <a:t>, často s </a:t>
            </a:r>
            <a:r>
              <a:rPr lang="cs-CZ" altLang="cs-CZ" sz="2000" dirty="0" smtClean="0">
                <a:latin typeface="+mn-lt"/>
                <a:cs typeface="Times New Roman" panose="02020603050405020304" pitchFamily="18" charset="0"/>
              </a:rPr>
              <a:t>neutrální </a:t>
            </a:r>
            <a:r>
              <a:rPr lang="cs-CZ" altLang="cs-CZ" sz="2000" dirty="0">
                <a:latin typeface="+mn-lt"/>
                <a:cs typeface="Times New Roman" panose="02020603050405020304" pitchFamily="18" charset="0"/>
              </a:rPr>
              <a:t>až bazickou reakcí. </a:t>
            </a:r>
            <a:endParaRPr lang="cs-CZ" altLang="cs-CZ" sz="2000" dirty="0" smtClean="0">
              <a:latin typeface="+mn-lt"/>
              <a:cs typeface="Times New Roman" panose="02020603050405020304" pitchFamily="18" charset="0"/>
            </a:endParaRPr>
          </a:p>
          <a:p>
            <a:pPr>
              <a:spcBef>
                <a:spcPct val="0"/>
              </a:spcBef>
              <a:buFontTx/>
              <a:buNone/>
            </a:pPr>
            <a:endParaRPr lang="cs-CZ" altLang="cs-CZ" sz="2000" dirty="0" smtClean="0">
              <a:latin typeface="+mn-lt"/>
              <a:cs typeface="Times New Roman" panose="02020603050405020304" pitchFamily="18" charset="0"/>
            </a:endParaRPr>
          </a:p>
          <a:p>
            <a:pPr>
              <a:spcBef>
                <a:spcPct val="0"/>
              </a:spcBef>
              <a:buFontTx/>
              <a:buNone/>
            </a:pPr>
            <a:r>
              <a:rPr lang="cs-CZ" altLang="cs-CZ" sz="2000" dirty="0" smtClean="0">
                <a:latin typeface="+mn-lt"/>
                <a:cs typeface="Times New Roman" panose="02020603050405020304" pitchFamily="18" charset="0"/>
              </a:rPr>
              <a:t>V</a:t>
            </a:r>
            <a:r>
              <a:rPr lang="cs-CZ" altLang="cs-CZ" sz="2000" dirty="0">
                <a:latin typeface="+mn-lt"/>
                <a:cs typeface="Times New Roman" panose="02020603050405020304" pitchFamily="18" charset="0"/>
              </a:rPr>
              <a:t> oblastech bohatých srážkami s dlouhým historickým vývojem půd se však může na minerálně bohatém, např. </a:t>
            </a:r>
            <a:r>
              <a:rPr lang="cs-CZ" altLang="cs-CZ" sz="2000" b="1" dirty="0">
                <a:latin typeface="+mn-lt"/>
                <a:cs typeface="Times New Roman" panose="02020603050405020304" pitchFamily="18" charset="0"/>
              </a:rPr>
              <a:t>vápencovém či andezitovém, podloží vyvinout kyselá půda chudá na minerály</a:t>
            </a:r>
            <a:r>
              <a:rPr lang="cs-CZ" altLang="cs-CZ" sz="2000" dirty="0">
                <a:latin typeface="+mn-lt"/>
                <a:cs typeface="Times New Roman" panose="02020603050405020304" pitchFamily="18" charset="0"/>
              </a:rPr>
              <a:t>. </a:t>
            </a:r>
            <a:endParaRPr lang="cs-CZ" altLang="cs-CZ" sz="2000" dirty="0" smtClean="0">
              <a:latin typeface="+mn-lt"/>
              <a:cs typeface="Times New Roman" panose="02020603050405020304" pitchFamily="18" charset="0"/>
            </a:endParaRPr>
          </a:p>
          <a:p>
            <a:pPr>
              <a:spcBef>
                <a:spcPct val="0"/>
              </a:spcBef>
              <a:buFontTx/>
              <a:buNone/>
            </a:pPr>
            <a:endParaRPr lang="cs-CZ" altLang="cs-CZ" sz="2000" dirty="0">
              <a:latin typeface="+mn-lt"/>
              <a:cs typeface="Times New Roman" panose="02020603050405020304" pitchFamily="18" charset="0"/>
            </a:endParaRPr>
          </a:p>
          <a:p>
            <a:pPr>
              <a:spcBef>
                <a:spcPct val="0"/>
              </a:spcBef>
              <a:buFontTx/>
              <a:buNone/>
            </a:pPr>
            <a:r>
              <a:rPr lang="cs-CZ" altLang="cs-CZ" sz="2000" dirty="0" smtClean="0">
                <a:latin typeface="+mn-lt"/>
                <a:cs typeface="Times New Roman" panose="02020603050405020304" pitchFamily="18" charset="0"/>
              </a:rPr>
              <a:t>Na </a:t>
            </a:r>
            <a:r>
              <a:rPr lang="cs-CZ" altLang="cs-CZ" sz="2000" dirty="0">
                <a:latin typeface="+mn-lt"/>
                <a:cs typeface="Times New Roman" panose="02020603050405020304" pitchFamily="18" charset="0"/>
              </a:rPr>
              <a:t>horninách s nízkým obsahem minerálů (</a:t>
            </a:r>
            <a:r>
              <a:rPr lang="cs-CZ" altLang="cs-CZ" sz="2000" b="1" dirty="0">
                <a:latin typeface="+mn-lt"/>
                <a:cs typeface="Times New Roman" panose="02020603050405020304" pitchFamily="18" charset="0"/>
              </a:rPr>
              <a:t>žula, rula, svor, fylit, granulit</a:t>
            </a:r>
            <a:r>
              <a:rPr lang="cs-CZ" altLang="cs-CZ" sz="2000" dirty="0">
                <a:latin typeface="+mn-lt"/>
                <a:cs typeface="Times New Roman" panose="02020603050405020304" pitchFamily="18" charset="0"/>
              </a:rPr>
              <a:t>) se </a:t>
            </a:r>
            <a:r>
              <a:rPr lang="cs-CZ" altLang="cs-CZ" sz="2000" b="1" dirty="0">
                <a:latin typeface="+mn-lt"/>
                <a:cs typeface="Times New Roman" panose="02020603050405020304" pitchFamily="18" charset="0"/>
              </a:rPr>
              <a:t>vždy vyvíjí chudá, kyselá půda</a:t>
            </a:r>
            <a:r>
              <a:rPr lang="cs-CZ" altLang="cs-CZ" sz="2000" dirty="0">
                <a:latin typeface="+mn-lt"/>
                <a:cs typeface="Times New Roman" panose="02020603050405020304" pitchFamily="18" charset="0"/>
              </a:rPr>
              <a:t>.</a:t>
            </a:r>
          </a:p>
        </p:txBody>
      </p:sp>
      <p:pic>
        <p:nvPicPr>
          <p:cNvPr id="3076" name="Picture 2" descr="MC285"/>
          <p:cNvPicPr>
            <a:picLocks noChangeAspect="1" noChangeArrowheads="1"/>
          </p:cNvPicPr>
          <p:nvPr/>
        </p:nvPicPr>
        <p:blipFill>
          <a:blip r:embed="rId2">
            <a:extLst>
              <a:ext uri="{28A0092B-C50C-407E-A947-70E740481C1C}">
                <a14:useLocalDpi xmlns:a14="http://schemas.microsoft.com/office/drawing/2010/main" val="0"/>
              </a:ext>
            </a:extLst>
          </a:blip>
          <a:srcRect t="7803"/>
          <a:stretch>
            <a:fillRect/>
          </a:stretch>
        </p:blipFill>
        <p:spPr bwMode="auto">
          <a:xfrm>
            <a:off x="8638794" y="2122998"/>
            <a:ext cx="3152989" cy="436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60339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152" y="253807"/>
            <a:ext cx="10757452" cy="1325563"/>
          </a:xfrm>
        </p:spPr>
        <p:txBody>
          <a:bodyPr>
            <a:noAutofit/>
          </a:bodyPr>
          <a:lstStyle/>
          <a:p>
            <a:pPr algn="ctr"/>
            <a:r>
              <a:rPr lang="cs-CZ" sz="3500" b="1" dirty="0"/>
              <a:t>Roční ztráty vybraných živin (v kg látky, jejíž obsah byl měřen) na obilném poli a ve hospodářském smrkovém lese. </a:t>
            </a:r>
          </a:p>
        </p:txBody>
      </p:sp>
      <p:pic>
        <p:nvPicPr>
          <p:cNvPr id="4" name="Zástupný symbol pro obsah 3"/>
          <p:cNvPicPr>
            <a:picLocks noGrp="1" noChangeAspect="1"/>
          </p:cNvPicPr>
          <p:nvPr>
            <p:ph idx="1"/>
          </p:nvPr>
        </p:nvPicPr>
        <p:blipFill>
          <a:blip r:embed="rId2"/>
          <a:stretch>
            <a:fillRect/>
          </a:stretch>
        </p:blipFill>
        <p:spPr>
          <a:xfrm>
            <a:off x="585106" y="1653871"/>
            <a:ext cx="11229370" cy="4913905"/>
          </a:xfrm>
          <a:prstGeom prst="rect">
            <a:avLst/>
          </a:prstGeom>
        </p:spPr>
      </p:pic>
    </p:spTree>
    <p:extLst>
      <p:ext uri="{BB962C8B-B14F-4D97-AF65-F5344CB8AC3E}">
        <p14:creationId xmlns:p14="http://schemas.microsoft.com/office/powerpoint/2010/main" val="273395605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b="1" dirty="0" smtClean="0"/>
              <a:t>Průměrné ztráty živin (kg ha</a:t>
            </a:r>
            <a:r>
              <a:rPr lang="cs-CZ" b="1" baseline="30000" dirty="0" smtClean="0"/>
              <a:t>-1</a:t>
            </a:r>
            <a:r>
              <a:rPr lang="cs-CZ" b="1" dirty="0" smtClean="0"/>
              <a:t> a a</a:t>
            </a:r>
            <a:r>
              <a:rPr lang="cs-CZ" b="1" baseline="30000" dirty="0" smtClean="0"/>
              <a:t>-1</a:t>
            </a:r>
            <a:r>
              <a:rPr lang="cs-CZ" b="1" dirty="0" smtClean="0"/>
              <a:t>) v důsledku odstranění biomasy sklizní, resp. těžbou.</a:t>
            </a:r>
            <a:endParaRPr lang="cs-CZ" b="1" dirty="0"/>
          </a:p>
        </p:txBody>
      </p:sp>
      <p:pic>
        <p:nvPicPr>
          <p:cNvPr id="5" name="Zástupný symbol pro obsah 4"/>
          <p:cNvPicPr>
            <a:picLocks noGrp="1" noChangeAspect="1"/>
          </p:cNvPicPr>
          <p:nvPr>
            <p:ph idx="1"/>
          </p:nvPr>
        </p:nvPicPr>
        <p:blipFill>
          <a:blip r:embed="rId2"/>
          <a:stretch>
            <a:fillRect/>
          </a:stretch>
        </p:blipFill>
        <p:spPr>
          <a:xfrm>
            <a:off x="591381" y="1757238"/>
            <a:ext cx="10524542" cy="4696077"/>
          </a:xfrm>
          <a:prstGeom prst="rect">
            <a:avLst/>
          </a:prstGeom>
        </p:spPr>
      </p:pic>
    </p:spTree>
    <p:extLst>
      <p:ext uri="{BB962C8B-B14F-4D97-AF65-F5344CB8AC3E}">
        <p14:creationId xmlns:p14="http://schemas.microsoft.com/office/powerpoint/2010/main" val="274714059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2149" y="134539"/>
            <a:ext cx="11593001" cy="1074061"/>
          </a:xfrm>
        </p:spPr>
        <p:txBody>
          <a:bodyPr>
            <a:normAutofit/>
          </a:bodyPr>
          <a:lstStyle/>
          <a:p>
            <a:pPr algn="ctr"/>
            <a:r>
              <a:rPr lang="cs-CZ" sz="3000" b="1" dirty="0"/>
              <a:t>Průměrné ztráty N (jako NO3-) v závislosti na vegetačním pokryvu zemědělské půdy </a:t>
            </a:r>
          </a:p>
        </p:txBody>
      </p:sp>
      <p:pic>
        <p:nvPicPr>
          <p:cNvPr id="4" name="Zástupný symbol pro obsah 3"/>
          <p:cNvPicPr>
            <a:picLocks noGrp="1" noChangeAspect="1"/>
          </p:cNvPicPr>
          <p:nvPr>
            <p:ph idx="1"/>
          </p:nvPr>
        </p:nvPicPr>
        <p:blipFill>
          <a:blip r:embed="rId2"/>
          <a:stretch>
            <a:fillRect/>
          </a:stretch>
        </p:blipFill>
        <p:spPr>
          <a:xfrm>
            <a:off x="700910" y="1144992"/>
            <a:ext cx="10119385" cy="1755248"/>
          </a:xfrm>
          <a:prstGeom prst="rect">
            <a:avLst/>
          </a:prstGeom>
        </p:spPr>
      </p:pic>
      <p:sp>
        <p:nvSpPr>
          <p:cNvPr id="5" name="Obdélník 4"/>
          <p:cNvSpPr/>
          <p:nvPr/>
        </p:nvSpPr>
        <p:spPr>
          <a:xfrm>
            <a:off x="2417035" y="6218122"/>
            <a:ext cx="7349641" cy="553998"/>
          </a:xfrm>
          <a:prstGeom prst="rect">
            <a:avLst/>
          </a:prstGeom>
        </p:spPr>
        <p:txBody>
          <a:bodyPr wrap="none">
            <a:spAutoFit/>
          </a:bodyPr>
          <a:lstStyle/>
          <a:p>
            <a:r>
              <a:rPr lang="cs-CZ" sz="3000" dirty="0"/>
              <a:t>Hlavní faktory ovlivňující obsah dusíku v půdě </a:t>
            </a:r>
          </a:p>
        </p:txBody>
      </p:sp>
      <p:pic>
        <p:nvPicPr>
          <p:cNvPr id="6" name="Obrázek 5"/>
          <p:cNvPicPr>
            <a:picLocks noChangeAspect="1"/>
          </p:cNvPicPr>
          <p:nvPr/>
        </p:nvPicPr>
        <p:blipFill>
          <a:blip r:embed="rId3"/>
          <a:stretch>
            <a:fillRect/>
          </a:stretch>
        </p:blipFill>
        <p:spPr>
          <a:xfrm>
            <a:off x="2253831" y="2663686"/>
            <a:ext cx="7512845" cy="3419640"/>
          </a:xfrm>
          <a:prstGeom prst="rect">
            <a:avLst/>
          </a:prstGeom>
        </p:spPr>
      </p:pic>
      <p:sp>
        <p:nvSpPr>
          <p:cNvPr id="7" name="Šipka nahoru 6"/>
          <p:cNvSpPr/>
          <p:nvPr/>
        </p:nvSpPr>
        <p:spPr>
          <a:xfrm>
            <a:off x="5828308" y="5406890"/>
            <a:ext cx="484632" cy="73947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9306012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6505996" y="1364323"/>
            <a:ext cx="4903774" cy="4695103"/>
          </a:xfrm>
          <a:prstGeom prst="rect">
            <a:avLst/>
          </a:prstGeom>
        </p:spPr>
      </p:pic>
      <p:sp>
        <p:nvSpPr>
          <p:cNvPr id="2" name="Nadpis 1"/>
          <p:cNvSpPr>
            <a:spLocks noGrp="1"/>
          </p:cNvSpPr>
          <p:nvPr>
            <p:ph type="title"/>
          </p:nvPr>
        </p:nvSpPr>
        <p:spPr>
          <a:xfrm>
            <a:off x="349857" y="261762"/>
            <a:ext cx="11529392" cy="1325563"/>
          </a:xfrm>
        </p:spPr>
        <p:txBody>
          <a:bodyPr>
            <a:noAutofit/>
          </a:bodyPr>
          <a:lstStyle/>
          <a:p>
            <a:pPr algn="ctr"/>
            <a:r>
              <a:rPr lang="cs-CZ" sz="3500" b="1" dirty="0"/>
              <a:t>Míra půdní eroze v biomu tropického deštného lesa </a:t>
            </a:r>
            <a:r>
              <a:rPr lang="cs-CZ" sz="3500" b="1" dirty="0" smtClean="0"/>
              <a:t/>
            </a:r>
            <a:br>
              <a:rPr lang="cs-CZ" sz="3500" b="1" dirty="0" smtClean="0"/>
            </a:br>
            <a:r>
              <a:rPr lang="cs-CZ" sz="3500" b="1" dirty="0" smtClean="0"/>
              <a:t>v </a:t>
            </a:r>
            <a:r>
              <a:rPr lang="cs-CZ" sz="3500" b="1" dirty="0"/>
              <a:t>závislosti na vegetačním pokryvu </a:t>
            </a:r>
            <a:r>
              <a:rPr lang="cs-CZ" sz="3500" b="1" dirty="0" smtClean="0"/>
              <a:t/>
            </a:r>
            <a:br>
              <a:rPr lang="cs-CZ" sz="3500" b="1" dirty="0" smtClean="0"/>
            </a:br>
            <a:r>
              <a:rPr lang="cs-CZ" sz="2800" b="1" dirty="0" smtClean="0"/>
              <a:t>(</a:t>
            </a:r>
            <a:r>
              <a:rPr lang="cs-CZ" sz="2800" b="1" dirty="0"/>
              <a:t>zachovalý primární les a různé typy zemědělského či lesnického využití) </a:t>
            </a:r>
            <a:r>
              <a:rPr lang="cs-CZ" sz="2800" b="1" dirty="0" smtClean="0"/>
              <a:t/>
            </a:r>
            <a:br>
              <a:rPr lang="cs-CZ" sz="2800" b="1" dirty="0" smtClean="0"/>
            </a:br>
            <a:r>
              <a:rPr lang="cs-CZ" sz="2800" b="1" dirty="0" smtClean="0"/>
              <a:t>a </a:t>
            </a:r>
            <a:r>
              <a:rPr lang="cs-CZ" sz="2800" b="1" dirty="0"/>
              <a:t>sklonu terénu (rovina oproti příkrému svahu).</a:t>
            </a:r>
          </a:p>
        </p:txBody>
      </p:sp>
      <p:sp>
        <p:nvSpPr>
          <p:cNvPr id="3" name="Obdélník 2"/>
          <p:cNvSpPr/>
          <p:nvPr/>
        </p:nvSpPr>
        <p:spPr>
          <a:xfrm>
            <a:off x="272597" y="5836423"/>
            <a:ext cx="11736124" cy="923330"/>
          </a:xfrm>
          <a:prstGeom prst="rect">
            <a:avLst/>
          </a:prstGeom>
        </p:spPr>
        <p:txBody>
          <a:bodyPr wrap="square">
            <a:spAutoFit/>
          </a:bodyPr>
          <a:lstStyle/>
          <a:p>
            <a:r>
              <a:rPr lang="cs-CZ" dirty="0">
                <a:solidFill>
                  <a:srgbClr val="1F1F1F"/>
                </a:solidFill>
                <a:latin typeface="Google Sans"/>
              </a:rPr>
              <a:t>Odhaduje se, že </a:t>
            </a:r>
            <a:r>
              <a:rPr lang="cs-CZ" b="1" dirty="0">
                <a:solidFill>
                  <a:srgbClr val="1F1F1F"/>
                </a:solidFill>
                <a:latin typeface="Google Sans"/>
              </a:rPr>
              <a:t>v tropických pralesech žijí 2/3 všech známých rostlinných a živočišných druhů této planety</a:t>
            </a:r>
            <a:r>
              <a:rPr lang="cs-CZ" dirty="0">
                <a:solidFill>
                  <a:srgbClr val="1F1F1F"/>
                </a:solidFill>
                <a:latin typeface="Google Sans"/>
              </a:rPr>
              <a:t>. Pouze v tropických pralesech </a:t>
            </a:r>
            <a:r>
              <a:rPr lang="cs-CZ" b="1" dirty="0">
                <a:solidFill>
                  <a:srgbClr val="1F1F1F"/>
                </a:solidFill>
                <a:latin typeface="Google Sans"/>
              </a:rPr>
              <a:t>nalezneme 90% primátů světa (mimo lidí), 40% dravců a 80% hmyzu </a:t>
            </a:r>
            <a:r>
              <a:rPr lang="cs-CZ" dirty="0">
                <a:solidFill>
                  <a:srgbClr val="1F1F1F"/>
                </a:solidFill>
                <a:latin typeface="Google Sans"/>
              </a:rPr>
              <a:t>na světě. Na </a:t>
            </a:r>
            <a:r>
              <a:rPr lang="cs-CZ" b="1" dirty="0">
                <a:solidFill>
                  <a:srgbClr val="1F1F1F"/>
                </a:solidFill>
                <a:latin typeface="Google Sans"/>
              </a:rPr>
              <a:t>10 ha </a:t>
            </a:r>
            <a:r>
              <a:rPr lang="cs-CZ" b="1" dirty="0">
                <a:solidFill>
                  <a:srgbClr val="040C28"/>
                </a:solidFill>
                <a:latin typeface="Google Sans"/>
              </a:rPr>
              <a:t>deštného</a:t>
            </a:r>
            <a:r>
              <a:rPr lang="cs-CZ" b="1" dirty="0">
                <a:solidFill>
                  <a:srgbClr val="1F1F1F"/>
                </a:solidFill>
                <a:latin typeface="Google Sans"/>
              </a:rPr>
              <a:t> pralesa může růst více druhů stromů, než v celé Severní </a:t>
            </a:r>
            <a:r>
              <a:rPr lang="cs-CZ" b="1" dirty="0" smtClean="0">
                <a:solidFill>
                  <a:srgbClr val="1F1F1F"/>
                </a:solidFill>
                <a:latin typeface="Google Sans"/>
              </a:rPr>
              <a:t>Americe</a:t>
            </a:r>
            <a:r>
              <a:rPr lang="cs-CZ" dirty="0" smtClean="0">
                <a:solidFill>
                  <a:srgbClr val="1F1F1F"/>
                </a:solidFill>
                <a:latin typeface="Google Sans"/>
              </a:rPr>
              <a:t> !!!</a:t>
            </a:r>
            <a:endParaRPr lang="cs-CZ" dirty="0"/>
          </a:p>
        </p:txBody>
      </p:sp>
      <p:pic>
        <p:nvPicPr>
          <p:cNvPr id="7" name="Picture 4" descr="Bohatství prale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97" y="2165313"/>
            <a:ext cx="6166132" cy="366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21712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4000" b="1" dirty="0" smtClean="0"/>
              <a:t>Když dva dělají totéž, není to totéž !</a:t>
            </a:r>
            <a:br>
              <a:rPr lang="cs-CZ" sz="4000" b="1" dirty="0" smtClean="0"/>
            </a:br>
            <a:r>
              <a:rPr lang="cs-CZ" sz="4000" dirty="0" smtClean="0"/>
              <a:t>(</a:t>
            </a:r>
            <a:r>
              <a:rPr lang="cs-CZ" sz="3500" dirty="0" smtClean="0"/>
              <a:t>Problematika </a:t>
            </a:r>
            <a:r>
              <a:rPr lang="cs-CZ" sz="3500" dirty="0"/>
              <a:t>využívání tropických </a:t>
            </a:r>
            <a:r>
              <a:rPr lang="cs-CZ" sz="3500" dirty="0" smtClean="0"/>
              <a:t>půd) </a:t>
            </a:r>
            <a:endParaRPr lang="cs-CZ" sz="3500" dirty="0"/>
          </a:p>
        </p:txBody>
      </p:sp>
      <p:sp>
        <p:nvSpPr>
          <p:cNvPr id="3" name="Zástupný symbol pro obsah 2"/>
          <p:cNvSpPr>
            <a:spLocks noGrp="1"/>
          </p:cNvSpPr>
          <p:nvPr>
            <p:ph idx="1"/>
          </p:nvPr>
        </p:nvSpPr>
        <p:spPr/>
        <p:txBody>
          <a:bodyPr>
            <a:normAutofit fontScale="92500" lnSpcReduction="10000"/>
          </a:bodyPr>
          <a:lstStyle/>
          <a:p>
            <a:r>
              <a:rPr lang="cs-CZ" dirty="0" smtClean="0"/>
              <a:t>Přes bujnou </a:t>
            </a:r>
            <a:r>
              <a:rPr lang="cs-CZ" dirty="0"/>
              <a:t>vegetaci tropických deštných </a:t>
            </a:r>
            <a:r>
              <a:rPr lang="cs-CZ" dirty="0" smtClean="0"/>
              <a:t>pralesů, </a:t>
            </a:r>
            <a:r>
              <a:rPr lang="cs-CZ" b="1" dirty="0" smtClean="0"/>
              <a:t>půda zde není úrodná</a:t>
            </a:r>
            <a:r>
              <a:rPr lang="cs-CZ" dirty="0" smtClean="0"/>
              <a:t>)</a:t>
            </a:r>
          </a:p>
          <a:p>
            <a:r>
              <a:rPr lang="cs-CZ" dirty="0" smtClean="0"/>
              <a:t>Snahy </a:t>
            </a:r>
            <a:r>
              <a:rPr lang="cs-CZ" dirty="0"/>
              <a:t>o přeměnu tropických pralesů </a:t>
            </a:r>
            <a:r>
              <a:rPr lang="cs-CZ" b="1" dirty="0"/>
              <a:t>na zemědělskou půdu </a:t>
            </a:r>
            <a:r>
              <a:rPr lang="cs-CZ" b="1" dirty="0" smtClean="0"/>
              <a:t>většinou neúspěšné</a:t>
            </a:r>
            <a:r>
              <a:rPr lang="cs-CZ" b="1" dirty="0"/>
              <a:t>. </a:t>
            </a:r>
            <a:endParaRPr lang="cs-CZ" b="1" dirty="0" smtClean="0"/>
          </a:p>
          <a:p>
            <a:r>
              <a:rPr lang="cs-CZ" b="1" dirty="0" smtClean="0"/>
              <a:t>V mírném pásmu byla </a:t>
            </a:r>
            <a:r>
              <a:rPr lang="cs-CZ" b="1" dirty="0"/>
              <a:t>odlesněním získána kvalitní orná půda</a:t>
            </a:r>
            <a:r>
              <a:rPr lang="cs-CZ" dirty="0"/>
              <a:t>, </a:t>
            </a:r>
            <a:r>
              <a:rPr lang="cs-CZ" dirty="0" smtClean="0"/>
              <a:t>to </a:t>
            </a:r>
            <a:r>
              <a:rPr lang="cs-CZ" dirty="0"/>
              <a:t>v tropech </a:t>
            </a:r>
            <a:r>
              <a:rPr lang="cs-CZ" dirty="0" smtClean="0"/>
              <a:t> neplatí.</a:t>
            </a:r>
          </a:p>
          <a:p>
            <a:r>
              <a:rPr lang="cs-CZ" b="1" dirty="0"/>
              <a:t>V</a:t>
            </a:r>
            <a:r>
              <a:rPr lang="cs-CZ" b="1" dirty="0" smtClean="0"/>
              <a:t>ysoká </a:t>
            </a:r>
            <a:r>
              <a:rPr lang="cs-CZ" b="1" dirty="0"/>
              <a:t>primární produkce </a:t>
            </a:r>
            <a:r>
              <a:rPr lang="cs-CZ" b="1" dirty="0" smtClean="0"/>
              <a:t>v tropech </a:t>
            </a:r>
            <a:r>
              <a:rPr lang="cs-CZ" dirty="0"/>
              <a:t>není spjata s vysokým obsahem živin v </a:t>
            </a:r>
            <a:r>
              <a:rPr lang="cs-CZ" dirty="0" smtClean="0"/>
              <a:t>půdě; tropické </a:t>
            </a:r>
            <a:r>
              <a:rPr lang="cs-CZ" dirty="0"/>
              <a:t>klima se </a:t>
            </a:r>
            <a:r>
              <a:rPr lang="cs-CZ" b="1" dirty="0"/>
              <a:t>vyznačuje velmi vysokými srážkami a </a:t>
            </a:r>
            <a:r>
              <a:rPr lang="cs-CZ" b="1" dirty="0" smtClean="0"/>
              <a:t>teplotami, což urychluje </a:t>
            </a:r>
            <a:r>
              <a:rPr lang="cs-CZ" b="1" dirty="0"/>
              <a:t>chemické </a:t>
            </a:r>
            <a:r>
              <a:rPr lang="cs-CZ" b="1" dirty="0" smtClean="0"/>
              <a:t>reakce </a:t>
            </a:r>
            <a:r>
              <a:rPr lang="cs-CZ" dirty="0"/>
              <a:t> </a:t>
            </a:r>
            <a:r>
              <a:rPr lang="cs-CZ" dirty="0" smtClean="0"/>
              <a:t>včetně následné dekompozici organické hmoty. </a:t>
            </a:r>
          </a:p>
          <a:p>
            <a:r>
              <a:rPr lang="cs-CZ" dirty="0" smtClean="0"/>
              <a:t>Nepříznivě na půdu v tropech rovněž působí </a:t>
            </a:r>
            <a:r>
              <a:rPr lang="cs-CZ" b="1" dirty="0"/>
              <a:t>v</a:t>
            </a:r>
            <a:r>
              <a:rPr lang="cs-CZ" b="1" dirty="0" smtClean="0"/>
              <a:t>ysoké </a:t>
            </a:r>
            <a:r>
              <a:rPr lang="cs-CZ" b="1" dirty="0"/>
              <a:t>úhrny srážek </a:t>
            </a:r>
            <a:r>
              <a:rPr lang="cs-CZ" b="1" dirty="0" smtClean="0"/>
              <a:t>vedoucí k </a:t>
            </a:r>
            <a:r>
              <a:rPr lang="cs-CZ" b="1" dirty="0"/>
              <a:t>vymývání živin </a:t>
            </a:r>
            <a:r>
              <a:rPr lang="cs-CZ" dirty="0"/>
              <a:t>ze svrchních horizontů půdního profilu. </a:t>
            </a:r>
          </a:p>
        </p:txBody>
      </p:sp>
    </p:spTree>
    <p:extLst>
      <p:ext uri="{BB962C8B-B14F-4D97-AF65-F5344CB8AC3E}">
        <p14:creationId xmlns:p14="http://schemas.microsoft.com/office/powerpoint/2010/main" val="157874722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pl-PL" b="1" dirty="0" smtClean="0"/>
              <a:t/>
            </a:r>
            <a:br>
              <a:rPr lang="pl-PL" b="1" dirty="0" smtClean="0"/>
            </a:br>
            <a:r>
              <a:rPr lang="pl-PL" b="1" dirty="0" smtClean="0"/>
              <a:t>Co </a:t>
            </a:r>
            <a:r>
              <a:rPr lang="pl-PL" b="1" dirty="0"/>
              <a:t>je půdní degradace a proč k ní dochází?</a:t>
            </a:r>
            <a:br>
              <a:rPr lang="pl-PL" b="1" dirty="0"/>
            </a:br>
            <a:endParaRPr lang="cs-CZ" dirty="0"/>
          </a:p>
        </p:txBody>
      </p:sp>
      <p:sp>
        <p:nvSpPr>
          <p:cNvPr id="3" name="Zástupný symbol pro obsah 2"/>
          <p:cNvSpPr>
            <a:spLocks noGrp="1"/>
          </p:cNvSpPr>
          <p:nvPr>
            <p:ph idx="1"/>
          </p:nvPr>
        </p:nvSpPr>
        <p:spPr>
          <a:xfrm>
            <a:off x="2961199" y="1825625"/>
            <a:ext cx="6389536" cy="4351338"/>
          </a:xfrm>
        </p:spPr>
        <p:txBody>
          <a:bodyPr/>
          <a:lstStyle/>
          <a:p>
            <a:r>
              <a:rPr lang="cs-CZ" b="1" dirty="0" smtClean="0"/>
              <a:t>Ztráta </a:t>
            </a:r>
            <a:r>
              <a:rPr lang="cs-CZ" b="1" dirty="0"/>
              <a:t>organické hmoty</a:t>
            </a:r>
            <a:r>
              <a:rPr lang="cs-CZ" dirty="0"/>
              <a:t> (</a:t>
            </a:r>
            <a:r>
              <a:rPr lang="cs-CZ" dirty="0" err="1"/>
              <a:t>dehumifikace</a:t>
            </a:r>
            <a:r>
              <a:rPr lang="cs-CZ" dirty="0"/>
              <a:t>)</a:t>
            </a:r>
          </a:p>
          <a:p>
            <a:r>
              <a:rPr lang="cs-CZ" b="1" dirty="0"/>
              <a:t>Vodní a větrná eroze</a:t>
            </a:r>
          </a:p>
          <a:p>
            <a:r>
              <a:rPr lang="cs-CZ" b="1" dirty="0"/>
              <a:t>Okyselování </a:t>
            </a:r>
            <a:r>
              <a:rPr lang="cs-CZ" dirty="0"/>
              <a:t>(acidifikace)</a:t>
            </a:r>
          </a:p>
          <a:p>
            <a:r>
              <a:rPr lang="cs-CZ" b="1" dirty="0"/>
              <a:t>Utužení </a:t>
            </a:r>
            <a:r>
              <a:rPr lang="cs-CZ" dirty="0"/>
              <a:t>(zhutnění, </a:t>
            </a:r>
            <a:r>
              <a:rPr lang="cs-CZ" dirty="0" err="1"/>
              <a:t>kompakce</a:t>
            </a:r>
            <a:r>
              <a:rPr lang="cs-CZ" dirty="0"/>
              <a:t>)</a:t>
            </a:r>
          </a:p>
          <a:p>
            <a:r>
              <a:rPr lang="cs-CZ" b="1" dirty="0"/>
              <a:t>Kontaminace</a:t>
            </a:r>
          </a:p>
          <a:p>
            <a:r>
              <a:rPr lang="cs-CZ" b="1" dirty="0"/>
              <a:t>Zástavba</a:t>
            </a:r>
          </a:p>
          <a:p>
            <a:endParaRPr lang="cs-CZ" dirty="0"/>
          </a:p>
        </p:txBody>
      </p:sp>
    </p:spTree>
    <p:extLst>
      <p:ext uri="{BB962C8B-B14F-4D97-AF65-F5344CB8AC3E}">
        <p14:creationId xmlns:p14="http://schemas.microsoft.com/office/powerpoint/2010/main" val="139201239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faktaoklimatu.cz/assets-local/figures/zdravi-pudy-degradace/degradace-schem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8455" y="421419"/>
            <a:ext cx="8905461" cy="625556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277662"/>
            <a:ext cx="10515600" cy="827570"/>
          </a:xfrm>
        </p:spPr>
        <p:txBody>
          <a:bodyPr>
            <a:normAutofit/>
          </a:bodyPr>
          <a:lstStyle/>
          <a:p>
            <a:pPr algn="ctr"/>
            <a:r>
              <a:rPr lang="cs-CZ" sz="4000" b="1" dirty="0" smtClean="0"/>
              <a:t>Procesy půdní degradace</a:t>
            </a:r>
            <a:endParaRPr lang="cs-CZ" sz="4000" b="1" dirty="0"/>
          </a:p>
        </p:txBody>
      </p:sp>
    </p:spTree>
    <p:extLst>
      <p:ext uri="{BB962C8B-B14F-4D97-AF65-F5344CB8AC3E}">
        <p14:creationId xmlns:p14="http://schemas.microsoft.com/office/powerpoint/2010/main" val="315664128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Příčiny a důsledky znečištění pů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5514"/>
            <a:ext cx="6132513" cy="3392486"/>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FOTO: Kontaminace půdy v oblasti Tsumebu :: Fotoarchiv - Česká geologická  služ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2" y="3465513"/>
            <a:ext cx="6059487" cy="3392487"/>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Kontaminace půdy"/>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6172480" cy="346551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Na pozemcích pro rodinné domy jsou jedovaté bifenyly, arzen i ropné látky -  Seznam Zpráv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513" y="0"/>
            <a:ext cx="6059487" cy="346551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867648" y="3116274"/>
            <a:ext cx="4608443" cy="700350"/>
          </a:xfrm>
          <a:solidFill>
            <a:schemeClr val="bg1"/>
          </a:solidFill>
        </p:spPr>
        <p:txBody>
          <a:bodyPr>
            <a:normAutofit/>
          </a:bodyPr>
          <a:lstStyle/>
          <a:p>
            <a:pPr algn="ctr"/>
            <a:r>
              <a:rPr lang="cs-CZ" sz="3000" b="1" dirty="0" smtClean="0"/>
              <a:t>Kontaminace půdy</a:t>
            </a:r>
            <a:endParaRPr lang="cs-CZ" sz="3000" b="1" dirty="0"/>
          </a:p>
        </p:txBody>
      </p:sp>
    </p:spTree>
    <p:extLst>
      <p:ext uri="{BB962C8B-B14F-4D97-AF65-F5344CB8AC3E}">
        <p14:creationId xmlns:p14="http://schemas.microsoft.com/office/powerpoint/2010/main" val="249690177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Znečištění půdy v Evropě | Odpad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2000" y="679519"/>
            <a:ext cx="8739551" cy="573897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70004" y="198148"/>
            <a:ext cx="10515600" cy="962743"/>
          </a:xfrm>
          <a:solidFill>
            <a:schemeClr val="bg1"/>
          </a:solidFill>
        </p:spPr>
        <p:txBody>
          <a:bodyPr>
            <a:normAutofit/>
          </a:bodyPr>
          <a:lstStyle/>
          <a:p>
            <a:pPr algn="ctr"/>
            <a:r>
              <a:rPr lang="cs-CZ" sz="4000" b="1" dirty="0" smtClean="0"/>
              <a:t>Kontaminace půdy</a:t>
            </a:r>
            <a:endParaRPr lang="cs-CZ" sz="4000" b="1" dirty="0"/>
          </a:p>
        </p:txBody>
      </p:sp>
    </p:spTree>
    <p:extLst>
      <p:ext uri="{BB962C8B-B14F-4D97-AF65-F5344CB8AC3E}">
        <p14:creationId xmlns:p14="http://schemas.microsoft.com/office/powerpoint/2010/main" val="344402010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76495"/>
          </a:xfrm>
        </p:spPr>
        <p:txBody>
          <a:bodyPr>
            <a:normAutofit/>
          </a:bodyPr>
          <a:lstStyle/>
          <a:p>
            <a:pPr algn="ctr"/>
            <a:r>
              <a:rPr lang="cs-CZ" sz="4000" b="1" dirty="0"/>
              <a:t>Kontaminace půdy </a:t>
            </a:r>
          </a:p>
        </p:txBody>
      </p:sp>
      <p:sp>
        <p:nvSpPr>
          <p:cNvPr id="3" name="Zástupný symbol pro obsah 2"/>
          <p:cNvSpPr>
            <a:spLocks noGrp="1"/>
          </p:cNvSpPr>
          <p:nvPr>
            <p:ph idx="1"/>
          </p:nvPr>
        </p:nvSpPr>
        <p:spPr>
          <a:xfrm>
            <a:off x="318051" y="1197471"/>
            <a:ext cx="11624807" cy="4351338"/>
          </a:xfrm>
        </p:spPr>
        <p:txBody>
          <a:bodyPr>
            <a:normAutofit/>
          </a:bodyPr>
          <a:lstStyle/>
          <a:p>
            <a:pPr marL="0" indent="0" algn="ctr">
              <a:buNone/>
            </a:pPr>
            <a:r>
              <a:rPr lang="cs-CZ" sz="2400" dirty="0"/>
              <a:t>Ke vnosu škodlivých – více méně toxických – látek (polutantů) do půdy dochází do značné míry plošně atmosférickou depozicí a zemědělským provozem. </a:t>
            </a:r>
          </a:p>
        </p:txBody>
      </p:sp>
      <p:pic>
        <p:nvPicPr>
          <p:cNvPr id="4" name="Obrázek 3"/>
          <p:cNvPicPr>
            <a:picLocks noChangeAspect="1"/>
          </p:cNvPicPr>
          <p:nvPr/>
        </p:nvPicPr>
        <p:blipFill>
          <a:blip r:embed="rId2"/>
          <a:stretch>
            <a:fillRect/>
          </a:stretch>
        </p:blipFill>
        <p:spPr>
          <a:xfrm>
            <a:off x="2526151" y="1940490"/>
            <a:ext cx="6876929" cy="4015036"/>
          </a:xfrm>
          <a:prstGeom prst="rect">
            <a:avLst/>
          </a:prstGeom>
        </p:spPr>
      </p:pic>
      <p:sp>
        <p:nvSpPr>
          <p:cNvPr id="5" name="Obdélník 4"/>
          <p:cNvSpPr/>
          <p:nvPr/>
        </p:nvSpPr>
        <p:spPr>
          <a:xfrm>
            <a:off x="3833008" y="6051144"/>
            <a:ext cx="4525983" cy="369332"/>
          </a:xfrm>
          <a:prstGeom prst="rect">
            <a:avLst/>
          </a:prstGeom>
        </p:spPr>
        <p:txBody>
          <a:bodyPr wrap="none">
            <a:spAutoFit/>
          </a:bodyPr>
          <a:lstStyle/>
          <a:p>
            <a:r>
              <a:rPr lang="cs-CZ" dirty="0"/>
              <a:t>Chování znečišťující látky – polutantu - v půdě </a:t>
            </a:r>
          </a:p>
        </p:txBody>
      </p:sp>
    </p:spTree>
    <p:extLst>
      <p:ext uri="{BB962C8B-B14F-4D97-AF65-F5344CB8AC3E}">
        <p14:creationId xmlns:p14="http://schemas.microsoft.com/office/powerpoint/2010/main" val="2716942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ula kovová mal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7068" y="3406727"/>
            <a:ext cx="3053303" cy="214854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a:stretch>
            <a:fillRect/>
          </a:stretch>
        </p:blipFill>
        <p:spPr>
          <a:xfrm>
            <a:off x="8604596" y="882304"/>
            <a:ext cx="3587404" cy="2119835"/>
          </a:xfrm>
          <a:prstGeom prst="rect">
            <a:avLst/>
          </a:prstGeom>
        </p:spPr>
      </p:pic>
      <p:pic>
        <p:nvPicPr>
          <p:cNvPr id="1026" name="Picture 2"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83" y="907073"/>
            <a:ext cx="2814761" cy="211107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18747" y="3029033"/>
            <a:ext cx="2177263" cy="369332"/>
          </a:xfrm>
          <a:prstGeom prst="rect">
            <a:avLst/>
          </a:prstGeom>
          <a:noFill/>
        </p:spPr>
        <p:txBody>
          <a:bodyPr wrap="none" rtlCol="0">
            <a:spAutoFit/>
          </a:bodyPr>
          <a:lstStyle/>
          <a:p>
            <a:r>
              <a:rPr lang="cs-CZ" dirty="0" smtClean="0"/>
              <a:t>Vápenec – Český kras</a:t>
            </a:r>
            <a:endParaRPr lang="cs-CZ" dirty="0"/>
          </a:p>
        </p:txBody>
      </p:sp>
      <p:pic>
        <p:nvPicPr>
          <p:cNvPr id="3" name="Obrázek 2"/>
          <p:cNvPicPr>
            <a:picLocks noChangeAspect="1"/>
          </p:cNvPicPr>
          <p:nvPr/>
        </p:nvPicPr>
        <p:blipFill>
          <a:blip r:embed="rId5"/>
          <a:stretch>
            <a:fillRect/>
          </a:stretch>
        </p:blipFill>
        <p:spPr>
          <a:xfrm>
            <a:off x="2830444" y="907073"/>
            <a:ext cx="3122564" cy="2118619"/>
          </a:xfrm>
          <a:prstGeom prst="rect">
            <a:avLst/>
          </a:prstGeom>
        </p:spPr>
      </p:pic>
      <p:sp>
        <p:nvSpPr>
          <p:cNvPr id="4" name="TextovéPole 3"/>
          <p:cNvSpPr txBox="1"/>
          <p:nvPr/>
        </p:nvSpPr>
        <p:spPr>
          <a:xfrm>
            <a:off x="3331595" y="3037395"/>
            <a:ext cx="1991507" cy="369332"/>
          </a:xfrm>
          <a:prstGeom prst="rect">
            <a:avLst/>
          </a:prstGeom>
          <a:noFill/>
        </p:spPr>
        <p:txBody>
          <a:bodyPr wrap="none" rtlCol="0">
            <a:spAutoFit/>
          </a:bodyPr>
          <a:lstStyle/>
          <a:p>
            <a:r>
              <a:rPr lang="cs-CZ" dirty="0" smtClean="0"/>
              <a:t>Jílovec –Velká Fatra</a:t>
            </a:r>
            <a:endParaRPr lang="cs-CZ" dirty="0"/>
          </a:p>
        </p:txBody>
      </p:sp>
      <p:pic>
        <p:nvPicPr>
          <p:cNvPr id="1028" name="Picture 4" descr="Opuka v lomu u Přední Kopanin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1493" y="899525"/>
            <a:ext cx="2928378" cy="2118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6194067" y="3029448"/>
            <a:ext cx="2495170" cy="369332"/>
          </a:xfrm>
          <a:prstGeom prst="rect">
            <a:avLst/>
          </a:prstGeom>
          <a:noFill/>
        </p:spPr>
        <p:txBody>
          <a:bodyPr wrap="none" rtlCol="0">
            <a:spAutoFit/>
          </a:bodyPr>
          <a:lstStyle/>
          <a:p>
            <a:r>
              <a:rPr lang="cs-CZ" dirty="0" smtClean="0"/>
              <a:t>Opuka - Přední Kopaniny</a:t>
            </a:r>
            <a:endParaRPr lang="cs-CZ" dirty="0"/>
          </a:p>
        </p:txBody>
      </p:sp>
      <p:sp>
        <p:nvSpPr>
          <p:cNvPr id="7" name="TextovéPole 6"/>
          <p:cNvSpPr txBox="1"/>
          <p:nvPr/>
        </p:nvSpPr>
        <p:spPr>
          <a:xfrm>
            <a:off x="9599952" y="2996716"/>
            <a:ext cx="1974708" cy="369332"/>
          </a:xfrm>
          <a:prstGeom prst="rect">
            <a:avLst/>
          </a:prstGeom>
          <a:noFill/>
        </p:spPr>
        <p:txBody>
          <a:bodyPr wrap="none" rtlCol="0">
            <a:spAutoFit/>
          </a:bodyPr>
          <a:lstStyle/>
          <a:p>
            <a:r>
              <a:rPr lang="cs-CZ" dirty="0" smtClean="0"/>
              <a:t>Hadec - </a:t>
            </a:r>
            <a:r>
              <a:rPr lang="cs-CZ" dirty="0" err="1" smtClean="0"/>
              <a:t>serpentinit</a:t>
            </a:r>
            <a:endParaRPr lang="cs-CZ" dirty="0"/>
          </a:p>
        </p:txBody>
      </p:sp>
      <p:pic>
        <p:nvPicPr>
          <p:cNvPr id="1030" name="Picture 6" descr="Žula | Kamenosochařství Novák a synové"/>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83" y="3438345"/>
            <a:ext cx="2814761" cy="211107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073426" y="5557982"/>
            <a:ext cx="577402" cy="369332"/>
          </a:xfrm>
          <a:prstGeom prst="rect">
            <a:avLst/>
          </a:prstGeom>
          <a:noFill/>
        </p:spPr>
        <p:txBody>
          <a:bodyPr wrap="none" rtlCol="0">
            <a:spAutoFit/>
          </a:bodyPr>
          <a:lstStyle/>
          <a:p>
            <a:r>
              <a:rPr lang="cs-CZ" dirty="0" smtClean="0"/>
              <a:t>Žula</a:t>
            </a:r>
            <a:endParaRPr lang="cs-CZ" dirty="0"/>
          </a:p>
        </p:txBody>
      </p:sp>
      <p:pic>
        <p:nvPicPr>
          <p:cNvPr id="1032" name="Picture 8" descr="undefine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3663" y="3406727"/>
            <a:ext cx="2984037" cy="21830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ANULIT | Školní pomůck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7700" y="3414674"/>
            <a:ext cx="3291840" cy="218305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3983601" y="5534110"/>
            <a:ext cx="595035" cy="369332"/>
          </a:xfrm>
          <a:prstGeom prst="rect">
            <a:avLst/>
          </a:prstGeom>
          <a:noFill/>
        </p:spPr>
        <p:txBody>
          <a:bodyPr wrap="none" rtlCol="0">
            <a:spAutoFit/>
          </a:bodyPr>
          <a:lstStyle/>
          <a:p>
            <a:r>
              <a:rPr lang="cs-CZ" dirty="0" smtClean="0"/>
              <a:t>Rula</a:t>
            </a:r>
            <a:endParaRPr lang="cs-CZ" dirty="0"/>
          </a:p>
        </p:txBody>
      </p:sp>
      <p:sp>
        <p:nvSpPr>
          <p:cNvPr id="16" name="TextovéPole 15"/>
          <p:cNvSpPr txBox="1"/>
          <p:nvPr/>
        </p:nvSpPr>
        <p:spPr>
          <a:xfrm>
            <a:off x="10226702" y="5599049"/>
            <a:ext cx="942950" cy="369332"/>
          </a:xfrm>
          <a:prstGeom prst="rect">
            <a:avLst/>
          </a:prstGeom>
          <a:noFill/>
        </p:spPr>
        <p:txBody>
          <a:bodyPr wrap="none" rtlCol="0">
            <a:spAutoFit/>
          </a:bodyPr>
          <a:lstStyle/>
          <a:p>
            <a:r>
              <a:rPr lang="cs-CZ" dirty="0" smtClean="0"/>
              <a:t>Granulit</a:t>
            </a:r>
            <a:endParaRPr lang="cs-CZ" dirty="0"/>
          </a:p>
        </p:txBody>
      </p:sp>
      <p:sp>
        <p:nvSpPr>
          <p:cNvPr id="17" name="TextovéPole 16"/>
          <p:cNvSpPr txBox="1"/>
          <p:nvPr/>
        </p:nvSpPr>
        <p:spPr>
          <a:xfrm>
            <a:off x="7163727" y="5597424"/>
            <a:ext cx="591957" cy="369332"/>
          </a:xfrm>
          <a:prstGeom prst="rect">
            <a:avLst/>
          </a:prstGeom>
          <a:noFill/>
        </p:spPr>
        <p:txBody>
          <a:bodyPr wrap="none" rtlCol="0">
            <a:spAutoFit/>
          </a:bodyPr>
          <a:lstStyle/>
          <a:p>
            <a:r>
              <a:rPr lang="cs-CZ" dirty="0" smtClean="0"/>
              <a:t>Svor</a:t>
            </a:r>
            <a:endParaRPr lang="cs-CZ" dirty="0"/>
          </a:p>
        </p:txBody>
      </p:sp>
      <p:sp>
        <p:nvSpPr>
          <p:cNvPr id="10" name="TextovéPole 9"/>
          <p:cNvSpPr txBox="1"/>
          <p:nvPr/>
        </p:nvSpPr>
        <p:spPr>
          <a:xfrm>
            <a:off x="3101007" y="31803"/>
            <a:ext cx="5641481" cy="707886"/>
          </a:xfrm>
          <a:prstGeom prst="rect">
            <a:avLst/>
          </a:prstGeom>
          <a:noFill/>
        </p:spPr>
        <p:txBody>
          <a:bodyPr wrap="none" rtlCol="0">
            <a:spAutoFit/>
          </a:bodyPr>
          <a:lstStyle/>
          <a:p>
            <a:pPr algn="ctr"/>
            <a:r>
              <a:rPr lang="cs-CZ" sz="4000" dirty="0" smtClean="0"/>
              <a:t>Horniny minerálně bohaté</a:t>
            </a:r>
            <a:endParaRPr lang="cs-CZ" sz="4000" dirty="0"/>
          </a:p>
        </p:txBody>
      </p:sp>
      <p:sp>
        <p:nvSpPr>
          <p:cNvPr id="19" name="TextovéPole 18"/>
          <p:cNvSpPr txBox="1"/>
          <p:nvPr/>
        </p:nvSpPr>
        <p:spPr>
          <a:xfrm>
            <a:off x="3293611" y="5789877"/>
            <a:ext cx="5449762" cy="707886"/>
          </a:xfrm>
          <a:prstGeom prst="rect">
            <a:avLst/>
          </a:prstGeom>
          <a:noFill/>
        </p:spPr>
        <p:txBody>
          <a:bodyPr wrap="none" rtlCol="0">
            <a:spAutoFit/>
          </a:bodyPr>
          <a:lstStyle/>
          <a:p>
            <a:pPr algn="ctr"/>
            <a:r>
              <a:rPr lang="cs-CZ" sz="4000" dirty="0" smtClean="0"/>
              <a:t>Horniny minerálně chudé</a:t>
            </a:r>
            <a:endParaRPr lang="cs-CZ" sz="4000" dirty="0"/>
          </a:p>
        </p:txBody>
      </p:sp>
      <p:sp>
        <p:nvSpPr>
          <p:cNvPr id="11" name="Šipka dolů 10"/>
          <p:cNvSpPr/>
          <p:nvPr/>
        </p:nvSpPr>
        <p:spPr>
          <a:xfrm rot="10800000">
            <a:off x="1762288" y="5742649"/>
            <a:ext cx="484632" cy="66830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Šipka dolů 21"/>
          <p:cNvSpPr/>
          <p:nvPr/>
        </p:nvSpPr>
        <p:spPr>
          <a:xfrm>
            <a:off x="1667312" y="131025"/>
            <a:ext cx="484632" cy="66830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Šipka dolů 22"/>
          <p:cNvSpPr/>
          <p:nvPr/>
        </p:nvSpPr>
        <p:spPr>
          <a:xfrm>
            <a:off x="9691551" y="131024"/>
            <a:ext cx="484632" cy="66830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Šipka dolů 23"/>
          <p:cNvSpPr/>
          <p:nvPr/>
        </p:nvSpPr>
        <p:spPr>
          <a:xfrm rot="10800000">
            <a:off x="9691551" y="5742648"/>
            <a:ext cx="484632" cy="66830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3038793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0" name="Picture 14" descr="Island - Vodní eroze | Vladimír Janouš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511" y="3465513"/>
            <a:ext cx="6059490" cy="3392487"/>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Eroze smývá půdu z polí. Její centimetr ale vzniká stovky i tisíce 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465512"/>
            <a:ext cx="6132511" cy="339248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Eroze orné půdy"/>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32512" y="-1"/>
            <a:ext cx="6059488" cy="346551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roze půdy v ČR | Zelené zpráv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6132513" cy="346551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830939" y="3028812"/>
            <a:ext cx="4603143" cy="684447"/>
          </a:xfrm>
          <a:solidFill>
            <a:schemeClr val="bg1"/>
          </a:solidFill>
          <a:ln w="12700">
            <a:solidFill>
              <a:schemeClr val="tx1"/>
            </a:solidFill>
          </a:ln>
        </p:spPr>
        <p:txBody>
          <a:bodyPr>
            <a:normAutofit/>
          </a:bodyPr>
          <a:lstStyle/>
          <a:p>
            <a:pPr algn="ctr"/>
            <a:r>
              <a:rPr lang="cs-CZ" sz="3000" b="1" dirty="0" smtClean="0"/>
              <a:t>Vodní a větrná eroze</a:t>
            </a:r>
            <a:endParaRPr lang="cs-CZ" sz="3000" b="1" dirty="0"/>
          </a:p>
        </p:txBody>
      </p:sp>
    </p:spTree>
    <p:extLst>
      <p:ext uri="{BB962C8B-B14F-4D97-AF65-F5344CB8AC3E}">
        <p14:creationId xmlns:p14="http://schemas.microsoft.com/office/powerpoint/2010/main" val="21067020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Eroze orné pů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0191" y="1556445"/>
            <a:ext cx="3415837" cy="198662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277663"/>
            <a:ext cx="10515600" cy="1034305"/>
          </a:xfrm>
        </p:spPr>
        <p:txBody>
          <a:bodyPr>
            <a:normAutofit/>
          </a:bodyPr>
          <a:lstStyle/>
          <a:p>
            <a:pPr algn="ctr"/>
            <a:r>
              <a:rPr lang="cs-CZ" sz="4000" b="1" dirty="0"/>
              <a:t>Ohrožení a ochrana půdy </a:t>
            </a:r>
          </a:p>
        </p:txBody>
      </p:sp>
      <p:sp>
        <p:nvSpPr>
          <p:cNvPr id="3" name="Zástupný symbol pro obsah 2"/>
          <p:cNvSpPr>
            <a:spLocks noGrp="1"/>
          </p:cNvSpPr>
          <p:nvPr>
            <p:ph idx="1"/>
          </p:nvPr>
        </p:nvSpPr>
        <p:spPr>
          <a:xfrm>
            <a:off x="326003" y="1825625"/>
            <a:ext cx="11553246" cy="4351338"/>
          </a:xfrm>
        </p:spPr>
        <p:txBody>
          <a:bodyPr/>
          <a:lstStyle/>
          <a:p>
            <a:r>
              <a:rPr lang="cs-CZ" b="1" dirty="0"/>
              <a:t>Půdní eroze </a:t>
            </a:r>
            <a:endParaRPr lang="cs-CZ" b="1" dirty="0" smtClean="0"/>
          </a:p>
          <a:p>
            <a:r>
              <a:rPr lang="cs-CZ" b="1" dirty="0" smtClean="0"/>
              <a:t>Větrná eroze</a:t>
            </a:r>
          </a:p>
          <a:p>
            <a:r>
              <a:rPr lang="cs-CZ" b="1" dirty="0" smtClean="0"/>
              <a:t>Vodní eroze</a:t>
            </a:r>
          </a:p>
          <a:p>
            <a:pPr marL="0" indent="0">
              <a:buNone/>
            </a:pPr>
            <a:endParaRPr lang="cs-CZ" dirty="0"/>
          </a:p>
          <a:p>
            <a:r>
              <a:rPr lang="cs-CZ" b="1" dirty="0"/>
              <a:t>Protierozní opatření </a:t>
            </a:r>
            <a:r>
              <a:rPr lang="cs-CZ" dirty="0" smtClean="0"/>
              <a:t>- nejlepší </a:t>
            </a:r>
            <a:r>
              <a:rPr lang="cs-CZ" dirty="0"/>
              <a:t>ochranou proti erozi je zapojený vegetační pokryv: chrání půdní povrch proti kinetické energii vodních kapek, zpomaluje jeho vysychání, brzdí vítr a snižuje turbulence nad půdním povrchem a prokořeněním půdu drží na místě. Ochranu představuje také </a:t>
            </a:r>
            <a:r>
              <a:rPr lang="cs-CZ" dirty="0" err="1"/>
              <a:t>opadová</a:t>
            </a:r>
            <a:r>
              <a:rPr lang="cs-CZ" dirty="0"/>
              <a:t> vrstva </a:t>
            </a:r>
          </a:p>
        </p:txBody>
      </p:sp>
      <p:pic>
        <p:nvPicPr>
          <p:cNvPr id="7" name="Picture 4" descr="Rekordní rok eroze půdy a extrémní teplo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2085" y="1561013"/>
            <a:ext cx="2954049" cy="19693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vodní eroze | VTE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6028" y="1583252"/>
            <a:ext cx="2978879" cy="195602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3546283" y="1622066"/>
            <a:ext cx="1286827" cy="369332"/>
          </a:xfrm>
          <a:prstGeom prst="rect">
            <a:avLst/>
          </a:prstGeom>
          <a:noFill/>
        </p:spPr>
        <p:txBody>
          <a:bodyPr wrap="none" rtlCol="0">
            <a:spAutoFit/>
          </a:bodyPr>
          <a:lstStyle/>
          <a:p>
            <a:r>
              <a:rPr lang="cs-CZ" dirty="0" smtClean="0">
                <a:solidFill>
                  <a:schemeClr val="bg1"/>
                </a:solidFill>
              </a:rPr>
              <a:t>Půdní eroze</a:t>
            </a:r>
            <a:endParaRPr lang="cs-CZ" dirty="0">
              <a:solidFill>
                <a:schemeClr val="bg1"/>
              </a:solidFill>
            </a:endParaRPr>
          </a:p>
        </p:txBody>
      </p:sp>
      <p:sp>
        <p:nvSpPr>
          <p:cNvPr id="10" name="TextovéPole 9"/>
          <p:cNvSpPr txBox="1"/>
          <p:nvPr/>
        </p:nvSpPr>
        <p:spPr>
          <a:xfrm>
            <a:off x="6497540" y="1583634"/>
            <a:ext cx="1373518" cy="369332"/>
          </a:xfrm>
          <a:prstGeom prst="rect">
            <a:avLst/>
          </a:prstGeom>
          <a:noFill/>
        </p:spPr>
        <p:txBody>
          <a:bodyPr wrap="none" rtlCol="0">
            <a:spAutoFit/>
          </a:bodyPr>
          <a:lstStyle/>
          <a:p>
            <a:r>
              <a:rPr lang="cs-CZ" dirty="0" smtClean="0">
                <a:solidFill>
                  <a:schemeClr val="bg1"/>
                </a:solidFill>
              </a:rPr>
              <a:t>Větrná eroze</a:t>
            </a:r>
            <a:endParaRPr lang="cs-CZ" dirty="0">
              <a:solidFill>
                <a:schemeClr val="bg1"/>
              </a:solidFill>
            </a:endParaRPr>
          </a:p>
        </p:txBody>
      </p:sp>
      <p:sp>
        <p:nvSpPr>
          <p:cNvPr id="11" name="TextovéPole 10"/>
          <p:cNvSpPr txBox="1"/>
          <p:nvPr/>
        </p:nvSpPr>
        <p:spPr>
          <a:xfrm>
            <a:off x="8986299" y="1647250"/>
            <a:ext cx="1289969" cy="369332"/>
          </a:xfrm>
          <a:prstGeom prst="rect">
            <a:avLst/>
          </a:prstGeom>
          <a:noFill/>
        </p:spPr>
        <p:txBody>
          <a:bodyPr wrap="none" rtlCol="0">
            <a:spAutoFit/>
          </a:bodyPr>
          <a:lstStyle/>
          <a:p>
            <a:r>
              <a:rPr lang="cs-CZ" dirty="0" smtClean="0">
                <a:solidFill>
                  <a:schemeClr val="bg1"/>
                </a:solidFill>
              </a:rPr>
              <a:t>Vodní eroze</a:t>
            </a:r>
            <a:endParaRPr lang="cs-CZ" dirty="0">
              <a:solidFill>
                <a:schemeClr val="bg1"/>
              </a:solidFill>
            </a:endParaRPr>
          </a:p>
        </p:txBody>
      </p:sp>
    </p:spTree>
    <p:extLst>
      <p:ext uri="{BB962C8B-B14F-4D97-AF65-F5344CB8AC3E}">
        <p14:creationId xmlns:p14="http://schemas.microsoft.com/office/powerpoint/2010/main" val="298598706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2008"/>
            <a:ext cx="10515600" cy="771912"/>
          </a:xfrm>
        </p:spPr>
        <p:txBody>
          <a:bodyPr>
            <a:normAutofit/>
          </a:bodyPr>
          <a:lstStyle/>
          <a:p>
            <a:pPr algn="ctr"/>
            <a:r>
              <a:rPr lang="cs-CZ" sz="4000" b="1" dirty="0" smtClean="0"/>
              <a:t>Ohroženost půdy v ČR větrnou erozí</a:t>
            </a:r>
            <a:endParaRPr lang="cs-CZ" sz="4000" b="1" dirty="0"/>
          </a:p>
        </p:txBody>
      </p:sp>
      <p:pic>
        <p:nvPicPr>
          <p:cNvPr id="15362" name="Picture 2" descr="Soubor:PEOWE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6666" y="906449"/>
            <a:ext cx="8258667" cy="584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8377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47073"/>
            <a:ext cx="10515600" cy="1177428"/>
          </a:xfrm>
        </p:spPr>
        <p:txBody>
          <a:bodyPr>
            <a:normAutofit/>
          </a:bodyPr>
          <a:lstStyle/>
          <a:p>
            <a:pPr algn="ctr"/>
            <a:r>
              <a:rPr lang="cs-CZ" sz="4000" b="1" dirty="0" smtClean="0"/>
              <a:t>Dlouhodobá ztráta půdy v ČR</a:t>
            </a:r>
            <a:endParaRPr lang="cs-CZ" sz="4000" b="1" dirty="0"/>
          </a:p>
        </p:txBody>
      </p:sp>
      <p:pic>
        <p:nvPicPr>
          <p:cNvPr id="16386" name="Picture 2" descr="TEORETICKÉ MINIMUM K VODNÍ EROZI – Webová encykloped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5181" y="1019886"/>
            <a:ext cx="7682012" cy="542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64520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053" y="174295"/>
            <a:ext cx="10515600" cy="883230"/>
          </a:xfrm>
        </p:spPr>
        <p:txBody>
          <a:bodyPr>
            <a:normAutofit/>
          </a:bodyPr>
          <a:lstStyle/>
          <a:p>
            <a:pPr algn="ctr"/>
            <a:r>
              <a:rPr lang="cs-CZ" sz="4000" b="1" dirty="0" smtClean="0"/>
              <a:t>Využití půdy v zemědělství</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137037" y="1057525"/>
            <a:ext cx="10010692" cy="5661327"/>
          </a:xfrm>
          <a:prstGeom prst="rect">
            <a:avLst/>
          </a:prstGeom>
        </p:spPr>
      </p:pic>
    </p:spTree>
    <p:extLst>
      <p:ext uri="{BB962C8B-B14F-4D97-AF65-F5344CB8AC3E}">
        <p14:creationId xmlns:p14="http://schemas.microsoft.com/office/powerpoint/2010/main" val="82750466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68350"/>
          </a:xfrm>
        </p:spPr>
        <p:txBody>
          <a:bodyPr>
            <a:normAutofit/>
          </a:bodyPr>
          <a:lstStyle/>
          <a:p>
            <a:pPr algn="ctr"/>
            <a:r>
              <a:rPr lang="cs-CZ" sz="4000" b="1" dirty="0" smtClean="0"/>
              <a:t>Půdy v ČR</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971675" y="1133475"/>
            <a:ext cx="8299208" cy="5777593"/>
          </a:xfrm>
          <a:prstGeom prst="rect">
            <a:avLst/>
          </a:prstGeom>
        </p:spPr>
      </p:pic>
    </p:spTree>
    <p:extLst>
      <p:ext uri="{BB962C8B-B14F-4D97-AF65-F5344CB8AC3E}">
        <p14:creationId xmlns:p14="http://schemas.microsoft.com/office/powerpoint/2010/main" val="227324502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a:t>Citadela </a:t>
            </a:r>
            <a:r>
              <a:rPr lang="cs-CZ" b="1" dirty="0" err="1"/>
              <a:t>Kastellet</a:t>
            </a:r>
            <a:r>
              <a:rPr lang="cs-CZ" b="1" dirty="0"/>
              <a:t> v Kodani, která byla přeměněna na park a ukazuje několik příkladů předměstského využití půdy</a:t>
            </a:r>
          </a:p>
        </p:txBody>
      </p:sp>
      <p:pic>
        <p:nvPicPr>
          <p:cNvPr id="5122" name="Picture 2" descr="https://upload.wikimedia.org/wikipedia/commons/thumb/4/4a/Kastellet_cph.jpg/1920px-Kastellet_cph.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074" y="2028598"/>
            <a:ext cx="11715851" cy="354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52409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48058"/>
          </a:xfrm>
        </p:spPr>
        <p:txBody>
          <a:bodyPr>
            <a:normAutofit fontScale="90000"/>
          </a:bodyPr>
          <a:lstStyle/>
          <a:p>
            <a:pPr algn="ctr"/>
            <a:r>
              <a:rPr lang="cs-CZ" b="1" dirty="0"/>
              <a:t>Odlesňování v Evropě</a:t>
            </a:r>
            <a:r>
              <a:rPr lang="cs-CZ" dirty="0"/>
              <a:t>. </a:t>
            </a:r>
            <a:r>
              <a:rPr lang="cs-CZ" dirty="0" smtClean="0"/>
              <a:t/>
            </a:r>
            <a:br>
              <a:rPr lang="cs-CZ" dirty="0" smtClean="0"/>
            </a:br>
            <a:r>
              <a:rPr lang="cs-CZ" dirty="0" smtClean="0"/>
              <a:t>(</a:t>
            </a:r>
            <a:r>
              <a:rPr lang="cs-CZ" sz="3300" b="1" dirty="0" smtClean="0"/>
              <a:t>Francie </a:t>
            </a:r>
            <a:r>
              <a:rPr lang="cs-CZ" sz="3300" b="1" dirty="0"/>
              <a:t>je nejvíce odlesněnou zemí v Evropě, kde zůstalo pouze 15 % původní </a:t>
            </a:r>
            <a:r>
              <a:rPr lang="cs-CZ" sz="3300" b="1" dirty="0" smtClean="0"/>
              <a:t>vegetace).</a:t>
            </a:r>
            <a:endParaRPr lang="cs-CZ" sz="3300" b="1" dirty="0"/>
          </a:p>
        </p:txBody>
      </p:sp>
      <p:pic>
        <p:nvPicPr>
          <p:cNvPr id="8194"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3266" y="1542552"/>
            <a:ext cx="7973173" cy="531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25929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a:t>Mapa využití území </a:t>
            </a:r>
            <a:r>
              <a:rPr lang="cs-CZ" b="1" dirty="0" smtClean="0"/>
              <a:t>Evropy:</a:t>
            </a:r>
            <a:br>
              <a:rPr lang="cs-CZ" b="1" dirty="0" smtClean="0"/>
            </a:br>
            <a:r>
              <a:rPr lang="cs-CZ" sz="3300" dirty="0"/>
              <a:t>M</a:t>
            </a:r>
            <a:r>
              <a:rPr lang="cs-CZ" sz="3300" dirty="0" smtClean="0"/>
              <a:t>ezi </a:t>
            </a:r>
            <a:r>
              <a:rPr lang="cs-CZ" sz="3300" dirty="0"/>
              <a:t>hlavní nepřírodní využití půdy patří orná půda </a:t>
            </a:r>
            <a:r>
              <a:rPr lang="cs-CZ" sz="3300" dirty="0" smtClean="0"/>
              <a:t/>
            </a:r>
            <a:br>
              <a:rPr lang="cs-CZ" sz="3300" dirty="0" smtClean="0"/>
            </a:br>
            <a:r>
              <a:rPr lang="cs-CZ" sz="3300" dirty="0" smtClean="0">
                <a:solidFill>
                  <a:srgbClr val="FFC000"/>
                </a:solidFill>
              </a:rPr>
              <a:t>(</a:t>
            </a:r>
            <a:r>
              <a:rPr lang="cs-CZ" sz="3300" b="1" dirty="0">
                <a:solidFill>
                  <a:srgbClr val="FFC000"/>
                </a:solidFill>
              </a:rPr>
              <a:t>žlutá</a:t>
            </a:r>
            <a:r>
              <a:rPr lang="cs-CZ" sz="3300" dirty="0">
                <a:solidFill>
                  <a:srgbClr val="FFC000"/>
                </a:solidFill>
              </a:rPr>
              <a:t>) </a:t>
            </a:r>
            <a:r>
              <a:rPr lang="cs-CZ" sz="3300" dirty="0"/>
              <a:t>a pastviny </a:t>
            </a:r>
            <a:r>
              <a:rPr lang="cs-CZ" sz="3300" dirty="0">
                <a:solidFill>
                  <a:srgbClr val="00B050"/>
                </a:solidFill>
              </a:rPr>
              <a:t>(</a:t>
            </a:r>
            <a:r>
              <a:rPr lang="cs-CZ" sz="3300" b="1" dirty="0">
                <a:solidFill>
                  <a:srgbClr val="00B050"/>
                </a:solidFill>
              </a:rPr>
              <a:t>světle zelená</a:t>
            </a:r>
            <a:r>
              <a:rPr lang="cs-CZ" sz="3300" dirty="0">
                <a:solidFill>
                  <a:srgbClr val="00B050"/>
                </a:solidFill>
              </a:rPr>
              <a:t>).</a:t>
            </a:r>
          </a:p>
        </p:txBody>
      </p:sp>
      <p:pic>
        <p:nvPicPr>
          <p:cNvPr id="3074"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93632" y="1812898"/>
            <a:ext cx="6677761" cy="492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9347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a:t>Globální </a:t>
            </a:r>
            <a:r>
              <a:rPr lang="cs-CZ" sz="4000" b="1" dirty="0" smtClean="0"/>
              <a:t>způsoby využívání </a:t>
            </a:r>
            <a:r>
              <a:rPr lang="cs-CZ" sz="4000" b="1" dirty="0"/>
              <a:t>zemědělské půdy</a:t>
            </a:r>
          </a:p>
        </p:txBody>
      </p:sp>
      <p:pic>
        <p:nvPicPr>
          <p:cNvPr id="1026"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55073" y="1825625"/>
            <a:ext cx="688185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410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46839"/>
          </a:xfrm>
        </p:spPr>
        <p:txBody>
          <a:bodyPr>
            <a:normAutofit/>
          </a:bodyPr>
          <a:lstStyle/>
          <a:p>
            <a:pPr algn="ctr"/>
            <a:r>
              <a:rPr lang="cs-CZ" sz="4000" b="1" dirty="0" smtClean="0"/>
              <a:t>Půda – její složení</a:t>
            </a:r>
            <a:endParaRPr lang="cs-CZ" sz="4000" b="1" dirty="0"/>
          </a:p>
        </p:txBody>
      </p:sp>
      <p:pic>
        <p:nvPicPr>
          <p:cNvPr id="9" name="Zástupný symbol pro obsah 8"/>
          <p:cNvPicPr>
            <a:picLocks noGrp="1" noChangeAspect="1"/>
          </p:cNvPicPr>
          <p:nvPr>
            <p:ph idx="1"/>
          </p:nvPr>
        </p:nvPicPr>
        <p:blipFill>
          <a:blip r:embed="rId2"/>
          <a:stretch>
            <a:fillRect/>
          </a:stretch>
        </p:blipFill>
        <p:spPr>
          <a:xfrm>
            <a:off x="111767" y="1516724"/>
            <a:ext cx="5830509" cy="4428875"/>
          </a:xfrm>
          <a:prstGeom prst="rect">
            <a:avLst/>
          </a:prstGeom>
        </p:spPr>
      </p:pic>
      <p:sp>
        <p:nvSpPr>
          <p:cNvPr id="10" name="Obdélník 9"/>
          <p:cNvSpPr/>
          <p:nvPr/>
        </p:nvSpPr>
        <p:spPr>
          <a:xfrm>
            <a:off x="5942276" y="1498200"/>
            <a:ext cx="5547359" cy="4708981"/>
          </a:xfrm>
          <a:prstGeom prst="rect">
            <a:avLst/>
          </a:prstGeom>
        </p:spPr>
        <p:txBody>
          <a:bodyPr wrap="square">
            <a:spAutoFit/>
          </a:bodyPr>
          <a:lstStyle/>
          <a:p>
            <a:r>
              <a:rPr lang="cs-CZ" sz="2000" dirty="0">
                <a:solidFill>
                  <a:srgbClr val="222222"/>
                </a:solidFill>
                <a:latin typeface="arial" panose="020B0604020202020204" pitchFamily="34" charset="0"/>
              </a:rPr>
              <a:t>Půda je rozlišena do jednotlivých </a:t>
            </a:r>
            <a:r>
              <a:rPr lang="cs-CZ" sz="2000" b="1" dirty="0">
                <a:solidFill>
                  <a:srgbClr val="222222"/>
                </a:solidFill>
                <a:latin typeface="arial" panose="020B0604020202020204" pitchFamily="34" charset="0"/>
              </a:rPr>
              <a:t>vrstev (horizontů</a:t>
            </a:r>
            <a:r>
              <a:rPr lang="cs-CZ" sz="2000" dirty="0">
                <a:solidFill>
                  <a:srgbClr val="222222"/>
                </a:solidFill>
                <a:latin typeface="arial" panose="020B0604020202020204" pitchFamily="34" charset="0"/>
              </a:rPr>
              <a:t>), které se označují velkými písmeny (např. A, B, C). Vyvinutá půda je strukturní a skládá se z pevných částic a pórů mezi nimi. </a:t>
            </a:r>
            <a:r>
              <a:rPr lang="cs-CZ" sz="2000" b="1" dirty="0">
                <a:solidFill>
                  <a:srgbClr val="222222"/>
                </a:solidFill>
                <a:latin typeface="arial" panose="020B0604020202020204" pitchFamily="34" charset="0"/>
              </a:rPr>
              <a:t>Většinu pevných látek tvoří minerální podíl,</a:t>
            </a:r>
            <a:r>
              <a:rPr lang="cs-CZ" sz="2000" dirty="0">
                <a:solidFill>
                  <a:srgbClr val="222222"/>
                </a:solidFill>
                <a:latin typeface="arial" panose="020B0604020202020204" pitchFamily="34" charset="0"/>
              </a:rPr>
              <a:t> jen kolem několika procent objemu připadá na organické látky. </a:t>
            </a:r>
            <a:r>
              <a:rPr lang="cs-CZ" sz="2000" b="1" dirty="0">
                <a:solidFill>
                  <a:srgbClr val="222222"/>
                </a:solidFill>
                <a:latin typeface="arial" panose="020B0604020202020204" pitchFamily="34" charset="0"/>
              </a:rPr>
              <a:t>Celkový objem pórů bývá kolem 50 %. </a:t>
            </a:r>
            <a:r>
              <a:rPr lang="cs-CZ" sz="2000" dirty="0">
                <a:solidFill>
                  <a:srgbClr val="222222"/>
                </a:solidFill>
                <a:latin typeface="arial" panose="020B0604020202020204" pitchFamily="34" charset="0"/>
              </a:rPr>
              <a:t>Póry jsou částečně vyplněny půdní vodou, částečně půdním vzduchem. Jejich poměr se mění, při vysychání nahrazuje vodu vzduch a naopak. </a:t>
            </a:r>
            <a:r>
              <a:rPr lang="cs-CZ" sz="2000" b="1" dirty="0">
                <a:solidFill>
                  <a:srgbClr val="222222"/>
                </a:solidFill>
                <a:latin typeface="arial" panose="020B0604020202020204" pitchFamily="34" charset="0"/>
              </a:rPr>
              <a:t>Půda, v níž se zmenšuje objem pórů např. nesprávným obděláváním (utužováním apod.), neposkytuje rostlinám a půdním organismům vhodné podmínky pro život</a:t>
            </a:r>
            <a:r>
              <a:rPr lang="cs-CZ" b="1" dirty="0">
                <a:solidFill>
                  <a:srgbClr val="222222"/>
                </a:solidFill>
                <a:latin typeface="arial" panose="020B0604020202020204" pitchFamily="34" charset="0"/>
              </a:rPr>
              <a:t>.</a:t>
            </a:r>
            <a:endParaRPr lang="cs-CZ" b="1" dirty="0"/>
          </a:p>
        </p:txBody>
      </p:sp>
    </p:spTree>
    <p:extLst>
      <p:ext uri="{BB962C8B-B14F-4D97-AF65-F5344CB8AC3E}">
        <p14:creationId xmlns:p14="http://schemas.microsoft.com/office/powerpoint/2010/main" val="149932418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4713" y="78878"/>
            <a:ext cx="10515600" cy="1325563"/>
          </a:xfrm>
        </p:spPr>
        <p:txBody>
          <a:bodyPr/>
          <a:lstStyle/>
          <a:p>
            <a:pPr algn="ctr"/>
            <a:r>
              <a:rPr lang="cs-CZ" sz="4000" b="1" dirty="0"/>
              <a:t>Vývoj globálního využívání půdy v průběhu </a:t>
            </a:r>
            <a:r>
              <a:rPr lang="cs-CZ" sz="4000" b="1" dirty="0" smtClean="0"/>
              <a:t/>
            </a:r>
            <a:br>
              <a:rPr lang="cs-CZ" sz="4000" b="1" dirty="0" smtClean="0"/>
            </a:br>
            <a:r>
              <a:rPr lang="cs-CZ" sz="4000" b="1" dirty="0" smtClean="0"/>
              <a:t>staletí </a:t>
            </a:r>
            <a:r>
              <a:rPr lang="cs-CZ" sz="4000" b="1" dirty="0"/>
              <a:t>a tisíciletí</a:t>
            </a:r>
            <a:r>
              <a:rPr lang="cs-CZ" dirty="0"/>
              <a:t>.</a:t>
            </a:r>
          </a:p>
        </p:txBody>
      </p:sp>
      <p:pic>
        <p:nvPicPr>
          <p:cNvPr id="205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60930" y="1404441"/>
            <a:ext cx="5943166" cy="536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39073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8687" y="333323"/>
            <a:ext cx="10515600" cy="724204"/>
          </a:xfrm>
        </p:spPr>
        <p:txBody>
          <a:bodyPr>
            <a:normAutofit fontScale="90000"/>
          </a:bodyPr>
          <a:lstStyle/>
          <a:p>
            <a:pPr algn="ctr"/>
            <a:r>
              <a:rPr lang="cs-CZ" sz="4000" b="1" dirty="0" smtClean="0"/>
              <a:t/>
            </a:r>
            <a:br>
              <a:rPr lang="cs-CZ" sz="4000" b="1" dirty="0" smtClean="0"/>
            </a:br>
            <a:r>
              <a:rPr lang="cs-CZ" b="1" dirty="0" smtClean="0"/>
              <a:t>Odlesňování</a:t>
            </a:r>
            <a:r>
              <a:rPr lang="cs-CZ" b="1" dirty="0"/>
              <a:t/>
            </a:r>
            <a:br>
              <a:rPr lang="cs-CZ" b="1" dirty="0"/>
            </a:br>
            <a:endParaRPr lang="cs-CZ" b="1" dirty="0"/>
          </a:p>
        </p:txBody>
      </p:sp>
      <p:sp>
        <p:nvSpPr>
          <p:cNvPr id="3" name="Zástupný symbol pro obsah 2"/>
          <p:cNvSpPr>
            <a:spLocks noGrp="1"/>
          </p:cNvSpPr>
          <p:nvPr>
            <p:ph idx="1"/>
          </p:nvPr>
        </p:nvSpPr>
        <p:spPr>
          <a:xfrm>
            <a:off x="838200" y="1367624"/>
            <a:ext cx="10515600" cy="4809339"/>
          </a:xfrm>
        </p:spPr>
        <p:txBody>
          <a:bodyPr>
            <a:normAutofit fontScale="92500" lnSpcReduction="20000"/>
          </a:bodyPr>
          <a:lstStyle/>
          <a:p>
            <a:pPr marL="0" indent="0">
              <a:buNone/>
            </a:pPr>
            <a:r>
              <a:rPr lang="cs-CZ" b="1" dirty="0"/>
              <a:t>Odlesňování</a:t>
            </a:r>
            <a:r>
              <a:rPr lang="cs-CZ" dirty="0"/>
              <a:t> nebo </a:t>
            </a:r>
            <a:r>
              <a:rPr lang="cs-CZ" b="1" dirty="0"/>
              <a:t>mýcení lesa</a:t>
            </a:r>
            <a:r>
              <a:rPr lang="cs-CZ" dirty="0"/>
              <a:t> je odstraňování a </a:t>
            </a:r>
            <a:r>
              <a:rPr lang="cs-CZ" b="1" dirty="0"/>
              <a:t>ničení lesa nebo porostu </a:t>
            </a:r>
            <a:r>
              <a:rPr lang="cs-CZ" dirty="0"/>
              <a:t>stromů z půdy, která je poté </a:t>
            </a:r>
            <a:r>
              <a:rPr lang="cs-CZ" b="1" dirty="0"/>
              <a:t>přeměněna na nelesní využití</a:t>
            </a:r>
            <a:r>
              <a:rPr lang="cs-CZ" dirty="0" smtClean="0"/>
              <a:t>.</a:t>
            </a:r>
            <a:r>
              <a:rPr lang="cs-CZ" dirty="0"/>
              <a:t> </a:t>
            </a:r>
            <a:r>
              <a:rPr lang="cs-CZ" dirty="0" smtClean="0"/>
              <a:t>Odlesňování </a:t>
            </a:r>
            <a:r>
              <a:rPr lang="cs-CZ" dirty="0"/>
              <a:t>může zahrnovat </a:t>
            </a:r>
            <a:r>
              <a:rPr lang="cs-CZ" b="1" dirty="0"/>
              <a:t>přeměnu lesní </a:t>
            </a:r>
            <a:r>
              <a:rPr lang="cs-CZ" b="1" dirty="0" smtClean="0"/>
              <a:t>půdy na</a:t>
            </a:r>
            <a:r>
              <a:rPr lang="cs-CZ" b="1" dirty="0"/>
              <a:t> farmy, ranče nebo městské využití</a:t>
            </a:r>
            <a:r>
              <a:rPr lang="cs-CZ" dirty="0"/>
              <a:t>. Asi </a:t>
            </a:r>
            <a:r>
              <a:rPr lang="cs-CZ" b="1" dirty="0"/>
              <a:t>31 % zemského povrchu </a:t>
            </a:r>
            <a:r>
              <a:rPr lang="cs-CZ" dirty="0"/>
              <a:t>je v současné době </a:t>
            </a:r>
            <a:r>
              <a:rPr lang="cs-CZ" b="1" dirty="0"/>
              <a:t>pokryto lesy</a:t>
            </a:r>
            <a:r>
              <a:rPr lang="cs-CZ" dirty="0"/>
              <a:t>. </a:t>
            </a:r>
            <a:endParaRPr lang="cs-CZ" dirty="0" smtClean="0"/>
          </a:p>
          <a:p>
            <a:pPr marL="0" indent="0">
              <a:buNone/>
            </a:pPr>
            <a:endParaRPr lang="cs-CZ" baseline="30000" dirty="0"/>
          </a:p>
          <a:p>
            <a:pPr marL="0" indent="0">
              <a:buNone/>
            </a:pPr>
            <a:r>
              <a:rPr lang="cs-CZ" dirty="0" smtClean="0"/>
              <a:t>To </a:t>
            </a:r>
            <a:r>
              <a:rPr lang="cs-CZ" dirty="0"/>
              <a:t>je </a:t>
            </a:r>
            <a:r>
              <a:rPr lang="cs-CZ" b="1" dirty="0"/>
              <a:t>o třetinu méně než lesní porost před rozšířením zemědělství</a:t>
            </a:r>
            <a:r>
              <a:rPr lang="cs-CZ" dirty="0"/>
              <a:t>, přičemž k polovině tohoto úbytku došlo v minulém století</a:t>
            </a:r>
            <a:r>
              <a:rPr lang="cs-CZ" dirty="0" smtClean="0"/>
              <a:t>.</a:t>
            </a:r>
            <a:r>
              <a:rPr lang="cs-CZ" dirty="0"/>
              <a:t> </a:t>
            </a:r>
            <a:r>
              <a:rPr lang="cs-CZ" b="1" dirty="0"/>
              <a:t>Každý rok je zničeno 15 až 18 milionů hektarů lesa,</a:t>
            </a:r>
            <a:r>
              <a:rPr lang="cs-CZ" dirty="0"/>
              <a:t> což je plocha o velikosti Bangladéše. </a:t>
            </a:r>
            <a:endParaRPr lang="cs-CZ" dirty="0" smtClean="0"/>
          </a:p>
          <a:p>
            <a:pPr marL="0" indent="0">
              <a:buNone/>
            </a:pPr>
            <a:endParaRPr lang="cs-CZ" dirty="0" smtClean="0"/>
          </a:p>
          <a:p>
            <a:pPr marL="0" indent="0">
              <a:buNone/>
            </a:pPr>
            <a:r>
              <a:rPr lang="cs-CZ" dirty="0" smtClean="0"/>
              <a:t>V </a:t>
            </a:r>
            <a:r>
              <a:rPr lang="cs-CZ" dirty="0"/>
              <a:t>průměru je </a:t>
            </a:r>
            <a:r>
              <a:rPr lang="cs-CZ" b="1" dirty="0"/>
              <a:t>každou minutu pokáceno 2 400 stromů</a:t>
            </a:r>
            <a:r>
              <a:rPr lang="cs-CZ" dirty="0" smtClean="0"/>
              <a:t>.</a:t>
            </a:r>
            <a:r>
              <a:rPr lang="cs-CZ" dirty="0"/>
              <a:t> Odhady rozsahu odlesňování v tropech se značně liší</a:t>
            </a:r>
            <a:r>
              <a:rPr lang="cs-CZ" dirty="0" smtClean="0"/>
              <a:t>.</a:t>
            </a:r>
            <a:r>
              <a:rPr lang="cs-CZ" dirty="0"/>
              <a:t> </a:t>
            </a:r>
            <a:r>
              <a:rPr lang="cs-CZ" b="1" dirty="0"/>
              <a:t>V roce 2019 se téměř třetina celkového úbytku lesního porostu, neboli 3,8 milionu hektarů, odehrála ve vlhkých tropických primárních lesích.</a:t>
            </a:r>
            <a:r>
              <a:rPr lang="cs-CZ" dirty="0"/>
              <a:t> Jedná se o oblasti vzrostlého deštného pralesa, které jsou obzvláště důležité pro </a:t>
            </a:r>
            <a:r>
              <a:rPr lang="cs-CZ" b="1" dirty="0"/>
              <a:t>biologickou rozmanitost a ukládání uhlíku</a:t>
            </a:r>
            <a:r>
              <a:rPr lang="cs-CZ" dirty="0"/>
              <a:t>. </a:t>
            </a:r>
          </a:p>
        </p:txBody>
      </p:sp>
    </p:spTree>
    <p:extLst>
      <p:ext uri="{BB962C8B-B14F-4D97-AF65-F5344CB8AC3E}">
        <p14:creationId xmlns:p14="http://schemas.microsoft.com/office/powerpoint/2010/main" val="15793018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2003"/>
            <a:ext cx="10515600" cy="1018402"/>
          </a:xfrm>
        </p:spPr>
        <p:txBody>
          <a:bodyPr>
            <a:normAutofit/>
          </a:bodyPr>
          <a:lstStyle/>
          <a:p>
            <a:pPr algn="ctr"/>
            <a:r>
              <a:rPr lang="cs-CZ" sz="4000" b="1" dirty="0" smtClean="0"/>
              <a:t>Odlesňován deštného pralesa v Jižní Americe </a:t>
            </a:r>
            <a:endParaRPr lang="cs-CZ" sz="4000" b="1" dirty="0"/>
          </a:p>
        </p:txBody>
      </p:sp>
      <p:pic>
        <p:nvPicPr>
          <p:cNvPr id="10242"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333" y="1804945"/>
            <a:ext cx="6095180" cy="406345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266122" y="5184250"/>
            <a:ext cx="1926938" cy="477054"/>
          </a:xfrm>
          <a:prstGeom prst="rect">
            <a:avLst/>
          </a:prstGeom>
          <a:noFill/>
        </p:spPr>
        <p:txBody>
          <a:bodyPr wrap="none" rtlCol="0">
            <a:spAutoFit/>
          </a:bodyPr>
          <a:lstStyle/>
          <a:p>
            <a:r>
              <a:rPr lang="cs-CZ" sz="2500" dirty="0" smtClean="0">
                <a:solidFill>
                  <a:schemeClr val="bg1"/>
                </a:solidFill>
              </a:rPr>
              <a:t>Brazílie, 2016</a:t>
            </a:r>
            <a:endParaRPr lang="cs-CZ" sz="2500" dirty="0">
              <a:solidFill>
                <a:schemeClr val="bg1"/>
              </a:solidFill>
            </a:endParaRPr>
          </a:p>
        </p:txBody>
      </p:sp>
      <p:pic>
        <p:nvPicPr>
          <p:cNvPr id="5"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04945"/>
            <a:ext cx="6106602" cy="406345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7841310" y="1901691"/>
            <a:ext cx="1853392" cy="477054"/>
          </a:xfrm>
          <a:prstGeom prst="rect">
            <a:avLst/>
          </a:prstGeom>
          <a:noFill/>
        </p:spPr>
        <p:txBody>
          <a:bodyPr wrap="none" rtlCol="0">
            <a:spAutoFit/>
          </a:bodyPr>
          <a:lstStyle/>
          <a:p>
            <a:r>
              <a:rPr lang="cs-CZ" sz="2500" dirty="0" smtClean="0">
                <a:solidFill>
                  <a:schemeClr val="bg1"/>
                </a:solidFill>
              </a:rPr>
              <a:t>Bolívie, 2016</a:t>
            </a:r>
            <a:endParaRPr lang="cs-CZ" sz="2500" dirty="0">
              <a:solidFill>
                <a:schemeClr val="bg1"/>
              </a:solidFill>
            </a:endParaRPr>
          </a:p>
        </p:txBody>
      </p:sp>
    </p:spTree>
    <p:extLst>
      <p:ext uri="{BB962C8B-B14F-4D97-AF65-F5344CB8AC3E}">
        <p14:creationId xmlns:p14="http://schemas.microsoft.com/office/powerpoint/2010/main" val="308075278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8578"/>
            <a:ext cx="10515600" cy="1325563"/>
          </a:xfrm>
        </p:spPr>
        <p:txBody>
          <a:bodyPr>
            <a:normAutofit fontScale="90000"/>
          </a:bodyPr>
          <a:lstStyle/>
          <a:p>
            <a:pPr algn="ctr"/>
            <a:r>
              <a:rPr lang="cs-CZ" sz="3500" b="1" dirty="0"/>
              <a:t>Spojnicový graf úbytku tropických deštných pralesů a lesů od roku 1850 - na základě grafu publikovaného v roce </a:t>
            </a:r>
            <a:r>
              <a:rPr lang="cs-CZ" sz="3500" b="1" dirty="0" smtClean="0"/>
              <a:t>2004 !</a:t>
            </a:r>
            <a:endParaRPr lang="cs-CZ" sz="3500" b="1" dirty="0"/>
          </a:p>
        </p:txBody>
      </p:sp>
      <p:pic>
        <p:nvPicPr>
          <p:cNvPr id="14338" name="Picture 2" descr="https://upload.wikimedia.org/wikipedia/commons/thumb/7/76/1700-_Tropical_rainforest_and_woodland_loss_-_Int%27l_Geosphere-Biosphere_Programme_%28IGBP%29.svg/1280px-1700-_Tropical_rainforest_and_woodland_loss_-_Int%27l_Geosphere-Biosphere_Programme_%28IGBP%29.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4905" y="1391478"/>
            <a:ext cx="7071360"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69790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053" y="206101"/>
            <a:ext cx="10515600" cy="1248990"/>
          </a:xfrm>
        </p:spPr>
        <p:txBody>
          <a:bodyPr>
            <a:normAutofit/>
          </a:bodyPr>
          <a:lstStyle/>
          <a:p>
            <a:pPr algn="ctr"/>
            <a:r>
              <a:rPr lang="cs-CZ" sz="4000" b="1" dirty="0"/>
              <a:t>Satelitní </a:t>
            </a:r>
            <a:r>
              <a:rPr lang="cs-CZ" sz="4000" b="1" dirty="0" smtClean="0"/>
              <a:t>snímky míst požárů </a:t>
            </a:r>
            <a:r>
              <a:rPr lang="cs-CZ" sz="4000" b="1" dirty="0"/>
              <a:t>amazonského deštného pralesa v roce 2019 </a:t>
            </a:r>
          </a:p>
        </p:txBody>
      </p:sp>
      <p:pic>
        <p:nvPicPr>
          <p:cNvPr id="15362"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87752" y="1455091"/>
            <a:ext cx="6215274" cy="521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8471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1515"/>
            <a:ext cx="10515600" cy="748057"/>
          </a:xfrm>
        </p:spPr>
        <p:txBody>
          <a:bodyPr>
            <a:normAutofit/>
          </a:bodyPr>
          <a:lstStyle/>
          <a:p>
            <a:pPr algn="ctr"/>
            <a:r>
              <a:rPr lang="cs-CZ" sz="4000" b="1" dirty="0"/>
              <a:t>Příčiny odlesňování tropických lesů</a:t>
            </a:r>
          </a:p>
        </p:txBody>
      </p:sp>
      <p:pic>
        <p:nvPicPr>
          <p:cNvPr id="19458"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8930" y="962108"/>
            <a:ext cx="7854140" cy="5602211"/>
          </a:xfrm>
          <a:prstGeom prst="rect">
            <a:avLst/>
          </a:prstGeom>
          <a:noFill/>
          <a:extLst>
            <a:ext uri="{909E8E84-426E-40DD-AFC4-6F175D3DCCD1}">
              <a14:hiddenFill xmlns:a14="http://schemas.microsoft.com/office/drawing/2010/main">
                <a:solidFill>
                  <a:srgbClr val="FFFFFF"/>
                </a:solidFill>
              </a14:hiddenFill>
            </a:ext>
          </a:extLst>
        </p:spPr>
      </p:pic>
      <p:sp>
        <p:nvSpPr>
          <p:cNvPr id="3" name="Šipka doprava 2"/>
          <p:cNvSpPr/>
          <p:nvPr/>
        </p:nvSpPr>
        <p:spPr>
          <a:xfrm>
            <a:off x="2536467" y="5597718"/>
            <a:ext cx="69547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prava 4"/>
          <p:cNvSpPr/>
          <p:nvPr/>
        </p:nvSpPr>
        <p:spPr>
          <a:xfrm rot="10800000">
            <a:off x="9327596" y="5463871"/>
            <a:ext cx="69547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Šipka doprava 5"/>
          <p:cNvSpPr/>
          <p:nvPr/>
        </p:nvSpPr>
        <p:spPr>
          <a:xfrm rot="10800000">
            <a:off x="6329239" y="3186684"/>
            <a:ext cx="69547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p:cNvSpPr/>
          <p:nvPr/>
        </p:nvSpPr>
        <p:spPr>
          <a:xfrm rot="10800000">
            <a:off x="6443737" y="2532218"/>
            <a:ext cx="69547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rot="10800000">
            <a:off x="6096000" y="1948467"/>
            <a:ext cx="69547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8878223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4713" y="-80147"/>
            <a:ext cx="10515600" cy="1201282"/>
          </a:xfrm>
        </p:spPr>
        <p:txBody>
          <a:bodyPr>
            <a:normAutofit/>
          </a:bodyPr>
          <a:lstStyle/>
          <a:p>
            <a:pPr algn="ctr"/>
            <a:r>
              <a:rPr lang="cs-CZ" sz="4000" b="1" dirty="0" smtClean="0"/>
              <a:t>Míra každoročního </a:t>
            </a:r>
            <a:r>
              <a:rPr lang="cs-CZ" sz="4000" b="1" dirty="0"/>
              <a:t>odlesňování</a:t>
            </a:r>
          </a:p>
        </p:txBody>
      </p:sp>
      <p:pic>
        <p:nvPicPr>
          <p:cNvPr id="11266"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2353" y="610578"/>
            <a:ext cx="8845906" cy="6247422"/>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415329" y="763326"/>
            <a:ext cx="3252085" cy="533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9477955" y="616198"/>
            <a:ext cx="1488217" cy="533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562566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6151" y="253810"/>
            <a:ext cx="10515600" cy="787814"/>
          </a:xfrm>
        </p:spPr>
        <p:txBody>
          <a:bodyPr>
            <a:normAutofit/>
          </a:bodyPr>
          <a:lstStyle/>
          <a:p>
            <a:pPr algn="ctr"/>
            <a:r>
              <a:rPr lang="cs-CZ" sz="4000" b="1" dirty="0" smtClean="0"/>
              <a:t>Meziroční úbytek </a:t>
            </a:r>
            <a:r>
              <a:rPr lang="cs-CZ" sz="4000" b="1" dirty="0"/>
              <a:t>plochy lesa</a:t>
            </a:r>
          </a:p>
        </p:txBody>
      </p:sp>
      <p:pic>
        <p:nvPicPr>
          <p:cNvPr id="1229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0706" y="1041624"/>
            <a:ext cx="8115977" cy="5731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7239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2978" y="293566"/>
            <a:ext cx="10964186" cy="1325563"/>
          </a:xfrm>
        </p:spPr>
        <p:txBody>
          <a:bodyPr>
            <a:noAutofit/>
          </a:bodyPr>
          <a:lstStyle/>
          <a:p>
            <a:pPr algn="ctr"/>
            <a:r>
              <a:rPr lang="cs-CZ" sz="3500" b="1" dirty="0"/>
              <a:t>Rozloha celosvětově potřebné zemědělské půdy by se snížila o tři čtvrtiny, pokud by veškerá populace přijala vegan strava.</a:t>
            </a:r>
          </a:p>
        </p:txBody>
      </p:sp>
      <p:pic>
        <p:nvPicPr>
          <p:cNvPr id="13314"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73422" y="1491670"/>
            <a:ext cx="8518182" cy="523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51467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4713" y="166343"/>
            <a:ext cx="10515600" cy="589032"/>
          </a:xfrm>
        </p:spPr>
        <p:txBody>
          <a:bodyPr>
            <a:normAutofit fontScale="90000"/>
          </a:bodyPr>
          <a:lstStyle/>
          <a:p>
            <a:pPr algn="ctr"/>
            <a:r>
              <a:rPr lang="cs-CZ" sz="4000" b="1" dirty="0" smtClean="0"/>
              <a:t>Satelitní monitoring – důležitý indikátor</a:t>
            </a:r>
            <a:endParaRPr lang="cs-CZ" sz="4000" b="1" dirty="0"/>
          </a:p>
        </p:txBody>
      </p:sp>
      <p:pic>
        <p:nvPicPr>
          <p:cNvPr id="16386"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719" y="831711"/>
            <a:ext cx="11583450" cy="579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193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bdélník 1"/>
          <p:cNvSpPr>
            <a:spLocks noChangeArrowheads="1"/>
          </p:cNvSpPr>
          <p:nvPr/>
        </p:nvSpPr>
        <p:spPr bwMode="auto">
          <a:xfrm>
            <a:off x="246491" y="636105"/>
            <a:ext cx="5778074"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dirty="0">
                <a:latin typeface="+mn-lt"/>
                <a:cs typeface="Times New Roman" panose="02020603050405020304" pitchFamily="18" charset="0"/>
              </a:rPr>
              <a:t>Na </a:t>
            </a:r>
            <a:r>
              <a:rPr lang="cs-CZ" altLang="cs-CZ" sz="2400" b="1" dirty="0">
                <a:latin typeface="+mn-lt"/>
                <a:cs typeface="Times New Roman" panose="02020603050405020304" pitchFamily="18" charset="0"/>
              </a:rPr>
              <a:t>obsahu minerálů </a:t>
            </a:r>
            <a:r>
              <a:rPr lang="cs-CZ" altLang="cs-CZ" sz="2400" dirty="0">
                <a:latin typeface="+mn-lt"/>
                <a:cs typeface="Times New Roman" panose="02020603050405020304" pitchFamily="18" charset="0"/>
              </a:rPr>
              <a:t>a reakci půdy se může podílet i </a:t>
            </a:r>
            <a:r>
              <a:rPr lang="cs-CZ" altLang="cs-CZ" sz="2400" b="1" dirty="0">
                <a:latin typeface="+mn-lt"/>
                <a:cs typeface="Times New Roman" panose="02020603050405020304" pitchFamily="18" charset="0"/>
              </a:rPr>
              <a:t>vegetační kryt</a:t>
            </a:r>
            <a:r>
              <a:rPr lang="cs-CZ" altLang="cs-CZ" sz="2400" dirty="0">
                <a:latin typeface="+mn-lt"/>
                <a:cs typeface="Times New Roman" panose="02020603050405020304" pitchFamily="18" charset="0"/>
              </a:rPr>
              <a:t>, např. opad listnatých stromů je minerálně bohatý. </a:t>
            </a:r>
            <a:endParaRPr lang="cs-CZ" altLang="cs-CZ" sz="2400" dirty="0" smtClean="0">
              <a:latin typeface="+mn-lt"/>
              <a:cs typeface="Times New Roman" panose="02020603050405020304" pitchFamily="18" charset="0"/>
            </a:endParaRPr>
          </a:p>
          <a:p>
            <a:pPr>
              <a:spcBef>
                <a:spcPct val="0"/>
              </a:spcBef>
              <a:buFontTx/>
              <a:buNone/>
            </a:pPr>
            <a:endParaRPr lang="cs-CZ" altLang="cs-CZ" sz="2400" dirty="0" smtClean="0">
              <a:latin typeface="+mn-lt"/>
              <a:cs typeface="Times New Roman" panose="02020603050405020304" pitchFamily="18" charset="0"/>
            </a:endParaRPr>
          </a:p>
          <a:p>
            <a:pPr>
              <a:spcBef>
                <a:spcPct val="0"/>
              </a:spcBef>
              <a:buFontTx/>
              <a:buNone/>
            </a:pPr>
            <a:r>
              <a:rPr lang="cs-CZ" altLang="cs-CZ" sz="2400" dirty="0" smtClean="0">
                <a:latin typeface="+mn-lt"/>
                <a:cs typeface="Times New Roman" panose="02020603050405020304" pitchFamily="18" charset="0"/>
              </a:rPr>
              <a:t>Naopak</a:t>
            </a:r>
            <a:r>
              <a:rPr lang="cs-CZ" altLang="cs-CZ" sz="2400" dirty="0">
                <a:latin typeface="+mn-lt"/>
                <a:cs typeface="Times New Roman" panose="02020603050405020304" pitchFamily="18" charset="0"/>
              </a:rPr>
              <a:t>, jehličnatý opad je minerálně chudý a půdu okyseluje. </a:t>
            </a:r>
            <a:endParaRPr lang="cs-CZ" altLang="cs-CZ" sz="2400" dirty="0" smtClean="0">
              <a:latin typeface="+mn-lt"/>
              <a:cs typeface="Times New Roman" panose="02020603050405020304" pitchFamily="18" charset="0"/>
            </a:endParaRPr>
          </a:p>
          <a:p>
            <a:pPr>
              <a:spcBef>
                <a:spcPct val="0"/>
              </a:spcBef>
              <a:buFontTx/>
              <a:buNone/>
            </a:pPr>
            <a:endParaRPr lang="cs-CZ" altLang="cs-CZ" sz="2400" dirty="0">
              <a:latin typeface="+mn-lt"/>
              <a:cs typeface="Times New Roman" panose="02020603050405020304" pitchFamily="18" charset="0"/>
            </a:endParaRPr>
          </a:p>
          <a:p>
            <a:pPr>
              <a:spcBef>
                <a:spcPct val="0"/>
              </a:spcBef>
              <a:buFontTx/>
              <a:buNone/>
            </a:pPr>
            <a:r>
              <a:rPr lang="cs-CZ" altLang="cs-CZ" sz="2400" dirty="0" smtClean="0">
                <a:latin typeface="+mn-lt"/>
                <a:cs typeface="Times New Roman" panose="02020603050405020304" pitchFamily="18" charset="0"/>
              </a:rPr>
              <a:t>Půda </a:t>
            </a:r>
            <a:r>
              <a:rPr lang="cs-CZ" altLang="cs-CZ" sz="2400" dirty="0">
                <a:latin typeface="+mn-lt"/>
                <a:cs typeface="Times New Roman" panose="02020603050405020304" pitchFamily="18" charset="0"/>
              </a:rPr>
              <a:t>se může rovněž </a:t>
            </a:r>
            <a:r>
              <a:rPr lang="cs-CZ" altLang="cs-CZ" sz="2400" b="1" dirty="0">
                <a:latin typeface="+mn-lt"/>
                <a:cs typeface="Times New Roman" panose="02020603050405020304" pitchFamily="18" charset="0"/>
              </a:rPr>
              <a:t>obohacovat o minerály po kontaktu se srážkovou vodou</a:t>
            </a:r>
            <a:r>
              <a:rPr lang="cs-CZ" altLang="cs-CZ" sz="2400" dirty="0">
                <a:latin typeface="+mn-lt"/>
                <a:cs typeface="Times New Roman" panose="02020603050405020304" pitchFamily="18" charset="0"/>
              </a:rPr>
              <a:t>, která propršela přes koruny stromů.</a:t>
            </a:r>
          </a:p>
          <a:p>
            <a:pPr>
              <a:spcBef>
                <a:spcPct val="0"/>
              </a:spcBef>
              <a:buFontTx/>
              <a:buNone/>
            </a:pPr>
            <a:endParaRPr lang="cs-CZ" altLang="cs-CZ" sz="1000" dirty="0">
              <a:latin typeface="+mn-lt"/>
              <a:cs typeface="Times New Roman" panose="02020603050405020304" pitchFamily="18" charset="0"/>
            </a:endParaRPr>
          </a:p>
          <a:p>
            <a:pPr>
              <a:spcBef>
                <a:spcPct val="0"/>
              </a:spcBef>
              <a:buFontTx/>
              <a:buNone/>
            </a:pPr>
            <a:r>
              <a:rPr lang="cs-CZ" altLang="cs-CZ" sz="1000" dirty="0">
                <a:latin typeface="+mn-lt"/>
                <a:cs typeface="Times New Roman" panose="02020603050405020304" pitchFamily="18" charset="0"/>
              </a:rPr>
              <a:t>¨</a:t>
            </a:r>
          </a:p>
          <a:p>
            <a:pPr>
              <a:spcBef>
                <a:spcPct val="0"/>
              </a:spcBef>
              <a:buFontTx/>
              <a:buNone/>
            </a:pPr>
            <a:endParaRPr lang="cs-CZ" altLang="cs-CZ" sz="1000" dirty="0">
              <a:latin typeface="+mn-lt"/>
              <a:cs typeface="Times New Roman" panose="02020603050405020304" pitchFamily="18" charset="0"/>
            </a:endParaRPr>
          </a:p>
          <a:p>
            <a:pPr>
              <a:spcBef>
                <a:spcPct val="0"/>
              </a:spcBef>
              <a:buFontTx/>
              <a:buNone/>
            </a:pPr>
            <a:endParaRPr lang="cs-CZ" altLang="cs-CZ" sz="1000" dirty="0">
              <a:latin typeface="+mn-lt"/>
              <a:cs typeface="Times New Roman" panose="02020603050405020304" pitchFamily="18" charset="0"/>
            </a:endParaRPr>
          </a:p>
          <a:p>
            <a:pPr>
              <a:spcBef>
                <a:spcPct val="0"/>
              </a:spcBef>
              <a:buFontTx/>
              <a:buNone/>
            </a:pPr>
            <a:r>
              <a:rPr lang="cs-CZ" altLang="cs-CZ" sz="2400" dirty="0">
                <a:latin typeface="+mn-lt"/>
                <a:cs typeface="Times New Roman" panose="02020603050405020304" pitchFamily="18" charset="0"/>
              </a:rPr>
              <a:t>I nelesní vegetace ovlivňuje půdu – viz </a:t>
            </a:r>
            <a:r>
              <a:rPr lang="cs-CZ" altLang="cs-CZ" sz="2400" b="1" dirty="0">
                <a:latin typeface="+mn-lt"/>
                <a:cs typeface="Times New Roman" panose="02020603050405020304" pitchFamily="18" charset="0"/>
              </a:rPr>
              <a:t>rašelinotvorná vegetace, černozem </a:t>
            </a:r>
            <a:r>
              <a:rPr lang="cs-CZ" altLang="cs-CZ" sz="2400" dirty="0">
                <a:latin typeface="+mn-lt"/>
                <a:cs typeface="Times New Roman" panose="02020603050405020304" pitchFamily="18" charset="0"/>
              </a:rPr>
              <a:t>na stepi apod. Podle některých hypotéz se na vzniku černozemi podílí pravidelné požáry.</a:t>
            </a:r>
          </a:p>
        </p:txBody>
      </p:sp>
      <p:pic>
        <p:nvPicPr>
          <p:cNvPr id="4099"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1842" y="3832226"/>
            <a:ext cx="4242017" cy="290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0414" y="25501"/>
            <a:ext cx="3409274" cy="35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ovéPole 4"/>
          <p:cNvSpPr txBox="1">
            <a:spLocks noChangeArrowheads="1"/>
          </p:cNvSpPr>
          <p:nvPr/>
        </p:nvSpPr>
        <p:spPr bwMode="auto">
          <a:xfrm>
            <a:off x="6959601" y="620713"/>
            <a:ext cx="936625" cy="461962"/>
          </a:xfrm>
          <a:prstGeom prst="rect">
            <a:avLst/>
          </a:prstGeom>
          <a:solidFill>
            <a:schemeClr val="bg1">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a:solidFill>
                  <a:srgbClr val="0070C0"/>
                </a:solidFill>
              </a:rPr>
              <a:t>Ca</a:t>
            </a:r>
            <a:r>
              <a:rPr lang="cs-CZ" altLang="cs-CZ" sz="2400" b="1" baseline="30000">
                <a:solidFill>
                  <a:srgbClr val="0070C0"/>
                </a:solidFill>
              </a:rPr>
              <a:t>2+</a:t>
            </a:r>
          </a:p>
        </p:txBody>
      </p:sp>
      <p:sp>
        <p:nvSpPr>
          <p:cNvPr id="4102" name="TextovéPole 6"/>
          <p:cNvSpPr txBox="1">
            <a:spLocks noChangeArrowheads="1"/>
          </p:cNvSpPr>
          <p:nvPr/>
        </p:nvSpPr>
        <p:spPr bwMode="auto">
          <a:xfrm>
            <a:off x="7112001" y="2679701"/>
            <a:ext cx="936625" cy="461963"/>
          </a:xfrm>
          <a:prstGeom prst="rect">
            <a:avLst/>
          </a:prstGeom>
          <a:solidFill>
            <a:schemeClr val="bg1">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a:solidFill>
                  <a:srgbClr val="0070C0"/>
                </a:solidFill>
              </a:rPr>
              <a:t>Ca</a:t>
            </a:r>
            <a:r>
              <a:rPr lang="cs-CZ" altLang="cs-CZ" sz="2400" b="1" baseline="30000">
                <a:solidFill>
                  <a:srgbClr val="0070C0"/>
                </a:solidFill>
              </a:rPr>
              <a:t>2+</a:t>
            </a:r>
          </a:p>
        </p:txBody>
      </p:sp>
      <p:sp>
        <p:nvSpPr>
          <p:cNvPr id="4103" name="TextovéPole 7"/>
          <p:cNvSpPr txBox="1">
            <a:spLocks noChangeArrowheads="1"/>
          </p:cNvSpPr>
          <p:nvPr/>
        </p:nvSpPr>
        <p:spPr bwMode="auto">
          <a:xfrm>
            <a:off x="9120189" y="2832101"/>
            <a:ext cx="936625" cy="461963"/>
          </a:xfrm>
          <a:prstGeom prst="rect">
            <a:avLst/>
          </a:prstGeom>
          <a:solidFill>
            <a:schemeClr val="bg1">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a:solidFill>
                  <a:srgbClr val="0070C0"/>
                </a:solidFill>
              </a:rPr>
              <a:t>Ca</a:t>
            </a:r>
            <a:r>
              <a:rPr lang="cs-CZ" altLang="cs-CZ" sz="2400" b="1" baseline="30000">
                <a:solidFill>
                  <a:srgbClr val="0070C0"/>
                </a:solidFill>
              </a:rPr>
              <a:t>2+</a:t>
            </a:r>
          </a:p>
        </p:txBody>
      </p:sp>
      <p:sp>
        <p:nvSpPr>
          <p:cNvPr id="4104" name="TextovéPole 8"/>
          <p:cNvSpPr txBox="1">
            <a:spLocks noChangeArrowheads="1"/>
          </p:cNvSpPr>
          <p:nvPr/>
        </p:nvSpPr>
        <p:spPr bwMode="auto">
          <a:xfrm>
            <a:off x="8975726" y="1628776"/>
            <a:ext cx="936625" cy="461963"/>
          </a:xfrm>
          <a:prstGeom prst="rect">
            <a:avLst/>
          </a:prstGeom>
          <a:solidFill>
            <a:schemeClr val="bg1">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a:solidFill>
                  <a:srgbClr val="0070C0"/>
                </a:solidFill>
              </a:rPr>
              <a:t>Ca</a:t>
            </a:r>
            <a:r>
              <a:rPr lang="cs-CZ" altLang="cs-CZ" sz="2400" b="1" baseline="30000">
                <a:solidFill>
                  <a:srgbClr val="0070C0"/>
                </a:solidFill>
              </a:rPr>
              <a:t>2+</a:t>
            </a:r>
          </a:p>
        </p:txBody>
      </p:sp>
      <p:sp>
        <p:nvSpPr>
          <p:cNvPr id="4105" name="TextovéPole 9"/>
          <p:cNvSpPr txBox="1">
            <a:spLocks noChangeArrowheads="1"/>
          </p:cNvSpPr>
          <p:nvPr/>
        </p:nvSpPr>
        <p:spPr bwMode="auto">
          <a:xfrm>
            <a:off x="7896226" y="1527176"/>
            <a:ext cx="936625" cy="461963"/>
          </a:xfrm>
          <a:prstGeom prst="rect">
            <a:avLst/>
          </a:prstGeom>
          <a:solidFill>
            <a:schemeClr val="bg1">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a:solidFill>
                  <a:srgbClr val="0070C0"/>
                </a:solidFill>
              </a:rPr>
              <a:t>Ca</a:t>
            </a:r>
            <a:r>
              <a:rPr lang="cs-CZ" altLang="cs-CZ" sz="2400" b="1" baseline="30000">
                <a:solidFill>
                  <a:srgbClr val="0070C0"/>
                </a:solidFill>
              </a:rPr>
              <a:t>2+</a:t>
            </a:r>
          </a:p>
        </p:txBody>
      </p:sp>
      <p:sp>
        <p:nvSpPr>
          <p:cNvPr id="4106" name="TextovéPole 10"/>
          <p:cNvSpPr txBox="1">
            <a:spLocks noChangeArrowheads="1"/>
          </p:cNvSpPr>
          <p:nvPr/>
        </p:nvSpPr>
        <p:spPr bwMode="auto">
          <a:xfrm>
            <a:off x="8616950" y="404813"/>
            <a:ext cx="935038" cy="461962"/>
          </a:xfrm>
          <a:prstGeom prst="rect">
            <a:avLst/>
          </a:prstGeom>
          <a:solidFill>
            <a:schemeClr val="bg1">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a:solidFill>
                  <a:srgbClr val="0070C0"/>
                </a:solidFill>
              </a:rPr>
              <a:t>Ca</a:t>
            </a:r>
            <a:r>
              <a:rPr lang="cs-CZ" altLang="cs-CZ" sz="2400" b="1" baseline="30000">
                <a:solidFill>
                  <a:srgbClr val="0070C0"/>
                </a:solidFill>
              </a:rPr>
              <a:t>2+</a:t>
            </a:r>
          </a:p>
        </p:txBody>
      </p:sp>
      <p:sp>
        <p:nvSpPr>
          <p:cNvPr id="2" name="TextovéPole 1"/>
          <p:cNvSpPr txBox="1"/>
          <p:nvPr/>
        </p:nvSpPr>
        <p:spPr>
          <a:xfrm>
            <a:off x="2227065" y="-8660"/>
            <a:ext cx="2596673" cy="646331"/>
          </a:xfrm>
          <a:prstGeom prst="rect">
            <a:avLst/>
          </a:prstGeom>
          <a:noFill/>
        </p:spPr>
        <p:txBody>
          <a:bodyPr wrap="none" rtlCol="0">
            <a:spAutoFit/>
          </a:bodyPr>
          <a:lstStyle/>
          <a:p>
            <a:pPr algn="ctr"/>
            <a:r>
              <a:rPr lang="cs-CZ" sz="3600" b="1" dirty="0" smtClean="0"/>
              <a:t>Složení půdy</a:t>
            </a:r>
            <a:endParaRPr lang="cs-CZ" sz="3600" b="1" dirty="0"/>
          </a:p>
        </p:txBody>
      </p:sp>
    </p:spTree>
    <p:extLst>
      <p:ext uri="{BB962C8B-B14F-4D97-AF65-F5344CB8AC3E}">
        <p14:creationId xmlns:p14="http://schemas.microsoft.com/office/powerpoint/2010/main" val="289017652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315"/>
            <a:ext cx="10515600" cy="1325563"/>
          </a:xfrm>
        </p:spPr>
        <p:txBody>
          <a:bodyPr>
            <a:normAutofit/>
          </a:bodyPr>
          <a:lstStyle/>
          <a:p>
            <a:pPr algn="ctr"/>
            <a:r>
              <a:rPr lang="en-US" sz="3500" b="1" dirty="0"/>
              <a:t>Six Earth observation satellites comprising the A-train satellite constellation as of 2014.</a:t>
            </a:r>
            <a:endParaRPr lang="cs-CZ" sz="3500" b="1" dirty="0"/>
          </a:p>
        </p:txBody>
      </p:sp>
      <p:pic>
        <p:nvPicPr>
          <p:cNvPr id="17410"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3895" y="1181768"/>
            <a:ext cx="8184992" cy="552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45582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80594" y="1245179"/>
            <a:ext cx="8335332" cy="546572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29370" y="365125"/>
            <a:ext cx="10924430" cy="1325563"/>
          </a:xfrm>
        </p:spPr>
        <p:txBody>
          <a:bodyPr>
            <a:noAutofit/>
          </a:bodyPr>
          <a:lstStyle/>
          <a:p>
            <a:pPr algn="ctr"/>
            <a:r>
              <a:rPr lang="en-US" sz="3500" b="1" dirty="0"/>
              <a:t>The Space Shuttle Atlantis, </a:t>
            </a:r>
            <a:r>
              <a:rPr lang="en-US" sz="3500" b="1" dirty="0" err="1"/>
              <a:t>backdropped</a:t>
            </a:r>
            <a:r>
              <a:rPr lang="en-US" sz="3500" b="1" dirty="0"/>
              <a:t> against clouds over Earth, is pictured after it undocked from the International </a:t>
            </a:r>
            <a:r>
              <a:rPr lang="en-US" sz="3500" b="1" dirty="0">
                <a:solidFill>
                  <a:schemeClr val="bg1"/>
                </a:solidFill>
              </a:rPr>
              <a:t>Space </a:t>
            </a:r>
            <a:r>
              <a:rPr lang="en-US" sz="3500" b="1" dirty="0" smtClean="0">
                <a:solidFill>
                  <a:schemeClr val="bg1"/>
                </a:solidFill>
              </a:rPr>
              <a:t>Station</a:t>
            </a:r>
            <a:endParaRPr lang="cs-CZ" sz="3500" b="1" dirty="0">
              <a:solidFill>
                <a:schemeClr val="bg1"/>
              </a:solidFill>
            </a:endParaRPr>
          </a:p>
        </p:txBody>
      </p:sp>
    </p:spTree>
    <p:extLst>
      <p:ext uri="{BB962C8B-B14F-4D97-AF65-F5344CB8AC3E}">
        <p14:creationId xmlns:p14="http://schemas.microsoft.com/office/powerpoint/2010/main" val="8668216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obsah 3"/>
          <p:cNvSpPr>
            <a:spLocks noGrp="1"/>
          </p:cNvSpPr>
          <p:nvPr>
            <p:ph idx="1"/>
          </p:nvPr>
        </p:nvSpPr>
        <p:spPr/>
        <p:txBody>
          <a:bodyPr/>
          <a:lstStyle/>
          <a:p>
            <a:pPr marL="0" indent="0">
              <a:buNone/>
            </a:pPr>
            <a:r>
              <a:rPr lang="cs-CZ" dirty="0" smtClean="0"/>
              <a:t>			   </a:t>
            </a:r>
          </a:p>
          <a:p>
            <a:pPr marL="0" indent="0">
              <a:buNone/>
            </a:pPr>
            <a:r>
              <a:rPr lang="cs-CZ" sz="4000" dirty="0" smtClean="0"/>
              <a:t>  			</a:t>
            </a:r>
          </a:p>
          <a:p>
            <a:pPr marL="0" indent="0">
              <a:buNone/>
            </a:pPr>
            <a:r>
              <a:rPr lang="cs-CZ" sz="4000" dirty="0"/>
              <a:t>	</a:t>
            </a:r>
            <a:r>
              <a:rPr lang="cs-CZ" sz="4000" dirty="0" smtClean="0"/>
              <a:t>			Děkuji za pozornost !</a:t>
            </a:r>
            <a:endParaRPr lang="cs-CZ" sz="4000" dirty="0"/>
          </a:p>
        </p:txBody>
      </p:sp>
    </p:spTree>
    <p:extLst>
      <p:ext uri="{BB962C8B-B14F-4D97-AF65-F5344CB8AC3E}">
        <p14:creationId xmlns:p14="http://schemas.microsoft.com/office/powerpoint/2010/main" val="19560804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55592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1992313" y="548681"/>
            <a:ext cx="8675687" cy="1015663"/>
          </a:xfrm>
          <a:prstGeom prst="rect">
            <a:avLst/>
          </a:prstGeom>
          <a:solidFill>
            <a:schemeClr val="bg1">
              <a:lumMod val="85000"/>
              <a:alpha val="62000"/>
            </a:schemeClr>
          </a:solidFill>
        </p:spPr>
        <p:txBody>
          <a:bodyPr wrap="square">
            <a:spAutoFit/>
          </a:bodyPr>
          <a:lstStyle/>
          <a:p>
            <a:pPr algn="ctr">
              <a:defRPr/>
            </a:pPr>
            <a:r>
              <a:rPr lang="cs-CZ" sz="6000" b="1" kern="0" dirty="0">
                <a:solidFill>
                  <a:srgbClr val="C00000"/>
                </a:solidFill>
                <a:latin typeface="Calibri" panose="020F0502020204030204" pitchFamily="34" charset="0"/>
                <a:cs typeface="Calibri" panose="020F0502020204030204" pitchFamily="34" charset="0"/>
              </a:rPr>
              <a:t>Půda jako prostředí</a:t>
            </a:r>
          </a:p>
        </p:txBody>
      </p:sp>
      <p:sp>
        <p:nvSpPr>
          <p:cNvPr id="5" name="Obdélník 4"/>
          <p:cNvSpPr/>
          <p:nvPr/>
        </p:nvSpPr>
        <p:spPr>
          <a:xfrm>
            <a:off x="2100263" y="4293096"/>
            <a:ext cx="8316912" cy="2015936"/>
          </a:xfrm>
          <a:prstGeom prst="rect">
            <a:avLst/>
          </a:prstGeom>
        </p:spPr>
        <p:txBody>
          <a:bodyPr>
            <a:spAutoFit/>
          </a:bodyPr>
          <a:lstStyle/>
          <a:p>
            <a:pPr>
              <a:defRPr/>
            </a:pPr>
            <a:r>
              <a:rPr lang="cs-CZ" dirty="0">
                <a:solidFill>
                  <a:srgbClr val="FFFF00"/>
                </a:solidFill>
              </a:rPr>
              <a:t>-   </a:t>
            </a:r>
            <a:r>
              <a:rPr lang="cs-CZ" dirty="0" smtClean="0">
                <a:solidFill>
                  <a:srgbClr val="FFFF00"/>
                </a:solidFill>
              </a:rPr>
              <a:t> </a:t>
            </a:r>
            <a:r>
              <a:rPr lang="cs-CZ" sz="2500" dirty="0" smtClean="0">
                <a:solidFill>
                  <a:schemeClr val="bg1"/>
                </a:solidFill>
                <a:latin typeface="Calibri" panose="020F0502020204030204" pitchFamily="34" charset="0"/>
                <a:cs typeface="Calibri" panose="020F0502020204030204" pitchFamily="34" charset="0"/>
              </a:rPr>
              <a:t>základní </a:t>
            </a:r>
            <a:r>
              <a:rPr lang="cs-CZ" sz="2500" dirty="0">
                <a:solidFill>
                  <a:schemeClr val="bg1"/>
                </a:solidFill>
                <a:latin typeface="Calibri" panose="020F0502020204030204" pitchFamily="34" charset="0"/>
                <a:cs typeface="Calibri" panose="020F0502020204030204" pitchFamily="34" charset="0"/>
              </a:rPr>
              <a:t>zdroj živin a vody pro růst a vývoj rostlin</a:t>
            </a:r>
          </a:p>
          <a:p>
            <a:pPr marL="342900" indent="-342900">
              <a:buFontTx/>
              <a:buChar char="-"/>
              <a:defRPr/>
            </a:pPr>
            <a:r>
              <a:rPr lang="cs-CZ" sz="2500" dirty="0">
                <a:solidFill>
                  <a:schemeClr val="bg1"/>
                </a:solidFill>
                <a:latin typeface="Calibri" panose="020F0502020204030204" pitchFamily="34" charset="0"/>
                <a:cs typeface="Calibri" panose="020F0502020204030204" pitchFamily="34" charset="0"/>
              </a:rPr>
              <a:t>substrát pro růst vyšších rostlin</a:t>
            </a:r>
          </a:p>
          <a:p>
            <a:pPr marL="342900" indent="-342900">
              <a:buFontTx/>
              <a:buChar char="-"/>
              <a:defRPr/>
            </a:pPr>
            <a:r>
              <a:rPr lang="cs-CZ" sz="2500" dirty="0">
                <a:solidFill>
                  <a:schemeClr val="bg1"/>
                </a:solidFill>
                <a:latin typeface="Calibri" panose="020F0502020204030204" pitchFamily="34" charset="0"/>
                <a:cs typeface="Calibri" panose="020F0502020204030204" pitchFamily="34" charset="0"/>
              </a:rPr>
              <a:t>životní prostředí řady živočichů a rozkladačů (houby, bakterie)</a:t>
            </a:r>
          </a:p>
          <a:p>
            <a:pPr marL="342900" indent="-342900">
              <a:buFontTx/>
              <a:buChar char="-"/>
              <a:defRPr/>
            </a:pPr>
            <a:r>
              <a:rPr lang="cs-CZ" sz="2500" dirty="0">
                <a:solidFill>
                  <a:schemeClr val="bg1"/>
                </a:solidFill>
                <a:latin typeface="Calibri" panose="020F0502020204030204" pitchFamily="34" charset="0"/>
                <a:cs typeface="Calibri" panose="020F0502020204030204" pitchFamily="34" charset="0"/>
              </a:rPr>
              <a:t>archív krajinných změn</a:t>
            </a:r>
          </a:p>
        </p:txBody>
      </p:sp>
    </p:spTree>
    <p:extLst>
      <p:ext uri="{BB962C8B-B14F-4D97-AF65-F5344CB8AC3E}">
        <p14:creationId xmlns:p14="http://schemas.microsoft.com/office/powerpoint/2010/main" val="2749821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Obdélník 1"/>
          <p:cNvSpPr>
            <a:spLocks noChangeArrowheads="1"/>
          </p:cNvSpPr>
          <p:nvPr/>
        </p:nvSpPr>
        <p:spPr bwMode="auto">
          <a:xfrm>
            <a:off x="421419" y="283015"/>
            <a:ext cx="5853969"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000" b="1" dirty="0">
                <a:latin typeface="+mn-lt"/>
              </a:rPr>
              <a:t>P</a:t>
            </a:r>
            <a:r>
              <a:rPr lang="cs-CZ" altLang="cs-CZ" sz="4000" b="1" dirty="0" smtClean="0">
                <a:latin typeface="+mn-lt"/>
              </a:rPr>
              <a:t>ůdní voda</a:t>
            </a:r>
            <a:endParaRPr lang="cs-CZ" altLang="cs-CZ" sz="2400" b="1" dirty="0">
              <a:latin typeface="+mn-lt"/>
            </a:endParaRPr>
          </a:p>
          <a:p>
            <a:pPr>
              <a:spcBef>
                <a:spcPct val="0"/>
              </a:spcBef>
              <a:buFontTx/>
              <a:buNone/>
            </a:pPr>
            <a:r>
              <a:rPr lang="cs-CZ" altLang="cs-CZ" sz="2400" dirty="0">
                <a:latin typeface="+mn-lt"/>
                <a:cs typeface="Times New Roman" panose="02020603050405020304" pitchFamily="18" charset="0"/>
              </a:rPr>
              <a:t>Od spodních po horní vrstvy půdy rozlišujeme vodu: </a:t>
            </a:r>
            <a:endParaRPr lang="cs-CZ" altLang="cs-CZ" sz="2400" dirty="0" smtClean="0">
              <a:latin typeface="+mn-lt"/>
              <a:cs typeface="Times New Roman" panose="02020603050405020304" pitchFamily="18" charset="0"/>
            </a:endParaRPr>
          </a:p>
          <a:p>
            <a:pPr>
              <a:spcBef>
                <a:spcPct val="0"/>
              </a:spcBef>
              <a:buFontTx/>
              <a:buNone/>
            </a:pPr>
            <a:r>
              <a:rPr lang="cs-CZ" altLang="cs-CZ" sz="2400" b="1" dirty="0" smtClean="0">
                <a:latin typeface="+mn-lt"/>
                <a:cs typeface="Times New Roman" panose="02020603050405020304" pitchFamily="18" charset="0"/>
              </a:rPr>
              <a:t>podzemní</a:t>
            </a:r>
            <a:r>
              <a:rPr lang="cs-CZ" altLang="cs-CZ" sz="2400" dirty="0" smtClean="0">
                <a:latin typeface="+mn-lt"/>
                <a:cs typeface="Times New Roman" panose="02020603050405020304" pitchFamily="18" charset="0"/>
              </a:rPr>
              <a:t> </a:t>
            </a:r>
            <a:r>
              <a:rPr lang="cs-CZ" altLang="cs-CZ" sz="2400" dirty="0">
                <a:latin typeface="+mn-lt"/>
                <a:cs typeface="Times New Roman" panose="02020603050405020304" pitchFamily="18" charset="0"/>
              </a:rPr>
              <a:t>(ve spodní části profilu nad </a:t>
            </a:r>
            <a:r>
              <a:rPr lang="cs-CZ" altLang="cs-CZ" sz="2400" dirty="0" err="1">
                <a:latin typeface="+mn-lt"/>
                <a:cs typeface="Times New Roman" panose="02020603050405020304" pitchFamily="18" charset="0"/>
              </a:rPr>
              <a:t>neprospustným</a:t>
            </a:r>
            <a:r>
              <a:rPr lang="cs-CZ" altLang="cs-CZ" sz="2400" dirty="0">
                <a:latin typeface="+mn-lt"/>
                <a:cs typeface="Times New Roman" panose="02020603050405020304" pitchFamily="18" charset="0"/>
              </a:rPr>
              <a:t> </a:t>
            </a:r>
            <a:r>
              <a:rPr lang="cs-CZ" altLang="cs-CZ" sz="2400" dirty="0" smtClean="0">
                <a:latin typeface="+mn-lt"/>
                <a:cs typeface="Times New Roman" panose="02020603050405020304" pitchFamily="18" charset="0"/>
              </a:rPr>
              <a:t>podložím)</a:t>
            </a:r>
          </a:p>
          <a:p>
            <a:pPr>
              <a:spcBef>
                <a:spcPct val="0"/>
              </a:spcBef>
              <a:buFontTx/>
              <a:buNone/>
            </a:pPr>
            <a:r>
              <a:rPr lang="cs-CZ" altLang="cs-CZ" sz="2400" b="1" dirty="0" smtClean="0">
                <a:latin typeface="+mn-lt"/>
                <a:cs typeface="Times New Roman" panose="02020603050405020304" pitchFamily="18" charset="0"/>
              </a:rPr>
              <a:t>kapilární </a:t>
            </a:r>
            <a:r>
              <a:rPr lang="cs-CZ" altLang="cs-CZ" sz="2400" dirty="0">
                <a:latin typeface="+mn-lt"/>
                <a:cs typeface="Times New Roman" panose="02020603050405020304" pitchFamily="18" charset="0"/>
              </a:rPr>
              <a:t>(vzlíná v kapilárních pórech půdy, rostlinami využitelná) a </a:t>
            </a:r>
            <a:endParaRPr lang="cs-CZ" altLang="cs-CZ" sz="2400" dirty="0" smtClean="0">
              <a:latin typeface="+mn-lt"/>
              <a:cs typeface="Times New Roman" panose="02020603050405020304" pitchFamily="18" charset="0"/>
            </a:endParaRPr>
          </a:p>
          <a:p>
            <a:pPr>
              <a:spcBef>
                <a:spcPct val="0"/>
              </a:spcBef>
              <a:buFontTx/>
              <a:buNone/>
            </a:pPr>
            <a:r>
              <a:rPr lang="cs-CZ" altLang="cs-CZ" sz="2400" b="1" dirty="0" smtClean="0">
                <a:latin typeface="+mn-lt"/>
                <a:cs typeface="Times New Roman" panose="02020603050405020304" pitchFamily="18" charset="0"/>
              </a:rPr>
              <a:t>gravitační </a:t>
            </a:r>
            <a:r>
              <a:rPr lang="cs-CZ" altLang="cs-CZ" sz="2400" dirty="0">
                <a:latin typeface="+mn-lt"/>
                <a:cs typeface="Times New Roman" panose="02020603050405020304" pitchFamily="18" charset="0"/>
              </a:rPr>
              <a:t>(proniká velkými póry ve směru zemské tíže</a:t>
            </a:r>
            <a:r>
              <a:rPr lang="cs-CZ" altLang="cs-CZ" sz="2400" dirty="0" smtClean="0">
                <a:latin typeface="+mn-lt"/>
                <a:cs typeface="Times New Roman" panose="02020603050405020304" pitchFamily="18" charset="0"/>
              </a:rPr>
              <a:t>).</a:t>
            </a:r>
          </a:p>
          <a:p>
            <a:pPr>
              <a:spcBef>
                <a:spcPct val="0"/>
              </a:spcBef>
              <a:buFontTx/>
              <a:buNone/>
            </a:pPr>
            <a:endParaRPr lang="cs-CZ" altLang="cs-CZ" sz="1000" dirty="0">
              <a:latin typeface="+mn-lt"/>
              <a:cs typeface="Times New Roman" panose="02020603050405020304" pitchFamily="18" charset="0"/>
            </a:endParaRPr>
          </a:p>
          <a:p>
            <a:pPr>
              <a:spcBef>
                <a:spcPct val="0"/>
              </a:spcBef>
              <a:buFontTx/>
              <a:buNone/>
            </a:pPr>
            <a:r>
              <a:rPr lang="cs-CZ" altLang="cs-CZ" sz="2400" dirty="0" smtClean="0">
                <a:latin typeface="+mn-lt"/>
                <a:cs typeface="Times New Roman" panose="02020603050405020304" pitchFamily="18" charset="0"/>
              </a:rPr>
              <a:t>Trvale </a:t>
            </a:r>
            <a:r>
              <a:rPr lang="cs-CZ" altLang="cs-CZ" sz="2400" dirty="0">
                <a:latin typeface="+mn-lt"/>
                <a:cs typeface="Times New Roman" panose="02020603050405020304" pitchFamily="18" charset="0"/>
              </a:rPr>
              <a:t>zamokřené půdy jsou málo prokysličené, nastávají redukční procesy.</a:t>
            </a:r>
            <a:endParaRPr lang="cs-CZ" altLang="cs-CZ" sz="1000" dirty="0">
              <a:latin typeface="+mn-lt"/>
              <a:cs typeface="Times New Roman" panose="02020603050405020304" pitchFamily="18" charset="0"/>
            </a:endParaRPr>
          </a:p>
          <a:p>
            <a:pPr>
              <a:spcBef>
                <a:spcPct val="0"/>
              </a:spcBef>
              <a:buFontTx/>
              <a:buNone/>
            </a:pPr>
            <a:r>
              <a:rPr lang="cs-CZ" altLang="cs-CZ" sz="2400" dirty="0" smtClean="0">
                <a:latin typeface="+mn-lt"/>
                <a:cs typeface="Times New Roman" panose="02020603050405020304" pitchFamily="18" charset="0"/>
              </a:rPr>
              <a:t>Trvale </a:t>
            </a:r>
            <a:r>
              <a:rPr lang="cs-CZ" altLang="cs-CZ" sz="2400" dirty="0">
                <a:latin typeface="+mn-lt"/>
                <a:cs typeface="Times New Roman" panose="02020603050405020304" pitchFamily="18" charset="0"/>
              </a:rPr>
              <a:t>zamrzlé půdy se nazývají </a:t>
            </a:r>
            <a:r>
              <a:rPr lang="cs-CZ" altLang="cs-CZ" sz="2400" b="1" dirty="0">
                <a:latin typeface="+mn-lt"/>
                <a:cs typeface="Times New Roman" panose="02020603050405020304" pitchFamily="18" charset="0"/>
              </a:rPr>
              <a:t>permafrost</a:t>
            </a:r>
            <a:r>
              <a:rPr lang="cs-CZ" altLang="cs-CZ" sz="2400" dirty="0">
                <a:latin typeface="+mn-lt"/>
                <a:cs typeface="Times New Roman" panose="02020603050405020304" pitchFamily="18" charset="0"/>
              </a:rPr>
              <a:t>.</a:t>
            </a:r>
            <a:endParaRPr lang="cs-CZ" altLang="cs-CZ" sz="1000" dirty="0">
              <a:latin typeface="+mn-lt"/>
              <a:cs typeface="Times New Roman" panose="02020603050405020304" pitchFamily="18" charset="0"/>
            </a:endParaRPr>
          </a:p>
          <a:p>
            <a:pPr>
              <a:spcBef>
                <a:spcPct val="0"/>
              </a:spcBef>
              <a:buFontTx/>
              <a:buNone/>
            </a:pPr>
            <a:r>
              <a:rPr lang="cs-CZ" altLang="cs-CZ" sz="2400" dirty="0">
                <a:cs typeface="Times New Roman" panose="02020603050405020304" pitchFamily="18" charset="0"/>
              </a:rPr>
              <a:t> </a:t>
            </a:r>
            <a:endParaRPr lang="cs-CZ" altLang="cs-CZ" sz="1000" dirty="0">
              <a:cs typeface="Times New Roman" panose="02020603050405020304" pitchFamily="18" charset="0"/>
            </a:endParaRPr>
          </a:p>
          <a:p>
            <a:pPr>
              <a:spcBef>
                <a:spcPct val="0"/>
              </a:spcBef>
              <a:buFontTx/>
              <a:buNone/>
            </a:pPr>
            <a:r>
              <a:rPr lang="cs-CZ" altLang="cs-CZ" sz="2400" b="1" dirty="0" err="1">
                <a:latin typeface="+mn-lt"/>
                <a:cs typeface="Times New Roman" panose="02020603050405020304" pitchFamily="18" charset="0"/>
              </a:rPr>
              <a:t>Hygrobiontní</a:t>
            </a:r>
            <a:r>
              <a:rPr lang="cs-CZ" altLang="cs-CZ" sz="2400" b="1" dirty="0">
                <a:latin typeface="+mn-lt"/>
                <a:cs typeface="Times New Roman" panose="02020603050405020304" pitchFamily="18" charset="0"/>
              </a:rPr>
              <a:t>, hygrofilní, mezofilní, xerofilní</a:t>
            </a:r>
            <a:r>
              <a:rPr lang="cs-CZ" altLang="cs-CZ" sz="2400" dirty="0">
                <a:latin typeface="+mn-lt"/>
                <a:cs typeface="Times New Roman" panose="02020603050405020304" pitchFamily="18" charset="0"/>
              </a:rPr>
              <a:t> organismy</a:t>
            </a:r>
            <a:r>
              <a:rPr lang="cs-CZ" altLang="cs-CZ" sz="2400" dirty="0">
                <a:cs typeface="Times New Roman" panose="02020603050405020304" pitchFamily="18" charset="0"/>
              </a:rPr>
              <a:t>.</a:t>
            </a:r>
            <a:endParaRPr lang="cs-CZ" altLang="cs-CZ" sz="1000" dirty="0">
              <a:cs typeface="Times New Roman" panose="02020603050405020304" pitchFamily="18" charset="0"/>
            </a:endParaRPr>
          </a:p>
        </p:txBody>
      </p:sp>
      <p:pic>
        <p:nvPicPr>
          <p:cNvPr id="5123"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2483" y="196437"/>
            <a:ext cx="4204859" cy="630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ovéPole 3"/>
          <p:cNvSpPr txBox="1">
            <a:spLocks noChangeArrowheads="1"/>
          </p:cNvSpPr>
          <p:nvPr/>
        </p:nvSpPr>
        <p:spPr bwMode="auto">
          <a:xfrm>
            <a:off x="7746780" y="4098925"/>
            <a:ext cx="3024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dirty="0">
                <a:solidFill>
                  <a:schemeClr val="bg1"/>
                </a:solidFill>
              </a:rPr>
              <a:t>letní hranice permafrostu na Sibiři</a:t>
            </a:r>
          </a:p>
        </p:txBody>
      </p:sp>
    </p:spTree>
    <p:extLst>
      <p:ext uri="{BB962C8B-B14F-4D97-AF65-F5344CB8AC3E}">
        <p14:creationId xmlns:p14="http://schemas.microsoft.com/office/powerpoint/2010/main" val="2411656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20836"/>
          </a:xfrm>
        </p:spPr>
        <p:txBody>
          <a:bodyPr>
            <a:normAutofit fontScale="90000"/>
          </a:bodyPr>
          <a:lstStyle/>
          <a:p>
            <a:pPr algn="ctr"/>
            <a:r>
              <a:rPr lang="cs-CZ" dirty="0" smtClean="0"/>
              <a:t/>
            </a:r>
            <a:br>
              <a:rPr lang="cs-CZ" dirty="0" smtClean="0"/>
            </a:br>
            <a:r>
              <a:rPr lang="cs-CZ" b="1" dirty="0" smtClean="0"/>
              <a:t>Permafrost</a:t>
            </a:r>
            <a:br>
              <a:rPr lang="cs-CZ" b="1" dirty="0" smtClean="0"/>
            </a:br>
            <a:endParaRPr lang="cs-CZ" b="1" dirty="0"/>
          </a:p>
        </p:txBody>
      </p:sp>
      <p:pic>
        <p:nvPicPr>
          <p:cNvPr id="4" name="Picture 2" descr="What is Permafros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44855" y="1945888"/>
            <a:ext cx="4682911" cy="34901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lobal Tipping Points | 1.2.2.4 Permafr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88" y="1812562"/>
            <a:ext cx="6601538" cy="375679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68388" y="1043121"/>
            <a:ext cx="11634307" cy="769441"/>
          </a:xfrm>
          <a:prstGeom prst="rect">
            <a:avLst/>
          </a:prstGeom>
        </p:spPr>
        <p:txBody>
          <a:bodyPr wrap="square">
            <a:spAutoFit/>
          </a:bodyPr>
          <a:lstStyle/>
          <a:p>
            <a:pPr algn="ctr"/>
            <a:r>
              <a:rPr lang="cs-CZ" sz="2200" b="1" dirty="0">
                <a:solidFill>
                  <a:srgbClr val="5F6368"/>
                </a:solidFill>
              </a:rPr>
              <a:t>Permafrost</a:t>
            </a:r>
            <a:r>
              <a:rPr lang="cs-CZ" sz="2200" dirty="0">
                <a:solidFill>
                  <a:srgbClr val="4D5156"/>
                </a:solidFill>
              </a:rPr>
              <a:t> (též věčně nebo dlouhodobě zmrzlá půda, </a:t>
            </a:r>
            <a:r>
              <a:rPr lang="cs-CZ" sz="2200" dirty="0" err="1">
                <a:solidFill>
                  <a:srgbClr val="4D5156"/>
                </a:solidFill>
              </a:rPr>
              <a:t>pergelisol</a:t>
            </a:r>
            <a:r>
              <a:rPr lang="cs-CZ" sz="2200" dirty="0">
                <a:solidFill>
                  <a:srgbClr val="4D5156"/>
                </a:solidFill>
              </a:rPr>
              <a:t>) je hornina, zvětralina nebo půda, jejíž teplota je po dobu dvou či více let nižší než 0 °C.</a:t>
            </a:r>
            <a:endParaRPr lang="cs-CZ" sz="2200" dirty="0"/>
          </a:p>
        </p:txBody>
      </p:sp>
      <p:sp>
        <p:nvSpPr>
          <p:cNvPr id="7" name="Zástupný symbol pro obsah 5"/>
          <p:cNvSpPr txBox="1">
            <a:spLocks/>
          </p:cNvSpPr>
          <p:nvPr/>
        </p:nvSpPr>
        <p:spPr>
          <a:xfrm>
            <a:off x="252486" y="5705863"/>
            <a:ext cx="11571104" cy="949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200" dirty="0" smtClean="0"/>
              <a:t>Tání permafrostu uvolňuje </a:t>
            </a:r>
            <a:r>
              <a:rPr lang="cs-CZ" sz="2200" b="1" dirty="0" smtClean="0"/>
              <a:t>skleníkové plyny – oxid uhličitý a metan </a:t>
            </a:r>
            <a:r>
              <a:rPr lang="cs-CZ" sz="2200" dirty="0" smtClean="0"/>
              <a:t>– do atmosféry, stejně jako </a:t>
            </a:r>
            <a:r>
              <a:rPr lang="cs-CZ" sz="2200" b="1" dirty="0" smtClean="0"/>
              <a:t>mění absorpční schopnosti půdy</a:t>
            </a:r>
            <a:r>
              <a:rPr lang="cs-CZ" sz="2200" dirty="0" smtClean="0"/>
              <a:t>. Ovšem ze studie, která byla nyní publikována v </a:t>
            </a:r>
            <a:r>
              <a:rPr lang="cs-CZ" sz="2200" dirty="0" err="1" smtClean="0"/>
              <a:t>Nature</a:t>
            </a:r>
            <a:r>
              <a:rPr lang="cs-CZ" sz="2200" dirty="0" smtClean="0"/>
              <a:t> </a:t>
            </a:r>
            <a:r>
              <a:rPr lang="cs-CZ" sz="2200" dirty="0" err="1" smtClean="0"/>
              <a:t>Climate</a:t>
            </a:r>
            <a:r>
              <a:rPr lang="cs-CZ" sz="2200" dirty="0" smtClean="0"/>
              <a:t> </a:t>
            </a:r>
            <a:r>
              <a:rPr lang="cs-CZ" sz="2200" dirty="0" err="1" smtClean="0"/>
              <a:t>Change</a:t>
            </a:r>
            <a:r>
              <a:rPr lang="cs-CZ" sz="2200" dirty="0" smtClean="0"/>
              <a:t> plyne, že </a:t>
            </a:r>
            <a:r>
              <a:rPr lang="cs-CZ" sz="2200" b="1" dirty="0" smtClean="0"/>
              <a:t>dopady tání permafrostu mohou být mnohem širší</a:t>
            </a:r>
            <a:r>
              <a:rPr lang="cs-CZ" sz="2200" dirty="0" smtClean="0"/>
              <a:t>.</a:t>
            </a:r>
            <a:endParaRPr lang="cs-CZ" sz="2200" dirty="0"/>
          </a:p>
        </p:txBody>
      </p:sp>
    </p:spTree>
    <p:extLst>
      <p:ext uri="{BB962C8B-B14F-4D97-AF65-F5344CB8AC3E}">
        <p14:creationId xmlns:p14="http://schemas.microsoft.com/office/powerpoint/2010/main" val="555087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What is Permafrost? Why It's Like the Glue for Rock and Soil - Earth H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0223" y="3755169"/>
            <a:ext cx="3234228" cy="259792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26630" name="Picture 6" descr="undefine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5033177" cy="35004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5610" y="0"/>
            <a:ext cx="5163048" cy="3500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8658" y="-16192"/>
            <a:ext cx="2438400" cy="3516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defin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500438"/>
            <a:ext cx="4476750" cy="33575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The big thaw: melting permafrost is causing a global problem - Geographic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4450" y="3516630"/>
            <a:ext cx="4612607" cy="335756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345546" y="47074"/>
            <a:ext cx="3457806" cy="646331"/>
          </a:xfrm>
          <a:prstGeom prst="rect">
            <a:avLst/>
          </a:prstGeom>
          <a:noFill/>
        </p:spPr>
        <p:txBody>
          <a:bodyPr wrap="none" rtlCol="0">
            <a:spAutoFit/>
          </a:bodyPr>
          <a:lstStyle/>
          <a:p>
            <a:pPr algn="ctr"/>
            <a:r>
              <a:rPr lang="cs-CZ" sz="3600" b="1" dirty="0" smtClean="0"/>
              <a:t>Tání permafrostu</a:t>
            </a:r>
            <a:endParaRPr lang="cs-CZ" sz="3600" b="1" dirty="0"/>
          </a:p>
        </p:txBody>
      </p:sp>
    </p:spTree>
    <p:extLst>
      <p:ext uri="{BB962C8B-B14F-4D97-AF65-F5344CB8AC3E}">
        <p14:creationId xmlns:p14="http://schemas.microsoft.com/office/powerpoint/2010/main" val="2418847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436111" y="259218"/>
            <a:ext cx="8582175" cy="6181339"/>
          </a:xfrm>
          <a:prstGeom prst="rect">
            <a:avLst/>
          </a:prstGeom>
        </p:spPr>
      </p:pic>
    </p:spTree>
    <p:extLst>
      <p:ext uri="{BB962C8B-B14F-4D97-AF65-F5344CB8AC3E}">
        <p14:creationId xmlns:p14="http://schemas.microsoft.com/office/powerpoint/2010/main" val="658282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20837"/>
          </a:xfrm>
        </p:spPr>
        <p:txBody>
          <a:bodyPr>
            <a:normAutofit fontScale="90000"/>
          </a:bodyPr>
          <a:lstStyle/>
          <a:p>
            <a:pPr algn="ctr"/>
            <a:r>
              <a:rPr lang="cs-CZ" sz="4000" b="1" dirty="0" smtClean="0"/>
              <a:t>Vlhkost</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309710" y="1095756"/>
            <a:ext cx="9408647" cy="5472021"/>
          </a:xfrm>
          <a:prstGeom prst="rect">
            <a:avLst/>
          </a:prstGeom>
        </p:spPr>
      </p:pic>
    </p:spTree>
    <p:extLst>
      <p:ext uri="{BB962C8B-B14F-4D97-AF65-F5344CB8AC3E}">
        <p14:creationId xmlns:p14="http://schemas.microsoft.com/office/powerpoint/2010/main" val="4052974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0249" y="222005"/>
            <a:ext cx="10515600" cy="779861"/>
          </a:xfrm>
        </p:spPr>
        <p:txBody>
          <a:bodyPr>
            <a:normAutofit/>
          </a:bodyPr>
          <a:lstStyle/>
          <a:p>
            <a:pPr algn="ctr"/>
            <a:r>
              <a:rPr lang="cs-CZ" sz="4000" b="1" dirty="0" smtClean="0"/>
              <a:t>Tolerance živočichů k vlhkosti</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2079731" y="1168843"/>
            <a:ext cx="8149599" cy="5184249"/>
          </a:xfrm>
          <a:prstGeom prst="rect">
            <a:avLst/>
          </a:prstGeom>
        </p:spPr>
      </p:pic>
    </p:spTree>
    <p:extLst>
      <p:ext uri="{BB962C8B-B14F-4D97-AF65-F5344CB8AC3E}">
        <p14:creationId xmlns:p14="http://schemas.microsoft.com/office/powerpoint/2010/main" val="1398319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6533"/>
            <a:ext cx="10515600" cy="918451"/>
          </a:xfrm>
        </p:spPr>
        <p:txBody>
          <a:bodyPr>
            <a:normAutofit/>
          </a:bodyPr>
          <a:lstStyle/>
          <a:p>
            <a:pPr algn="ctr"/>
            <a:r>
              <a:rPr lang="cs-CZ" sz="4000" b="1" dirty="0" smtClean="0"/>
              <a:t>Biologicky  významné sféry půdy</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743991" y="820695"/>
            <a:ext cx="6671949" cy="4895443"/>
          </a:xfrm>
          <a:prstGeom prst="rect">
            <a:avLst/>
          </a:prstGeom>
        </p:spPr>
      </p:pic>
      <p:sp>
        <p:nvSpPr>
          <p:cNvPr id="5" name="Obdélník 4"/>
          <p:cNvSpPr/>
          <p:nvPr/>
        </p:nvSpPr>
        <p:spPr>
          <a:xfrm>
            <a:off x="278295" y="5634914"/>
            <a:ext cx="11759979" cy="1077218"/>
          </a:xfrm>
          <a:prstGeom prst="rect">
            <a:avLst/>
          </a:prstGeom>
        </p:spPr>
        <p:txBody>
          <a:bodyPr wrap="square">
            <a:spAutoFit/>
          </a:bodyPr>
          <a:lstStyle/>
          <a:p>
            <a:r>
              <a:rPr lang="cs-CZ" sz="1600" dirty="0">
                <a:solidFill>
                  <a:srgbClr val="222222"/>
                </a:solidFill>
                <a:latin typeface="arial" panose="020B0604020202020204" pitchFamily="34" charset="0"/>
              </a:rPr>
              <a:t>Biologicky významné sféry (funkční domény; blíže popsány v textu) v půdě představují hlavní systémy aktivity a regulace, v nichž probíhá vstup organických látek do půdy a rozklad organické hmoty. Mají tři obecné komponenty: </a:t>
            </a:r>
            <a:r>
              <a:rPr lang="cs-CZ" sz="1600" b="1" dirty="0">
                <a:solidFill>
                  <a:srgbClr val="222222"/>
                </a:solidFill>
                <a:latin typeface="arial" panose="020B0604020202020204" pitchFamily="34" charset="0"/>
              </a:rPr>
              <a:t>zdroje (opad, půdní organická hmota atd.), rozkladače (mikroorganismy, enzymy) a regulátory (makroorganismy</a:t>
            </a:r>
            <a:r>
              <a:rPr lang="cs-CZ" sz="1600" dirty="0">
                <a:solidFill>
                  <a:srgbClr val="222222"/>
                </a:solidFill>
                <a:latin typeface="arial" panose="020B0604020202020204" pitchFamily="34" charset="0"/>
              </a:rPr>
              <a:t>, zajišťující mimo jiné vytváření sfér a míchání a transport materiálů). Hranice mezi sférami nejsou ostré a někdy je ani nelze určit.</a:t>
            </a:r>
            <a:endParaRPr lang="cs-CZ" sz="1600" dirty="0"/>
          </a:p>
        </p:txBody>
      </p:sp>
      <p:pic>
        <p:nvPicPr>
          <p:cNvPr id="6" name="Obrázek 5"/>
          <p:cNvPicPr>
            <a:picLocks noChangeAspect="1"/>
          </p:cNvPicPr>
          <p:nvPr/>
        </p:nvPicPr>
        <p:blipFill>
          <a:blip r:embed="rId3"/>
          <a:stretch>
            <a:fillRect/>
          </a:stretch>
        </p:blipFill>
        <p:spPr>
          <a:xfrm>
            <a:off x="7881636" y="901918"/>
            <a:ext cx="3631217" cy="4732996"/>
          </a:xfrm>
          <a:prstGeom prst="rect">
            <a:avLst/>
          </a:prstGeom>
        </p:spPr>
      </p:pic>
    </p:spTree>
    <p:extLst>
      <p:ext uri="{BB962C8B-B14F-4D97-AF65-F5344CB8AC3E}">
        <p14:creationId xmlns:p14="http://schemas.microsoft.com/office/powerpoint/2010/main" val="1049624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210434" y="0"/>
            <a:ext cx="9771132" cy="6858000"/>
          </a:xfrm>
          <a:prstGeom prst="rect">
            <a:avLst/>
          </a:prstGeom>
        </p:spPr>
      </p:pic>
      <p:sp>
        <p:nvSpPr>
          <p:cNvPr id="4" name="TextovéPole 3"/>
          <p:cNvSpPr txBox="1"/>
          <p:nvPr/>
        </p:nvSpPr>
        <p:spPr>
          <a:xfrm>
            <a:off x="3733800" y="104775"/>
            <a:ext cx="4773551" cy="615553"/>
          </a:xfrm>
          <a:prstGeom prst="rect">
            <a:avLst/>
          </a:prstGeom>
          <a:noFill/>
        </p:spPr>
        <p:txBody>
          <a:bodyPr wrap="none" rtlCol="0">
            <a:spAutoFit/>
          </a:bodyPr>
          <a:lstStyle/>
          <a:p>
            <a:r>
              <a:rPr lang="cs-CZ" sz="3400" dirty="0"/>
              <a:t>Z</a:t>
            </a:r>
            <a:r>
              <a:rPr lang="cs-CZ" sz="3400" dirty="0" smtClean="0"/>
              <a:t>dravá půda je plná života</a:t>
            </a:r>
            <a:endParaRPr lang="cs-CZ" sz="3400" dirty="0"/>
          </a:p>
        </p:txBody>
      </p:sp>
    </p:spTree>
    <p:extLst>
      <p:ext uri="{BB962C8B-B14F-4D97-AF65-F5344CB8AC3E}">
        <p14:creationId xmlns:p14="http://schemas.microsoft.com/office/powerpoint/2010/main" val="3062487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3825" y="365125"/>
            <a:ext cx="7239000" cy="1177925"/>
          </a:xfrm>
        </p:spPr>
        <p:txBody>
          <a:bodyPr>
            <a:normAutofit/>
          </a:bodyPr>
          <a:lstStyle/>
          <a:p>
            <a:r>
              <a:rPr lang="cs-CZ" sz="4000" dirty="0" smtClean="0"/>
              <a:t>(Legenda k předchozímu obrázku)</a:t>
            </a:r>
            <a:endParaRPr lang="cs-CZ" sz="4000" dirty="0"/>
          </a:p>
        </p:txBody>
      </p:sp>
      <p:sp>
        <p:nvSpPr>
          <p:cNvPr id="3" name="Zástupný symbol pro obsah 2"/>
          <p:cNvSpPr>
            <a:spLocks noGrp="1"/>
          </p:cNvSpPr>
          <p:nvPr>
            <p:ph idx="1"/>
          </p:nvPr>
        </p:nvSpPr>
        <p:spPr>
          <a:xfrm>
            <a:off x="323850" y="1825625"/>
            <a:ext cx="11563350" cy="4351338"/>
          </a:xfrm>
        </p:spPr>
        <p:txBody>
          <a:bodyPr>
            <a:normAutofit lnSpcReduction="10000"/>
          </a:bodyPr>
          <a:lstStyle/>
          <a:p>
            <a:pPr marL="0" indent="0">
              <a:buNone/>
            </a:pPr>
            <a:r>
              <a:rPr lang="cs-CZ" b="1" dirty="0"/>
              <a:t>Zdravá půda je plná života</a:t>
            </a:r>
            <a:r>
              <a:rPr lang="cs-CZ" dirty="0"/>
              <a:t>: 1 – kapradina lesní; 2 — rejsek; 3—Březnová moucha; 4 – </a:t>
            </a:r>
            <a:r>
              <a:rPr lang="cs-CZ" dirty="0" err="1"/>
              <a:t>mykorhizní</a:t>
            </a:r>
            <a:r>
              <a:rPr lang="cs-CZ" dirty="0"/>
              <a:t> houba (</a:t>
            </a:r>
            <a:r>
              <a:rPr lang="cs-CZ" dirty="0" err="1"/>
              <a:t>Russula</a:t>
            </a:r>
            <a:r>
              <a:rPr lang="cs-CZ" dirty="0"/>
              <a:t>); 5—stonožka; 6 – </a:t>
            </a:r>
            <a:r>
              <a:rPr lang="cs-CZ" dirty="0" err="1"/>
              <a:t>drabčí</a:t>
            </a:r>
            <a:r>
              <a:rPr lang="cs-CZ" dirty="0"/>
              <a:t> brouk; 7 – šnek; 8— </a:t>
            </a:r>
            <a:r>
              <a:rPr lang="cs-CZ" dirty="0" err="1"/>
              <a:t>hlemýžravý</a:t>
            </a:r>
            <a:r>
              <a:rPr lang="cs-CZ" dirty="0"/>
              <a:t> střevlík; 9—tatínek dlouhonohý; 10 – larva mouchy vojáka; 11 – užovka kroužková; 12 – larva jeřábu; 13 – půdní ploštěnka; 14 – půdní stonožka; 15 – </a:t>
            </a:r>
            <a:r>
              <a:rPr lang="cs-CZ" dirty="0" err="1"/>
              <a:t>Woodlouse</a:t>
            </a:r>
            <a:r>
              <a:rPr lang="cs-CZ" dirty="0"/>
              <a:t>; 16 – larva světlušky; 17 – vlákna (hyfy) půdních hub; 18 – mravenci se svými larvami a kuklami; 19 – bakterie a aktinomycety; 20 — žížala; 21 – </a:t>
            </a:r>
            <a:r>
              <a:rPr lang="cs-CZ" dirty="0" err="1"/>
              <a:t>potworms</a:t>
            </a:r>
            <a:r>
              <a:rPr lang="cs-CZ" dirty="0"/>
              <a:t>; 22 – larva brouka klikajícího; 23 – roztoč </a:t>
            </a:r>
            <a:r>
              <a:rPr lang="cs-CZ" dirty="0" err="1"/>
              <a:t>pancířník</a:t>
            </a:r>
            <a:r>
              <a:rPr lang="cs-CZ" dirty="0"/>
              <a:t>; 24 – chvostoskok; 25 – háďátka; 26 – prvoci a řasy: (a) prvoci z rodu </a:t>
            </a:r>
            <a:r>
              <a:rPr lang="cs-CZ" dirty="0" err="1"/>
              <a:t>testati</a:t>
            </a:r>
            <a:r>
              <a:rPr lang="cs-CZ" dirty="0"/>
              <a:t>, (b, c) prvoci s řasinkami, (d) modrozelené řasy, (e) </a:t>
            </a:r>
            <a:r>
              <a:rPr lang="cs-CZ" dirty="0" err="1"/>
              <a:t>heliozoa</a:t>
            </a:r>
            <a:r>
              <a:rPr lang="cs-CZ" dirty="0"/>
              <a:t>; 27 – </a:t>
            </a:r>
            <a:r>
              <a:rPr lang="cs-CZ" dirty="0" err="1"/>
              <a:t>symphylan</a:t>
            </a:r>
            <a:r>
              <a:rPr lang="cs-CZ" dirty="0"/>
              <a:t>; 28—</a:t>
            </a:r>
            <a:r>
              <a:rPr lang="cs-CZ" dirty="0" err="1"/>
              <a:t>dipluran</a:t>
            </a:r>
            <a:r>
              <a:rPr lang="cs-CZ" dirty="0"/>
              <a:t>; 29—</a:t>
            </a:r>
            <a:r>
              <a:rPr lang="cs-CZ" dirty="0" err="1"/>
              <a:t>Proturan</a:t>
            </a:r>
            <a:r>
              <a:rPr lang="cs-CZ" dirty="0"/>
              <a:t>; 30 – nymfa cikády; 31 – </a:t>
            </a:r>
            <a:r>
              <a:rPr lang="cs-CZ" dirty="0" err="1"/>
              <a:t>pauropod</a:t>
            </a:r>
            <a:r>
              <a:rPr lang="cs-CZ" dirty="0"/>
              <a:t>; 32 — </a:t>
            </a:r>
            <a:r>
              <a:rPr lang="cs-CZ" dirty="0" err="1"/>
              <a:t>Pseudoštír</a:t>
            </a:r>
            <a:r>
              <a:rPr lang="cs-CZ" dirty="0"/>
              <a:t>; 33 – </a:t>
            </a:r>
            <a:r>
              <a:rPr lang="cs-CZ" dirty="0" err="1"/>
              <a:t>Rotifer</a:t>
            </a:r>
            <a:r>
              <a:rPr lang="cs-CZ" dirty="0"/>
              <a:t>; 34 – </a:t>
            </a:r>
            <a:r>
              <a:rPr lang="cs-CZ" dirty="0" err="1"/>
              <a:t>želvušky</a:t>
            </a:r>
            <a:r>
              <a:rPr lang="cs-CZ" dirty="0"/>
              <a:t>; 35 – larva brouka skarabea. (Převzato z J. </a:t>
            </a:r>
            <a:r>
              <a:rPr lang="cs-CZ" dirty="0" err="1"/>
              <a:t>Nardi</a:t>
            </a:r>
            <a:r>
              <a:rPr lang="cs-CZ" dirty="0"/>
              <a:t> 2007, University of Chicago </a:t>
            </a:r>
            <a:r>
              <a:rPr lang="cs-CZ" dirty="0" err="1"/>
              <a:t>Press</a:t>
            </a:r>
            <a:r>
              <a:rPr lang="cs-CZ" dirty="0"/>
              <a:t>.)</a:t>
            </a:r>
          </a:p>
        </p:txBody>
      </p:sp>
    </p:spTree>
    <p:extLst>
      <p:ext uri="{BB962C8B-B14F-4D97-AF65-F5344CB8AC3E}">
        <p14:creationId xmlns:p14="http://schemas.microsoft.com/office/powerpoint/2010/main" val="24547322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85643"/>
            <a:ext cx="10515600" cy="776467"/>
          </a:xfrm>
        </p:spPr>
        <p:txBody>
          <a:bodyPr>
            <a:normAutofit fontScale="90000"/>
          </a:bodyPr>
          <a:lstStyle/>
          <a:p>
            <a:r>
              <a:rPr lang="cs-CZ" b="1" dirty="0" smtClean="0"/>
              <a:t/>
            </a:r>
            <a:br>
              <a:rPr lang="cs-CZ" b="1" dirty="0" smtClean="0"/>
            </a:br>
            <a:r>
              <a:rPr lang="cs-CZ" b="1" dirty="0"/>
              <a:t>	</a:t>
            </a:r>
            <a:r>
              <a:rPr lang="cs-CZ" b="1" dirty="0" smtClean="0"/>
              <a:t>			Půda </a:t>
            </a:r>
            <a:r>
              <a:rPr lang="cs-CZ" b="1" dirty="0"/>
              <a:t>je plná života</a:t>
            </a:r>
            <a:br>
              <a:rPr lang="cs-CZ" b="1" dirty="0"/>
            </a:br>
            <a:endParaRPr lang="cs-CZ" dirty="0"/>
          </a:p>
        </p:txBody>
      </p:sp>
      <p:sp>
        <p:nvSpPr>
          <p:cNvPr id="3" name="Zástupný symbol pro obsah 2"/>
          <p:cNvSpPr>
            <a:spLocks noGrp="1"/>
          </p:cNvSpPr>
          <p:nvPr>
            <p:ph idx="1"/>
          </p:nvPr>
        </p:nvSpPr>
        <p:spPr>
          <a:xfrm>
            <a:off x="438150" y="1114425"/>
            <a:ext cx="11306175" cy="5391150"/>
          </a:xfrm>
        </p:spPr>
        <p:txBody>
          <a:bodyPr>
            <a:normAutofit lnSpcReduction="10000"/>
          </a:bodyPr>
          <a:lstStyle/>
          <a:p>
            <a:pPr marL="0" indent="0">
              <a:buNone/>
            </a:pPr>
            <a:r>
              <a:rPr lang="cs-CZ" dirty="0"/>
              <a:t>Kromě </a:t>
            </a:r>
            <a:r>
              <a:rPr lang="cs-CZ" b="1" dirty="0"/>
              <a:t>neživých minerálních složek půdy a mrtvé organické hmoty </a:t>
            </a:r>
            <a:r>
              <a:rPr lang="cs-CZ" dirty="0"/>
              <a:t>se půda skládá také </a:t>
            </a:r>
            <a:r>
              <a:rPr lang="cs-CZ" b="1" dirty="0"/>
              <a:t>z různých živých organismů</a:t>
            </a:r>
            <a:r>
              <a:rPr lang="cs-CZ" dirty="0"/>
              <a:t>, a to jak </a:t>
            </a:r>
            <a:r>
              <a:rPr lang="cs-CZ" b="1" dirty="0"/>
              <a:t>fauny</a:t>
            </a:r>
            <a:r>
              <a:rPr lang="cs-CZ" dirty="0"/>
              <a:t> (zvířat), tak </a:t>
            </a:r>
            <a:r>
              <a:rPr lang="cs-CZ" b="1" dirty="0"/>
              <a:t>flóry</a:t>
            </a:r>
            <a:r>
              <a:rPr lang="cs-CZ" dirty="0"/>
              <a:t> (rostliny, bakterie, </a:t>
            </a:r>
            <a:r>
              <a:rPr lang="cs-CZ" dirty="0" err="1"/>
              <a:t>archea</a:t>
            </a:r>
            <a:r>
              <a:rPr lang="cs-CZ" dirty="0"/>
              <a:t> a houby). Tyto organismy jsou klasifikovány několika způsoby, přičemž nejjednodušší klasifikace je založena na jejich relativní velikosti a fyziologii. </a:t>
            </a:r>
            <a:endParaRPr lang="cs-CZ" dirty="0" smtClean="0"/>
          </a:p>
          <a:p>
            <a:r>
              <a:rPr lang="cs-CZ" b="1" dirty="0"/>
              <a:t>Mikroflóra</a:t>
            </a:r>
            <a:r>
              <a:rPr lang="cs-CZ" dirty="0"/>
              <a:t> (bakterie a mikroskopické houby a řasy)</a:t>
            </a:r>
          </a:p>
          <a:p>
            <a:r>
              <a:rPr lang="cs-CZ" b="1" dirty="0"/>
              <a:t>Houby</a:t>
            </a:r>
            <a:r>
              <a:rPr lang="cs-CZ" dirty="0"/>
              <a:t> (houby a jiné </a:t>
            </a:r>
            <a:r>
              <a:rPr lang="cs-CZ" dirty="0" err="1"/>
              <a:t>makrohouby</a:t>
            </a:r>
            <a:r>
              <a:rPr lang="cs-CZ" dirty="0"/>
              <a:t>)</a:t>
            </a:r>
          </a:p>
          <a:p>
            <a:r>
              <a:rPr lang="cs-CZ" b="1" dirty="0"/>
              <a:t>Rostliny</a:t>
            </a:r>
            <a:r>
              <a:rPr lang="cs-CZ" dirty="0"/>
              <a:t> (mechy, lišejníky, játrovky a cévnaté rostliny)</a:t>
            </a:r>
          </a:p>
          <a:p>
            <a:r>
              <a:rPr lang="cs-CZ" b="1" dirty="0"/>
              <a:t>Mikrofauna</a:t>
            </a:r>
            <a:r>
              <a:rPr lang="cs-CZ" dirty="0"/>
              <a:t> (</a:t>
            </a:r>
            <a:r>
              <a:rPr lang="cs-CZ" u="sng" dirty="0"/>
              <a:t>prvoci</a:t>
            </a:r>
            <a:r>
              <a:rPr lang="cs-CZ" dirty="0"/>
              <a:t>)</a:t>
            </a:r>
          </a:p>
          <a:p>
            <a:r>
              <a:rPr lang="cs-CZ" b="1" dirty="0" err="1"/>
              <a:t>Mesofauna</a:t>
            </a:r>
            <a:r>
              <a:rPr lang="cs-CZ" dirty="0"/>
              <a:t> (hlístice, vířníci, </a:t>
            </a:r>
            <a:r>
              <a:rPr lang="cs-CZ" dirty="0" err="1"/>
              <a:t>želvušky</a:t>
            </a:r>
            <a:r>
              <a:rPr lang="cs-CZ" dirty="0"/>
              <a:t>, žížaly a menší členovci, jako jsou chvostoskoci a roztoči)</a:t>
            </a:r>
          </a:p>
          <a:p>
            <a:r>
              <a:rPr lang="cs-CZ" b="1" dirty="0" err="1"/>
              <a:t>Makrofauna</a:t>
            </a:r>
            <a:r>
              <a:rPr lang="cs-CZ" dirty="0"/>
              <a:t> (větší členovci jako stonožky a brouci, stejnonožci, měkkýši, </a:t>
            </a:r>
            <a:r>
              <a:rPr lang="cs-CZ" u="sng" dirty="0"/>
              <a:t>žížaly</a:t>
            </a:r>
            <a:r>
              <a:rPr lang="cs-CZ" dirty="0"/>
              <a:t> a obratlovci)</a:t>
            </a:r>
          </a:p>
          <a:p>
            <a:pPr marL="0" indent="0">
              <a:buNone/>
            </a:pPr>
            <a:endParaRPr lang="cs-CZ" dirty="0"/>
          </a:p>
        </p:txBody>
      </p:sp>
    </p:spTree>
    <p:extLst>
      <p:ext uri="{BB962C8B-B14F-4D97-AF65-F5344CB8AC3E}">
        <p14:creationId xmlns:p14="http://schemas.microsoft.com/office/powerpoint/2010/main" val="3457394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p:txBody>
          <a:bodyPr/>
          <a:lstStyle/>
          <a:p>
            <a:r>
              <a:rPr lang="cs-CZ" dirty="0" err="1" smtClean="0"/>
              <a:t>Pedosféra</a:t>
            </a:r>
            <a:r>
              <a:rPr lang="cs-CZ" dirty="0" smtClean="0"/>
              <a:t> – půda jako prostředí</a:t>
            </a:r>
          </a:p>
          <a:p>
            <a:r>
              <a:rPr lang="cs-CZ" dirty="0" smtClean="0"/>
              <a:t>Vznik půdy</a:t>
            </a:r>
          </a:p>
          <a:p>
            <a:r>
              <a:rPr lang="cs-CZ" dirty="0" smtClean="0"/>
              <a:t>Funkce půdy</a:t>
            </a:r>
          </a:p>
          <a:p>
            <a:r>
              <a:rPr lang="cs-CZ" dirty="0" smtClean="0"/>
              <a:t>Struktura a složení půdy</a:t>
            </a:r>
          </a:p>
          <a:p>
            <a:r>
              <a:rPr lang="cs-CZ" dirty="0" smtClean="0"/>
              <a:t>Vlastnosti půdy</a:t>
            </a:r>
          </a:p>
          <a:p>
            <a:r>
              <a:rPr lang="cs-CZ" dirty="0" err="1" smtClean="0"/>
              <a:t>Edafon</a:t>
            </a:r>
            <a:r>
              <a:rPr lang="cs-CZ" dirty="0" smtClean="0"/>
              <a:t> - půdní organismy</a:t>
            </a:r>
          </a:p>
          <a:p>
            <a:r>
              <a:rPr lang="cs-CZ" dirty="0" smtClean="0"/>
              <a:t>Půda jako </a:t>
            </a:r>
            <a:r>
              <a:rPr lang="cs-CZ" dirty="0" err="1" smtClean="0"/>
              <a:t>ekosytém</a:t>
            </a:r>
            <a:endParaRPr lang="cs-CZ" dirty="0" smtClean="0"/>
          </a:p>
          <a:p>
            <a:r>
              <a:rPr lang="cs-CZ" dirty="0" smtClean="0"/>
              <a:t>Půda a biodiverzita</a:t>
            </a:r>
          </a:p>
          <a:p>
            <a:endParaRPr lang="cs-CZ" dirty="0"/>
          </a:p>
        </p:txBody>
      </p:sp>
      <p:sp>
        <p:nvSpPr>
          <p:cNvPr id="4" name="Zástupný symbol pro obsah 3"/>
          <p:cNvSpPr>
            <a:spLocks noGrp="1"/>
          </p:cNvSpPr>
          <p:nvPr>
            <p:ph sz="half" idx="2"/>
          </p:nvPr>
        </p:nvSpPr>
        <p:spPr/>
        <p:txBody>
          <a:bodyPr/>
          <a:lstStyle/>
          <a:p>
            <a:r>
              <a:rPr lang="cs-CZ" dirty="0" smtClean="0"/>
              <a:t>Humus a jeho význam</a:t>
            </a:r>
          </a:p>
          <a:p>
            <a:r>
              <a:rPr lang="cs-CZ" dirty="0" smtClean="0"/>
              <a:t>Chemické faktory půdy</a:t>
            </a:r>
          </a:p>
          <a:p>
            <a:r>
              <a:rPr lang="cs-CZ" dirty="0" smtClean="0"/>
              <a:t>Půdní druhy</a:t>
            </a:r>
          </a:p>
          <a:p>
            <a:r>
              <a:rPr lang="cs-CZ" dirty="0" smtClean="0"/>
              <a:t>Půdní profil a horizont</a:t>
            </a:r>
          </a:p>
          <a:p>
            <a:r>
              <a:rPr lang="cs-CZ" dirty="0" smtClean="0"/>
              <a:t>Půdní typy</a:t>
            </a:r>
          </a:p>
          <a:p>
            <a:r>
              <a:rPr lang="cs-CZ" dirty="0" smtClean="0"/>
              <a:t>Ohrožení a ochrana půdy</a:t>
            </a:r>
          </a:p>
          <a:p>
            <a:r>
              <a:rPr lang="cs-CZ" dirty="0" smtClean="0"/>
              <a:t>Degradace a kontaminace půdy</a:t>
            </a:r>
          </a:p>
          <a:p>
            <a:r>
              <a:rPr lang="cs-CZ" dirty="0" smtClean="0"/>
              <a:t>Půda a lidstvo</a:t>
            </a:r>
            <a:endParaRPr lang="cs-CZ" dirty="0"/>
          </a:p>
        </p:txBody>
      </p:sp>
      <p:sp>
        <p:nvSpPr>
          <p:cNvPr id="5" name="Nadpis 1"/>
          <p:cNvSpPr>
            <a:spLocks noGrp="1"/>
          </p:cNvSpPr>
          <p:nvPr>
            <p:ph type="title"/>
          </p:nvPr>
        </p:nvSpPr>
        <p:spPr>
          <a:xfrm>
            <a:off x="838200" y="102735"/>
            <a:ext cx="10515600" cy="1325563"/>
          </a:xfrm>
        </p:spPr>
        <p:txBody>
          <a:bodyPr>
            <a:normAutofit/>
          </a:bodyPr>
          <a:lstStyle/>
          <a:p>
            <a:pPr algn="ctr"/>
            <a:r>
              <a:rPr lang="cs-CZ" sz="4000" b="1" dirty="0" smtClean="0"/>
              <a:t>Osnova přednášky</a:t>
            </a:r>
            <a:endParaRPr lang="cs-CZ" sz="4000" b="1" dirty="0"/>
          </a:p>
        </p:txBody>
      </p:sp>
    </p:spTree>
    <p:extLst>
      <p:ext uri="{BB962C8B-B14F-4D97-AF65-F5344CB8AC3E}">
        <p14:creationId xmlns:p14="http://schemas.microsoft.com/office/powerpoint/2010/main" val="297501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6869927" y="4330726"/>
            <a:ext cx="2632212" cy="961274"/>
          </a:xfrm>
          <a:prstGeom prst="rect">
            <a:avLst/>
          </a:prstGeom>
        </p:spPr>
      </p:pic>
      <p:pic>
        <p:nvPicPr>
          <p:cNvPr id="6" name="Zástupný symbol pro obsah 3"/>
          <p:cNvPicPr>
            <a:picLocks noChangeAspect="1"/>
          </p:cNvPicPr>
          <p:nvPr/>
        </p:nvPicPr>
        <p:blipFill>
          <a:blip r:embed="rId3"/>
          <a:stretch>
            <a:fillRect/>
          </a:stretch>
        </p:blipFill>
        <p:spPr>
          <a:xfrm>
            <a:off x="8915242" y="787605"/>
            <a:ext cx="2737289" cy="2997067"/>
          </a:xfrm>
          <a:prstGeom prst="rect">
            <a:avLst/>
          </a:prstGeom>
        </p:spPr>
      </p:pic>
      <p:sp>
        <p:nvSpPr>
          <p:cNvPr id="2" name="Nadpis 1"/>
          <p:cNvSpPr>
            <a:spLocks noGrp="1"/>
          </p:cNvSpPr>
          <p:nvPr>
            <p:ph type="title"/>
          </p:nvPr>
        </p:nvSpPr>
        <p:spPr>
          <a:xfrm>
            <a:off x="2280903" y="214051"/>
            <a:ext cx="7168763" cy="907084"/>
          </a:xfrm>
        </p:spPr>
        <p:txBody>
          <a:bodyPr>
            <a:normAutofit/>
          </a:bodyPr>
          <a:lstStyle/>
          <a:p>
            <a:pPr algn="ctr"/>
            <a:r>
              <a:rPr lang="cs-CZ" sz="4000" b="1" dirty="0" smtClean="0"/>
              <a:t>Organizace půdního života</a:t>
            </a:r>
            <a:endParaRPr lang="cs-CZ" sz="4000" b="1" dirty="0"/>
          </a:p>
        </p:txBody>
      </p:sp>
      <p:sp>
        <p:nvSpPr>
          <p:cNvPr id="7" name="Zástupný symbol pro obsah 5"/>
          <p:cNvSpPr txBox="1">
            <a:spLocks/>
          </p:cNvSpPr>
          <p:nvPr/>
        </p:nvSpPr>
        <p:spPr>
          <a:xfrm>
            <a:off x="317631" y="3898946"/>
            <a:ext cx="11561477" cy="261866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200" dirty="0" smtClean="0">
                <a:solidFill>
                  <a:srgbClr val="444444"/>
                </a:solidFill>
                <a:latin typeface="Arial CE" panose="020B0604020202020204" pitchFamily="34" charset="0"/>
              </a:rPr>
              <a:t>     </a:t>
            </a:r>
            <a:r>
              <a:rPr lang="cs-CZ" sz="2000" dirty="0" smtClean="0">
                <a:solidFill>
                  <a:srgbClr val="444444"/>
                </a:solidFill>
                <a:latin typeface="Arial CE" panose="020B0604020202020204" pitchFamily="34" charset="0"/>
              </a:rPr>
              <a:t>Život v půdě je organizován do různých </a:t>
            </a:r>
            <a:r>
              <a:rPr lang="cs-CZ" sz="2000" b="1" dirty="0" smtClean="0">
                <a:solidFill>
                  <a:srgbClr val="444444"/>
                </a:solidFill>
                <a:latin typeface="Arial CE" panose="020B0604020202020204" pitchFamily="34" charset="0"/>
              </a:rPr>
              <a:t>subsystémů a sfér :</a:t>
            </a:r>
            <a:r>
              <a:rPr lang="cs-CZ" sz="2000" dirty="0" smtClean="0">
                <a:solidFill>
                  <a:srgbClr val="444444"/>
                </a:solidFill>
                <a:latin typeface="Arial CE" panose="020B0604020202020204" pitchFamily="34" charset="0"/>
              </a:rPr>
              <a:t>  </a:t>
            </a:r>
          </a:p>
          <a:p>
            <a:pPr lvl="1"/>
            <a:r>
              <a:rPr lang="cs-CZ" sz="1600" b="1" dirty="0" smtClean="0">
                <a:solidFill>
                  <a:srgbClr val="444444"/>
                </a:solidFill>
                <a:latin typeface="Arial CE" panose="020B0604020202020204" pitchFamily="34" charset="0"/>
              </a:rPr>
              <a:t>Rhizosféra -</a:t>
            </a:r>
            <a:r>
              <a:rPr lang="cs-CZ" sz="1600" dirty="0" smtClean="0">
                <a:solidFill>
                  <a:srgbClr val="444444"/>
                </a:solidFill>
                <a:latin typeface="Arial CE" panose="020B0604020202020204" pitchFamily="34" charset="0"/>
              </a:rPr>
              <a:t> sféra vlivu kořenů rostlin - žije mnohonásobně více mikroorganismů 	než ve volné půdě; </a:t>
            </a:r>
          </a:p>
          <a:p>
            <a:pPr lvl="1"/>
            <a:r>
              <a:rPr lang="cs-CZ" sz="1600" b="1" dirty="0" smtClean="0">
                <a:solidFill>
                  <a:srgbClr val="444444"/>
                </a:solidFill>
                <a:latin typeface="Arial CE" panose="020B0604020202020204" pitchFamily="34" charset="0"/>
              </a:rPr>
              <a:t>Fotosféra - sféra</a:t>
            </a:r>
            <a:r>
              <a:rPr lang="cs-CZ" sz="1600" dirty="0" smtClean="0">
                <a:solidFill>
                  <a:srgbClr val="444444"/>
                </a:solidFill>
                <a:latin typeface="Arial CE" panose="020B0604020202020204" pitchFamily="34" charset="0"/>
              </a:rPr>
              <a:t> </a:t>
            </a:r>
            <a:r>
              <a:rPr lang="cs-CZ" sz="1600" dirty="0" err="1" smtClean="0">
                <a:solidFill>
                  <a:srgbClr val="444444"/>
                </a:solidFill>
                <a:latin typeface="Arial CE" panose="020B0604020202020204" pitchFamily="34" charset="0"/>
              </a:rPr>
              <a:t>fotosyntetizujích</a:t>
            </a:r>
            <a:r>
              <a:rPr lang="cs-CZ" sz="1600" dirty="0" smtClean="0">
                <a:solidFill>
                  <a:srgbClr val="444444"/>
                </a:solidFill>
                <a:latin typeface="Arial CE" panose="020B0604020202020204" pitchFamily="34" charset="0"/>
              </a:rPr>
              <a:t> řas; </a:t>
            </a:r>
          </a:p>
          <a:p>
            <a:pPr lvl="1"/>
            <a:r>
              <a:rPr lang="cs-CZ" sz="1600" b="1" dirty="0" err="1" smtClean="0">
                <a:solidFill>
                  <a:srgbClr val="444444"/>
                </a:solidFill>
                <a:latin typeface="Arial CE" panose="020B0604020202020204" pitchFamily="34" charset="0"/>
              </a:rPr>
              <a:t>Detritosféra</a:t>
            </a:r>
            <a:r>
              <a:rPr lang="cs-CZ" sz="1600" b="1" dirty="0" smtClean="0">
                <a:solidFill>
                  <a:srgbClr val="444444"/>
                </a:solidFill>
                <a:latin typeface="Arial CE" panose="020B0604020202020204" pitchFamily="34" charset="0"/>
              </a:rPr>
              <a:t> - </a:t>
            </a:r>
            <a:r>
              <a:rPr lang="cs-CZ" sz="1600" dirty="0" smtClean="0">
                <a:solidFill>
                  <a:srgbClr val="444444"/>
                </a:solidFill>
                <a:latin typeface="Arial CE" panose="020B0604020202020204" pitchFamily="34" charset="0"/>
              </a:rPr>
              <a:t>intenzivní rozkladné procesy; </a:t>
            </a:r>
          </a:p>
          <a:p>
            <a:pPr lvl="1"/>
            <a:r>
              <a:rPr lang="cs-CZ" sz="1600" b="1" dirty="0" err="1" smtClean="0">
                <a:solidFill>
                  <a:srgbClr val="444444"/>
                </a:solidFill>
                <a:latin typeface="Arial CE" panose="020B0604020202020204" pitchFamily="34" charset="0"/>
              </a:rPr>
              <a:t>Termitosféra</a:t>
            </a:r>
            <a:r>
              <a:rPr lang="cs-CZ" sz="1600" b="1" dirty="0" smtClean="0">
                <a:solidFill>
                  <a:srgbClr val="444444"/>
                </a:solidFill>
                <a:latin typeface="Arial CE" panose="020B0604020202020204" pitchFamily="34" charset="0"/>
              </a:rPr>
              <a:t>/</a:t>
            </a:r>
            <a:r>
              <a:rPr lang="cs-CZ" sz="1600" b="1" dirty="0" err="1" smtClean="0">
                <a:solidFill>
                  <a:srgbClr val="444444"/>
                </a:solidFill>
                <a:latin typeface="Arial CE" panose="020B0604020202020204" pitchFamily="34" charset="0"/>
              </a:rPr>
              <a:t>myrmekosféra</a:t>
            </a:r>
            <a:r>
              <a:rPr lang="cs-CZ" sz="1600" dirty="0" smtClean="0">
                <a:solidFill>
                  <a:srgbClr val="444444"/>
                </a:solidFill>
                <a:latin typeface="Arial CE" panose="020B0604020202020204" pitchFamily="34" charset="0"/>
              </a:rPr>
              <a:t> - dominuje vliv termitů/mravenců</a:t>
            </a:r>
          </a:p>
          <a:p>
            <a:pPr lvl="1"/>
            <a:r>
              <a:rPr lang="cs-CZ" sz="1600" b="1" dirty="0" err="1" smtClean="0">
                <a:solidFill>
                  <a:srgbClr val="444444"/>
                </a:solidFill>
                <a:latin typeface="Arial CE" panose="020B0604020202020204" pitchFamily="34" charset="0"/>
              </a:rPr>
              <a:t>Drilosféře</a:t>
            </a:r>
            <a:r>
              <a:rPr lang="cs-CZ" sz="1600" b="1" dirty="0" smtClean="0">
                <a:solidFill>
                  <a:srgbClr val="444444"/>
                </a:solidFill>
                <a:latin typeface="Arial CE" panose="020B0604020202020204" pitchFamily="34" charset="0"/>
              </a:rPr>
              <a:t> </a:t>
            </a:r>
            <a:r>
              <a:rPr lang="cs-CZ" sz="1600" dirty="0" smtClean="0">
                <a:solidFill>
                  <a:srgbClr val="444444"/>
                </a:solidFill>
                <a:latin typeface="Arial CE" panose="020B0604020202020204" pitchFamily="34" charset="0"/>
              </a:rPr>
              <a:t>– zahrnuje chodbičky žížal; </a:t>
            </a:r>
          </a:p>
          <a:p>
            <a:pPr lvl="1"/>
            <a:r>
              <a:rPr lang="cs-CZ" sz="1600" b="1" dirty="0" err="1" smtClean="0">
                <a:solidFill>
                  <a:srgbClr val="444444"/>
                </a:solidFill>
                <a:latin typeface="Arial CE" panose="020B0604020202020204" pitchFamily="34" charset="0"/>
              </a:rPr>
              <a:t>Porosféra</a:t>
            </a:r>
            <a:r>
              <a:rPr lang="cs-CZ" sz="1600" dirty="0" smtClean="0">
                <a:solidFill>
                  <a:srgbClr val="444444"/>
                </a:solidFill>
                <a:latin typeface="Arial CE" panose="020B0604020202020204" pitchFamily="34" charset="0"/>
              </a:rPr>
              <a:t> - část půdy vyplněná póry, je zvláštním druhem prostředí pro mnoho příslušníků </a:t>
            </a:r>
            <a:r>
              <a:rPr lang="cs-CZ" sz="1600" b="1" dirty="0" err="1" smtClean="0">
                <a:solidFill>
                  <a:srgbClr val="444444"/>
                </a:solidFill>
                <a:latin typeface="Arial CE" panose="020B0604020202020204" pitchFamily="34" charset="0"/>
              </a:rPr>
              <a:t>edafonu</a:t>
            </a:r>
            <a:r>
              <a:rPr lang="cs-CZ" sz="1600" b="1" dirty="0" smtClean="0">
                <a:solidFill>
                  <a:srgbClr val="444444"/>
                </a:solidFill>
                <a:latin typeface="Arial CE" panose="020B0604020202020204" pitchFamily="34" charset="0"/>
              </a:rPr>
              <a:t> – půdních organismů; </a:t>
            </a:r>
          </a:p>
          <a:p>
            <a:pPr lvl="1"/>
            <a:r>
              <a:rPr lang="cs-CZ" sz="1600" b="1" dirty="0" err="1" smtClean="0">
                <a:solidFill>
                  <a:srgbClr val="444444"/>
                </a:solidFill>
                <a:latin typeface="Arial CE" panose="020B0604020202020204" pitchFamily="34" charset="0"/>
              </a:rPr>
              <a:t>Agregátosféra</a:t>
            </a:r>
            <a:r>
              <a:rPr lang="cs-CZ" sz="1600" dirty="0" smtClean="0">
                <a:solidFill>
                  <a:srgbClr val="444444"/>
                </a:solidFill>
                <a:latin typeface="Arial CE" panose="020B0604020202020204" pitchFamily="34" charset="0"/>
              </a:rPr>
              <a:t> -  půdní agregáty rozmanité velikosti. </a:t>
            </a:r>
            <a:endParaRPr lang="cs-CZ" sz="1600" dirty="0"/>
          </a:p>
        </p:txBody>
      </p:sp>
      <p:pic>
        <p:nvPicPr>
          <p:cNvPr id="8" name="Picture 2" descr="Živa – Živá půda 7. Prostorová, časová a funkční organizac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1950" y="1319002"/>
            <a:ext cx="3210097" cy="23513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ůda - Přírodověda | UčiteléUčitelům.cz"/>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715488" y="971044"/>
            <a:ext cx="1908442" cy="26993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8501621" y="4966816"/>
            <a:ext cx="2884636" cy="584775"/>
          </a:xfrm>
          <a:prstGeom prst="rect">
            <a:avLst/>
          </a:prstGeom>
          <a:solidFill>
            <a:schemeClr val="bg1"/>
          </a:solidFill>
          <a:ln w="6350">
            <a:solidFill>
              <a:schemeClr val="tx1"/>
            </a:solidFill>
          </a:ln>
        </p:spPr>
        <p:txBody>
          <a:bodyPr wrap="none" rtlCol="0">
            <a:spAutoFit/>
          </a:bodyPr>
          <a:lstStyle/>
          <a:p>
            <a:pPr algn="ctr"/>
            <a:r>
              <a:rPr lang="cs-CZ" sz="1400" dirty="0" smtClean="0"/>
              <a:t>Pářicí se žížaly (</a:t>
            </a:r>
            <a:r>
              <a:rPr lang="cs-CZ" sz="1400" i="1" dirty="0" err="1" smtClean="0"/>
              <a:t>Lumbricus</a:t>
            </a:r>
            <a:r>
              <a:rPr lang="cs-CZ" sz="1400" i="1" dirty="0" smtClean="0"/>
              <a:t> </a:t>
            </a:r>
            <a:r>
              <a:rPr lang="cs-CZ" sz="1400" i="1" dirty="0" err="1" smtClean="0"/>
              <a:t>terrestris</a:t>
            </a:r>
            <a:r>
              <a:rPr lang="cs-CZ" sz="1400" dirty="0" smtClean="0"/>
              <a:t>), </a:t>
            </a:r>
          </a:p>
          <a:p>
            <a:pPr algn="ctr"/>
            <a:r>
              <a:rPr lang="cs-CZ" sz="1400" dirty="0" smtClean="0"/>
              <a:t>zadní části zůstávají v chodbách</a:t>
            </a:r>
            <a:r>
              <a:rPr lang="cs-CZ" dirty="0" smtClean="0"/>
              <a:t>.</a:t>
            </a:r>
            <a:endParaRPr lang="cs-CZ" dirty="0"/>
          </a:p>
        </p:txBody>
      </p:sp>
    </p:spTree>
    <p:extLst>
      <p:ext uri="{BB962C8B-B14F-4D97-AF65-F5344CB8AC3E}">
        <p14:creationId xmlns:p14="http://schemas.microsoft.com/office/powerpoint/2010/main" val="4787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33615" y="-88099"/>
            <a:ext cx="10515600" cy="1325563"/>
          </a:xfrm>
        </p:spPr>
        <p:txBody>
          <a:bodyPr>
            <a:normAutofit/>
          </a:bodyPr>
          <a:lstStyle/>
          <a:p>
            <a:pPr algn="ctr"/>
            <a:r>
              <a:rPr lang="cs-CZ" sz="4000" b="1" dirty="0"/>
              <a:t>Jakou mají funkci půdní organismy?</a:t>
            </a:r>
          </a:p>
        </p:txBody>
      </p:sp>
      <p:sp>
        <p:nvSpPr>
          <p:cNvPr id="3" name="Zástupný symbol pro obsah 2"/>
          <p:cNvSpPr>
            <a:spLocks noGrp="1"/>
          </p:cNvSpPr>
          <p:nvPr>
            <p:ph idx="1"/>
          </p:nvPr>
        </p:nvSpPr>
        <p:spPr>
          <a:xfrm>
            <a:off x="357809" y="1327868"/>
            <a:ext cx="11632758" cy="5287617"/>
          </a:xfrm>
        </p:spPr>
        <p:txBody>
          <a:bodyPr>
            <a:normAutofit/>
          </a:bodyPr>
          <a:lstStyle/>
          <a:p>
            <a:r>
              <a:rPr lang="cs-CZ" b="1" dirty="0" smtClean="0"/>
              <a:t>Významně </a:t>
            </a:r>
            <a:r>
              <a:rPr lang="cs-CZ" b="1" dirty="0"/>
              <a:t>podílejí na zvětrávání půdy </a:t>
            </a:r>
            <a:r>
              <a:rPr lang="cs-CZ" dirty="0"/>
              <a:t>a na půdotvorných procesech (pedogeneze). </a:t>
            </a:r>
            <a:endParaRPr lang="cs-CZ" dirty="0" smtClean="0"/>
          </a:p>
          <a:p>
            <a:r>
              <a:rPr lang="cs-CZ" b="1" dirty="0"/>
              <a:t>Umožňují koloběh látek v ekosystému </a:t>
            </a:r>
            <a:r>
              <a:rPr lang="cs-CZ" dirty="0"/>
              <a:t>– </a:t>
            </a:r>
            <a:r>
              <a:rPr lang="cs-CZ" dirty="0" err="1"/>
              <a:t>dekompozitoři</a:t>
            </a:r>
            <a:r>
              <a:rPr lang="cs-CZ" dirty="0"/>
              <a:t> rozkládají odumřelou organickou hmotu vytvořenou primárními </a:t>
            </a:r>
            <a:r>
              <a:rPr lang="cs-CZ" dirty="0" smtClean="0"/>
              <a:t>producenty. </a:t>
            </a:r>
          </a:p>
          <a:p>
            <a:r>
              <a:rPr lang="cs-CZ" b="1" dirty="0" smtClean="0"/>
              <a:t>Rozkládají organickou hmotu </a:t>
            </a:r>
            <a:r>
              <a:rPr lang="cs-CZ" dirty="0" smtClean="0"/>
              <a:t>a tak ji zpřístupňují primárním producentů;             </a:t>
            </a:r>
            <a:r>
              <a:rPr lang="cs-CZ" dirty="0"/>
              <a:t>z části tvoří v procesu humifikace důležité organické látky – humus</a:t>
            </a:r>
            <a:r>
              <a:rPr lang="cs-CZ" dirty="0" smtClean="0"/>
              <a:t>.</a:t>
            </a:r>
          </a:p>
          <a:p>
            <a:r>
              <a:rPr lang="cs-CZ" b="1" dirty="0" smtClean="0"/>
              <a:t>Půdu </a:t>
            </a:r>
            <a:r>
              <a:rPr lang="cs-CZ" b="1" dirty="0"/>
              <a:t>promíchávají </a:t>
            </a:r>
            <a:r>
              <a:rPr lang="cs-CZ" dirty="0"/>
              <a:t>– živé organismy se v půdě pohybují a promíchávají minerální a organické půdní částice. Půda se tak obohacuje o humus v hlubších vrstvách a má rovnoměrnou kvalitu po celé hloubce. Půdu zkypřují. </a:t>
            </a:r>
          </a:p>
          <a:p>
            <a:r>
              <a:rPr lang="cs-CZ" b="1" dirty="0" err="1" smtClean="0"/>
              <a:t>Vvytvářejí</a:t>
            </a:r>
            <a:r>
              <a:rPr lang="cs-CZ" b="1" dirty="0" smtClean="0"/>
              <a:t> strukturní půdní agregáty </a:t>
            </a:r>
            <a:r>
              <a:rPr lang="cs-CZ" dirty="0" smtClean="0"/>
              <a:t>a způsobují</a:t>
            </a:r>
            <a:r>
              <a:rPr lang="cs-CZ" dirty="0"/>
              <a:t>, že se půda nezhutňuje, nesléhává a je v ní dostatek pórů pro výměnu plynů </a:t>
            </a:r>
            <a:r>
              <a:rPr lang="cs-CZ" dirty="0" smtClean="0"/>
              <a:t>atd. </a:t>
            </a:r>
            <a:endParaRPr lang="cs-CZ" dirty="0"/>
          </a:p>
        </p:txBody>
      </p:sp>
    </p:spTree>
    <p:extLst>
      <p:ext uri="{BB962C8B-B14F-4D97-AF65-F5344CB8AC3E}">
        <p14:creationId xmlns:p14="http://schemas.microsoft.com/office/powerpoint/2010/main" val="570406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192" y="285945"/>
            <a:ext cx="11753850" cy="1325563"/>
          </a:xfrm>
        </p:spPr>
        <p:txBody>
          <a:bodyPr>
            <a:noAutofit/>
          </a:bodyPr>
          <a:lstStyle/>
          <a:p>
            <a:pPr algn="ctr"/>
            <a:r>
              <a:rPr lang="cs-CZ" sz="3200" b="1" dirty="0" smtClean="0"/>
              <a:t>Relativní </a:t>
            </a:r>
            <a:r>
              <a:rPr lang="cs-CZ" sz="3200" b="1" dirty="0"/>
              <a:t>počet jednotlivých organismů podle skupin v rámci jednoho metru čtverečního (10,7 čtverečních stop) půdy. Nejhojnější organismy tvoří základnu pyramidy. </a:t>
            </a:r>
            <a:r>
              <a:rPr lang="cs-CZ" sz="3200" b="1" dirty="0" smtClean="0"/>
              <a:t/>
            </a:r>
            <a:br>
              <a:rPr lang="cs-CZ" sz="3200" b="1" dirty="0" smtClean="0"/>
            </a:br>
            <a:endParaRPr lang="cs-CZ" sz="3200" b="1" dirty="0"/>
          </a:p>
        </p:txBody>
      </p:sp>
      <p:pic>
        <p:nvPicPr>
          <p:cNvPr id="5" name="Zástupný symbol pro obsah 4"/>
          <p:cNvPicPr>
            <a:picLocks noGrp="1" noChangeAspect="1"/>
          </p:cNvPicPr>
          <p:nvPr>
            <p:ph idx="1"/>
          </p:nvPr>
        </p:nvPicPr>
        <p:blipFill>
          <a:blip r:embed="rId2"/>
          <a:stretch>
            <a:fillRect/>
          </a:stretch>
        </p:blipFill>
        <p:spPr>
          <a:xfrm>
            <a:off x="3144242" y="1667988"/>
            <a:ext cx="6140806" cy="4885212"/>
          </a:xfrm>
          <a:prstGeom prst="rect">
            <a:avLst/>
          </a:prstGeom>
        </p:spPr>
      </p:pic>
      <p:sp>
        <p:nvSpPr>
          <p:cNvPr id="6" name="Obdélník 5"/>
          <p:cNvSpPr/>
          <p:nvPr/>
        </p:nvSpPr>
        <p:spPr>
          <a:xfrm>
            <a:off x="6976283" y="6368534"/>
            <a:ext cx="4921925" cy="369332"/>
          </a:xfrm>
          <a:prstGeom prst="rect">
            <a:avLst/>
          </a:prstGeom>
        </p:spPr>
        <p:txBody>
          <a:bodyPr wrap="none">
            <a:spAutoFit/>
          </a:bodyPr>
          <a:lstStyle/>
          <a:p>
            <a:r>
              <a:rPr lang="cs-CZ" dirty="0" smtClean="0"/>
              <a:t>(Převzato </a:t>
            </a:r>
            <a:r>
              <a:rPr lang="cs-CZ" dirty="0"/>
              <a:t>z J. </a:t>
            </a:r>
            <a:r>
              <a:rPr lang="cs-CZ" dirty="0" err="1"/>
              <a:t>Nardi</a:t>
            </a:r>
            <a:r>
              <a:rPr lang="cs-CZ" dirty="0"/>
              <a:t> 2007, Chicago University </a:t>
            </a:r>
            <a:r>
              <a:rPr lang="cs-CZ" dirty="0" err="1" smtClean="0"/>
              <a:t>Press</a:t>
            </a:r>
            <a:r>
              <a:rPr lang="cs-CZ" dirty="0" smtClean="0"/>
              <a:t>)</a:t>
            </a:r>
            <a:endParaRPr lang="cs-CZ" dirty="0"/>
          </a:p>
        </p:txBody>
      </p:sp>
    </p:spTree>
    <p:extLst>
      <p:ext uri="{BB962C8B-B14F-4D97-AF65-F5344CB8AC3E}">
        <p14:creationId xmlns:p14="http://schemas.microsoft.com/office/powerpoint/2010/main" val="9971935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53807"/>
            <a:ext cx="10515600" cy="573129"/>
          </a:xfrm>
        </p:spPr>
        <p:txBody>
          <a:bodyPr>
            <a:normAutofit fontScale="90000"/>
          </a:bodyPr>
          <a:lstStyle/>
          <a:p>
            <a:pPr algn="ctr"/>
            <a:r>
              <a:rPr lang="cs-CZ" sz="4000" b="1" dirty="0"/>
              <a:t>Adaptace na život v půdě</a:t>
            </a:r>
          </a:p>
        </p:txBody>
      </p:sp>
      <p:sp>
        <p:nvSpPr>
          <p:cNvPr id="3" name="Zástupný symbol pro obsah 2"/>
          <p:cNvSpPr>
            <a:spLocks noGrp="1"/>
          </p:cNvSpPr>
          <p:nvPr>
            <p:ph idx="1"/>
          </p:nvPr>
        </p:nvSpPr>
        <p:spPr>
          <a:xfrm>
            <a:off x="556586" y="1149763"/>
            <a:ext cx="10924430" cy="2181834"/>
          </a:xfrm>
        </p:spPr>
        <p:txBody>
          <a:bodyPr>
            <a:normAutofit fontScale="70000" lnSpcReduction="20000"/>
          </a:bodyPr>
          <a:lstStyle/>
          <a:p>
            <a:pPr marL="0" indent="0">
              <a:buNone/>
            </a:pPr>
            <a:r>
              <a:rPr lang="cs-CZ" sz="3400" b="1" dirty="0"/>
              <a:t>Život v půdě vede k řadě </a:t>
            </a:r>
            <a:r>
              <a:rPr lang="cs-CZ" sz="3400" b="1" dirty="0" smtClean="0"/>
              <a:t>adaptací</a:t>
            </a:r>
            <a:r>
              <a:rPr lang="cs-CZ" sz="3400" dirty="0"/>
              <a:t>:</a:t>
            </a:r>
            <a:endParaRPr lang="cs-CZ" sz="3400" dirty="0" smtClean="0"/>
          </a:p>
          <a:p>
            <a:r>
              <a:rPr lang="cs-CZ" b="1" dirty="0" smtClean="0"/>
              <a:t>Mikroorganismy</a:t>
            </a:r>
            <a:r>
              <a:rPr lang="cs-CZ" dirty="0" smtClean="0"/>
              <a:t> – větší zastoupení </a:t>
            </a:r>
            <a:r>
              <a:rPr lang="cs-CZ" dirty="0"/>
              <a:t>obligátně či fakultativně anaerobních druhů ve větších </a:t>
            </a:r>
            <a:r>
              <a:rPr lang="cs-CZ" dirty="0" smtClean="0"/>
              <a:t>hloubkách</a:t>
            </a:r>
          </a:p>
          <a:p>
            <a:r>
              <a:rPr lang="cs-CZ" b="1" dirty="0" err="1" smtClean="0"/>
              <a:t>Fotoautotrofní</a:t>
            </a:r>
            <a:r>
              <a:rPr lang="cs-CZ" b="1" dirty="0" smtClean="0"/>
              <a:t> mikroorganismy</a:t>
            </a:r>
            <a:r>
              <a:rPr lang="cs-CZ" dirty="0" smtClean="0"/>
              <a:t> – schopnost pohybu </a:t>
            </a:r>
            <a:r>
              <a:rPr lang="cs-CZ" dirty="0"/>
              <a:t>za světlem nebo přechodu na heterotrofní způsob obživy. </a:t>
            </a:r>
            <a:endParaRPr lang="cs-CZ" dirty="0" smtClean="0"/>
          </a:p>
          <a:p>
            <a:r>
              <a:rPr lang="cs-CZ" b="1" dirty="0" smtClean="0"/>
              <a:t>Živočichové</a:t>
            </a:r>
            <a:r>
              <a:rPr lang="cs-CZ" dirty="0" smtClean="0"/>
              <a:t>:</a:t>
            </a:r>
          </a:p>
          <a:p>
            <a:pPr lvl="1"/>
            <a:r>
              <a:rPr lang="cs-CZ" b="1" dirty="0" smtClean="0"/>
              <a:t>morfologické adaptace </a:t>
            </a:r>
            <a:r>
              <a:rPr lang="cs-CZ" dirty="0" smtClean="0"/>
              <a:t>- částečná </a:t>
            </a:r>
            <a:r>
              <a:rPr lang="cs-CZ" dirty="0"/>
              <a:t>až úplná redukce očí a pigmentace, zkracování končetin a štětin, protažení těla, snížená míra sklerotizace exoskeletu. </a:t>
            </a:r>
            <a:endParaRPr lang="cs-CZ" dirty="0" smtClean="0"/>
          </a:p>
        </p:txBody>
      </p:sp>
      <p:sp>
        <p:nvSpPr>
          <p:cNvPr id="4" name="Obdélník 3"/>
          <p:cNvSpPr/>
          <p:nvPr/>
        </p:nvSpPr>
        <p:spPr>
          <a:xfrm>
            <a:off x="492977" y="3311102"/>
            <a:ext cx="5534108" cy="2708434"/>
          </a:xfrm>
          <a:prstGeom prst="rect">
            <a:avLst/>
          </a:prstGeom>
        </p:spPr>
        <p:txBody>
          <a:bodyPr wrap="square">
            <a:spAutoFit/>
          </a:bodyPr>
          <a:lstStyle/>
          <a:p>
            <a:pPr marL="742950" lvl="1" indent="-285750">
              <a:buFont typeface="Arial" panose="020B0604020202020204" pitchFamily="34" charset="0"/>
              <a:buChar char="•"/>
            </a:pPr>
            <a:r>
              <a:rPr lang="cs-CZ" sz="1700" b="1" dirty="0" smtClean="0"/>
              <a:t>fyziologické </a:t>
            </a:r>
            <a:r>
              <a:rPr lang="cs-CZ" sz="1700" b="1" dirty="0"/>
              <a:t>adaptace </a:t>
            </a:r>
            <a:r>
              <a:rPr lang="cs-CZ" sz="1700" dirty="0"/>
              <a:t>- umožňují přežívat za nižších koncentrací kyslíku a vyšších koncentrací CO2 v půdním vzduchu či </a:t>
            </a:r>
            <a:r>
              <a:rPr lang="cs-CZ" sz="1700" dirty="0" smtClean="0"/>
              <a:t>vodě, dále </a:t>
            </a:r>
            <a:r>
              <a:rPr lang="cs-CZ" sz="1700" dirty="0"/>
              <a:t>- výrazná pigmentaci, dobrý zrak, často dlouhé štětiny i končetiny (např. bývá u těchto chvostoskoků dobře vyvinuta skákací vidlička, která byla u </a:t>
            </a:r>
            <a:r>
              <a:rPr lang="cs-CZ" sz="1700" dirty="0" err="1"/>
              <a:t>euedafických</a:t>
            </a:r>
            <a:r>
              <a:rPr lang="cs-CZ" sz="1700" dirty="0"/>
              <a:t> zástupců redukována) a </a:t>
            </a:r>
            <a:r>
              <a:rPr lang="cs-CZ" sz="1700" b="1" dirty="0"/>
              <a:t>silnou sklerotizaci</a:t>
            </a:r>
            <a:r>
              <a:rPr lang="cs-CZ" sz="1700" dirty="0"/>
              <a:t>. Sklerotizace je důležitá i z hlediska fyziologické adaptace proti. Vysychání brání i stočení do spirály či lépe kuličky (</a:t>
            </a:r>
            <a:r>
              <a:rPr lang="cs-CZ" sz="1700" b="1" dirty="0" err="1"/>
              <a:t>volvace</a:t>
            </a:r>
            <a:r>
              <a:rPr lang="cs-CZ" sz="1700" b="1" dirty="0" smtClean="0"/>
              <a:t>).</a:t>
            </a:r>
            <a:r>
              <a:rPr lang="cs-CZ" sz="1700" dirty="0" smtClean="0"/>
              <a:t> </a:t>
            </a:r>
            <a:endParaRPr lang="cs-CZ" sz="1700" dirty="0"/>
          </a:p>
        </p:txBody>
      </p:sp>
      <p:pic>
        <p:nvPicPr>
          <p:cNvPr id="5" name="Obrázek 4"/>
          <p:cNvPicPr>
            <a:picLocks noChangeAspect="1"/>
          </p:cNvPicPr>
          <p:nvPr/>
        </p:nvPicPr>
        <p:blipFill>
          <a:blip r:embed="rId2"/>
          <a:stretch>
            <a:fillRect/>
          </a:stretch>
        </p:blipFill>
        <p:spPr>
          <a:xfrm>
            <a:off x="6231175" y="3199530"/>
            <a:ext cx="2990850" cy="3114675"/>
          </a:xfrm>
          <a:prstGeom prst="rect">
            <a:avLst/>
          </a:prstGeom>
        </p:spPr>
      </p:pic>
      <p:sp>
        <p:nvSpPr>
          <p:cNvPr id="6" name="Obdélník 5"/>
          <p:cNvSpPr/>
          <p:nvPr/>
        </p:nvSpPr>
        <p:spPr>
          <a:xfrm>
            <a:off x="9621078" y="3582913"/>
            <a:ext cx="1828137" cy="2185214"/>
          </a:xfrm>
          <a:prstGeom prst="rect">
            <a:avLst/>
          </a:prstGeom>
        </p:spPr>
        <p:txBody>
          <a:bodyPr wrap="square">
            <a:spAutoFit/>
          </a:bodyPr>
          <a:lstStyle/>
          <a:p>
            <a:r>
              <a:rPr lang="cs-CZ" sz="1700" b="1" dirty="0" smtClean="0"/>
              <a:t>VOLVACE:</a:t>
            </a:r>
          </a:p>
          <a:p>
            <a:r>
              <a:rPr lang="cs-CZ" sz="1700" dirty="0" smtClean="0"/>
              <a:t>- </a:t>
            </a:r>
            <a:r>
              <a:rPr lang="cs-CZ" sz="1700" b="1" dirty="0" err="1" smtClean="0"/>
              <a:t>pancířníci</a:t>
            </a:r>
            <a:r>
              <a:rPr lang="cs-CZ" sz="1700" dirty="0" smtClean="0"/>
              <a:t> </a:t>
            </a:r>
            <a:r>
              <a:rPr lang="cs-CZ" sz="1700" dirty="0"/>
              <a:t>(nahoře), </a:t>
            </a:r>
            <a:r>
              <a:rPr lang="cs-CZ" sz="1700" dirty="0" err="1" smtClean="0"/>
              <a:t>suchomzeští</a:t>
            </a:r>
            <a:r>
              <a:rPr lang="cs-CZ" sz="1700" dirty="0" smtClean="0"/>
              <a:t> </a:t>
            </a:r>
            <a:r>
              <a:rPr lang="cs-CZ" sz="1700" dirty="0"/>
              <a:t>stejnonožců – </a:t>
            </a:r>
            <a:r>
              <a:rPr lang="cs-CZ" sz="1700" b="1" dirty="0" smtClean="0"/>
              <a:t>svinky </a:t>
            </a:r>
            <a:r>
              <a:rPr lang="cs-CZ" sz="1700" dirty="0"/>
              <a:t>(uprostřed) a mnohonožek </a:t>
            </a:r>
            <a:endParaRPr lang="cs-CZ" sz="1700" dirty="0" smtClean="0"/>
          </a:p>
          <a:p>
            <a:r>
              <a:rPr lang="cs-CZ" sz="1700" dirty="0" smtClean="0"/>
              <a:t>– </a:t>
            </a:r>
            <a:r>
              <a:rPr lang="cs-CZ" sz="1700" b="1" dirty="0" err="1" smtClean="0"/>
              <a:t>svinule</a:t>
            </a:r>
            <a:r>
              <a:rPr lang="cs-CZ" sz="1700" dirty="0" smtClean="0"/>
              <a:t> s (</a:t>
            </a:r>
            <a:r>
              <a:rPr lang="cs-CZ" sz="1700" dirty="0"/>
              <a:t>dole</a:t>
            </a:r>
            <a:r>
              <a:rPr lang="cs-CZ" sz="1700" dirty="0" smtClean="0"/>
              <a:t>).</a:t>
            </a:r>
            <a:endParaRPr lang="cs-CZ" sz="1700" dirty="0"/>
          </a:p>
        </p:txBody>
      </p:sp>
    </p:spTree>
    <p:extLst>
      <p:ext uri="{BB962C8B-B14F-4D97-AF65-F5344CB8AC3E}">
        <p14:creationId xmlns:p14="http://schemas.microsoft.com/office/powerpoint/2010/main" val="2521274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remium Photo | European Mole, Talpa europaea, against white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5119" y="0"/>
            <a:ext cx="4016882" cy="271139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158391"/>
            <a:ext cx="10515600" cy="779863"/>
          </a:xfrm>
        </p:spPr>
        <p:txBody>
          <a:bodyPr>
            <a:normAutofit/>
          </a:bodyPr>
          <a:lstStyle/>
          <a:p>
            <a:pPr algn="ctr"/>
            <a:r>
              <a:rPr lang="cs-CZ" sz="4000" b="1" dirty="0" err="1" smtClean="0"/>
              <a:t>Edafon</a:t>
            </a:r>
            <a:r>
              <a:rPr lang="cs-CZ" sz="4000" b="1" dirty="0" smtClean="0"/>
              <a:t> - půdní fauna</a:t>
            </a:r>
            <a:endParaRPr lang="cs-CZ" sz="4000" b="1" dirty="0"/>
          </a:p>
        </p:txBody>
      </p:sp>
      <p:sp>
        <p:nvSpPr>
          <p:cNvPr id="3" name="Zástupný symbol pro obsah 2"/>
          <p:cNvSpPr>
            <a:spLocks noGrp="1"/>
          </p:cNvSpPr>
          <p:nvPr>
            <p:ph idx="1"/>
          </p:nvPr>
        </p:nvSpPr>
        <p:spPr>
          <a:xfrm>
            <a:off x="383982" y="1157715"/>
            <a:ext cx="11608904" cy="4351338"/>
          </a:xfrm>
        </p:spPr>
        <p:txBody>
          <a:bodyPr>
            <a:normAutofit lnSpcReduction="10000"/>
          </a:bodyPr>
          <a:lstStyle/>
          <a:p>
            <a:r>
              <a:rPr lang="cs-CZ" b="1" dirty="0" err="1"/>
              <a:t>Edafon</a:t>
            </a:r>
            <a:r>
              <a:rPr lang="cs-CZ" dirty="0"/>
              <a:t> (z řeckého </a:t>
            </a:r>
            <a:r>
              <a:rPr lang="cs-CZ" i="1" dirty="0" err="1"/>
              <a:t>edaphon</a:t>
            </a:r>
            <a:r>
              <a:rPr lang="cs-CZ" dirty="0"/>
              <a:t>, </a:t>
            </a:r>
            <a:r>
              <a:rPr lang="el-GR" dirty="0"/>
              <a:t>ἔδαφος), </a:t>
            </a:r>
            <a:r>
              <a:rPr lang="cs-CZ" dirty="0"/>
              <a:t>dříve </a:t>
            </a:r>
            <a:r>
              <a:rPr lang="cs-CZ" b="1" dirty="0"/>
              <a:t>živěna </a:t>
            </a:r>
            <a:r>
              <a:rPr lang="cs-CZ" b="1" dirty="0" smtClean="0"/>
              <a:t>půdní</a:t>
            </a:r>
            <a:r>
              <a:rPr lang="cs-CZ" dirty="0"/>
              <a:t> je společenstvo organismů žijících v půdě</a:t>
            </a:r>
            <a:r>
              <a:rPr lang="cs-CZ" dirty="0" smtClean="0"/>
              <a:t>.</a:t>
            </a:r>
            <a:r>
              <a:rPr lang="cs-CZ" baseline="30000" dirty="0" smtClean="0"/>
              <a:t>[</a:t>
            </a:r>
            <a:endParaRPr lang="cs-CZ" baseline="30000" dirty="0"/>
          </a:p>
          <a:p>
            <a:endParaRPr lang="cs-CZ" b="1" dirty="0" smtClean="0"/>
          </a:p>
          <a:p>
            <a:r>
              <a:rPr lang="cs-CZ" b="1" dirty="0" err="1" smtClean="0"/>
              <a:t>Edafon</a:t>
            </a:r>
            <a:r>
              <a:rPr lang="cs-CZ" b="1" dirty="0" smtClean="0"/>
              <a:t> představuje </a:t>
            </a:r>
            <a:r>
              <a:rPr lang="cs-CZ" b="1" dirty="0"/>
              <a:t>1 % až 10 % organické hmoty v půdě</a:t>
            </a:r>
            <a:r>
              <a:rPr lang="cs-CZ" dirty="0"/>
              <a:t>. </a:t>
            </a:r>
          </a:p>
          <a:p>
            <a:endParaRPr lang="cs-CZ" dirty="0" smtClean="0"/>
          </a:p>
          <a:p>
            <a:r>
              <a:rPr lang="cs-CZ" dirty="0" smtClean="0"/>
              <a:t>Půda </a:t>
            </a:r>
            <a:r>
              <a:rPr lang="cs-CZ" dirty="0"/>
              <a:t>je prostorově-časové hmotné kontinuum, reprezentující složitý polyfunkční otevřený </a:t>
            </a:r>
            <a:r>
              <a:rPr lang="cs-CZ" b="1" dirty="0"/>
              <a:t>čtyřfázový strukturovaný </a:t>
            </a:r>
            <a:r>
              <a:rPr lang="cs-CZ" b="1" dirty="0" smtClean="0"/>
              <a:t>systém: (1)pevné </a:t>
            </a:r>
            <a:r>
              <a:rPr lang="cs-CZ" b="1" dirty="0"/>
              <a:t>fáze, </a:t>
            </a:r>
            <a:r>
              <a:rPr lang="cs-CZ" b="1" dirty="0" smtClean="0"/>
              <a:t>(2) půdního </a:t>
            </a:r>
            <a:r>
              <a:rPr lang="cs-CZ" b="1" dirty="0"/>
              <a:t>roztoku, </a:t>
            </a:r>
            <a:r>
              <a:rPr lang="cs-CZ" b="1" dirty="0" smtClean="0"/>
              <a:t>(3) plynné </a:t>
            </a:r>
            <a:r>
              <a:rPr lang="cs-CZ" b="1" dirty="0"/>
              <a:t>fáze a </a:t>
            </a:r>
            <a:r>
              <a:rPr lang="cs-CZ" b="1" dirty="0" smtClean="0"/>
              <a:t>(4) živé </a:t>
            </a:r>
            <a:r>
              <a:rPr lang="cs-CZ" b="1" dirty="0"/>
              <a:t>hmoty</a:t>
            </a:r>
            <a:r>
              <a:rPr lang="cs-CZ" dirty="0"/>
              <a:t> v povrchové části zvětralin, respektive zemin, který je komplexní dynamickou funkcí matečného materiálu, organismů, reliéfu a času</a:t>
            </a:r>
            <a:r>
              <a:rPr lang="cs-CZ" dirty="0" smtClean="0"/>
              <a:t>.</a:t>
            </a:r>
            <a:endParaRPr lang="cs-CZ" dirty="0"/>
          </a:p>
        </p:txBody>
      </p:sp>
      <p:sp>
        <p:nvSpPr>
          <p:cNvPr id="4" name="Obdélník 3"/>
          <p:cNvSpPr/>
          <p:nvPr/>
        </p:nvSpPr>
        <p:spPr>
          <a:xfrm>
            <a:off x="500933" y="5448150"/>
            <a:ext cx="7712765" cy="923330"/>
          </a:xfrm>
          <a:prstGeom prst="rect">
            <a:avLst/>
          </a:prstGeom>
          <a:solidFill>
            <a:schemeClr val="bg1"/>
          </a:solidFill>
          <a:ln w="12700">
            <a:solidFill>
              <a:schemeClr val="tx1"/>
            </a:solidFill>
          </a:ln>
        </p:spPr>
        <p:txBody>
          <a:bodyPr wrap="square">
            <a:spAutoFit/>
          </a:bodyPr>
          <a:lstStyle/>
          <a:p>
            <a:r>
              <a:rPr lang="cs-CZ" dirty="0">
                <a:latin typeface="Arial" panose="020B0604020202020204" pitchFamily="34" charset="0"/>
              </a:rPr>
              <a:t>Krtek</a:t>
            </a:r>
            <a:r>
              <a:rPr lang="cs-CZ" dirty="0">
                <a:solidFill>
                  <a:srgbClr val="202122"/>
                </a:solidFill>
                <a:latin typeface="Arial" panose="020B0604020202020204" pitchFamily="34" charset="0"/>
              </a:rPr>
              <a:t> </a:t>
            </a:r>
            <a:r>
              <a:rPr lang="cs-CZ" dirty="0" smtClean="0">
                <a:solidFill>
                  <a:srgbClr val="202122"/>
                </a:solidFill>
                <a:latin typeface="Arial" panose="020B0604020202020204" pitchFamily="34" charset="0"/>
              </a:rPr>
              <a:t>(</a:t>
            </a:r>
            <a:r>
              <a:rPr lang="cs-CZ" i="1" dirty="0" smtClean="0">
                <a:solidFill>
                  <a:srgbClr val="202122"/>
                </a:solidFill>
                <a:latin typeface="Arial" panose="020B0604020202020204" pitchFamily="34" charset="0"/>
              </a:rPr>
              <a:t>Talpa </a:t>
            </a:r>
            <a:r>
              <a:rPr lang="cs-CZ" i="1" dirty="0" err="1" smtClean="0">
                <a:solidFill>
                  <a:srgbClr val="202122"/>
                </a:solidFill>
                <a:latin typeface="Arial" panose="020B0604020202020204" pitchFamily="34" charset="0"/>
              </a:rPr>
              <a:t>europea</a:t>
            </a:r>
            <a:r>
              <a:rPr lang="cs-CZ" dirty="0" smtClean="0">
                <a:solidFill>
                  <a:srgbClr val="202122"/>
                </a:solidFill>
                <a:latin typeface="Arial" panose="020B0604020202020204" pitchFamily="34" charset="0"/>
              </a:rPr>
              <a:t>) je </a:t>
            </a:r>
            <a:r>
              <a:rPr lang="cs-CZ" dirty="0">
                <a:solidFill>
                  <a:srgbClr val="202122"/>
                </a:solidFill>
                <a:latin typeface="Arial" panose="020B0604020202020204" pitchFamily="34" charset="0"/>
              </a:rPr>
              <a:t>příkladem organismu patřícího do </a:t>
            </a:r>
            <a:r>
              <a:rPr lang="cs-CZ" dirty="0" err="1">
                <a:solidFill>
                  <a:srgbClr val="202122"/>
                </a:solidFill>
                <a:latin typeface="Arial" panose="020B0604020202020204" pitchFamily="34" charset="0"/>
              </a:rPr>
              <a:t>edafonu</a:t>
            </a:r>
            <a:r>
              <a:rPr lang="cs-CZ" dirty="0">
                <a:solidFill>
                  <a:srgbClr val="202122"/>
                </a:solidFill>
                <a:latin typeface="Arial" panose="020B0604020202020204" pitchFamily="34" charset="0"/>
              </a:rPr>
              <a:t>; </a:t>
            </a:r>
            <a:r>
              <a:rPr lang="cs-CZ" b="1" dirty="0">
                <a:solidFill>
                  <a:srgbClr val="202122"/>
                </a:solidFill>
                <a:latin typeface="Arial" panose="020B0604020202020204" pitchFamily="34" charset="0"/>
              </a:rPr>
              <a:t>žije v půdě nastálo a je jí plně přizpůsoben</a:t>
            </a:r>
            <a:r>
              <a:rPr lang="cs-CZ" dirty="0">
                <a:solidFill>
                  <a:srgbClr val="202122"/>
                </a:solidFill>
                <a:latin typeface="Arial" panose="020B0604020202020204" pitchFamily="34" charset="0"/>
              </a:rPr>
              <a:t>, takže je řazen do </a:t>
            </a:r>
            <a:r>
              <a:rPr lang="cs-CZ" dirty="0" err="1" smtClean="0">
                <a:solidFill>
                  <a:srgbClr val="202122"/>
                </a:solidFill>
                <a:latin typeface="Arial" panose="020B0604020202020204" pitchFamily="34" charset="0"/>
              </a:rPr>
              <a:t>euedafonu</a:t>
            </a:r>
            <a:endParaRPr lang="cs-CZ" baseline="30000" dirty="0">
              <a:solidFill>
                <a:srgbClr val="202122"/>
              </a:solidFill>
              <a:latin typeface="Arial" panose="020B0604020202020204" pitchFamily="34" charset="0"/>
            </a:endParaRPr>
          </a:p>
          <a:p>
            <a:r>
              <a:rPr lang="cs-CZ" dirty="0" smtClean="0">
                <a:solidFill>
                  <a:srgbClr val="202122"/>
                </a:solidFill>
                <a:latin typeface="Arial" panose="020B0604020202020204" pitchFamily="34" charset="0"/>
              </a:rPr>
              <a:t>a </a:t>
            </a:r>
            <a:r>
              <a:rPr lang="cs-CZ" dirty="0">
                <a:solidFill>
                  <a:srgbClr val="202122"/>
                </a:solidFill>
                <a:latin typeface="Arial" panose="020B0604020202020204" pitchFamily="34" charset="0"/>
              </a:rPr>
              <a:t>je tzv. </a:t>
            </a:r>
            <a:r>
              <a:rPr lang="cs-CZ" b="1" dirty="0" err="1" smtClean="0">
                <a:solidFill>
                  <a:srgbClr val="202122"/>
                </a:solidFill>
                <a:latin typeface="Arial" panose="020B0604020202020204" pitchFamily="34" charset="0"/>
              </a:rPr>
              <a:t>geobiont</a:t>
            </a:r>
            <a:r>
              <a:rPr lang="cs-CZ" dirty="0" smtClean="0">
                <a:solidFill>
                  <a:srgbClr val="202122"/>
                </a:solidFill>
                <a:latin typeface="Arial" panose="020B0604020202020204" pitchFamily="34" charset="0"/>
              </a:rPr>
              <a:t>.</a:t>
            </a:r>
            <a:endParaRPr lang="cs-CZ" dirty="0"/>
          </a:p>
        </p:txBody>
      </p:sp>
    </p:spTree>
    <p:extLst>
      <p:ext uri="{BB962C8B-B14F-4D97-AF65-F5344CB8AC3E}">
        <p14:creationId xmlns:p14="http://schemas.microsoft.com/office/powerpoint/2010/main" val="2329149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6100"/>
            <a:ext cx="10515600" cy="899132"/>
          </a:xfrm>
        </p:spPr>
        <p:txBody>
          <a:bodyPr>
            <a:normAutofit/>
          </a:bodyPr>
          <a:lstStyle/>
          <a:p>
            <a:pPr algn="ctr"/>
            <a:r>
              <a:rPr lang="cs-CZ" sz="4000" b="1" dirty="0" err="1"/>
              <a:t>Edafon</a:t>
            </a:r>
            <a:endParaRPr lang="cs-CZ" sz="4000" b="1" dirty="0"/>
          </a:p>
        </p:txBody>
      </p:sp>
      <p:sp>
        <p:nvSpPr>
          <p:cNvPr id="3" name="Zástupný symbol pro obsah 2"/>
          <p:cNvSpPr>
            <a:spLocks noGrp="1"/>
          </p:cNvSpPr>
          <p:nvPr>
            <p:ph idx="1"/>
          </p:nvPr>
        </p:nvSpPr>
        <p:spPr>
          <a:xfrm>
            <a:off x="337267" y="1618891"/>
            <a:ext cx="11406809" cy="4351338"/>
          </a:xfrm>
        </p:spPr>
        <p:txBody>
          <a:bodyPr/>
          <a:lstStyle/>
          <a:p>
            <a:r>
              <a:rPr lang="cs-CZ" b="1" dirty="0" err="1" smtClean="0"/>
              <a:t>Edafon</a:t>
            </a:r>
            <a:r>
              <a:rPr lang="cs-CZ" b="1" dirty="0" smtClean="0"/>
              <a:t> je </a:t>
            </a:r>
            <a:r>
              <a:rPr lang="cs-CZ" b="1" dirty="0"/>
              <a:t>společenstvo všech mikroorganismů, rostlin, živočichů žijících trvale či dočasně v </a:t>
            </a:r>
            <a:r>
              <a:rPr lang="cs-CZ" b="1" dirty="0" smtClean="0"/>
              <a:t>půdě !</a:t>
            </a:r>
          </a:p>
          <a:p>
            <a:pPr marL="0" indent="0">
              <a:buNone/>
            </a:pPr>
            <a:endParaRPr lang="cs-CZ" dirty="0" smtClean="0"/>
          </a:p>
          <a:p>
            <a:r>
              <a:rPr lang="cs-CZ" b="1" dirty="0"/>
              <a:t>Půdní organismy patří mezi zásadní složky půdy</a:t>
            </a:r>
            <a:r>
              <a:rPr lang="cs-CZ" dirty="0"/>
              <a:t>. Existence a fungování půdy jsou nerozlučně spjaty s půdními organismy a s jejich činností. </a:t>
            </a:r>
            <a:r>
              <a:rPr lang="cs-CZ" b="1" dirty="0"/>
              <a:t>Bez půdních organismů by půda </a:t>
            </a:r>
            <a:r>
              <a:rPr lang="cs-CZ" b="1" dirty="0" smtClean="0"/>
              <a:t>neexistovala</a:t>
            </a:r>
            <a:r>
              <a:rPr lang="cs-CZ" b="1" dirty="0"/>
              <a:t> </a:t>
            </a:r>
            <a:r>
              <a:rPr lang="cs-CZ" b="1" dirty="0" smtClean="0"/>
              <a:t>!</a:t>
            </a:r>
          </a:p>
          <a:p>
            <a:endParaRPr lang="cs-CZ" dirty="0" smtClean="0"/>
          </a:p>
          <a:p>
            <a:r>
              <a:rPr lang="cs-CZ" b="1" dirty="0" err="1"/>
              <a:t>Edafon</a:t>
            </a:r>
            <a:r>
              <a:rPr lang="cs-CZ" b="1" dirty="0"/>
              <a:t> má nezastupitelnou roli, co se týče úrodnosti </a:t>
            </a:r>
            <a:r>
              <a:rPr lang="cs-CZ" b="1" dirty="0" smtClean="0"/>
              <a:t>půdy</a:t>
            </a:r>
            <a:r>
              <a:rPr lang="cs-CZ" dirty="0"/>
              <a:t> </a:t>
            </a:r>
            <a:r>
              <a:rPr lang="cs-CZ" dirty="0" smtClean="0"/>
              <a:t>!</a:t>
            </a:r>
            <a:endParaRPr lang="cs-CZ" dirty="0"/>
          </a:p>
        </p:txBody>
      </p:sp>
    </p:spTree>
    <p:extLst>
      <p:ext uri="{BB962C8B-B14F-4D97-AF65-F5344CB8AC3E}">
        <p14:creationId xmlns:p14="http://schemas.microsoft.com/office/powerpoint/2010/main" val="542205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smtClean="0"/>
              <a:t>Schéma </a:t>
            </a:r>
            <a:r>
              <a:rPr lang="cs-CZ" sz="4000" b="1" dirty="0" err="1" smtClean="0"/>
              <a:t>ekosytému</a:t>
            </a:r>
            <a:endParaRPr lang="cs-CZ" sz="4000" b="1" dirty="0"/>
          </a:p>
        </p:txBody>
      </p:sp>
      <p:pic>
        <p:nvPicPr>
          <p:cNvPr id="23554" name="Picture 2" descr="Ekosystém.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046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18402"/>
          </a:xfrm>
        </p:spPr>
        <p:txBody>
          <a:bodyPr>
            <a:normAutofit/>
          </a:bodyPr>
          <a:lstStyle/>
          <a:p>
            <a:pPr algn="ctr"/>
            <a:r>
              <a:rPr lang="cs-CZ" sz="4000" b="1" dirty="0" smtClean="0"/>
              <a:t>Cesty toku energie</a:t>
            </a:r>
            <a:endParaRPr lang="cs-CZ" sz="4000" b="1" dirty="0"/>
          </a:p>
        </p:txBody>
      </p:sp>
      <p:pic>
        <p:nvPicPr>
          <p:cNvPr id="7" name="Zástupný symbol pro obsah 6"/>
          <p:cNvPicPr>
            <a:picLocks noGrp="1" noChangeAspect="1"/>
          </p:cNvPicPr>
          <p:nvPr>
            <p:ph idx="1"/>
          </p:nvPr>
        </p:nvPicPr>
        <p:blipFill>
          <a:blip r:embed="rId2"/>
          <a:stretch>
            <a:fillRect/>
          </a:stretch>
        </p:blipFill>
        <p:spPr>
          <a:xfrm>
            <a:off x="1713242" y="1637968"/>
            <a:ext cx="9016089" cy="4579952"/>
          </a:xfrm>
          <a:prstGeom prst="rect">
            <a:avLst/>
          </a:prstGeom>
        </p:spPr>
      </p:pic>
    </p:spTree>
    <p:extLst>
      <p:ext uri="{BB962C8B-B14F-4D97-AF65-F5344CB8AC3E}">
        <p14:creationId xmlns:p14="http://schemas.microsoft.com/office/powerpoint/2010/main" val="2568543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03717"/>
          </a:xfrm>
        </p:spPr>
        <p:txBody>
          <a:bodyPr>
            <a:normAutofit/>
          </a:bodyPr>
          <a:lstStyle/>
          <a:p>
            <a:pPr algn="ctr"/>
            <a:r>
              <a:rPr lang="cs-CZ" sz="4000" b="1" dirty="0"/>
              <a:t>Potravní řetězce a potravní síť </a:t>
            </a:r>
          </a:p>
        </p:txBody>
      </p:sp>
      <p:sp>
        <p:nvSpPr>
          <p:cNvPr id="3" name="Zástupný symbol pro obsah 2"/>
          <p:cNvSpPr>
            <a:spLocks noGrp="1"/>
          </p:cNvSpPr>
          <p:nvPr>
            <p:ph idx="1"/>
          </p:nvPr>
        </p:nvSpPr>
        <p:spPr>
          <a:xfrm>
            <a:off x="838200" y="1539378"/>
            <a:ext cx="10515600" cy="4351338"/>
          </a:xfrm>
        </p:spPr>
        <p:txBody>
          <a:bodyPr>
            <a:normAutofit fontScale="92500" lnSpcReduction="10000"/>
          </a:bodyPr>
          <a:lstStyle/>
          <a:p>
            <a:pPr marL="0" indent="0">
              <a:buNone/>
            </a:pPr>
            <a:r>
              <a:rPr lang="cs-CZ" b="1" dirty="0"/>
              <a:t>Koloběh hmoty a tok energie </a:t>
            </a:r>
            <a:r>
              <a:rPr lang="cs-CZ" dirty="0"/>
              <a:t>biosférou probíhá přes potravní řetězce, tvořící potravní síť </a:t>
            </a:r>
          </a:p>
          <a:p>
            <a:pPr marL="0" indent="0">
              <a:buNone/>
            </a:pPr>
            <a:r>
              <a:rPr lang="cs-CZ" i="1" dirty="0" smtClean="0"/>
              <a:t>Potravní </a:t>
            </a:r>
            <a:r>
              <a:rPr lang="cs-CZ" i="1" dirty="0"/>
              <a:t>řetězec </a:t>
            </a:r>
            <a:r>
              <a:rPr lang="cs-CZ" dirty="0"/>
              <a:t>je sled trofických (potravních) úrovní, které na sebe navazují </a:t>
            </a:r>
            <a:endParaRPr lang="cs-CZ" dirty="0" smtClean="0"/>
          </a:p>
          <a:p>
            <a:r>
              <a:rPr lang="cs-CZ" b="1" dirty="0" smtClean="0"/>
              <a:t>Primární </a:t>
            </a:r>
            <a:r>
              <a:rPr lang="cs-CZ" b="1" dirty="0"/>
              <a:t>producenti </a:t>
            </a:r>
          </a:p>
          <a:p>
            <a:pPr lvl="1"/>
            <a:r>
              <a:rPr lang="cs-CZ" b="1" dirty="0" smtClean="0"/>
              <a:t>autotrofní </a:t>
            </a:r>
            <a:r>
              <a:rPr lang="cs-CZ" b="1" dirty="0"/>
              <a:t>organismy</a:t>
            </a:r>
            <a:r>
              <a:rPr lang="cs-CZ" dirty="0"/>
              <a:t>, přeměňující anorganické látky v organické. Dokáží chemicky vázat energii do své biomasy </a:t>
            </a:r>
          </a:p>
          <a:p>
            <a:pPr lvl="1"/>
            <a:r>
              <a:rPr lang="cs-CZ" b="1" dirty="0" smtClean="0"/>
              <a:t>tato </a:t>
            </a:r>
            <a:r>
              <a:rPr lang="cs-CZ" b="1" dirty="0"/>
              <a:t>energie udržuje životní procesy </a:t>
            </a:r>
            <a:r>
              <a:rPr lang="cs-CZ" dirty="0"/>
              <a:t>všech organismů v potravním řetězci </a:t>
            </a:r>
          </a:p>
          <a:p>
            <a:pPr lvl="1"/>
            <a:r>
              <a:rPr lang="cs-CZ" b="1" dirty="0" smtClean="0"/>
              <a:t>během </a:t>
            </a:r>
            <a:r>
              <a:rPr lang="cs-CZ" b="1" dirty="0"/>
              <a:t>průchodu potravním řetězcem degraduje a přeměňuje se v mechanickou energii a </a:t>
            </a:r>
            <a:r>
              <a:rPr lang="cs-CZ" b="1" dirty="0" smtClean="0"/>
              <a:t>teplo</a:t>
            </a:r>
          </a:p>
          <a:p>
            <a:r>
              <a:rPr lang="cs-CZ" b="1" dirty="0" smtClean="0"/>
              <a:t>Konzumenti </a:t>
            </a:r>
            <a:endParaRPr lang="cs-CZ" b="1" dirty="0"/>
          </a:p>
          <a:p>
            <a:pPr lvl="1"/>
            <a:r>
              <a:rPr lang="cs-CZ" b="1" dirty="0" smtClean="0"/>
              <a:t>heterotrofní </a:t>
            </a:r>
            <a:r>
              <a:rPr lang="cs-CZ" b="1" dirty="0"/>
              <a:t>organismy </a:t>
            </a:r>
            <a:r>
              <a:rPr lang="cs-CZ" dirty="0"/>
              <a:t>navazující na primární producenty; konzumenti I., II., popř. vyššího řádu </a:t>
            </a:r>
          </a:p>
        </p:txBody>
      </p:sp>
    </p:spTree>
    <p:extLst>
      <p:ext uri="{BB962C8B-B14F-4D97-AF65-F5344CB8AC3E}">
        <p14:creationId xmlns:p14="http://schemas.microsoft.com/office/powerpoint/2010/main" val="1801174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944413" y="1455089"/>
            <a:ext cx="9914839" cy="4699220"/>
          </a:xfrm>
          <a:prstGeom prst="rect">
            <a:avLst/>
          </a:prstGeom>
        </p:spPr>
      </p:pic>
      <p:sp>
        <p:nvSpPr>
          <p:cNvPr id="4" name="Nadpis 1"/>
          <p:cNvSpPr>
            <a:spLocks noGrp="1"/>
          </p:cNvSpPr>
          <p:nvPr>
            <p:ph type="title"/>
          </p:nvPr>
        </p:nvSpPr>
        <p:spPr>
          <a:xfrm>
            <a:off x="838200" y="365126"/>
            <a:ext cx="10515600" cy="883230"/>
          </a:xfrm>
        </p:spPr>
        <p:txBody>
          <a:bodyPr>
            <a:normAutofit/>
          </a:bodyPr>
          <a:lstStyle/>
          <a:p>
            <a:pPr algn="ctr"/>
            <a:r>
              <a:rPr lang="cs-CZ" sz="4000" b="1" dirty="0" smtClean="0"/>
              <a:t>Přesun hmoty a energie ve vodním prostředí </a:t>
            </a:r>
            <a:endParaRPr lang="cs-CZ" sz="4000" b="1" dirty="0"/>
          </a:p>
        </p:txBody>
      </p:sp>
    </p:spTree>
    <p:extLst>
      <p:ext uri="{BB962C8B-B14F-4D97-AF65-F5344CB8AC3E}">
        <p14:creationId xmlns:p14="http://schemas.microsoft.com/office/powerpoint/2010/main" val="3881584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102" y="253812"/>
            <a:ext cx="10515600" cy="700350"/>
          </a:xfrm>
        </p:spPr>
        <p:txBody>
          <a:bodyPr>
            <a:normAutofit/>
          </a:bodyPr>
          <a:lstStyle/>
          <a:p>
            <a:pPr algn="ctr"/>
            <a:r>
              <a:rPr lang="cs-CZ" sz="4000" b="1" dirty="0" err="1" smtClean="0"/>
              <a:t>Pedosféra</a:t>
            </a:r>
            <a:r>
              <a:rPr lang="cs-CZ" sz="4000" b="1" dirty="0" smtClean="0"/>
              <a:t> = půdní obal Země</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2259408" y="1208603"/>
            <a:ext cx="7544549" cy="4253943"/>
          </a:xfrm>
          <a:prstGeom prst="rect">
            <a:avLst/>
          </a:prstGeom>
        </p:spPr>
      </p:pic>
      <p:sp>
        <p:nvSpPr>
          <p:cNvPr id="3" name="Obdélník 2"/>
          <p:cNvSpPr/>
          <p:nvPr/>
        </p:nvSpPr>
        <p:spPr>
          <a:xfrm>
            <a:off x="620202" y="5769520"/>
            <a:ext cx="10972800" cy="461665"/>
          </a:xfrm>
          <a:prstGeom prst="rect">
            <a:avLst/>
          </a:prstGeom>
        </p:spPr>
        <p:txBody>
          <a:bodyPr wrap="square">
            <a:spAutoFit/>
          </a:bodyPr>
          <a:lstStyle/>
          <a:p>
            <a:r>
              <a:rPr lang="cs-CZ" sz="2400" dirty="0"/>
              <a:t>Půda je složka přírodního prostředí na rozhraní mezi živou a neživou </a:t>
            </a:r>
            <a:r>
              <a:rPr lang="cs-CZ" sz="2400" dirty="0" smtClean="0"/>
              <a:t>přírodou !</a:t>
            </a:r>
            <a:endParaRPr lang="cs-CZ" sz="2400" dirty="0"/>
          </a:p>
        </p:txBody>
      </p:sp>
    </p:spTree>
    <p:extLst>
      <p:ext uri="{BB962C8B-B14F-4D97-AF65-F5344CB8AC3E}">
        <p14:creationId xmlns:p14="http://schemas.microsoft.com/office/powerpoint/2010/main" val="2872033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74061"/>
          </a:xfrm>
        </p:spPr>
        <p:txBody>
          <a:bodyPr>
            <a:normAutofit/>
          </a:bodyPr>
          <a:lstStyle/>
          <a:p>
            <a:pPr algn="ctr"/>
            <a:r>
              <a:rPr lang="cs-CZ" sz="4000" b="1" dirty="0" err="1"/>
              <a:t>Detritový</a:t>
            </a:r>
            <a:r>
              <a:rPr lang="cs-CZ" sz="4000" b="1" dirty="0"/>
              <a:t> potravní řetězec </a:t>
            </a:r>
          </a:p>
        </p:txBody>
      </p:sp>
      <p:sp>
        <p:nvSpPr>
          <p:cNvPr id="3" name="Zástupný symbol pro obsah 2"/>
          <p:cNvSpPr>
            <a:spLocks noGrp="1"/>
          </p:cNvSpPr>
          <p:nvPr>
            <p:ph idx="1"/>
          </p:nvPr>
        </p:nvSpPr>
        <p:spPr/>
        <p:txBody>
          <a:bodyPr>
            <a:normAutofit fontScale="70000" lnSpcReduction="20000"/>
          </a:bodyPr>
          <a:lstStyle/>
          <a:p>
            <a:r>
              <a:rPr lang="cs-CZ" b="1" dirty="0"/>
              <a:t>Potravní řetězec je vázán na mrtvou </a:t>
            </a:r>
            <a:r>
              <a:rPr lang="cs-CZ" b="1" dirty="0" smtClean="0"/>
              <a:t>biomasu</a:t>
            </a:r>
          </a:p>
          <a:p>
            <a:pPr marL="0" indent="0">
              <a:buNone/>
            </a:pPr>
            <a:r>
              <a:rPr lang="cs-CZ" dirty="0"/>
              <a:t>	</a:t>
            </a:r>
            <a:r>
              <a:rPr lang="cs-CZ" dirty="0" smtClean="0"/>
              <a:t>- ta </a:t>
            </a:r>
            <a:r>
              <a:rPr lang="cs-CZ" dirty="0"/>
              <a:t>je zdrojem energie pro rozkladače (dekompozitory, </a:t>
            </a:r>
            <a:r>
              <a:rPr lang="cs-CZ" dirty="0" err="1"/>
              <a:t>mikrokonzumenty</a:t>
            </a:r>
            <a:r>
              <a:rPr lang="cs-CZ" dirty="0"/>
              <a:t>) </a:t>
            </a:r>
          </a:p>
          <a:p>
            <a:r>
              <a:rPr lang="cs-CZ" b="1" dirty="0" smtClean="0"/>
              <a:t>Produkt </a:t>
            </a:r>
            <a:r>
              <a:rPr lang="cs-CZ" b="1" dirty="0"/>
              <a:t>počátečního rozkladu </a:t>
            </a:r>
            <a:r>
              <a:rPr lang="cs-CZ" dirty="0" smtClean="0"/>
              <a:t>(</a:t>
            </a:r>
            <a:r>
              <a:rPr lang="cs-CZ" dirty="0"/>
              <a:t>a zároveň materiál dalšího) rozkladu se </a:t>
            </a:r>
            <a:r>
              <a:rPr lang="cs-CZ" b="1" dirty="0"/>
              <a:t>nazývá detritus (detrit</a:t>
            </a:r>
            <a:r>
              <a:rPr lang="cs-CZ" dirty="0"/>
              <a:t>) </a:t>
            </a:r>
            <a:r>
              <a:rPr lang="cs-CZ" dirty="0" smtClean="0"/>
              <a:t>- mrtvá </a:t>
            </a:r>
            <a:r>
              <a:rPr lang="cs-CZ" b="1" dirty="0"/>
              <a:t>biomasa</a:t>
            </a:r>
            <a:r>
              <a:rPr lang="cs-CZ" dirty="0"/>
              <a:t> </a:t>
            </a:r>
            <a:r>
              <a:rPr lang="cs-CZ" dirty="0" smtClean="0"/>
              <a:t>primárních </a:t>
            </a:r>
            <a:r>
              <a:rPr lang="cs-CZ" dirty="0"/>
              <a:t>producentů, </a:t>
            </a:r>
            <a:r>
              <a:rPr lang="cs-CZ" b="1" dirty="0"/>
              <a:t>exkrementy a mrtvá těla </a:t>
            </a:r>
            <a:r>
              <a:rPr lang="cs-CZ" dirty="0"/>
              <a:t>konzumentů z </a:t>
            </a:r>
            <a:r>
              <a:rPr lang="cs-CZ" dirty="0" smtClean="0"/>
              <a:t>pastevně -</a:t>
            </a:r>
            <a:r>
              <a:rPr lang="cs-CZ" dirty="0"/>
              <a:t>kořistnického řetězce </a:t>
            </a:r>
            <a:r>
              <a:rPr lang="cs-CZ" dirty="0" smtClean="0"/>
              <a:t>- </a:t>
            </a:r>
            <a:r>
              <a:rPr lang="cs-CZ" b="1" dirty="0"/>
              <a:t>tímto </a:t>
            </a:r>
            <a:r>
              <a:rPr lang="cs-CZ" b="1" dirty="0" err="1"/>
              <a:t>detritový</a:t>
            </a:r>
            <a:r>
              <a:rPr lang="cs-CZ" b="1" dirty="0"/>
              <a:t> potravní řetězec navazuje na všechny trofické úrovně řetěze pastevně-kořistnického. </a:t>
            </a:r>
          </a:p>
          <a:p>
            <a:r>
              <a:rPr lang="cs-CZ" b="1" dirty="0" smtClean="0"/>
              <a:t>Postupná </a:t>
            </a:r>
            <a:r>
              <a:rPr lang="cs-CZ" b="1" dirty="0"/>
              <a:t>metabolická degradace </a:t>
            </a:r>
            <a:r>
              <a:rPr lang="cs-CZ" dirty="0"/>
              <a:t>organických látek </a:t>
            </a:r>
            <a:r>
              <a:rPr lang="cs-CZ" dirty="0" smtClean="0"/>
              <a:t> - </a:t>
            </a:r>
            <a:r>
              <a:rPr lang="cs-CZ" dirty="0"/>
              <a:t>jednoduché anorganické sloučeniny </a:t>
            </a:r>
          </a:p>
          <a:p>
            <a:r>
              <a:rPr lang="cs-CZ" b="1" dirty="0" smtClean="0"/>
              <a:t>Část </a:t>
            </a:r>
            <a:r>
              <a:rPr lang="cs-CZ" b="1" dirty="0"/>
              <a:t>rozkládající se organické hmoty </a:t>
            </a:r>
            <a:r>
              <a:rPr lang="cs-CZ" dirty="0"/>
              <a:t>zůstává většinou určitou dobu v půdě ve formě </a:t>
            </a:r>
            <a:r>
              <a:rPr lang="cs-CZ" b="1" dirty="0"/>
              <a:t>humusu </a:t>
            </a:r>
            <a:r>
              <a:rPr lang="cs-CZ" dirty="0"/>
              <a:t>(= organické půdní hmoty) </a:t>
            </a:r>
          </a:p>
          <a:p>
            <a:r>
              <a:rPr lang="cs-CZ" b="1" dirty="0" smtClean="0"/>
              <a:t>Půdní </a:t>
            </a:r>
            <a:r>
              <a:rPr lang="cs-CZ" b="1" dirty="0"/>
              <a:t>bakterie, aktinomycety a houby </a:t>
            </a:r>
            <a:r>
              <a:rPr lang="cs-CZ" dirty="0"/>
              <a:t> </a:t>
            </a:r>
            <a:r>
              <a:rPr lang="cs-CZ" dirty="0" smtClean="0"/>
              <a:t>- </a:t>
            </a:r>
            <a:r>
              <a:rPr lang="cs-CZ" b="1" dirty="0" err="1" smtClean="0"/>
              <a:t>edafon</a:t>
            </a:r>
            <a:r>
              <a:rPr lang="cs-CZ" dirty="0" smtClean="0"/>
              <a:t> </a:t>
            </a:r>
            <a:r>
              <a:rPr lang="cs-CZ" dirty="0"/>
              <a:t>(= společenstvo půdních organismů)  saprofágové (živí se látkami částečně rozložené biomasy) </a:t>
            </a:r>
          </a:p>
          <a:p>
            <a:r>
              <a:rPr lang="cs-CZ" b="1" dirty="0" smtClean="0"/>
              <a:t>Existují </a:t>
            </a:r>
            <a:r>
              <a:rPr lang="cs-CZ" b="1" dirty="0"/>
              <a:t>i predační vztahy </a:t>
            </a:r>
            <a:r>
              <a:rPr lang="cs-CZ" dirty="0"/>
              <a:t>mezi jednotlivými složkami </a:t>
            </a:r>
            <a:r>
              <a:rPr lang="cs-CZ" dirty="0" err="1"/>
              <a:t>edafonu</a:t>
            </a:r>
            <a:r>
              <a:rPr lang="cs-CZ" dirty="0"/>
              <a:t> </a:t>
            </a:r>
            <a:endParaRPr lang="cs-CZ" dirty="0" smtClean="0"/>
          </a:p>
          <a:p>
            <a:r>
              <a:rPr lang="cs-CZ" b="1" dirty="0" smtClean="0"/>
              <a:t>Je </a:t>
            </a:r>
            <a:r>
              <a:rPr lang="cs-CZ" b="1" dirty="0"/>
              <a:t>zásadní pro koloběh uhlíku a dalších biogenních </a:t>
            </a:r>
            <a:r>
              <a:rPr lang="cs-CZ" b="1" dirty="0" smtClean="0"/>
              <a:t>prvků-</a:t>
            </a:r>
            <a:r>
              <a:rPr lang="cs-CZ" dirty="0" smtClean="0"/>
              <a:t> </a:t>
            </a:r>
            <a:r>
              <a:rPr lang="cs-CZ" dirty="0"/>
              <a:t>krátký koloběh uhlíku (X v pastevně kořistnickém řetězci dlouhý) </a:t>
            </a:r>
            <a:r>
              <a:rPr lang="cs-CZ" dirty="0" smtClean="0"/>
              <a:t>- rychlejší </a:t>
            </a:r>
            <a:r>
              <a:rPr lang="cs-CZ" dirty="0"/>
              <a:t>znovuzapojení uhlíku do biomasy primárních producentů pomocí mykorrhizních hub </a:t>
            </a:r>
          </a:p>
        </p:txBody>
      </p:sp>
    </p:spTree>
    <p:extLst>
      <p:ext uri="{BB962C8B-B14F-4D97-AF65-F5344CB8AC3E}">
        <p14:creationId xmlns:p14="http://schemas.microsoft.com/office/powerpoint/2010/main" val="1716508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4713" y="253808"/>
            <a:ext cx="10515600" cy="954792"/>
          </a:xfrm>
        </p:spPr>
        <p:txBody>
          <a:bodyPr>
            <a:normAutofit fontScale="90000"/>
          </a:bodyPr>
          <a:lstStyle/>
          <a:p>
            <a:pPr algn="ctr"/>
            <a:r>
              <a:rPr lang="cs-CZ" sz="4000" b="1" dirty="0"/>
              <a:t>S trofickou úrovní klesá biomasa i produkce  potravní (trofická) pyramida </a:t>
            </a:r>
          </a:p>
        </p:txBody>
      </p:sp>
      <p:pic>
        <p:nvPicPr>
          <p:cNvPr id="4" name="Zástupný symbol pro obsah 3"/>
          <p:cNvPicPr>
            <a:picLocks noGrp="1" noChangeAspect="1"/>
          </p:cNvPicPr>
          <p:nvPr>
            <p:ph idx="1"/>
          </p:nvPr>
        </p:nvPicPr>
        <p:blipFill>
          <a:blip r:embed="rId2"/>
          <a:stretch>
            <a:fillRect/>
          </a:stretch>
        </p:blipFill>
        <p:spPr>
          <a:xfrm>
            <a:off x="874713" y="2094711"/>
            <a:ext cx="10819591" cy="3156667"/>
          </a:xfrm>
          <a:prstGeom prst="rect">
            <a:avLst/>
          </a:prstGeom>
        </p:spPr>
      </p:pic>
    </p:spTree>
    <p:extLst>
      <p:ext uri="{BB962C8B-B14F-4D97-AF65-F5344CB8AC3E}">
        <p14:creationId xmlns:p14="http://schemas.microsoft.com/office/powerpoint/2010/main" val="3420798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36738"/>
          </a:xfrm>
        </p:spPr>
        <p:txBody>
          <a:bodyPr>
            <a:normAutofit fontScale="90000"/>
          </a:bodyPr>
          <a:lstStyle/>
          <a:p>
            <a:pPr algn="ctr"/>
            <a:r>
              <a:rPr lang="cs-CZ" sz="4000" b="1" dirty="0"/>
              <a:t>Osud energie v potravním řetězci</a:t>
            </a:r>
          </a:p>
        </p:txBody>
      </p:sp>
      <p:sp>
        <p:nvSpPr>
          <p:cNvPr id="3" name="Zástupný symbol pro obsah 2"/>
          <p:cNvSpPr>
            <a:spLocks noGrp="1"/>
          </p:cNvSpPr>
          <p:nvPr>
            <p:ph idx="1"/>
          </p:nvPr>
        </p:nvSpPr>
        <p:spPr>
          <a:xfrm>
            <a:off x="838200" y="1296063"/>
            <a:ext cx="10515600" cy="5144494"/>
          </a:xfrm>
        </p:spPr>
        <p:txBody>
          <a:bodyPr>
            <a:normAutofit fontScale="92500" lnSpcReduction="20000"/>
          </a:bodyPr>
          <a:lstStyle/>
          <a:p>
            <a:r>
              <a:rPr lang="cs-CZ" dirty="0"/>
              <a:t>Na sebe navazující úrovně konzumentů, kteří se živí předchozími články potravního řetězce a sami slouží za potravu článkům následujícím, se nazývají trofické úrovně </a:t>
            </a:r>
          </a:p>
          <a:p>
            <a:r>
              <a:rPr lang="cs-CZ" dirty="0" smtClean="0"/>
              <a:t>Z </a:t>
            </a:r>
            <a:r>
              <a:rPr lang="cs-CZ" dirty="0"/>
              <a:t>každé trofické úrovně odchází část biomasy do </a:t>
            </a:r>
            <a:r>
              <a:rPr lang="cs-CZ" dirty="0" err="1"/>
              <a:t>detritového</a:t>
            </a:r>
            <a:r>
              <a:rPr lang="cs-CZ" dirty="0"/>
              <a:t> potravního řetězce (zbytky kořisti, exkrementy) </a:t>
            </a:r>
          </a:p>
          <a:p>
            <a:r>
              <a:rPr lang="cs-CZ" dirty="0" smtClean="0"/>
              <a:t>Podíl </a:t>
            </a:r>
            <a:r>
              <a:rPr lang="cs-CZ" dirty="0"/>
              <a:t>strávené (asimilované) potravy z přijaté potravy se nazývá asimilační účinnost </a:t>
            </a:r>
            <a:endParaRPr lang="cs-CZ" dirty="0" smtClean="0"/>
          </a:p>
          <a:p>
            <a:pPr lvl="1"/>
            <a:r>
              <a:rPr lang="cs-CZ" dirty="0" smtClean="0"/>
              <a:t>Jednotky </a:t>
            </a:r>
            <a:r>
              <a:rPr lang="cs-CZ" dirty="0"/>
              <a:t>podílu energie </a:t>
            </a:r>
            <a:endParaRPr lang="cs-CZ" dirty="0" smtClean="0"/>
          </a:p>
          <a:p>
            <a:pPr lvl="1"/>
            <a:r>
              <a:rPr lang="cs-CZ" dirty="0" smtClean="0"/>
              <a:t>Primární </a:t>
            </a:r>
            <a:r>
              <a:rPr lang="cs-CZ" dirty="0"/>
              <a:t>producent - </a:t>
            </a:r>
            <a:r>
              <a:rPr lang="cs-CZ" dirty="0" err="1"/>
              <a:t>herbivor</a:t>
            </a:r>
            <a:r>
              <a:rPr lang="cs-CZ" dirty="0"/>
              <a:t> </a:t>
            </a:r>
            <a:r>
              <a:rPr lang="cs-CZ" dirty="0" smtClean="0"/>
              <a:t>0,45 </a:t>
            </a:r>
            <a:r>
              <a:rPr lang="cs-CZ" dirty="0"/>
              <a:t>– 0,90 (tj. 45 – 90% z energie v potravě) </a:t>
            </a:r>
          </a:p>
          <a:p>
            <a:pPr lvl="1"/>
            <a:r>
              <a:rPr lang="cs-CZ" dirty="0" smtClean="0"/>
              <a:t>Mezi </a:t>
            </a:r>
            <a:r>
              <a:rPr lang="cs-CZ" dirty="0"/>
              <a:t>karnivorními trofickými úrovněmi </a:t>
            </a:r>
            <a:r>
              <a:rPr lang="cs-CZ" dirty="0" smtClean="0"/>
              <a:t>- </a:t>
            </a:r>
            <a:r>
              <a:rPr lang="cs-CZ" dirty="0"/>
              <a:t>70 – 98% </a:t>
            </a:r>
            <a:r>
              <a:rPr lang="cs-CZ" dirty="0" smtClean="0"/>
              <a:t> </a:t>
            </a:r>
          </a:p>
          <a:p>
            <a:r>
              <a:rPr lang="cs-CZ" dirty="0" smtClean="0"/>
              <a:t>Poměr </a:t>
            </a:r>
            <a:r>
              <a:rPr lang="cs-CZ" dirty="0"/>
              <a:t>produkce biomasy v následující trofické úrovni k biomase předchozí trofické úrovně se nazývá produkční účinnost </a:t>
            </a:r>
          </a:p>
          <a:p>
            <a:pPr lvl="1"/>
            <a:r>
              <a:rPr lang="cs-CZ" dirty="0" smtClean="0"/>
              <a:t>Podstatně </a:t>
            </a:r>
            <a:r>
              <a:rPr lang="cs-CZ" dirty="0"/>
              <a:t>menší, většinu tvoří metabolická spotřeba </a:t>
            </a:r>
          </a:p>
          <a:p>
            <a:pPr lvl="1"/>
            <a:r>
              <a:rPr lang="cs-CZ" dirty="0" smtClean="0"/>
              <a:t>Roste </a:t>
            </a:r>
            <a:r>
              <a:rPr lang="cs-CZ" dirty="0"/>
              <a:t>od </a:t>
            </a:r>
            <a:r>
              <a:rPr lang="cs-CZ" dirty="0" err="1"/>
              <a:t>autotrofů</a:t>
            </a:r>
            <a:r>
              <a:rPr lang="cs-CZ" dirty="0"/>
              <a:t> (uloží do svých těl 0,1% přijaté sluneční energie) přes </a:t>
            </a:r>
            <a:r>
              <a:rPr lang="cs-CZ" dirty="0" err="1"/>
              <a:t>herbivory</a:t>
            </a:r>
            <a:r>
              <a:rPr lang="cs-CZ" dirty="0"/>
              <a:t> (několik málo % energie obsažené v potravě) až po </a:t>
            </a:r>
            <a:r>
              <a:rPr lang="cs-CZ" dirty="0" err="1"/>
              <a:t>karnivory</a:t>
            </a:r>
            <a:r>
              <a:rPr lang="cs-CZ" dirty="0"/>
              <a:t> (10 – 20% účinnost)</a:t>
            </a:r>
          </a:p>
        </p:txBody>
      </p:sp>
    </p:spTree>
    <p:extLst>
      <p:ext uri="{BB962C8B-B14F-4D97-AF65-F5344CB8AC3E}">
        <p14:creationId xmlns:p14="http://schemas.microsoft.com/office/powerpoint/2010/main" val="1389870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3859" y="-80151"/>
            <a:ext cx="10515600" cy="1325563"/>
          </a:xfrm>
        </p:spPr>
        <p:txBody>
          <a:bodyPr>
            <a:normAutofit/>
          </a:bodyPr>
          <a:lstStyle/>
          <a:p>
            <a:pPr algn="ctr"/>
            <a:r>
              <a:rPr lang="cs-CZ" sz="4000" b="1" dirty="0" smtClean="0"/>
              <a:t>Osud přijaté energie v organismu konzumenta</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859204" y="1173853"/>
            <a:ext cx="8270758" cy="5314243"/>
          </a:xfrm>
          <a:prstGeom prst="rect">
            <a:avLst/>
          </a:prstGeom>
        </p:spPr>
      </p:pic>
    </p:spTree>
    <p:extLst>
      <p:ext uri="{BB962C8B-B14F-4D97-AF65-F5344CB8AC3E}">
        <p14:creationId xmlns:p14="http://schemas.microsoft.com/office/powerpoint/2010/main" val="666447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225136"/>
          </a:xfrm>
        </p:spPr>
        <p:txBody>
          <a:bodyPr>
            <a:normAutofit/>
          </a:bodyPr>
          <a:lstStyle/>
          <a:p>
            <a:pPr algn="ctr"/>
            <a:r>
              <a:rPr lang="cs-CZ" sz="4000" b="1" dirty="0"/>
              <a:t>Ztráty energie v trofických řetězcích </a:t>
            </a:r>
          </a:p>
        </p:txBody>
      </p:sp>
      <p:pic>
        <p:nvPicPr>
          <p:cNvPr id="4" name="Zástupný symbol pro obsah 3"/>
          <p:cNvPicPr>
            <a:picLocks noGrp="1" noChangeAspect="1"/>
          </p:cNvPicPr>
          <p:nvPr>
            <p:ph idx="1"/>
          </p:nvPr>
        </p:nvPicPr>
        <p:blipFill>
          <a:blip r:embed="rId2"/>
          <a:stretch>
            <a:fillRect/>
          </a:stretch>
        </p:blipFill>
        <p:spPr>
          <a:xfrm>
            <a:off x="2021246" y="2083241"/>
            <a:ext cx="7887259" cy="3824577"/>
          </a:xfrm>
          <a:prstGeom prst="rect">
            <a:avLst/>
          </a:prstGeom>
        </p:spPr>
      </p:pic>
    </p:spTree>
    <p:extLst>
      <p:ext uri="{BB962C8B-B14F-4D97-AF65-F5344CB8AC3E}">
        <p14:creationId xmlns:p14="http://schemas.microsoft.com/office/powerpoint/2010/main" val="2837974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1758"/>
            <a:ext cx="10515600" cy="795765"/>
          </a:xfrm>
        </p:spPr>
        <p:txBody>
          <a:bodyPr>
            <a:normAutofit/>
          </a:bodyPr>
          <a:lstStyle/>
          <a:p>
            <a:pPr algn="ctr"/>
            <a:r>
              <a:rPr lang="cs-CZ" sz="4000" b="1" dirty="0" err="1"/>
              <a:t>Dekompozitoři</a:t>
            </a:r>
            <a:r>
              <a:rPr lang="cs-CZ" sz="4000" b="1" dirty="0"/>
              <a:t> (rozkladači, </a:t>
            </a:r>
            <a:r>
              <a:rPr lang="cs-CZ" sz="4000" b="1" dirty="0" err="1"/>
              <a:t>reducenti</a:t>
            </a:r>
            <a:r>
              <a:rPr lang="cs-CZ" sz="4000" b="1" dirty="0"/>
              <a:t>)</a:t>
            </a:r>
          </a:p>
        </p:txBody>
      </p:sp>
      <p:sp>
        <p:nvSpPr>
          <p:cNvPr id="3" name="Zástupný symbol pro obsah 2"/>
          <p:cNvSpPr>
            <a:spLocks noGrp="1"/>
          </p:cNvSpPr>
          <p:nvPr>
            <p:ph idx="1"/>
          </p:nvPr>
        </p:nvSpPr>
        <p:spPr>
          <a:xfrm>
            <a:off x="588397" y="1133868"/>
            <a:ext cx="11505537" cy="1808122"/>
          </a:xfrm>
        </p:spPr>
        <p:txBody>
          <a:bodyPr>
            <a:normAutofit lnSpcReduction="10000"/>
          </a:bodyPr>
          <a:lstStyle/>
          <a:p>
            <a:pPr marL="0" indent="0">
              <a:buNone/>
            </a:pPr>
            <a:r>
              <a:rPr lang="cs-CZ" dirty="0"/>
              <a:t>Jsou </a:t>
            </a:r>
            <a:r>
              <a:rPr lang="cs-CZ" b="1" dirty="0"/>
              <a:t>součástí </a:t>
            </a:r>
            <a:r>
              <a:rPr lang="cs-CZ" b="1" dirty="0" err="1"/>
              <a:t>edafonu</a:t>
            </a:r>
            <a:r>
              <a:rPr lang="cs-CZ" b="1" dirty="0"/>
              <a:t> </a:t>
            </a:r>
            <a:r>
              <a:rPr lang="cs-CZ" dirty="0"/>
              <a:t>a dokážou rozložit </a:t>
            </a:r>
            <a:r>
              <a:rPr lang="cs-CZ" b="1" dirty="0"/>
              <a:t>organické látky naprodukované primárními a sekundárními producenty (konzumenti</a:t>
            </a:r>
            <a:r>
              <a:rPr lang="cs-CZ" dirty="0"/>
              <a:t>), tedy odumřelá těla všech organismů </a:t>
            </a:r>
            <a:r>
              <a:rPr lang="cs-CZ" b="1" dirty="0"/>
              <a:t>na látky anorganické a zpřístupnit je opět primárním producentům</a:t>
            </a:r>
            <a:r>
              <a:rPr lang="cs-CZ" dirty="0"/>
              <a:t>. Tím se uzavírá celý </a:t>
            </a:r>
            <a:r>
              <a:rPr lang="cs-CZ" b="1" dirty="0"/>
              <a:t>koloběh látek (živin</a:t>
            </a:r>
            <a:r>
              <a:rPr lang="cs-CZ" dirty="0"/>
              <a:t>) v ekosystému, ale </a:t>
            </a:r>
            <a:r>
              <a:rPr lang="cs-CZ" b="1" dirty="0"/>
              <a:t>zároveň i začíná</a:t>
            </a:r>
            <a:r>
              <a:rPr lang="cs-CZ" dirty="0"/>
              <a:t>. </a:t>
            </a:r>
          </a:p>
        </p:txBody>
      </p:sp>
      <p:pic>
        <p:nvPicPr>
          <p:cNvPr id="4" name="Obrázek 3"/>
          <p:cNvPicPr>
            <a:picLocks noChangeAspect="1"/>
          </p:cNvPicPr>
          <p:nvPr/>
        </p:nvPicPr>
        <p:blipFill>
          <a:blip r:embed="rId2"/>
          <a:stretch>
            <a:fillRect/>
          </a:stretch>
        </p:blipFill>
        <p:spPr>
          <a:xfrm>
            <a:off x="624734" y="3069206"/>
            <a:ext cx="10942532" cy="3522430"/>
          </a:xfrm>
          <a:prstGeom prst="rect">
            <a:avLst/>
          </a:prstGeom>
        </p:spPr>
      </p:pic>
    </p:spTree>
    <p:extLst>
      <p:ext uri="{BB962C8B-B14F-4D97-AF65-F5344CB8AC3E}">
        <p14:creationId xmlns:p14="http://schemas.microsoft.com/office/powerpoint/2010/main" val="1793333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6403" y="135175"/>
            <a:ext cx="10515600" cy="1055219"/>
          </a:xfrm>
        </p:spPr>
        <p:txBody>
          <a:bodyPr>
            <a:normAutofit/>
          </a:bodyPr>
          <a:lstStyle/>
          <a:p>
            <a:pPr algn="ctr"/>
            <a:r>
              <a:rPr lang="cs-CZ" sz="4000" b="1" dirty="0" smtClean="0"/>
              <a:t>Potravní pyramida</a:t>
            </a:r>
            <a:endParaRPr lang="cs-CZ" sz="4000" b="1" dirty="0"/>
          </a:p>
        </p:txBody>
      </p:sp>
      <p:sp>
        <p:nvSpPr>
          <p:cNvPr id="3" name="Zástupný symbol pro obsah 2"/>
          <p:cNvSpPr>
            <a:spLocks noGrp="1"/>
          </p:cNvSpPr>
          <p:nvPr>
            <p:ph idx="1"/>
          </p:nvPr>
        </p:nvSpPr>
        <p:spPr>
          <a:xfrm>
            <a:off x="365760" y="1264256"/>
            <a:ext cx="5766754" cy="4945712"/>
          </a:xfrm>
        </p:spPr>
        <p:txBody>
          <a:bodyPr>
            <a:normAutofit fontScale="92500" lnSpcReduction="10000"/>
          </a:bodyPr>
          <a:lstStyle/>
          <a:p>
            <a:r>
              <a:rPr lang="cs-CZ" b="1" dirty="0" smtClean="0"/>
              <a:t>Ekologická</a:t>
            </a:r>
            <a:r>
              <a:rPr lang="cs-CZ" dirty="0"/>
              <a:t> </a:t>
            </a:r>
            <a:r>
              <a:rPr lang="cs-CZ" dirty="0" smtClean="0"/>
              <a:t>pyramida</a:t>
            </a:r>
            <a:r>
              <a:rPr lang="cs-CZ" dirty="0"/>
              <a:t> (jiné názvy: </a:t>
            </a:r>
            <a:r>
              <a:rPr lang="cs-CZ" b="1" dirty="0"/>
              <a:t>trofická pyramida</a:t>
            </a:r>
            <a:r>
              <a:rPr lang="cs-CZ" dirty="0"/>
              <a:t>  </a:t>
            </a:r>
            <a:r>
              <a:rPr lang="cs-CZ" b="1" dirty="0"/>
              <a:t>potravinová </a:t>
            </a:r>
            <a:r>
              <a:rPr lang="cs-CZ" b="1" dirty="0" smtClean="0"/>
              <a:t>pyramida</a:t>
            </a:r>
            <a:r>
              <a:rPr lang="cs-CZ" dirty="0" smtClean="0"/>
              <a:t>, </a:t>
            </a:r>
            <a:r>
              <a:rPr lang="cs-CZ" dirty="0"/>
              <a:t> </a:t>
            </a:r>
            <a:r>
              <a:rPr lang="cs-CZ" b="1" dirty="0" err="1"/>
              <a:t>Eltonova</a:t>
            </a:r>
            <a:r>
              <a:rPr lang="cs-CZ" b="1" dirty="0"/>
              <a:t> pyramida</a:t>
            </a:r>
            <a:r>
              <a:rPr lang="cs-CZ" dirty="0"/>
              <a:t> </a:t>
            </a:r>
            <a:r>
              <a:rPr lang="cs-CZ" dirty="0" smtClean="0"/>
              <a:t>(v </a:t>
            </a:r>
            <a:r>
              <a:rPr lang="cs-CZ" dirty="0"/>
              <a:t>širším slova </a:t>
            </a:r>
            <a:r>
              <a:rPr lang="cs-CZ" dirty="0" smtClean="0"/>
              <a:t>smyslu)</a:t>
            </a:r>
            <a:r>
              <a:rPr lang="cs-CZ" dirty="0"/>
              <a:t> </a:t>
            </a:r>
            <a:r>
              <a:rPr lang="cs-CZ" dirty="0" smtClean="0"/>
              <a:t> </a:t>
            </a:r>
            <a:r>
              <a:rPr lang="cs-CZ" dirty="0"/>
              <a:t>je grafické znázornění kvantitativně vyjadřující posloupnost organismů trofických úrovní (tj. článků v potravním řetězci) ekosystému</a:t>
            </a:r>
            <a:r>
              <a:rPr lang="cs-CZ" dirty="0" smtClean="0"/>
              <a:t>.</a:t>
            </a:r>
          </a:p>
          <a:p>
            <a:endParaRPr lang="cs-CZ" b="1" dirty="0"/>
          </a:p>
          <a:p>
            <a:r>
              <a:rPr lang="cs-CZ" b="1" dirty="0" smtClean="0"/>
              <a:t>Velikost </a:t>
            </a:r>
            <a:r>
              <a:rPr lang="cs-CZ" b="1" dirty="0"/>
              <a:t>obdélníků </a:t>
            </a:r>
            <a:r>
              <a:rPr lang="cs-CZ" dirty="0"/>
              <a:t>může vyjadřovat počet jedinců nebo biomasu jedinců nebo energii v biomase. V souladu s tím se </a:t>
            </a:r>
            <a:r>
              <a:rPr lang="cs-CZ" dirty="0" smtClean="0"/>
              <a:t>rozlišujeme několik typů </a:t>
            </a:r>
            <a:r>
              <a:rPr lang="cs-CZ" dirty="0"/>
              <a:t>ekologických </a:t>
            </a:r>
            <a:r>
              <a:rPr lang="cs-CZ" dirty="0" smtClean="0"/>
              <a:t>pyramid.</a:t>
            </a:r>
          </a:p>
          <a:p>
            <a:pPr marL="0" indent="0">
              <a:buNone/>
            </a:pPr>
            <a:endParaRPr lang="cs-CZ" dirty="0" smtClean="0"/>
          </a:p>
          <a:p>
            <a:pPr marL="0" indent="0">
              <a:buNone/>
            </a:pPr>
            <a:endParaRPr lang="cs-CZ" dirty="0"/>
          </a:p>
        </p:txBody>
      </p:sp>
      <p:pic>
        <p:nvPicPr>
          <p:cNvPr id="1638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4615" y="1587957"/>
            <a:ext cx="4804642" cy="462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112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70694"/>
          </a:xfrm>
        </p:spPr>
        <p:txBody>
          <a:bodyPr>
            <a:normAutofit/>
          </a:bodyPr>
          <a:lstStyle/>
          <a:p>
            <a:pPr algn="ctr"/>
            <a:r>
              <a:rPr lang="cs-CZ" sz="4000" b="1" dirty="0" smtClean="0"/>
              <a:t>Typy ekologických pyramid</a:t>
            </a:r>
            <a:endParaRPr lang="cs-CZ" sz="4000" b="1" dirty="0"/>
          </a:p>
        </p:txBody>
      </p:sp>
      <p:sp>
        <p:nvSpPr>
          <p:cNvPr id="3" name="Zástupný symbol pro obsah 2"/>
          <p:cNvSpPr>
            <a:spLocks noGrp="1"/>
          </p:cNvSpPr>
          <p:nvPr>
            <p:ph idx="1"/>
          </p:nvPr>
        </p:nvSpPr>
        <p:spPr>
          <a:xfrm>
            <a:off x="838200" y="1510748"/>
            <a:ext cx="10515600" cy="4905955"/>
          </a:xfrm>
        </p:spPr>
        <p:txBody>
          <a:bodyPr/>
          <a:lstStyle/>
          <a:p>
            <a:r>
              <a:rPr lang="cs-CZ" b="1" dirty="0"/>
              <a:t>P</a:t>
            </a:r>
            <a:r>
              <a:rPr lang="cs-CZ" b="1" dirty="0" smtClean="0"/>
              <a:t>yramida </a:t>
            </a:r>
            <a:r>
              <a:rPr lang="cs-CZ" b="1" dirty="0"/>
              <a:t>čísel</a:t>
            </a:r>
            <a:r>
              <a:rPr lang="cs-CZ" dirty="0"/>
              <a:t> (</a:t>
            </a:r>
            <a:r>
              <a:rPr lang="cs-CZ" b="1" dirty="0" err="1"/>
              <a:t>Eltonova</a:t>
            </a:r>
            <a:r>
              <a:rPr lang="cs-CZ" b="1" dirty="0"/>
              <a:t> pyramida</a:t>
            </a:r>
            <a:r>
              <a:rPr lang="cs-CZ" dirty="0"/>
              <a:t> [v užším smyslu]) - velikost obdélníku vyjadřuje počet jedinců na dané trofické úrovni, jednotkou je počet jedinců na </a:t>
            </a:r>
            <a:r>
              <a:rPr lang="cs-CZ" dirty="0" smtClean="0"/>
              <a:t>ploše</a:t>
            </a:r>
          </a:p>
          <a:p>
            <a:pPr marL="0" indent="0">
              <a:buNone/>
            </a:pPr>
            <a:endParaRPr lang="cs-CZ" dirty="0"/>
          </a:p>
          <a:p>
            <a:r>
              <a:rPr lang="cs-CZ" b="1" dirty="0"/>
              <a:t>Pyramida </a:t>
            </a:r>
            <a:r>
              <a:rPr lang="cs-CZ" b="1" dirty="0" smtClean="0"/>
              <a:t>biomasy</a:t>
            </a:r>
            <a:r>
              <a:rPr lang="cs-CZ" dirty="0"/>
              <a:t> - velikost obdélníku vyjadřuje množství biomasy na dané trofické úrovni, obvykle suchá hmotnost na danou jednotku </a:t>
            </a:r>
            <a:r>
              <a:rPr lang="cs-CZ" dirty="0" smtClean="0"/>
              <a:t>plochy</a:t>
            </a:r>
          </a:p>
          <a:p>
            <a:pPr marL="0" indent="0">
              <a:buNone/>
            </a:pPr>
            <a:endParaRPr lang="cs-CZ" dirty="0"/>
          </a:p>
          <a:p>
            <a:r>
              <a:rPr lang="cs-CZ" b="1" dirty="0"/>
              <a:t>Energetická pyramida</a:t>
            </a:r>
            <a:r>
              <a:rPr lang="cs-CZ" dirty="0"/>
              <a:t> - velikost obdélníku vyjadřuje zastoupení energie na dané trofické úrovni, v jednotce energie/plochy/času (např. kg/ha/rok) </a:t>
            </a:r>
          </a:p>
          <a:p>
            <a:endParaRPr lang="cs-CZ" dirty="0"/>
          </a:p>
        </p:txBody>
      </p:sp>
    </p:spTree>
    <p:extLst>
      <p:ext uri="{BB962C8B-B14F-4D97-AF65-F5344CB8AC3E}">
        <p14:creationId xmlns:p14="http://schemas.microsoft.com/office/powerpoint/2010/main" val="1802926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71912"/>
          </a:xfrm>
        </p:spPr>
        <p:txBody>
          <a:bodyPr>
            <a:normAutofit/>
          </a:bodyPr>
          <a:lstStyle/>
          <a:p>
            <a:pPr algn="ctr"/>
            <a:r>
              <a:rPr lang="cs-CZ" sz="4000" b="1" dirty="0" smtClean="0"/>
              <a:t>Typy „potravních“ pyramid</a:t>
            </a:r>
            <a:endParaRPr lang="cs-CZ" sz="4000" b="1" dirty="0"/>
          </a:p>
        </p:txBody>
      </p:sp>
      <p:pic>
        <p:nvPicPr>
          <p:cNvPr id="20484" name="Picture 4" descr="Ekosystém – potravní řetězec, potravní pyramida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2797" y="1546507"/>
            <a:ext cx="4949628" cy="3712221"/>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Ekologie a životnı́ prostředı́ - výklad Potravnı́ řetěz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352" y="1946391"/>
            <a:ext cx="4262214" cy="3095373"/>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Výživová pyramida říká, co jíst – COOP Clu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336" y="1649341"/>
            <a:ext cx="3963605" cy="355931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838200" y="1748501"/>
            <a:ext cx="2969764" cy="490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302156" y="5049433"/>
            <a:ext cx="2224199" cy="369332"/>
          </a:xfrm>
          <a:prstGeom prst="rect">
            <a:avLst/>
          </a:prstGeom>
          <a:noFill/>
        </p:spPr>
        <p:txBody>
          <a:bodyPr wrap="none" rtlCol="0">
            <a:spAutoFit/>
          </a:bodyPr>
          <a:lstStyle/>
          <a:p>
            <a:r>
              <a:rPr lang="cs-CZ" dirty="0" smtClean="0"/>
              <a:t>Potravinová pyramida</a:t>
            </a:r>
            <a:endParaRPr lang="cs-CZ" dirty="0"/>
          </a:p>
        </p:txBody>
      </p:sp>
      <p:sp>
        <p:nvSpPr>
          <p:cNvPr id="11" name="TextovéPole 10"/>
          <p:cNvSpPr txBox="1"/>
          <p:nvPr/>
        </p:nvSpPr>
        <p:spPr>
          <a:xfrm>
            <a:off x="9234376" y="5096637"/>
            <a:ext cx="2224199" cy="369332"/>
          </a:xfrm>
          <a:prstGeom prst="rect">
            <a:avLst/>
          </a:prstGeom>
          <a:noFill/>
        </p:spPr>
        <p:txBody>
          <a:bodyPr wrap="none" rtlCol="0">
            <a:spAutoFit/>
          </a:bodyPr>
          <a:lstStyle/>
          <a:p>
            <a:r>
              <a:rPr lang="cs-CZ" dirty="0" smtClean="0"/>
              <a:t>Potravinová pyramida</a:t>
            </a:r>
            <a:endParaRPr lang="cs-CZ" dirty="0"/>
          </a:p>
        </p:txBody>
      </p:sp>
      <p:sp>
        <p:nvSpPr>
          <p:cNvPr id="7" name="TextovéPole 6"/>
          <p:cNvSpPr txBox="1"/>
          <p:nvPr/>
        </p:nvSpPr>
        <p:spPr>
          <a:xfrm>
            <a:off x="5023429" y="5041764"/>
            <a:ext cx="2312878" cy="369332"/>
          </a:xfrm>
          <a:prstGeom prst="rect">
            <a:avLst/>
          </a:prstGeom>
          <a:noFill/>
        </p:spPr>
        <p:txBody>
          <a:bodyPr wrap="square" rtlCol="0">
            <a:spAutoFit/>
          </a:bodyPr>
          <a:lstStyle/>
          <a:p>
            <a:r>
              <a:rPr lang="cs-CZ" dirty="0" smtClean="0"/>
              <a:t>Ekologická pyramida</a:t>
            </a:r>
            <a:endParaRPr lang="cs-CZ" dirty="0"/>
          </a:p>
        </p:txBody>
      </p:sp>
    </p:spTree>
    <p:extLst>
      <p:ext uri="{BB962C8B-B14F-4D97-AF65-F5344CB8AC3E}">
        <p14:creationId xmlns:p14="http://schemas.microsoft.com/office/powerpoint/2010/main" val="28974453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70694"/>
          </a:xfrm>
        </p:spPr>
        <p:txBody>
          <a:bodyPr>
            <a:normAutofit/>
          </a:bodyPr>
          <a:lstStyle/>
          <a:p>
            <a:pPr algn="ctr"/>
            <a:r>
              <a:rPr lang="cs-CZ" sz="4000" b="1" dirty="0" smtClean="0"/>
              <a:t>Ekologické pyramidy</a:t>
            </a:r>
            <a:endParaRPr lang="cs-CZ" sz="4000" b="1" dirty="0"/>
          </a:p>
        </p:txBody>
      </p:sp>
      <p:pic>
        <p:nvPicPr>
          <p:cNvPr id="5" name="Zástupný symbol pro obsah 4"/>
          <p:cNvPicPr>
            <a:picLocks noGrp="1" noChangeAspect="1"/>
          </p:cNvPicPr>
          <p:nvPr>
            <p:ph idx="1"/>
          </p:nvPr>
        </p:nvPicPr>
        <p:blipFill>
          <a:blip r:embed="rId2"/>
          <a:stretch>
            <a:fillRect/>
          </a:stretch>
        </p:blipFill>
        <p:spPr>
          <a:xfrm>
            <a:off x="259598" y="1956497"/>
            <a:ext cx="5740282" cy="3610823"/>
          </a:xfrm>
          <a:prstGeom prst="rect">
            <a:avLst/>
          </a:prstGeom>
        </p:spPr>
      </p:pic>
      <p:pic>
        <p:nvPicPr>
          <p:cNvPr id="6" name="Obrázek 5"/>
          <p:cNvPicPr>
            <a:picLocks noChangeAspect="1"/>
          </p:cNvPicPr>
          <p:nvPr/>
        </p:nvPicPr>
        <p:blipFill>
          <a:blip r:embed="rId3"/>
          <a:stretch>
            <a:fillRect/>
          </a:stretch>
        </p:blipFill>
        <p:spPr>
          <a:xfrm>
            <a:off x="6096000" y="1761353"/>
            <a:ext cx="4238921" cy="3805967"/>
          </a:xfrm>
          <a:prstGeom prst="rect">
            <a:avLst/>
          </a:prstGeom>
        </p:spPr>
      </p:pic>
      <p:sp>
        <p:nvSpPr>
          <p:cNvPr id="7" name="TextovéPole 6"/>
          <p:cNvSpPr txBox="1"/>
          <p:nvPr/>
        </p:nvSpPr>
        <p:spPr>
          <a:xfrm>
            <a:off x="7187842" y="5122889"/>
            <a:ext cx="1880387" cy="461665"/>
          </a:xfrm>
          <a:prstGeom prst="rect">
            <a:avLst/>
          </a:prstGeom>
          <a:noFill/>
        </p:spPr>
        <p:txBody>
          <a:bodyPr wrap="none" rtlCol="0">
            <a:spAutoFit/>
          </a:bodyPr>
          <a:lstStyle/>
          <a:p>
            <a:r>
              <a:rPr lang="cs-CZ" sz="2400" dirty="0" smtClean="0"/>
              <a:t>10% účinnost</a:t>
            </a:r>
            <a:endParaRPr lang="cs-CZ" sz="2400" dirty="0"/>
          </a:p>
        </p:txBody>
      </p:sp>
    </p:spTree>
    <p:extLst>
      <p:ext uri="{BB962C8B-B14F-4D97-AF65-F5344CB8AC3E}">
        <p14:creationId xmlns:p14="http://schemas.microsoft.com/office/powerpoint/2010/main" val="2599375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82245"/>
            <a:ext cx="10515600" cy="1325563"/>
          </a:xfrm>
        </p:spPr>
        <p:txBody>
          <a:bodyPr>
            <a:normAutofit/>
          </a:bodyPr>
          <a:lstStyle/>
          <a:p>
            <a:pPr algn="ctr"/>
            <a:r>
              <a:rPr lang="cs-CZ" sz="4000" b="1" dirty="0" err="1"/>
              <a:t>Pedosféra</a:t>
            </a:r>
            <a:r>
              <a:rPr lang="cs-CZ" sz="4000" b="1" dirty="0"/>
              <a:t>: vrstva mezi atmosférou a nezvětralou mateřskou horninou </a:t>
            </a:r>
          </a:p>
        </p:txBody>
      </p:sp>
      <p:pic>
        <p:nvPicPr>
          <p:cNvPr id="4" name="Zástupný symbol pro obsah 3"/>
          <p:cNvPicPr>
            <a:picLocks noGrp="1" noChangeAspect="1"/>
          </p:cNvPicPr>
          <p:nvPr>
            <p:ph idx="1"/>
          </p:nvPr>
        </p:nvPicPr>
        <p:blipFill>
          <a:blip r:embed="rId2"/>
          <a:stretch>
            <a:fillRect/>
          </a:stretch>
        </p:blipFill>
        <p:spPr>
          <a:xfrm>
            <a:off x="365761" y="1340203"/>
            <a:ext cx="6167393" cy="4374317"/>
          </a:xfrm>
          <a:prstGeom prst="rect">
            <a:avLst/>
          </a:prstGeom>
        </p:spPr>
      </p:pic>
      <p:pic>
        <p:nvPicPr>
          <p:cNvPr id="5" name="Obrázek 4"/>
          <p:cNvPicPr>
            <a:picLocks noChangeAspect="1"/>
          </p:cNvPicPr>
          <p:nvPr/>
        </p:nvPicPr>
        <p:blipFill>
          <a:blip r:embed="rId3"/>
          <a:stretch>
            <a:fillRect/>
          </a:stretch>
        </p:blipFill>
        <p:spPr>
          <a:xfrm>
            <a:off x="6902125" y="1400084"/>
            <a:ext cx="3466375" cy="4532089"/>
          </a:xfrm>
          <a:prstGeom prst="rect">
            <a:avLst/>
          </a:prstGeom>
        </p:spPr>
      </p:pic>
      <p:sp>
        <p:nvSpPr>
          <p:cNvPr id="6" name="Obdélník 5"/>
          <p:cNvSpPr/>
          <p:nvPr/>
        </p:nvSpPr>
        <p:spPr>
          <a:xfrm>
            <a:off x="365761" y="5784693"/>
            <a:ext cx="11529390" cy="923330"/>
          </a:xfrm>
          <a:prstGeom prst="rect">
            <a:avLst/>
          </a:prstGeom>
        </p:spPr>
        <p:txBody>
          <a:bodyPr wrap="square">
            <a:spAutoFit/>
          </a:bodyPr>
          <a:lstStyle/>
          <a:p>
            <a:r>
              <a:rPr lang="cs-CZ" dirty="0"/>
              <a:t>Trojrozměrný výřez půdy </a:t>
            </a:r>
            <a:r>
              <a:rPr lang="cs-CZ" dirty="0" smtClean="0"/>
              <a:t>(vpravo) s kompletním </a:t>
            </a:r>
            <a:r>
              <a:rPr lang="cs-CZ" dirty="0"/>
              <a:t>půdním horizontem </a:t>
            </a:r>
            <a:r>
              <a:rPr lang="cs-CZ" b="1" dirty="0"/>
              <a:t>od organického horizontu (O) </a:t>
            </a:r>
            <a:r>
              <a:rPr lang="cs-CZ" dirty="0"/>
              <a:t>po </a:t>
            </a:r>
            <a:r>
              <a:rPr lang="cs-CZ" b="1" dirty="0"/>
              <a:t>částečně zvětralou mateřskou horninu (C)</a:t>
            </a:r>
            <a:r>
              <a:rPr lang="cs-CZ" dirty="0"/>
              <a:t>; mezi těmito krajními horizonty se v daném případě nachází </a:t>
            </a:r>
            <a:r>
              <a:rPr lang="cs-CZ" b="1" dirty="0"/>
              <a:t>humózní minerální horizont </a:t>
            </a:r>
            <a:r>
              <a:rPr lang="cs-CZ" b="1" dirty="0" err="1"/>
              <a:t>Ah</a:t>
            </a:r>
            <a:r>
              <a:rPr lang="cs-CZ" dirty="0"/>
              <a:t>, </a:t>
            </a:r>
            <a:r>
              <a:rPr lang="cs-CZ" b="1" dirty="0"/>
              <a:t>eluviální (vylouhovaný) horizont </a:t>
            </a:r>
            <a:r>
              <a:rPr lang="cs-CZ" b="1" dirty="0" err="1"/>
              <a:t>Ae</a:t>
            </a:r>
            <a:r>
              <a:rPr lang="cs-CZ" b="1" dirty="0"/>
              <a:t> či E </a:t>
            </a:r>
            <a:r>
              <a:rPr lang="cs-CZ" dirty="0" smtClean="0"/>
              <a:t> </a:t>
            </a:r>
            <a:r>
              <a:rPr lang="cs-CZ" dirty="0"/>
              <a:t>a </a:t>
            </a:r>
            <a:r>
              <a:rPr lang="cs-CZ" b="1" dirty="0"/>
              <a:t>horizont B</a:t>
            </a:r>
            <a:r>
              <a:rPr lang="cs-CZ" dirty="0"/>
              <a:t> (</a:t>
            </a:r>
            <a:r>
              <a:rPr lang="cs-CZ" b="1" dirty="0"/>
              <a:t>obohacený o látky vymyté ze svrchních horizontů</a:t>
            </a:r>
            <a:r>
              <a:rPr lang="cs-CZ" dirty="0"/>
              <a:t>).</a:t>
            </a:r>
          </a:p>
        </p:txBody>
      </p:sp>
    </p:spTree>
    <p:extLst>
      <p:ext uri="{BB962C8B-B14F-4D97-AF65-F5344CB8AC3E}">
        <p14:creationId xmlns:p14="http://schemas.microsoft.com/office/powerpoint/2010/main" val="2709587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05718" y="421769"/>
            <a:ext cx="9039478" cy="961969"/>
          </a:xfrm>
        </p:spPr>
        <p:txBody>
          <a:bodyPr>
            <a:normAutofit fontScale="90000"/>
          </a:bodyPr>
          <a:lstStyle/>
          <a:p>
            <a:pPr algn="ctr"/>
            <a:r>
              <a:rPr lang="cs-CZ" sz="4000" b="1" dirty="0" smtClean="0"/>
              <a:t/>
            </a:r>
            <a:br>
              <a:rPr lang="cs-CZ" sz="4000" b="1" dirty="0" smtClean="0"/>
            </a:br>
            <a:r>
              <a:rPr lang="cs-CZ" sz="4000" b="1" dirty="0" smtClean="0"/>
              <a:t>Trofická struktura</a:t>
            </a:r>
            <a:r>
              <a:rPr lang="cs-CZ" dirty="0" smtClean="0"/>
              <a:t/>
            </a:r>
            <a:br>
              <a:rPr lang="cs-CZ" dirty="0" smtClean="0"/>
            </a:br>
            <a:endParaRPr lang="cs-CZ" dirty="0"/>
          </a:p>
        </p:txBody>
      </p:sp>
      <p:sp>
        <p:nvSpPr>
          <p:cNvPr id="3" name="Zástupný symbol pro obsah 2"/>
          <p:cNvSpPr>
            <a:spLocks noGrp="1"/>
          </p:cNvSpPr>
          <p:nvPr>
            <p:ph idx="1"/>
          </p:nvPr>
        </p:nvSpPr>
        <p:spPr>
          <a:xfrm>
            <a:off x="838200" y="5491301"/>
            <a:ext cx="10515600" cy="901391"/>
          </a:xfrm>
        </p:spPr>
        <p:txBody>
          <a:bodyPr>
            <a:normAutofit/>
          </a:bodyPr>
          <a:lstStyle/>
          <a:p>
            <a:pPr marL="0" indent="0" algn="ctr">
              <a:buNone/>
            </a:pPr>
            <a:r>
              <a:rPr lang="cs-CZ" sz="2400" b="1" dirty="0" smtClean="0"/>
              <a:t>Trofická </a:t>
            </a:r>
            <a:r>
              <a:rPr lang="cs-CZ" sz="2400" b="1" dirty="0"/>
              <a:t>struktura</a:t>
            </a:r>
            <a:r>
              <a:rPr lang="cs-CZ" sz="2400" dirty="0"/>
              <a:t> je organizace společenstva charakteristická tokem energie jeho různými trofickými úrovněmi.</a:t>
            </a:r>
          </a:p>
        </p:txBody>
      </p:sp>
      <p:pic>
        <p:nvPicPr>
          <p:cNvPr id="4" name="Picture 4" descr="Trofická struktura – Enviw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053" y="1628774"/>
            <a:ext cx="4610100"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191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89140"/>
          </a:xfrm>
        </p:spPr>
        <p:txBody>
          <a:bodyPr>
            <a:normAutofit/>
          </a:bodyPr>
          <a:lstStyle/>
          <a:p>
            <a:pPr algn="ctr"/>
            <a:r>
              <a:rPr lang="cs-CZ" sz="4000" b="1" dirty="0" smtClean="0"/>
              <a:t>Ekologická účinnost</a:t>
            </a:r>
            <a:endParaRPr lang="cs-CZ" sz="4000" b="1" dirty="0"/>
          </a:p>
        </p:txBody>
      </p:sp>
      <p:sp>
        <p:nvSpPr>
          <p:cNvPr id="3" name="Zástupný symbol pro obsah 2"/>
          <p:cNvSpPr>
            <a:spLocks noGrp="1"/>
          </p:cNvSpPr>
          <p:nvPr>
            <p:ph idx="1"/>
          </p:nvPr>
        </p:nvSpPr>
        <p:spPr>
          <a:xfrm>
            <a:off x="838200" y="1731694"/>
            <a:ext cx="10515600" cy="4777041"/>
          </a:xfrm>
        </p:spPr>
        <p:txBody>
          <a:bodyPr>
            <a:normAutofit lnSpcReduction="10000"/>
          </a:bodyPr>
          <a:lstStyle/>
          <a:p>
            <a:pPr marL="0" indent="0">
              <a:buNone/>
            </a:pPr>
            <a:r>
              <a:rPr lang="cs-CZ" b="1" dirty="0"/>
              <a:t>Ekologická efektivita – účinnost </a:t>
            </a:r>
            <a:r>
              <a:rPr lang="cs-CZ" dirty="0"/>
              <a:t>přenosu energie živým systémem (jedincem, populací, trofickou úrovní). </a:t>
            </a:r>
            <a:endParaRPr lang="cs-CZ" dirty="0" smtClean="0"/>
          </a:p>
          <a:p>
            <a:pPr marL="0" indent="0">
              <a:buNone/>
            </a:pPr>
            <a:endParaRPr lang="cs-CZ" dirty="0"/>
          </a:p>
          <a:p>
            <a:pPr marL="0" indent="0">
              <a:buNone/>
            </a:pPr>
            <a:r>
              <a:rPr lang="cs-CZ" dirty="0" smtClean="0"/>
              <a:t>Vyjadřuje </a:t>
            </a:r>
            <a:r>
              <a:rPr lang="cs-CZ" dirty="0"/>
              <a:t>se nejčastěji jako podíl energie asimilované (A) nebo uložené v čisté produkci (P) z celkového množství energie přijaté (u rostlin L</a:t>
            </a:r>
            <a:r>
              <a:rPr lang="cs-CZ" baseline="-25000" dirty="0"/>
              <a:t>A</a:t>
            </a:r>
            <a:r>
              <a:rPr lang="cs-CZ" dirty="0"/>
              <a:t>) nebo konzumované (u živočichů C). </a:t>
            </a:r>
            <a:endParaRPr lang="cs-CZ" dirty="0" smtClean="0"/>
          </a:p>
          <a:p>
            <a:pPr marL="0" indent="0">
              <a:buNone/>
            </a:pPr>
            <a:endParaRPr lang="cs-CZ" dirty="0" smtClean="0"/>
          </a:p>
          <a:p>
            <a:pPr marL="0" indent="0">
              <a:buNone/>
            </a:pPr>
            <a:r>
              <a:rPr lang="cs-CZ" dirty="0" smtClean="0"/>
              <a:t>Průměrná </a:t>
            </a:r>
            <a:r>
              <a:rPr lang="cs-CZ" dirty="0"/>
              <a:t>hodnota účinnost ekologická je u rostlin 1–5%, u býložravců 2–10%, u masožravců 10–20%. </a:t>
            </a:r>
            <a:endParaRPr lang="cs-CZ" dirty="0" smtClean="0"/>
          </a:p>
          <a:p>
            <a:pPr marL="0" indent="0">
              <a:buNone/>
            </a:pPr>
            <a:endParaRPr lang="cs-CZ" dirty="0"/>
          </a:p>
          <a:p>
            <a:pPr marL="0" indent="0">
              <a:buNone/>
            </a:pPr>
            <a:r>
              <a:rPr lang="cs-CZ" dirty="0" smtClean="0"/>
              <a:t>Čím </a:t>
            </a:r>
            <a:r>
              <a:rPr lang="cs-CZ" dirty="0"/>
              <a:t>je hodnotnější potrava, tím je podíl účinnost ekologická větší.</a:t>
            </a:r>
          </a:p>
        </p:txBody>
      </p:sp>
    </p:spTree>
    <p:extLst>
      <p:ext uri="{BB962C8B-B14F-4D97-AF65-F5344CB8AC3E}">
        <p14:creationId xmlns:p14="http://schemas.microsoft.com/office/powerpoint/2010/main" val="2661379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znázornění potravního řetěz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508" y="2540742"/>
            <a:ext cx="8180676" cy="348634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62053" y="174295"/>
            <a:ext cx="10515600" cy="922986"/>
          </a:xfrm>
        </p:spPr>
        <p:txBody>
          <a:bodyPr>
            <a:normAutofit/>
          </a:bodyPr>
          <a:lstStyle/>
          <a:p>
            <a:pPr algn="ctr"/>
            <a:r>
              <a:rPr lang="cs-CZ" sz="4000" b="1" dirty="0" smtClean="0"/>
              <a:t>Potravní řetězec </a:t>
            </a:r>
            <a:r>
              <a:rPr lang="cs-CZ" sz="3000" b="1" dirty="0" smtClean="0"/>
              <a:t>versus</a:t>
            </a:r>
            <a:r>
              <a:rPr lang="cs-CZ" sz="4000" b="1" dirty="0" smtClean="0"/>
              <a:t> </a:t>
            </a:r>
            <a:r>
              <a:rPr lang="cs-CZ" sz="4000" dirty="0" smtClean="0"/>
              <a:t>potravní síť</a:t>
            </a:r>
            <a:endParaRPr lang="cs-CZ" sz="4000" dirty="0"/>
          </a:p>
        </p:txBody>
      </p:sp>
      <p:sp>
        <p:nvSpPr>
          <p:cNvPr id="3" name="Zástupný symbol pro obsah 2"/>
          <p:cNvSpPr>
            <a:spLocks noGrp="1"/>
          </p:cNvSpPr>
          <p:nvPr>
            <p:ph idx="1"/>
          </p:nvPr>
        </p:nvSpPr>
        <p:spPr>
          <a:xfrm>
            <a:off x="838200" y="1189520"/>
            <a:ext cx="10515600" cy="1633193"/>
          </a:xfrm>
        </p:spPr>
        <p:txBody>
          <a:bodyPr/>
          <a:lstStyle/>
          <a:p>
            <a:pPr marL="0" indent="0">
              <a:buNone/>
            </a:pPr>
            <a:r>
              <a:rPr lang="cs-CZ" b="1" dirty="0"/>
              <a:t>Potravní řetězec</a:t>
            </a:r>
            <a:r>
              <a:rPr lang="cs-CZ" dirty="0"/>
              <a:t> popisuje potravní vztahy mezi druhy v ekosystému, tzn. který druh požírá který. Jinými slovy ukazuje, jak se v rámci ekosystému přesunuje biologický materiál a energie z jednoho druhu na druhý</a:t>
            </a:r>
            <a:r>
              <a:rPr lang="cs-CZ" dirty="0" smtClean="0"/>
              <a:t>.</a:t>
            </a:r>
          </a:p>
          <a:p>
            <a:endParaRPr lang="cs-CZ" dirty="0"/>
          </a:p>
        </p:txBody>
      </p:sp>
      <p:sp>
        <p:nvSpPr>
          <p:cNvPr id="4" name="TextovéPole 3"/>
          <p:cNvSpPr txBox="1"/>
          <p:nvPr/>
        </p:nvSpPr>
        <p:spPr>
          <a:xfrm>
            <a:off x="2099145" y="6082749"/>
            <a:ext cx="7583871" cy="461665"/>
          </a:xfrm>
          <a:prstGeom prst="rect">
            <a:avLst/>
          </a:prstGeom>
          <a:noFill/>
        </p:spPr>
        <p:txBody>
          <a:bodyPr wrap="none" rtlCol="0">
            <a:spAutoFit/>
          </a:bodyPr>
          <a:lstStyle/>
          <a:p>
            <a:r>
              <a:rPr lang="cs-CZ" sz="2400" b="1" dirty="0" smtClean="0"/>
              <a:t>Na každé trofické úrovni jsou v systému přítomni paraziti !</a:t>
            </a:r>
            <a:endParaRPr lang="cs-CZ" sz="2400" b="1" dirty="0"/>
          </a:p>
        </p:txBody>
      </p:sp>
    </p:spTree>
    <p:extLst>
      <p:ext uri="{BB962C8B-B14F-4D97-AF65-F5344CB8AC3E}">
        <p14:creationId xmlns:p14="http://schemas.microsoft.com/office/powerpoint/2010/main" val="3569717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aprotrofní potravní řetězec - ppt stáhn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576" y="558843"/>
            <a:ext cx="6267062" cy="4700298"/>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idx="1"/>
          </p:nvPr>
        </p:nvSpPr>
        <p:spPr>
          <a:xfrm>
            <a:off x="1181438" y="5136387"/>
            <a:ext cx="10034123" cy="1094464"/>
          </a:xfrm>
          <a:ln w="12700">
            <a:solidFill>
              <a:schemeClr val="tx1"/>
            </a:solidFill>
          </a:ln>
        </p:spPr>
        <p:txBody>
          <a:bodyPr>
            <a:normAutofit/>
          </a:bodyPr>
          <a:lstStyle/>
          <a:p>
            <a:pPr marL="0" indent="0">
              <a:buNone/>
            </a:pPr>
            <a:r>
              <a:rPr lang="cs-CZ" sz="2400" b="1" dirty="0"/>
              <a:t>Potravní síť </a:t>
            </a:r>
            <a:r>
              <a:rPr lang="cs-CZ" sz="2400" dirty="0"/>
              <a:t>je soubor potravních vztahů mezi jednotlivými druhy v daném ekosystému, tedy přenos biomasy mezi jednotlivými druhy. Je větvená, zatímco potravní řetězec ne. Přenos biomasy je obvykle značen </a:t>
            </a:r>
            <a:r>
              <a:rPr lang="cs-CZ" sz="2400" dirty="0" smtClean="0"/>
              <a:t>šipkami.</a:t>
            </a:r>
            <a:endParaRPr lang="cs-CZ" sz="2400" dirty="0"/>
          </a:p>
        </p:txBody>
      </p:sp>
      <p:sp>
        <p:nvSpPr>
          <p:cNvPr id="6" name="Nadpis 1"/>
          <p:cNvSpPr>
            <a:spLocks noGrp="1"/>
          </p:cNvSpPr>
          <p:nvPr>
            <p:ph type="title"/>
          </p:nvPr>
        </p:nvSpPr>
        <p:spPr>
          <a:xfrm>
            <a:off x="838200" y="203286"/>
            <a:ext cx="10515600" cy="711115"/>
          </a:xfrm>
          <a:solidFill>
            <a:schemeClr val="bg1"/>
          </a:solidFill>
        </p:spPr>
        <p:txBody>
          <a:bodyPr>
            <a:normAutofit/>
          </a:bodyPr>
          <a:lstStyle/>
          <a:p>
            <a:pPr algn="ctr"/>
            <a:r>
              <a:rPr lang="cs-CZ" sz="4000" dirty="0" smtClean="0"/>
              <a:t>Potravní řetězec </a:t>
            </a:r>
            <a:r>
              <a:rPr lang="cs-CZ" sz="3000" b="1" i="1" dirty="0" smtClean="0"/>
              <a:t>versus </a:t>
            </a:r>
            <a:r>
              <a:rPr lang="cs-CZ" sz="4000" b="1" dirty="0" smtClean="0"/>
              <a:t>potravní síť</a:t>
            </a:r>
            <a:endParaRPr lang="cs-CZ" sz="4000" b="1" dirty="0"/>
          </a:p>
        </p:txBody>
      </p:sp>
    </p:spTree>
    <p:extLst>
      <p:ext uri="{BB962C8B-B14F-4D97-AF65-F5344CB8AC3E}">
        <p14:creationId xmlns:p14="http://schemas.microsoft.com/office/powerpoint/2010/main" val="3202007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77663"/>
            <a:ext cx="10515600" cy="888206"/>
          </a:xfrm>
        </p:spPr>
        <p:txBody>
          <a:bodyPr>
            <a:normAutofit/>
          </a:bodyPr>
          <a:lstStyle/>
          <a:p>
            <a:pPr algn="ctr"/>
            <a:r>
              <a:rPr lang="cs-CZ" sz="4000" b="1" dirty="0" smtClean="0"/>
              <a:t>Příklady potravních sítí !</a:t>
            </a:r>
            <a:endParaRPr lang="cs-CZ" sz="4000" b="1" dirty="0"/>
          </a:p>
        </p:txBody>
      </p:sp>
      <p:pic>
        <p:nvPicPr>
          <p:cNvPr id="19462" name="Picture 6" descr="Potravní síť – les 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2924" y="1428260"/>
            <a:ext cx="3632137" cy="506000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Potravní síť – louka,pole 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561" y="1420309"/>
            <a:ext cx="3662105" cy="5060004"/>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Potravní síť – voda A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26210" y="1428260"/>
            <a:ext cx="3607229" cy="506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343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70694"/>
          </a:xfrm>
        </p:spPr>
        <p:txBody>
          <a:bodyPr>
            <a:normAutofit/>
          </a:bodyPr>
          <a:lstStyle/>
          <a:p>
            <a:pPr algn="ctr"/>
            <a:r>
              <a:rPr lang="cs-CZ" sz="4000" b="1" dirty="0" smtClean="0"/>
              <a:t>Potravní řetězec</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185272" y="1512161"/>
            <a:ext cx="9821456" cy="4554683"/>
          </a:xfrm>
          <a:prstGeom prst="rect">
            <a:avLst/>
          </a:prstGeom>
        </p:spPr>
      </p:pic>
    </p:spTree>
    <p:extLst>
      <p:ext uri="{BB962C8B-B14F-4D97-AF65-F5344CB8AC3E}">
        <p14:creationId xmlns:p14="http://schemas.microsoft.com/office/powerpoint/2010/main" val="1542051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46840"/>
          </a:xfrm>
        </p:spPr>
        <p:txBody>
          <a:bodyPr>
            <a:normAutofit/>
          </a:bodyPr>
          <a:lstStyle/>
          <a:p>
            <a:pPr algn="ctr"/>
            <a:r>
              <a:rPr lang="cs-CZ" sz="4000" b="1" dirty="0" smtClean="0"/>
              <a:t>Potravní </a:t>
            </a:r>
            <a:r>
              <a:rPr lang="cs-CZ" sz="4000" b="1" dirty="0"/>
              <a:t>pyramida </a:t>
            </a:r>
          </a:p>
        </p:txBody>
      </p:sp>
      <p:pic>
        <p:nvPicPr>
          <p:cNvPr id="4" name="Zástupný symbol pro obsah 3"/>
          <p:cNvPicPr>
            <a:picLocks noGrp="1" noChangeAspect="1"/>
          </p:cNvPicPr>
          <p:nvPr>
            <p:ph idx="1"/>
          </p:nvPr>
        </p:nvPicPr>
        <p:blipFill>
          <a:blip r:embed="rId2"/>
          <a:stretch>
            <a:fillRect/>
          </a:stretch>
        </p:blipFill>
        <p:spPr>
          <a:xfrm>
            <a:off x="1045873" y="1690688"/>
            <a:ext cx="10190284" cy="4662404"/>
          </a:xfrm>
          <a:prstGeom prst="rect">
            <a:avLst/>
          </a:prstGeom>
        </p:spPr>
      </p:pic>
    </p:spTree>
    <p:extLst>
      <p:ext uri="{BB962C8B-B14F-4D97-AF65-F5344CB8AC3E}">
        <p14:creationId xmlns:p14="http://schemas.microsoft.com/office/powerpoint/2010/main" val="39035247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97827"/>
          </a:xfrm>
        </p:spPr>
        <p:txBody>
          <a:bodyPr>
            <a:normAutofit fontScale="90000"/>
          </a:bodyPr>
          <a:lstStyle/>
          <a:p>
            <a:pPr algn="ctr"/>
            <a:r>
              <a:rPr lang="pl-PL" b="1" dirty="0" smtClean="0"/>
              <a:t/>
            </a:r>
            <a:br>
              <a:rPr lang="pl-PL" b="1" dirty="0" smtClean="0"/>
            </a:br>
            <a:r>
              <a:rPr lang="pl-PL" b="1" dirty="0" smtClean="0"/>
              <a:t>Jaký </a:t>
            </a:r>
            <a:r>
              <a:rPr lang="pl-PL" b="1" dirty="0"/>
              <a:t>vliv má moje strava na klima?</a:t>
            </a:r>
            <a:br>
              <a:rPr lang="pl-PL" b="1" dirty="0"/>
            </a:br>
            <a:endParaRPr lang="cs-CZ" dirty="0"/>
          </a:p>
        </p:txBody>
      </p:sp>
      <p:sp>
        <p:nvSpPr>
          <p:cNvPr id="5" name="AutoShape 4" descr="Jaký vliv má moje strava na klima? : Ekologický institut Veronica"/>
          <p:cNvSpPr>
            <a:spLocks noGrp="1" noChangeAspect="1" noChangeArrowheads="1"/>
          </p:cNvSpPr>
          <p:nvPr>
            <p:ph idx="1"/>
          </p:nvPr>
        </p:nvSpPr>
        <p:spPr bwMode="auto">
          <a:xfrm>
            <a:off x="364142" y="1356289"/>
            <a:ext cx="11409770" cy="2034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85000" lnSpcReduction="10000"/>
          </a:bodyPr>
          <a:lstStyle/>
          <a:p>
            <a:r>
              <a:rPr lang="cs-CZ" b="1" dirty="0"/>
              <a:t>Zajištění potravin </a:t>
            </a:r>
            <a:r>
              <a:rPr lang="cs-CZ" dirty="0"/>
              <a:t>bude hlavní globální výzvou pro 21. století. </a:t>
            </a:r>
            <a:endParaRPr lang="cs-CZ" dirty="0" smtClean="0"/>
          </a:p>
          <a:p>
            <a:r>
              <a:rPr lang="cs-CZ" b="1" dirty="0" smtClean="0"/>
              <a:t>Zemědělsky </a:t>
            </a:r>
            <a:r>
              <a:rPr lang="cs-CZ" b="1" dirty="0"/>
              <a:t>je využíváno 40 % povrchu země</a:t>
            </a:r>
            <a:r>
              <a:rPr lang="cs-CZ" dirty="0"/>
              <a:t>. </a:t>
            </a:r>
            <a:endParaRPr lang="cs-CZ" dirty="0" smtClean="0"/>
          </a:p>
          <a:p>
            <a:r>
              <a:rPr lang="cs-CZ" b="1" dirty="0" smtClean="0"/>
              <a:t>Potravinová </a:t>
            </a:r>
            <a:r>
              <a:rPr lang="cs-CZ" b="1" dirty="0"/>
              <a:t>produkce </a:t>
            </a:r>
            <a:r>
              <a:rPr lang="cs-CZ" dirty="0"/>
              <a:t>(od vidlí po vidličku) stojí </a:t>
            </a:r>
            <a:r>
              <a:rPr lang="cs-CZ" b="1" dirty="0"/>
              <a:t>za 30 % emisí skleníkových plynů</a:t>
            </a:r>
            <a:r>
              <a:rPr lang="cs-CZ" dirty="0"/>
              <a:t>. </a:t>
            </a:r>
            <a:endParaRPr lang="cs-CZ" dirty="0" smtClean="0"/>
          </a:p>
          <a:p>
            <a:r>
              <a:rPr lang="cs-CZ" b="1" dirty="0" smtClean="0"/>
              <a:t>Zemědělství </a:t>
            </a:r>
            <a:r>
              <a:rPr lang="cs-CZ" b="1" dirty="0"/>
              <a:t>je na klimatu bezprostředně závislé</a:t>
            </a:r>
            <a:r>
              <a:rPr lang="cs-CZ" dirty="0"/>
              <a:t>. Extrémní výkyvy počasí i plíživá změna klimatu mohou vést k akutnímu nedostatku potravin.</a:t>
            </a:r>
          </a:p>
        </p:txBody>
      </p:sp>
      <p:pic>
        <p:nvPicPr>
          <p:cNvPr id="9" name="Obrázek 8"/>
          <p:cNvPicPr>
            <a:picLocks noChangeAspect="1"/>
          </p:cNvPicPr>
          <p:nvPr/>
        </p:nvPicPr>
        <p:blipFill>
          <a:blip r:embed="rId2"/>
          <a:stretch>
            <a:fillRect/>
          </a:stretch>
        </p:blipFill>
        <p:spPr>
          <a:xfrm>
            <a:off x="2047239" y="3280765"/>
            <a:ext cx="7672602" cy="3492267"/>
          </a:xfrm>
          <a:prstGeom prst="rect">
            <a:avLst/>
          </a:prstGeom>
        </p:spPr>
      </p:pic>
    </p:spTree>
    <p:extLst>
      <p:ext uri="{BB962C8B-B14F-4D97-AF65-F5344CB8AC3E}">
        <p14:creationId xmlns:p14="http://schemas.microsoft.com/office/powerpoint/2010/main" val="151029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26353"/>
          </a:xfrm>
        </p:spPr>
        <p:txBody>
          <a:bodyPr>
            <a:normAutofit/>
          </a:bodyPr>
          <a:lstStyle/>
          <a:p>
            <a:pPr algn="ctr"/>
            <a:r>
              <a:rPr lang="cs-CZ" sz="4000" b="1" dirty="0" err="1" smtClean="0"/>
              <a:t>Dekomnpozice</a:t>
            </a:r>
            <a:r>
              <a:rPr lang="cs-CZ" sz="4000" b="1" dirty="0" smtClean="0"/>
              <a:t> – Mineralizace - Humifikace</a:t>
            </a:r>
            <a:endParaRPr lang="cs-CZ" sz="4000" b="1" dirty="0"/>
          </a:p>
        </p:txBody>
      </p:sp>
      <p:sp>
        <p:nvSpPr>
          <p:cNvPr id="3" name="Zástupný symbol pro obsah 2"/>
          <p:cNvSpPr>
            <a:spLocks noGrp="1"/>
          </p:cNvSpPr>
          <p:nvPr>
            <p:ph idx="1"/>
          </p:nvPr>
        </p:nvSpPr>
        <p:spPr>
          <a:xfrm>
            <a:off x="238539" y="1391478"/>
            <a:ext cx="11569148" cy="5287618"/>
          </a:xfrm>
        </p:spPr>
        <p:txBody>
          <a:bodyPr>
            <a:normAutofit lnSpcReduction="10000"/>
          </a:bodyPr>
          <a:lstStyle/>
          <a:p>
            <a:r>
              <a:rPr lang="cs-CZ" b="1" dirty="0"/>
              <a:t>Dekompozice (rozklad)</a:t>
            </a:r>
            <a:r>
              <a:rPr lang="cs-CZ" dirty="0"/>
              <a:t> je postupná dezintegrace mrtvé organické hmoty, vrcholící mineralizací, tedy úplnou přeměnou na látky anorganické, jako je voda, oxid uhličitý a minerální formy biogenních prvků (např. NH3, SO42-). Rozkladu podléhají jak části těl (spadané listí, mrtvé kusy kůže), tak i celé organizmy poté, co zemřou, v půdě také kořenové </a:t>
            </a:r>
            <a:r>
              <a:rPr lang="cs-CZ" dirty="0" err="1"/>
              <a:t>exudáty</a:t>
            </a:r>
            <a:r>
              <a:rPr lang="cs-CZ" dirty="0"/>
              <a:t>. </a:t>
            </a:r>
            <a:endParaRPr lang="cs-CZ" dirty="0" smtClean="0"/>
          </a:p>
          <a:p>
            <a:r>
              <a:rPr lang="cs-CZ" b="1" dirty="0" smtClean="0"/>
              <a:t>Neúplná </a:t>
            </a:r>
            <a:r>
              <a:rPr lang="cs-CZ" b="1" dirty="0"/>
              <a:t>mineralizace </a:t>
            </a:r>
            <a:r>
              <a:rPr lang="cs-CZ" dirty="0"/>
              <a:t>- </a:t>
            </a:r>
            <a:r>
              <a:rPr lang="cs-CZ" b="1" dirty="0"/>
              <a:t>humifikace </a:t>
            </a:r>
            <a:r>
              <a:rPr lang="cs-CZ" dirty="0"/>
              <a:t>je proces enzymatických a biochemických pochodů, při nichž se z meziproduktů rozkladu tvoří </a:t>
            </a:r>
            <a:r>
              <a:rPr lang="cs-CZ" dirty="0" err="1"/>
              <a:t>resyntézou</a:t>
            </a:r>
            <a:r>
              <a:rPr lang="cs-CZ" dirty="0"/>
              <a:t> humusové látky. Mají poměr uhlíku k dusíku 1:10, hnědou až černohnědou barvu a vlastnosti koloidů, dále relativně odolné vůči mikrobiálnímu rozkladu. Tyto procesy probíhají buď uvnitř těl půdních organismů nebo působením exoenzymů mimo jejich těla. </a:t>
            </a:r>
            <a:endParaRPr lang="cs-CZ" dirty="0" smtClean="0"/>
          </a:p>
          <a:p>
            <a:r>
              <a:rPr lang="cs-CZ" b="1" dirty="0" smtClean="0"/>
              <a:t>Humusové </a:t>
            </a:r>
            <a:r>
              <a:rPr lang="cs-CZ" b="1" dirty="0"/>
              <a:t>látky </a:t>
            </a:r>
            <a:r>
              <a:rPr lang="cs-CZ" dirty="0"/>
              <a:t>- významné svou vysokou iontovou výměnou kapacitou (zadržování a výměna živin), jsou zdrojem energie, podporují půdní agregaci a zlepšují tak pórovitost, provzdušenost, retenci a akumulaci vody. </a:t>
            </a:r>
          </a:p>
        </p:txBody>
      </p:sp>
    </p:spTree>
    <p:extLst>
      <p:ext uri="{BB962C8B-B14F-4D97-AF65-F5344CB8AC3E}">
        <p14:creationId xmlns:p14="http://schemas.microsoft.com/office/powerpoint/2010/main" val="1119721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4713" y="-127856"/>
            <a:ext cx="10515600" cy="1325563"/>
          </a:xfrm>
        </p:spPr>
        <p:txBody>
          <a:bodyPr/>
          <a:lstStyle/>
          <a:p>
            <a:pPr algn="ctr"/>
            <a:r>
              <a:rPr lang="cs-CZ" sz="4000" b="1" dirty="0"/>
              <a:t>Jakou mají funkci půdní organismy</a:t>
            </a:r>
            <a:r>
              <a:rPr lang="cs-CZ" dirty="0"/>
              <a:t>?</a:t>
            </a:r>
          </a:p>
        </p:txBody>
      </p:sp>
      <p:sp>
        <p:nvSpPr>
          <p:cNvPr id="3" name="Zástupný symbol pro obsah 2"/>
          <p:cNvSpPr>
            <a:spLocks noGrp="1"/>
          </p:cNvSpPr>
          <p:nvPr>
            <p:ph idx="1"/>
          </p:nvPr>
        </p:nvSpPr>
        <p:spPr>
          <a:xfrm>
            <a:off x="838200" y="1073426"/>
            <a:ext cx="10515600" cy="5359179"/>
          </a:xfrm>
        </p:spPr>
        <p:txBody>
          <a:bodyPr>
            <a:normAutofit fontScale="92500" lnSpcReduction="20000"/>
          </a:bodyPr>
          <a:lstStyle/>
          <a:p>
            <a:r>
              <a:rPr lang="cs-CZ" dirty="0"/>
              <a:t>Živé organismy se významně podílejí na zvětrávání půdy a na půdotvorných procesech (pedogeneze). </a:t>
            </a:r>
            <a:endParaRPr lang="cs-CZ" dirty="0" smtClean="0"/>
          </a:p>
          <a:p>
            <a:r>
              <a:rPr lang="cs-CZ" b="1" dirty="0"/>
              <a:t>Umožňují koloběh látek v ekosystému </a:t>
            </a:r>
            <a:r>
              <a:rPr lang="cs-CZ" dirty="0"/>
              <a:t>– </a:t>
            </a:r>
            <a:r>
              <a:rPr lang="cs-CZ" dirty="0" err="1"/>
              <a:t>dekompozitoři</a:t>
            </a:r>
            <a:r>
              <a:rPr lang="cs-CZ" dirty="0"/>
              <a:t> rozkládají odumřelou organickou hmotu vytvořenou primárními producenty a následně konzumenty v potravních řetězcích a </a:t>
            </a:r>
            <a:r>
              <a:rPr lang="cs-CZ" dirty="0" err="1"/>
              <a:t>exudáty</a:t>
            </a:r>
            <a:r>
              <a:rPr lang="cs-CZ" dirty="0"/>
              <a:t> uvolněné kořeny rostlin do půdy. Část této organické hmoty je rozkladem opět zpřístupněna primárním producentům (např. rostliny) a z části tvoří v procesu humifikace důležité organické látky – </a:t>
            </a:r>
            <a:r>
              <a:rPr lang="cs-CZ" b="1" dirty="0"/>
              <a:t>humus. </a:t>
            </a:r>
            <a:endParaRPr lang="cs-CZ" b="1" dirty="0" smtClean="0"/>
          </a:p>
          <a:p>
            <a:r>
              <a:rPr lang="cs-CZ" b="1" dirty="0"/>
              <a:t>Půdu promíchávají </a:t>
            </a:r>
            <a:r>
              <a:rPr lang="cs-CZ" dirty="0"/>
              <a:t>– živé organismy se v půdě pohybují a promíchávají minerální a organické půdní částice. Půda se tak obohacuje o humus v hlubších vrstvách a má rovnoměrnou kvalitu po celé hloubce. Půdu zkypřují. </a:t>
            </a:r>
            <a:endParaRPr lang="cs-CZ" dirty="0" smtClean="0"/>
          </a:p>
          <a:p>
            <a:r>
              <a:rPr lang="cs-CZ" dirty="0"/>
              <a:t>Díky půdním organismům dochází k </a:t>
            </a:r>
            <a:r>
              <a:rPr lang="cs-CZ" b="1" dirty="0"/>
              <a:t>tvorbě strukturních půdních agregátů </a:t>
            </a:r>
            <a:r>
              <a:rPr lang="cs-CZ" dirty="0"/>
              <a:t>(pomocí </a:t>
            </a:r>
            <a:r>
              <a:rPr lang="cs-CZ" dirty="0" err="1"/>
              <a:t>tmelivých</a:t>
            </a:r>
            <a:r>
              <a:rPr lang="cs-CZ" dirty="0"/>
              <a:t> látek). Svou činností tak způsobují, že se půda nezhutňuje, nesléhává a je v ní dostatek pórů pro výměnu plynů a především může lépe vstřebávat a akumulovat více srážek. </a:t>
            </a:r>
            <a:endParaRPr lang="cs-CZ" dirty="0" smtClean="0"/>
          </a:p>
          <a:p>
            <a:r>
              <a:rPr lang="cs-CZ" b="1" dirty="0" smtClean="0"/>
              <a:t>Mikroorganismy </a:t>
            </a:r>
            <a:r>
              <a:rPr lang="cs-CZ" b="1" dirty="0"/>
              <a:t>jsou nejaktivnější ve rhizosféře</a:t>
            </a:r>
            <a:r>
              <a:rPr lang="cs-CZ" dirty="0"/>
              <a:t>.</a:t>
            </a:r>
          </a:p>
        </p:txBody>
      </p:sp>
    </p:spTree>
    <p:extLst>
      <p:ext uri="{BB962C8B-B14F-4D97-AF65-F5344CB8AC3E}">
        <p14:creationId xmlns:p14="http://schemas.microsoft.com/office/powerpoint/2010/main" val="424940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524790" y="343356"/>
            <a:ext cx="11139778" cy="6244313"/>
          </a:xfrm>
          <a:prstGeom prst="rect">
            <a:avLst/>
          </a:prstGeom>
        </p:spPr>
      </p:pic>
      <p:sp>
        <p:nvSpPr>
          <p:cNvPr id="2" name="Nadpis 1"/>
          <p:cNvSpPr>
            <a:spLocks noGrp="1"/>
          </p:cNvSpPr>
          <p:nvPr>
            <p:ph type="title"/>
          </p:nvPr>
        </p:nvSpPr>
        <p:spPr>
          <a:xfrm>
            <a:off x="838200" y="134538"/>
            <a:ext cx="10515600" cy="684447"/>
          </a:xfrm>
          <a:solidFill>
            <a:schemeClr val="bg1"/>
          </a:solidFill>
        </p:spPr>
        <p:txBody>
          <a:bodyPr>
            <a:normAutofit/>
          </a:bodyPr>
          <a:lstStyle/>
          <a:p>
            <a:pPr algn="ctr"/>
            <a:r>
              <a:rPr lang="cs-CZ" sz="4000" b="1" dirty="0" smtClean="0"/>
              <a:t>Vznik půdy</a:t>
            </a:r>
            <a:endParaRPr lang="cs-CZ" sz="4000" b="1" dirty="0"/>
          </a:p>
        </p:txBody>
      </p:sp>
    </p:spTree>
    <p:extLst>
      <p:ext uri="{BB962C8B-B14F-4D97-AF65-F5344CB8AC3E}">
        <p14:creationId xmlns:p14="http://schemas.microsoft.com/office/powerpoint/2010/main" val="32616046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0" y="-42695"/>
            <a:ext cx="4597587" cy="2690480"/>
          </a:xfrm>
          <a:prstGeom prst="rect">
            <a:avLst/>
          </a:prstGeom>
        </p:spPr>
      </p:pic>
      <p:sp>
        <p:nvSpPr>
          <p:cNvPr id="5" name="Obdélník 4"/>
          <p:cNvSpPr/>
          <p:nvPr/>
        </p:nvSpPr>
        <p:spPr>
          <a:xfrm>
            <a:off x="312752" y="4684813"/>
            <a:ext cx="11550594" cy="2031325"/>
          </a:xfrm>
          <a:prstGeom prst="rect">
            <a:avLst/>
          </a:prstGeom>
        </p:spPr>
        <p:txBody>
          <a:bodyPr wrap="square">
            <a:spAutoFit/>
          </a:bodyPr>
          <a:lstStyle/>
          <a:p>
            <a:r>
              <a:rPr lang="cs-CZ" b="1" dirty="0" err="1" smtClean="0"/>
              <a:t>Destruenti</a:t>
            </a:r>
            <a:endParaRPr lang="cs-CZ" b="1" dirty="0" smtClean="0"/>
          </a:p>
          <a:p>
            <a:r>
              <a:rPr lang="cs-CZ" dirty="0" smtClean="0"/>
              <a:t>někdy </a:t>
            </a:r>
            <a:r>
              <a:rPr lang="cs-CZ" dirty="0"/>
              <a:t>bývají zařazováni mezi konzumenty a to konzumenty saprofágní - živí se odumřelými částmi rostlin a živočichů a řadíme sem např. různé druhy hmyzu</a:t>
            </a:r>
            <a:r>
              <a:rPr lang="cs-CZ" dirty="0" smtClean="0"/>
              <a:t>.</a:t>
            </a:r>
          </a:p>
          <a:p>
            <a:endParaRPr lang="cs-CZ" dirty="0" smtClean="0"/>
          </a:p>
          <a:p>
            <a:r>
              <a:rPr lang="cs-CZ" b="1" dirty="0" err="1"/>
              <a:t>Reducenti</a:t>
            </a:r>
            <a:r>
              <a:rPr lang="cs-CZ" b="1" dirty="0"/>
              <a:t> (rozkladači)</a:t>
            </a:r>
          </a:p>
          <a:p>
            <a:r>
              <a:rPr lang="cs-CZ" dirty="0"/>
              <a:t>baktérie a houby rozkládající organické látky až na minerální látky Každý člen řetězce rozkládá jen část organické hmoty. Žádný dekompozitor není schopen sám rozložit organickou hmotu až na látky minerální. </a:t>
            </a:r>
          </a:p>
        </p:txBody>
      </p:sp>
      <p:sp>
        <p:nvSpPr>
          <p:cNvPr id="7" name="Obdélník 6"/>
          <p:cNvSpPr/>
          <p:nvPr/>
        </p:nvSpPr>
        <p:spPr>
          <a:xfrm>
            <a:off x="344556" y="3547780"/>
            <a:ext cx="6096000" cy="923330"/>
          </a:xfrm>
          <a:prstGeom prst="rect">
            <a:avLst/>
          </a:prstGeom>
        </p:spPr>
        <p:txBody>
          <a:bodyPr>
            <a:spAutoFit/>
          </a:bodyPr>
          <a:lstStyle/>
          <a:p>
            <a:r>
              <a:rPr lang="cs-CZ" dirty="0"/>
              <a:t>Návrat živin do půdy je daný z části kvalitou opadu, klimatickými podmínkami a jejich vlivem na činnost rozkládajících </a:t>
            </a:r>
            <a:r>
              <a:rPr lang="cs-CZ" dirty="0" smtClean="0"/>
              <a:t>půdních organismů</a:t>
            </a:r>
            <a:r>
              <a:rPr lang="cs-CZ" dirty="0"/>
              <a:t>. </a:t>
            </a:r>
          </a:p>
        </p:txBody>
      </p:sp>
      <p:pic>
        <p:nvPicPr>
          <p:cNvPr id="8" name="Obrázek 7"/>
          <p:cNvPicPr>
            <a:picLocks noChangeAspect="1"/>
          </p:cNvPicPr>
          <p:nvPr/>
        </p:nvPicPr>
        <p:blipFill>
          <a:blip r:embed="rId3"/>
          <a:stretch>
            <a:fillRect/>
          </a:stretch>
        </p:blipFill>
        <p:spPr>
          <a:xfrm>
            <a:off x="6335286" y="2857872"/>
            <a:ext cx="4514850" cy="1571625"/>
          </a:xfrm>
          <a:prstGeom prst="rect">
            <a:avLst/>
          </a:prstGeom>
        </p:spPr>
      </p:pic>
    </p:spTree>
    <p:extLst>
      <p:ext uri="{BB962C8B-B14F-4D97-AF65-F5344CB8AC3E}">
        <p14:creationId xmlns:p14="http://schemas.microsoft.com/office/powerpoint/2010/main" val="3381566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bdélník 1"/>
          <p:cNvSpPr>
            <a:spLocks noChangeArrowheads="1"/>
          </p:cNvSpPr>
          <p:nvPr/>
        </p:nvSpPr>
        <p:spPr bwMode="auto">
          <a:xfrm>
            <a:off x="254442" y="605835"/>
            <a:ext cx="1162480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a:spcBef>
                <a:spcPct val="20000"/>
              </a:spcBef>
              <a:buChar char="•"/>
              <a:tabLst>
                <a:tab pos="233363" algn="l"/>
                <a:tab pos="449263" algn="l"/>
              </a:tabLst>
              <a:defRPr sz="3200">
                <a:solidFill>
                  <a:schemeClr val="tx1"/>
                </a:solidFill>
                <a:latin typeface="Times New Roman" panose="02020603050405020304" pitchFamily="18" charset="0"/>
              </a:defRPr>
            </a:lvl1pPr>
            <a:lvl2pPr marL="742950" indent="-285750">
              <a:spcBef>
                <a:spcPct val="20000"/>
              </a:spcBef>
              <a:buChar char="–"/>
              <a:tabLst>
                <a:tab pos="233363" algn="l"/>
                <a:tab pos="449263" algn="l"/>
              </a:tabLst>
              <a:defRPr sz="2800">
                <a:solidFill>
                  <a:schemeClr val="tx1"/>
                </a:solidFill>
                <a:latin typeface="Times New Roman" panose="02020603050405020304" pitchFamily="18" charset="0"/>
              </a:defRPr>
            </a:lvl2pPr>
            <a:lvl3pPr marL="1143000" indent="-228600">
              <a:spcBef>
                <a:spcPct val="20000"/>
              </a:spcBef>
              <a:buChar char="•"/>
              <a:tabLst>
                <a:tab pos="233363" algn="l"/>
                <a:tab pos="449263" algn="l"/>
              </a:tabLst>
              <a:defRPr sz="2400">
                <a:solidFill>
                  <a:schemeClr val="tx1"/>
                </a:solidFill>
                <a:latin typeface="Times New Roman" panose="02020603050405020304" pitchFamily="18" charset="0"/>
              </a:defRPr>
            </a:lvl3pPr>
            <a:lvl4pPr marL="1600200" indent="-228600">
              <a:spcBef>
                <a:spcPct val="20000"/>
              </a:spcBef>
              <a:buChar char="–"/>
              <a:tabLst>
                <a:tab pos="233363" algn="l"/>
                <a:tab pos="449263" algn="l"/>
              </a:tabLst>
              <a:defRPr sz="2000">
                <a:solidFill>
                  <a:schemeClr val="tx1"/>
                </a:solidFill>
                <a:latin typeface="Times New Roman" panose="02020603050405020304" pitchFamily="18" charset="0"/>
              </a:defRPr>
            </a:lvl4pPr>
            <a:lvl5pPr marL="2057400" indent="-228600">
              <a:spcBef>
                <a:spcPct val="20000"/>
              </a:spcBef>
              <a:buChar char="»"/>
              <a:tabLst>
                <a:tab pos="233363" algn="l"/>
                <a:tab pos="4492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33363" algn="l"/>
                <a:tab pos="4492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33363" algn="l"/>
                <a:tab pos="4492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33363" algn="l"/>
                <a:tab pos="4492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33363" algn="l"/>
                <a:tab pos="449263" algn="l"/>
              </a:tabLst>
              <a:defRPr sz="2000">
                <a:solidFill>
                  <a:schemeClr val="tx1"/>
                </a:solidFill>
                <a:latin typeface="Times New Roman" panose="02020603050405020304" pitchFamily="18" charset="0"/>
              </a:defRPr>
            </a:lvl9pPr>
          </a:lstStyle>
          <a:p>
            <a:pPr>
              <a:spcBef>
                <a:spcPct val="0"/>
              </a:spcBef>
              <a:buFontTx/>
              <a:buNone/>
            </a:pPr>
            <a:r>
              <a:rPr lang="cs-CZ" altLang="cs-CZ" dirty="0">
                <a:cs typeface="Times New Roman" panose="02020603050405020304" pitchFamily="18" charset="0"/>
              </a:rPr>
              <a:t> </a:t>
            </a:r>
            <a:endParaRPr lang="cs-CZ" altLang="cs-CZ" sz="1200" dirty="0">
              <a:cs typeface="Times New Roman" panose="02020603050405020304" pitchFamily="18" charset="0"/>
            </a:endParaRPr>
          </a:p>
          <a:p>
            <a:pPr>
              <a:spcBef>
                <a:spcPct val="0"/>
              </a:spcBef>
              <a:buFontTx/>
              <a:buNone/>
            </a:pPr>
            <a:r>
              <a:rPr lang="cs-CZ" altLang="cs-CZ" sz="2000" b="1" dirty="0" err="1">
                <a:latin typeface="+mn-lt"/>
                <a:cs typeface="Times New Roman" panose="02020603050405020304" pitchFamily="18" charset="0"/>
              </a:rPr>
              <a:t>Edafon</a:t>
            </a:r>
            <a:r>
              <a:rPr lang="cs-CZ" altLang="cs-CZ" sz="2000" b="1" dirty="0">
                <a:latin typeface="+mn-lt"/>
                <a:cs typeface="Times New Roman" panose="02020603050405020304" pitchFamily="18" charset="0"/>
              </a:rPr>
              <a:t> =</a:t>
            </a:r>
            <a:r>
              <a:rPr lang="cs-CZ" altLang="cs-CZ" sz="2000" dirty="0">
                <a:latin typeface="+mn-lt"/>
                <a:cs typeface="Times New Roman" panose="02020603050405020304" pitchFamily="18" charset="0"/>
              </a:rPr>
              <a:t> živé organismy žijící v půdě</a:t>
            </a:r>
          </a:p>
          <a:p>
            <a:pPr>
              <a:spcBef>
                <a:spcPct val="0"/>
              </a:spcBef>
              <a:buFontTx/>
              <a:buNone/>
            </a:pPr>
            <a:r>
              <a:rPr lang="cs-CZ" altLang="cs-CZ" sz="2000" dirty="0">
                <a:latin typeface="+mn-lt"/>
                <a:cs typeface="Times New Roman" panose="02020603050405020304" pitchFamily="18" charset="0"/>
              </a:rPr>
              <a:t> </a:t>
            </a:r>
          </a:p>
          <a:p>
            <a:pPr>
              <a:spcBef>
                <a:spcPct val="0"/>
              </a:spcBef>
              <a:buFontTx/>
              <a:buNone/>
            </a:pPr>
            <a:r>
              <a:rPr lang="cs-CZ" altLang="cs-CZ" sz="2000" dirty="0">
                <a:latin typeface="+mn-lt"/>
                <a:cs typeface="Times New Roman" panose="02020603050405020304" pitchFamily="18" charset="0"/>
              </a:rPr>
              <a:t>K organickým látkám patří i </a:t>
            </a:r>
          </a:p>
          <a:p>
            <a:pPr>
              <a:spcBef>
                <a:spcPct val="0"/>
              </a:spcBef>
              <a:buFontTx/>
              <a:buNone/>
            </a:pPr>
            <a:r>
              <a:rPr lang="cs-CZ" altLang="cs-CZ" sz="2000" dirty="0">
                <a:latin typeface="+mn-lt"/>
                <a:cs typeface="Times New Roman" panose="02020603050405020304" pitchFamily="18" charset="0"/>
              </a:rPr>
              <a:t>exkrementy živočichů a</a:t>
            </a:r>
          </a:p>
          <a:p>
            <a:pPr>
              <a:spcBef>
                <a:spcPct val="0"/>
              </a:spcBef>
              <a:buFontTx/>
              <a:buNone/>
            </a:pPr>
            <a:r>
              <a:rPr lang="cs-CZ" altLang="cs-CZ" sz="2000" dirty="0">
                <a:latin typeface="+mn-lt"/>
                <a:cs typeface="Times New Roman" panose="02020603050405020304" pitchFamily="18" charset="0"/>
              </a:rPr>
              <a:t>odumřelé organické zbytky.</a:t>
            </a:r>
          </a:p>
          <a:p>
            <a:pPr>
              <a:spcBef>
                <a:spcPct val="0"/>
              </a:spcBef>
              <a:buFontTx/>
              <a:buNone/>
            </a:pPr>
            <a:r>
              <a:rPr lang="cs-CZ" altLang="cs-CZ" sz="2000" dirty="0">
                <a:latin typeface="+mn-lt"/>
                <a:cs typeface="Times New Roman" panose="02020603050405020304" pitchFamily="18" charset="0"/>
              </a:rPr>
              <a:t> </a:t>
            </a:r>
          </a:p>
          <a:p>
            <a:pPr>
              <a:spcBef>
                <a:spcPct val="0"/>
              </a:spcBef>
              <a:buFontTx/>
              <a:buNone/>
            </a:pPr>
            <a:endParaRPr lang="cs-CZ" altLang="cs-CZ" sz="2000" b="1" dirty="0">
              <a:latin typeface="+mn-lt"/>
              <a:cs typeface="Times New Roman" panose="02020603050405020304" pitchFamily="18" charset="0"/>
            </a:endParaRPr>
          </a:p>
          <a:p>
            <a:pPr>
              <a:spcBef>
                <a:spcPct val="0"/>
              </a:spcBef>
              <a:buFontTx/>
              <a:buNone/>
            </a:pPr>
            <a:r>
              <a:rPr lang="cs-CZ" altLang="cs-CZ" sz="2000" b="1" dirty="0">
                <a:latin typeface="+mn-lt"/>
                <a:cs typeface="Times New Roman" panose="02020603050405020304" pitchFamily="18" charset="0"/>
              </a:rPr>
              <a:t>Detritus</a:t>
            </a:r>
            <a:r>
              <a:rPr lang="cs-CZ" altLang="cs-CZ" sz="2000" dirty="0">
                <a:latin typeface="+mn-lt"/>
                <a:cs typeface="Times New Roman" panose="02020603050405020304" pitchFamily="18" charset="0"/>
              </a:rPr>
              <a:t> (opad; </a:t>
            </a:r>
            <a:r>
              <a:rPr lang="cs-CZ" altLang="cs-CZ" sz="2000" i="1" dirty="0" err="1">
                <a:latin typeface="+mn-lt"/>
                <a:cs typeface="Times New Roman" panose="02020603050405020304" pitchFamily="18" charset="0"/>
              </a:rPr>
              <a:t>litter</a:t>
            </a:r>
            <a:r>
              <a:rPr lang="cs-CZ" altLang="cs-CZ" sz="2000" dirty="0">
                <a:latin typeface="+mn-lt"/>
                <a:cs typeface="Times New Roman" panose="02020603050405020304" pitchFamily="18" charset="0"/>
              </a:rPr>
              <a:t>; mrtvá biomasa) je rozkládán v </a:t>
            </a:r>
            <a:r>
              <a:rPr lang="cs-CZ" altLang="cs-CZ" sz="2000" b="1" dirty="0" err="1">
                <a:latin typeface="+mn-lt"/>
                <a:cs typeface="Times New Roman" panose="02020603050405020304" pitchFamily="18" charset="0"/>
              </a:rPr>
              <a:t>detritovém</a:t>
            </a:r>
            <a:r>
              <a:rPr lang="cs-CZ" altLang="cs-CZ" sz="2000" b="1" dirty="0">
                <a:latin typeface="+mn-lt"/>
                <a:cs typeface="Times New Roman" panose="02020603050405020304" pitchFamily="18" charset="0"/>
              </a:rPr>
              <a:t> potravním řetězci</a:t>
            </a:r>
            <a:r>
              <a:rPr lang="cs-CZ" altLang="cs-CZ" sz="2000" dirty="0">
                <a:latin typeface="+mn-lt"/>
                <a:cs typeface="Times New Roman" panose="02020603050405020304" pitchFamily="18" charset="0"/>
              </a:rPr>
              <a:t>. Uskutečňují jej heterotrofní organismy – rozkladači (</a:t>
            </a:r>
            <a:r>
              <a:rPr lang="cs-CZ" altLang="cs-CZ" sz="2000" b="1" dirty="0" err="1">
                <a:latin typeface="+mn-lt"/>
                <a:cs typeface="Times New Roman" panose="02020603050405020304" pitchFamily="18" charset="0"/>
              </a:rPr>
              <a:t>dekompozitoři</a:t>
            </a:r>
            <a:r>
              <a:rPr lang="cs-CZ" altLang="cs-CZ" sz="2000" b="1" dirty="0">
                <a:latin typeface="+mn-lt"/>
                <a:cs typeface="Times New Roman" panose="02020603050405020304" pitchFamily="18" charset="0"/>
              </a:rPr>
              <a:t> = </a:t>
            </a:r>
            <a:r>
              <a:rPr lang="cs-CZ" altLang="cs-CZ" sz="2000" b="1" dirty="0" err="1">
                <a:latin typeface="+mn-lt"/>
                <a:cs typeface="Times New Roman" panose="02020603050405020304" pitchFamily="18" charset="0"/>
              </a:rPr>
              <a:t>mikrokonzumenti</a:t>
            </a:r>
            <a:r>
              <a:rPr lang="cs-CZ" altLang="cs-CZ" sz="2000" dirty="0">
                <a:latin typeface="+mn-lt"/>
                <a:cs typeface="Times New Roman" panose="02020603050405020304" pitchFamily="18" charset="0"/>
              </a:rPr>
              <a:t>). To umožňuje v ekosystému koloběh uhlíku a minerálních prvků.</a:t>
            </a:r>
          </a:p>
          <a:p>
            <a:pPr>
              <a:spcBef>
                <a:spcPct val="0"/>
              </a:spcBef>
              <a:buFontTx/>
              <a:buNone/>
            </a:pPr>
            <a:endParaRPr lang="cs-CZ" altLang="cs-CZ" sz="2000" dirty="0">
              <a:latin typeface="+mn-lt"/>
              <a:cs typeface="Times New Roman" panose="02020603050405020304" pitchFamily="18" charset="0"/>
            </a:endParaRPr>
          </a:p>
          <a:p>
            <a:pPr>
              <a:spcBef>
                <a:spcPct val="0"/>
              </a:spcBef>
              <a:buFontTx/>
              <a:buNone/>
            </a:pPr>
            <a:r>
              <a:rPr lang="cs-CZ" altLang="cs-CZ" sz="2000" dirty="0">
                <a:latin typeface="+mn-lt"/>
                <a:cs typeface="Times New Roman" panose="02020603050405020304" pitchFamily="18" charset="0"/>
              </a:rPr>
              <a:t>Jednotlivé </a:t>
            </a:r>
            <a:r>
              <a:rPr lang="cs-CZ" altLang="cs-CZ" sz="2000" b="1" dirty="0">
                <a:latin typeface="+mn-lt"/>
                <a:cs typeface="Times New Roman" panose="02020603050405020304" pitchFamily="18" charset="0"/>
              </a:rPr>
              <a:t>složky </a:t>
            </a:r>
            <a:r>
              <a:rPr lang="cs-CZ" altLang="cs-CZ" sz="2000" b="1" dirty="0" err="1">
                <a:latin typeface="+mn-lt"/>
                <a:cs typeface="Times New Roman" panose="02020603050405020304" pitchFamily="18" charset="0"/>
              </a:rPr>
              <a:t>edafonu</a:t>
            </a:r>
            <a:r>
              <a:rPr lang="cs-CZ" altLang="cs-CZ" sz="2000" b="1" dirty="0">
                <a:latin typeface="+mn-lt"/>
                <a:cs typeface="Times New Roman" panose="02020603050405020304" pitchFamily="18" charset="0"/>
              </a:rPr>
              <a:t> </a:t>
            </a:r>
            <a:r>
              <a:rPr lang="cs-CZ" altLang="cs-CZ" sz="2000" dirty="0">
                <a:latin typeface="+mn-lt"/>
                <a:cs typeface="Times New Roman" panose="02020603050405020304" pitchFamily="18" charset="0"/>
              </a:rPr>
              <a:t>podílející se na řetězci:</a:t>
            </a:r>
          </a:p>
          <a:p>
            <a:pPr>
              <a:spcBef>
                <a:spcPct val="0"/>
              </a:spcBef>
              <a:buFont typeface="Times New Roman" panose="02020603050405020304" pitchFamily="18" charset="0"/>
              <a:buAutoNum type="arabicParenR"/>
            </a:pPr>
            <a:r>
              <a:rPr lang="cs-CZ" altLang="cs-CZ" sz="2000" b="1" dirty="0">
                <a:latin typeface="+mn-lt"/>
                <a:cs typeface="Times New Roman" panose="02020603050405020304" pitchFamily="18" charset="0"/>
              </a:rPr>
              <a:t>P</a:t>
            </a:r>
            <a:r>
              <a:rPr lang="cs-CZ" altLang="cs-CZ" sz="2000" b="1" dirty="0" smtClean="0">
                <a:latin typeface="+mn-lt"/>
                <a:cs typeface="Times New Roman" panose="02020603050405020304" pitchFamily="18" charset="0"/>
              </a:rPr>
              <a:t>ůdní </a:t>
            </a:r>
            <a:r>
              <a:rPr lang="cs-CZ" altLang="cs-CZ" sz="2000" b="1" dirty="0">
                <a:latin typeface="+mn-lt"/>
                <a:cs typeface="Times New Roman" panose="02020603050405020304" pitchFamily="18" charset="0"/>
              </a:rPr>
              <a:t>bakterie, aktinomycety, houby</a:t>
            </a:r>
            <a:r>
              <a:rPr lang="cs-CZ" altLang="cs-CZ" sz="2000" dirty="0">
                <a:latin typeface="+mn-lt"/>
                <a:cs typeface="Times New Roman" panose="02020603050405020304" pitchFamily="18" charset="0"/>
              </a:rPr>
              <a:t>: tvoří hlavní biomasu půdních mikroorganismů</a:t>
            </a:r>
          </a:p>
          <a:p>
            <a:pPr>
              <a:spcBef>
                <a:spcPct val="0"/>
              </a:spcBef>
              <a:buFont typeface="Times New Roman" panose="02020603050405020304" pitchFamily="18" charset="0"/>
              <a:buAutoNum type="arabicParenR"/>
            </a:pPr>
            <a:r>
              <a:rPr lang="cs-CZ" altLang="cs-CZ" sz="2000" b="1" dirty="0" err="1">
                <a:latin typeface="+mn-lt"/>
                <a:cs typeface="Times New Roman" panose="02020603050405020304" pitchFamily="18" charset="0"/>
              </a:rPr>
              <a:t>Mikrozooedafon</a:t>
            </a:r>
            <a:r>
              <a:rPr lang="cs-CZ" altLang="cs-CZ" sz="2000" b="1" dirty="0">
                <a:latin typeface="+mn-lt"/>
                <a:cs typeface="Times New Roman" panose="02020603050405020304" pitchFamily="18" charset="0"/>
              </a:rPr>
              <a:t> </a:t>
            </a:r>
            <a:r>
              <a:rPr lang="cs-CZ" altLang="cs-CZ" sz="2000" dirty="0">
                <a:latin typeface="+mn-lt"/>
                <a:cs typeface="Times New Roman" panose="02020603050405020304" pitchFamily="18" charset="0"/>
              </a:rPr>
              <a:t>(nálevníci, kořenonožci, bičíkovci)</a:t>
            </a:r>
          </a:p>
          <a:p>
            <a:pPr>
              <a:spcBef>
                <a:spcPct val="0"/>
              </a:spcBef>
              <a:buFont typeface="Times New Roman" panose="02020603050405020304" pitchFamily="18" charset="0"/>
              <a:buAutoNum type="arabicParenR"/>
            </a:pPr>
            <a:r>
              <a:rPr lang="cs-CZ" altLang="cs-CZ" sz="2000" b="1" dirty="0" err="1">
                <a:latin typeface="+mn-lt"/>
                <a:cs typeface="Times New Roman" panose="02020603050405020304" pitchFamily="18" charset="0"/>
              </a:rPr>
              <a:t>Mezoedafon</a:t>
            </a:r>
            <a:r>
              <a:rPr lang="cs-CZ" altLang="cs-CZ" sz="2000" b="1" dirty="0">
                <a:latin typeface="+mn-lt"/>
                <a:cs typeface="Times New Roman" panose="02020603050405020304" pitchFamily="18" charset="0"/>
              </a:rPr>
              <a:t> </a:t>
            </a:r>
            <a:r>
              <a:rPr lang="cs-CZ" altLang="cs-CZ" sz="2000" dirty="0">
                <a:latin typeface="+mn-lt"/>
                <a:cs typeface="Times New Roman" panose="02020603050405020304" pitchFamily="18" charset="0"/>
              </a:rPr>
              <a:t>(drobní členovci)</a:t>
            </a:r>
          </a:p>
          <a:p>
            <a:pPr>
              <a:spcBef>
                <a:spcPct val="0"/>
              </a:spcBef>
              <a:buFont typeface="Times New Roman" panose="02020603050405020304" pitchFamily="18" charset="0"/>
              <a:buAutoNum type="arabicParenR"/>
            </a:pPr>
            <a:r>
              <a:rPr lang="cs-CZ" altLang="cs-CZ" sz="2000" b="1" dirty="0" err="1">
                <a:latin typeface="+mn-lt"/>
                <a:cs typeface="Times New Roman" panose="02020603050405020304" pitchFamily="18" charset="0"/>
              </a:rPr>
              <a:t>Makroedafon</a:t>
            </a:r>
            <a:r>
              <a:rPr lang="cs-CZ" altLang="cs-CZ" sz="2000" dirty="0">
                <a:latin typeface="+mn-lt"/>
                <a:cs typeface="Times New Roman" panose="02020603050405020304" pitchFamily="18" charset="0"/>
              </a:rPr>
              <a:t> (žížaly, obratlovci)</a:t>
            </a:r>
          </a:p>
          <a:p>
            <a:pPr>
              <a:spcBef>
                <a:spcPct val="0"/>
              </a:spcBef>
              <a:buFontTx/>
              <a:buNone/>
            </a:pPr>
            <a:r>
              <a:rPr lang="cs-CZ" altLang="cs-CZ" sz="2000" dirty="0">
                <a:latin typeface="+mn-lt"/>
                <a:cs typeface="Times New Roman" panose="02020603050405020304" pitchFamily="18" charset="0"/>
              </a:rPr>
              <a:t>	</a:t>
            </a:r>
          </a:p>
          <a:p>
            <a:pPr>
              <a:spcBef>
                <a:spcPct val="0"/>
              </a:spcBef>
              <a:buFontTx/>
              <a:buNone/>
            </a:pPr>
            <a:r>
              <a:rPr lang="cs-CZ" altLang="cs-CZ" sz="2000" dirty="0">
                <a:latin typeface="+mn-lt"/>
                <a:cs typeface="Times New Roman" panose="02020603050405020304" pitchFamily="18" charset="0"/>
              </a:rPr>
              <a:t>Někteří živočichové se podílí rozmělňováním opadu (mravenci, termiti, vosy, housenky).</a:t>
            </a:r>
          </a:p>
        </p:txBody>
      </p:sp>
      <p:cxnSp>
        <p:nvCxnSpPr>
          <p:cNvPr id="6147" name="Přímá spojnice 3"/>
          <p:cNvCxnSpPr>
            <a:cxnSpLocks noChangeShapeType="1"/>
          </p:cNvCxnSpPr>
          <p:nvPr/>
        </p:nvCxnSpPr>
        <p:spPr bwMode="auto">
          <a:xfrm>
            <a:off x="4492487" y="1280160"/>
            <a:ext cx="1762139" cy="3975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48" name="Přímá spojnice 5"/>
          <p:cNvCxnSpPr>
            <a:cxnSpLocks noChangeShapeType="1"/>
          </p:cNvCxnSpPr>
          <p:nvPr/>
        </p:nvCxnSpPr>
        <p:spPr bwMode="auto">
          <a:xfrm>
            <a:off x="4492487" y="1417031"/>
            <a:ext cx="1762139" cy="729821"/>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9" name="TextovéPole 7"/>
          <p:cNvSpPr txBox="1">
            <a:spLocks noChangeArrowheads="1"/>
          </p:cNvSpPr>
          <p:nvPr/>
        </p:nvSpPr>
        <p:spPr bwMode="auto">
          <a:xfrm>
            <a:off x="6254626" y="955068"/>
            <a:ext cx="550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dirty="0">
                <a:ea typeface="Times New Roman" panose="02020603050405020304" pitchFamily="18" charset="0"/>
                <a:cs typeface="Symbol" panose="05050102010706020507" pitchFamily="18" charset="2"/>
              </a:rPr>
              <a:t> </a:t>
            </a:r>
            <a:r>
              <a:rPr lang="cs-CZ" altLang="cs-CZ" sz="2000" b="1" dirty="0" err="1">
                <a:solidFill>
                  <a:srgbClr val="00B050"/>
                </a:solidFill>
                <a:latin typeface="+mn-lt"/>
                <a:ea typeface="Times New Roman" panose="02020603050405020304" pitchFamily="18" charset="0"/>
                <a:cs typeface="Symbol" panose="05050102010706020507" pitchFamily="18" charset="2"/>
              </a:rPr>
              <a:t>fytoedafon</a:t>
            </a:r>
            <a:r>
              <a:rPr lang="cs-CZ" altLang="cs-CZ" sz="2000" b="1" dirty="0">
                <a:solidFill>
                  <a:srgbClr val="00B050"/>
                </a:solidFill>
                <a:latin typeface="+mn-lt"/>
                <a:ea typeface="Times New Roman" panose="02020603050405020304" pitchFamily="18" charset="0"/>
                <a:cs typeface="Symbol" panose="05050102010706020507" pitchFamily="18" charset="2"/>
              </a:rPr>
              <a:t> </a:t>
            </a:r>
            <a:r>
              <a:rPr lang="cs-CZ" altLang="cs-CZ" sz="2000" dirty="0">
                <a:solidFill>
                  <a:srgbClr val="00B050"/>
                </a:solidFill>
                <a:latin typeface="+mn-lt"/>
                <a:ea typeface="Times New Roman" panose="02020603050405020304" pitchFamily="18" charset="0"/>
                <a:cs typeface="Symbol" panose="05050102010706020507" pitchFamily="18" charset="2"/>
              </a:rPr>
              <a:t> </a:t>
            </a:r>
            <a:r>
              <a:rPr lang="cs-CZ" altLang="cs-CZ" sz="2000" dirty="0">
                <a:latin typeface="+mn-lt"/>
                <a:ea typeface="Times New Roman" panose="02020603050405020304" pitchFamily="18" charset="0"/>
                <a:cs typeface="Symbol" panose="05050102010706020507" pitchFamily="18" charset="2"/>
              </a:rPr>
              <a:t>(bakterie, aktinomycety, houby, řasy)</a:t>
            </a:r>
          </a:p>
        </p:txBody>
      </p:sp>
      <p:sp>
        <p:nvSpPr>
          <p:cNvPr id="6150" name="TextovéPole 9"/>
          <p:cNvSpPr txBox="1">
            <a:spLocks noChangeArrowheads="1"/>
          </p:cNvSpPr>
          <p:nvPr/>
        </p:nvSpPr>
        <p:spPr bwMode="auto">
          <a:xfrm>
            <a:off x="6383338" y="1609077"/>
            <a:ext cx="447019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err="1">
                <a:solidFill>
                  <a:srgbClr val="00B050"/>
                </a:solidFill>
                <a:latin typeface="+mn-lt"/>
              </a:rPr>
              <a:t>Zooedafon</a:t>
            </a:r>
            <a:r>
              <a:rPr lang="cs-CZ" altLang="cs-CZ" sz="2000" b="1" dirty="0">
                <a:solidFill>
                  <a:srgbClr val="00B050"/>
                </a:solidFill>
                <a:latin typeface="+mn-lt"/>
              </a:rPr>
              <a:t>:</a:t>
            </a:r>
            <a:r>
              <a:rPr lang="cs-CZ" altLang="cs-CZ" sz="2000" b="1" dirty="0">
                <a:solidFill>
                  <a:srgbClr val="FF0000"/>
                </a:solidFill>
                <a:latin typeface="+mn-lt"/>
              </a:rPr>
              <a:t> </a:t>
            </a:r>
            <a:r>
              <a:rPr lang="cs-CZ" altLang="cs-CZ" sz="2000" b="1" dirty="0" err="1">
                <a:solidFill>
                  <a:srgbClr val="7030A0"/>
                </a:solidFill>
                <a:latin typeface="+mn-lt"/>
                <a:ea typeface="Times New Roman" panose="02020603050405020304" pitchFamily="18" charset="0"/>
                <a:cs typeface="Symbol" panose="05050102010706020507" pitchFamily="18" charset="2"/>
              </a:rPr>
              <a:t>geobionti</a:t>
            </a:r>
            <a:r>
              <a:rPr lang="cs-CZ" altLang="cs-CZ" sz="2000" dirty="0">
                <a:solidFill>
                  <a:srgbClr val="7030A0"/>
                </a:solidFill>
                <a:latin typeface="+mn-lt"/>
                <a:ea typeface="Times New Roman" panose="02020603050405020304" pitchFamily="18" charset="0"/>
                <a:cs typeface="Symbol" panose="05050102010706020507" pitchFamily="18" charset="2"/>
              </a:rPr>
              <a:t> </a:t>
            </a:r>
            <a:r>
              <a:rPr lang="cs-CZ" altLang="cs-CZ" sz="2000" dirty="0">
                <a:latin typeface="+mn-lt"/>
                <a:ea typeface="Times New Roman" panose="02020603050405020304" pitchFamily="18" charset="0"/>
                <a:cs typeface="Symbol" panose="05050102010706020507" pitchFamily="18" charset="2"/>
              </a:rPr>
              <a:t>žijí trvale v půdě, dále rozlišujeme </a:t>
            </a:r>
            <a:r>
              <a:rPr lang="cs-CZ" altLang="cs-CZ" sz="2000" b="1" dirty="0" err="1">
                <a:solidFill>
                  <a:srgbClr val="7030A0"/>
                </a:solidFill>
                <a:latin typeface="+mn-lt"/>
                <a:ea typeface="Times New Roman" panose="02020603050405020304" pitchFamily="18" charset="0"/>
                <a:cs typeface="Symbol" panose="05050102010706020507" pitchFamily="18" charset="2"/>
              </a:rPr>
              <a:t>geofily</a:t>
            </a:r>
            <a:r>
              <a:rPr lang="cs-CZ" altLang="cs-CZ" sz="2000" b="1" dirty="0">
                <a:solidFill>
                  <a:srgbClr val="7030A0"/>
                </a:solidFill>
                <a:latin typeface="+mn-lt"/>
                <a:ea typeface="Times New Roman" panose="02020603050405020304" pitchFamily="18" charset="0"/>
                <a:cs typeface="Symbol" panose="05050102010706020507" pitchFamily="18" charset="2"/>
              </a:rPr>
              <a:t> </a:t>
            </a:r>
            <a:r>
              <a:rPr lang="cs-CZ" altLang="cs-CZ" sz="2000" dirty="0">
                <a:latin typeface="+mn-lt"/>
                <a:ea typeface="Times New Roman" panose="02020603050405020304" pitchFamily="18" charset="0"/>
                <a:cs typeface="Symbol" panose="05050102010706020507" pitchFamily="18" charset="2"/>
              </a:rPr>
              <a:t>(v půdě žijí některá stadia) a </a:t>
            </a:r>
            <a:r>
              <a:rPr lang="cs-CZ" altLang="cs-CZ" sz="2000" b="1" dirty="0" err="1">
                <a:solidFill>
                  <a:srgbClr val="7030A0"/>
                </a:solidFill>
                <a:latin typeface="+mn-lt"/>
                <a:ea typeface="Times New Roman" panose="02020603050405020304" pitchFamily="18" charset="0"/>
                <a:cs typeface="Symbol" panose="05050102010706020507" pitchFamily="18" charset="2"/>
              </a:rPr>
              <a:t>geoxeny</a:t>
            </a:r>
            <a:r>
              <a:rPr lang="cs-CZ" altLang="cs-CZ" sz="2000" dirty="0">
                <a:solidFill>
                  <a:srgbClr val="7030A0"/>
                </a:solidFill>
                <a:latin typeface="+mn-lt"/>
                <a:ea typeface="Times New Roman" panose="02020603050405020304" pitchFamily="18" charset="0"/>
                <a:cs typeface="Symbol" panose="05050102010706020507" pitchFamily="18" charset="2"/>
              </a:rPr>
              <a:t> </a:t>
            </a:r>
            <a:r>
              <a:rPr lang="cs-CZ" altLang="cs-CZ" sz="2000" dirty="0">
                <a:latin typeface="+mn-lt"/>
                <a:ea typeface="Times New Roman" panose="02020603050405020304" pitchFamily="18" charset="0"/>
                <a:cs typeface="Symbol" panose="05050102010706020507" pitchFamily="18" charset="2"/>
              </a:rPr>
              <a:t>(náhodný výskyt v půdě).</a:t>
            </a:r>
          </a:p>
          <a:p>
            <a:pPr>
              <a:spcBef>
                <a:spcPct val="0"/>
              </a:spcBef>
              <a:buFontTx/>
              <a:buNone/>
            </a:pPr>
            <a:endParaRPr lang="cs-CZ" altLang="cs-CZ" sz="2000" b="1" dirty="0">
              <a:solidFill>
                <a:srgbClr val="FF0000"/>
              </a:solidFill>
            </a:endParaRPr>
          </a:p>
        </p:txBody>
      </p:sp>
      <p:sp>
        <p:nvSpPr>
          <p:cNvPr id="6" name="TextovéPole 5"/>
          <p:cNvSpPr txBox="1"/>
          <p:nvPr/>
        </p:nvSpPr>
        <p:spPr>
          <a:xfrm>
            <a:off x="3261093" y="190831"/>
            <a:ext cx="5804346" cy="707886"/>
          </a:xfrm>
          <a:prstGeom prst="rect">
            <a:avLst/>
          </a:prstGeom>
          <a:noFill/>
        </p:spPr>
        <p:txBody>
          <a:bodyPr wrap="none" rtlCol="0">
            <a:spAutoFit/>
          </a:bodyPr>
          <a:lstStyle/>
          <a:p>
            <a:pPr algn="r"/>
            <a:r>
              <a:rPr lang="cs-CZ" sz="4000" dirty="0" err="1" smtClean="0"/>
              <a:t>Edafon</a:t>
            </a:r>
            <a:r>
              <a:rPr lang="cs-CZ" sz="4000" dirty="0" smtClean="0"/>
              <a:t> - organismy v půdě</a:t>
            </a:r>
            <a:endParaRPr lang="cs-CZ" sz="4000" dirty="0"/>
          </a:p>
        </p:txBody>
      </p:sp>
    </p:spTree>
    <p:extLst>
      <p:ext uri="{BB962C8B-B14F-4D97-AF65-F5344CB8AC3E}">
        <p14:creationId xmlns:p14="http://schemas.microsoft.com/office/powerpoint/2010/main" val="13066496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descr="Víte co je edafon? - Ekolist.c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4960" y="2171343"/>
            <a:ext cx="3481128" cy="235358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0249" y="166345"/>
            <a:ext cx="10515600" cy="1002499"/>
          </a:xfrm>
        </p:spPr>
        <p:txBody>
          <a:bodyPr>
            <a:normAutofit/>
          </a:bodyPr>
          <a:lstStyle/>
          <a:p>
            <a:pPr algn="ctr"/>
            <a:r>
              <a:rPr lang="cs-CZ" sz="4000" b="1" dirty="0" smtClean="0"/>
              <a:t>Zástupci </a:t>
            </a:r>
            <a:r>
              <a:rPr lang="cs-CZ" sz="4000" b="1" dirty="0" err="1" smtClean="0"/>
              <a:t>edafonu</a:t>
            </a:r>
            <a:endParaRPr lang="cs-CZ" sz="4000" b="1" dirty="0"/>
          </a:p>
        </p:txBody>
      </p:sp>
      <p:pic>
        <p:nvPicPr>
          <p:cNvPr id="6" name="Picture 2" descr="Víte co je edafon? - Ekolist.cz"/>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6369" y="-53581"/>
            <a:ext cx="3323644" cy="244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íte co je edafon? - Ekolist.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9108" y="166345"/>
            <a:ext cx="3480416" cy="2282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Víte co je edafon? - Ekolist.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2891" y="1168844"/>
            <a:ext cx="4786217" cy="27988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Víte co je edafon? - Ekolist.c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8086" y="3872286"/>
            <a:ext cx="4911022" cy="2916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Půda plná predátorů"/>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59" y="2174640"/>
            <a:ext cx="3611784" cy="2461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Víte co je edafon? - Ekolist.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938" y="4493088"/>
            <a:ext cx="3599825" cy="2296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Víte co je edafon? - Ekolist.c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89109" y="4540467"/>
            <a:ext cx="3486980" cy="224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5632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8392"/>
            <a:ext cx="10515600" cy="716252"/>
          </a:xfrm>
        </p:spPr>
        <p:txBody>
          <a:bodyPr>
            <a:normAutofit/>
          </a:bodyPr>
          <a:lstStyle/>
          <a:p>
            <a:pPr algn="ctr"/>
            <a:r>
              <a:rPr lang="cs-CZ" sz="4000" b="1" dirty="0" smtClean="0"/>
              <a:t>Životní prostředí půdních organismů</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4659464" y="1026308"/>
            <a:ext cx="6545404" cy="4805384"/>
          </a:xfrm>
          <a:prstGeom prst="rect">
            <a:avLst/>
          </a:prstGeom>
        </p:spPr>
      </p:pic>
      <p:sp>
        <p:nvSpPr>
          <p:cNvPr id="5" name="Obdélník 4"/>
          <p:cNvSpPr/>
          <p:nvPr/>
        </p:nvSpPr>
        <p:spPr>
          <a:xfrm>
            <a:off x="198783" y="5783394"/>
            <a:ext cx="11839492" cy="923330"/>
          </a:xfrm>
          <a:prstGeom prst="rect">
            <a:avLst/>
          </a:prstGeom>
        </p:spPr>
        <p:txBody>
          <a:bodyPr wrap="square">
            <a:spAutoFit/>
          </a:bodyPr>
          <a:lstStyle/>
          <a:p>
            <a:r>
              <a:rPr lang="cs-CZ" dirty="0">
                <a:solidFill>
                  <a:srgbClr val="222222"/>
                </a:solidFill>
                <a:latin typeface="arial" panose="020B0604020202020204" pitchFamily="34" charset="0"/>
              </a:rPr>
              <a:t>Životním prostředím půdních organismů jsou </a:t>
            </a:r>
            <a:r>
              <a:rPr lang="cs-CZ" b="1" dirty="0">
                <a:solidFill>
                  <a:srgbClr val="222222"/>
                </a:solidFill>
                <a:latin typeface="arial" panose="020B0604020202020204" pitchFamily="34" charset="0"/>
              </a:rPr>
              <a:t>půdní póry</a:t>
            </a:r>
            <a:r>
              <a:rPr lang="cs-CZ" dirty="0">
                <a:solidFill>
                  <a:srgbClr val="222222"/>
                </a:solidFill>
                <a:latin typeface="arial" panose="020B0604020202020204" pitchFamily="34" charset="0"/>
              </a:rPr>
              <a:t>, které obklopují půdní částice různé velikosti. </a:t>
            </a:r>
            <a:r>
              <a:rPr lang="cs-CZ" b="1" dirty="0">
                <a:solidFill>
                  <a:srgbClr val="222222"/>
                </a:solidFill>
                <a:latin typeface="arial" panose="020B0604020202020204" pitchFamily="34" charset="0"/>
              </a:rPr>
              <a:t>Organismy mohou žít jen v pórech větších, než je velikost (tloušťka) jejich těla. </a:t>
            </a:r>
            <a:r>
              <a:rPr lang="cs-CZ" dirty="0">
                <a:solidFill>
                  <a:srgbClr val="222222"/>
                </a:solidFill>
                <a:latin typeface="arial" panose="020B0604020202020204" pitchFamily="34" charset="0"/>
              </a:rPr>
              <a:t>V pravé části schématu jsou uvedeny příklady skupin půdních organismů dané velikosti. </a:t>
            </a:r>
            <a:endParaRPr lang="cs-CZ" dirty="0"/>
          </a:p>
        </p:txBody>
      </p:sp>
      <p:pic>
        <p:nvPicPr>
          <p:cNvPr id="6" name="Obrázek 5"/>
          <p:cNvPicPr>
            <a:picLocks noChangeAspect="1"/>
          </p:cNvPicPr>
          <p:nvPr/>
        </p:nvPicPr>
        <p:blipFill>
          <a:blip r:embed="rId3"/>
          <a:stretch>
            <a:fillRect/>
          </a:stretch>
        </p:blipFill>
        <p:spPr>
          <a:xfrm>
            <a:off x="406834" y="874644"/>
            <a:ext cx="3438774" cy="3660344"/>
          </a:xfrm>
          <a:prstGeom prst="rect">
            <a:avLst/>
          </a:prstGeom>
        </p:spPr>
      </p:pic>
      <p:sp>
        <p:nvSpPr>
          <p:cNvPr id="7" name="Obdélník 6"/>
          <p:cNvSpPr/>
          <p:nvPr/>
        </p:nvSpPr>
        <p:spPr>
          <a:xfrm>
            <a:off x="225287" y="4509888"/>
            <a:ext cx="4831742" cy="1200329"/>
          </a:xfrm>
          <a:prstGeom prst="rect">
            <a:avLst/>
          </a:prstGeom>
        </p:spPr>
        <p:txBody>
          <a:bodyPr wrap="square">
            <a:spAutoFit/>
          </a:bodyPr>
          <a:lstStyle/>
          <a:p>
            <a:r>
              <a:rPr lang="cs-CZ" dirty="0"/>
              <a:t>Půdní profil až na zvětralou matečnou horninu s </a:t>
            </a:r>
            <a:r>
              <a:rPr lang="cs-CZ" b="1" dirty="0"/>
              <a:t>chodbičkami tří ekologických skupin žížal </a:t>
            </a:r>
            <a:r>
              <a:rPr lang="cs-CZ" dirty="0"/>
              <a:t>(zleva doprava): </a:t>
            </a:r>
            <a:r>
              <a:rPr lang="cs-CZ" b="1" dirty="0"/>
              <a:t>epigeických, </a:t>
            </a:r>
            <a:r>
              <a:rPr lang="cs-CZ" b="1" dirty="0" err="1"/>
              <a:t>endogeických</a:t>
            </a:r>
            <a:r>
              <a:rPr lang="cs-CZ" b="1" dirty="0"/>
              <a:t> a </a:t>
            </a:r>
            <a:r>
              <a:rPr lang="cs-CZ" b="1" dirty="0" err="1"/>
              <a:t>anektických</a:t>
            </a:r>
            <a:r>
              <a:rPr lang="cs-CZ" dirty="0"/>
              <a:t>. </a:t>
            </a:r>
          </a:p>
        </p:txBody>
      </p:sp>
    </p:spTree>
    <p:extLst>
      <p:ext uri="{BB962C8B-B14F-4D97-AF65-F5344CB8AC3E}">
        <p14:creationId xmlns:p14="http://schemas.microsoft.com/office/powerpoint/2010/main" val="1097181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38720" y="-62"/>
            <a:ext cx="4807528" cy="2830726"/>
          </a:xfrm>
          <a:prstGeom prst="rect">
            <a:avLst/>
          </a:prstGeom>
        </p:spPr>
      </p:pic>
      <p:sp>
        <p:nvSpPr>
          <p:cNvPr id="5" name="Obdélník 4"/>
          <p:cNvSpPr/>
          <p:nvPr/>
        </p:nvSpPr>
        <p:spPr>
          <a:xfrm>
            <a:off x="341904" y="83702"/>
            <a:ext cx="4158534" cy="584775"/>
          </a:xfrm>
          <a:prstGeom prst="rect">
            <a:avLst/>
          </a:prstGeom>
        </p:spPr>
        <p:txBody>
          <a:bodyPr wrap="square">
            <a:spAutoFit/>
          </a:bodyPr>
          <a:lstStyle/>
          <a:p>
            <a:r>
              <a:rPr lang="cs-CZ" sz="1600" b="1" dirty="0">
                <a:solidFill>
                  <a:srgbClr val="222222"/>
                </a:solidFill>
                <a:latin typeface="arial" panose="020B0604020202020204" pitchFamily="34" charset="0"/>
              </a:rPr>
              <a:t>Tropičtí mravenci </a:t>
            </a:r>
            <a:r>
              <a:rPr lang="cs-CZ" sz="1600" dirty="0" err="1">
                <a:solidFill>
                  <a:srgbClr val="222222"/>
                </a:solidFill>
                <a:latin typeface="arial" panose="020B0604020202020204" pitchFamily="34" charset="0"/>
              </a:rPr>
              <a:t>Oecophylla</a:t>
            </a:r>
            <a:r>
              <a:rPr lang="cs-CZ" sz="1600" dirty="0">
                <a:solidFill>
                  <a:srgbClr val="222222"/>
                </a:solidFill>
                <a:latin typeface="arial" panose="020B0604020202020204" pitchFamily="34" charset="0"/>
              </a:rPr>
              <a:t> </a:t>
            </a:r>
            <a:r>
              <a:rPr lang="cs-CZ" sz="1600" dirty="0" err="1">
                <a:solidFill>
                  <a:srgbClr val="222222"/>
                </a:solidFill>
                <a:latin typeface="arial" panose="020B0604020202020204" pitchFamily="34" charset="0"/>
              </a:rPr>
              <a:t>smaragdina</a:t>
            </a:r>
            <a:r>
              <a:rPr lang="cs-CZ" sz="1600" dirty="0">
                <a:solidFill>
                  <a:srgbClr val="222222"/>
                </a:solidFill>
                <a:latin typeface="arial" panose="020B0604020202020204" pitchFamily="34" charset="0"/>
              </a:rPr>
              <a:t> </a:t>
            </a:r>
            <a:endParaRPr lang="cs-CZ" sz="1600" dirty="0" smtClean="0">
              <a:solidFill>
                <a:srgbClr val="222222"/>
              </a:solidFill>
              <a:latin typeface="arial" panose="020B0604020202020204" pitchFamily="34" charset="0"/>
            </a:endParaRPr>
          </a:p>
          <a:p>
            <a:r>
              <a:rPr lang="cs-CZ" sz="1600" dirty="0" smtClean="0">
                <a:solidFill>
                  <a:srgbClr val="222222"/>
                </a:solidFill>
                <a:latin typeface="arial" panose="020B0604020202020204" pitchFamily="34" charset="0"/>
              </a:rPr>
              <a:t>(</a:t>
            </a:r>
            <a:r>
              <a:rPr lang="cs-CZ" sz="1600" dirty="0">
                <a:solidFill>
                  <a:srgbClr val="222222"/>
                </a:solidFill>
                <a:latin typeface="arial" panose="020B0604020202020204" pitchFamily="34" charset="0"/>
              </a:rPr>
              <a:t>m. krejčík) hodující na uhynulém </a:t>
            </a:r>
            <a:r>
              <a:rPr lang="cs-CZ" sz="1600" dirty="0" smtClean="0">
                <a:solidFill>
                  <a:srgbClr val="222222"/>
                </a:solidFill>
                <a:latin typeface="arial" panose="020B0604020202020204" pitchFamily="34" charset="0"/>
              </a:rPr>
              <a:t>hmyzu.</a:t>
            </a:r>
            <a:endParaRPr lang="cs-CZ" sz="1600" dirty="0"/>
          </a:p>
        </p:txBody>
      </p:sp>
      <p:pic>
        <p:nvPicPr>
          <p:cNvPr id="6" name="Obrázek 5"/>
          <p:cNvPicPr>
            <a:picLocks noChangeAspect="1"/>
          </p:cNvPicPr>
          <p:nvPr/>
        </p:nvPicPr>
        <p:blipFill>
          <a:blip r:embed="rId3"/>
          <a:stretch>
            <a:fillRect/>
          </a:stretch>
        </p:blipFill>
        <p:spPr>
          <a:xfrm>
            <a:off x="7148224" y="-62"/>
            <a:ext cx="5005056" cy="3500500"/>
          </a:xfrm>
          <a:prstGeom prst="rect">
            <a:avLst/>
          </a:prstGeom>
        </p:spPr>
      </p:pic>
      <p:sp>
        <p:nvSpPr>
          <p:cNvPr id="7" name="Obdélník 6"/>
          <p:cNvSpPr/>
          <p:nvPr/>
        </p:nvSpPr>
        <p:spPr>
          <a:xfrm>
            <a:off x="7643856" y="73063"/>
            <a:ext cx="3941197" cy="1077218"/>
          </a:xfrm>
          <a:prstGeom prst="rect">
            <a:avLst/>
          </a:prstGeom>
        </p:spPr>
        <p:txBody>
          <a:bodyPr wrap="square">
            <a:spAutoFit/>
          </a:bodyPr>
          <a:lstStyle/>
          <a:p>
            <a:pPr algn="ctr"/>
            <a:r>
              <a:rPr lang="cs-CZ" sz="1600" b="1" dirty="0">
                <a:solidFill>
                  <a:schemeClr val="bg1"/>
                </a:solidFill>
                <a:latin typeface="arial" panose="020B0604020202020204" pitchFamily="34" charset="0"/>
              </a:rPr>
              <a:t>Epigeické žížaly </a:t>
            </a:r>
            <a:r>
              <a:rPr lang="cs-CZ" sz="1600" dirty="0">
                <a:solidFill>
                  <a:schemeClr val="bg1"/>
                </a:solidFill>
                <a:latin typeface="arial" panose="020B0604020202020204" pitchFamily="34" charset="0"/>
              </a:rPr>
              <a:t>(např. </a:t>
            </a:r>
            <a:r>
              <a:rPr lang="cs-CZ" sz="1600" dirty="0" err="1">
                <a:solidFill>
                  <a:schemeClr val="bg1"/>
                </a:solidFill>
                <a:latin typeface="arial" panose="020B0604020202020204" pitchFamily="34" charset="0"/>
              </a:rPr>
              <a:t>Lumbricus</a:t>
            </a:r>
            <a:r>
              <a:rPr lang="cs-CZ" sz="1600" dirty="0">
                <a:solidFill>
                  <a:schemeClr val="bg1"/>
                </a:solidFill>
                <a:latin typeface="arial" panose="020B0604020202020204" pitchFamily="34" charset="0"/>
              </a:rPr>
              <a:t> </a:t>
            </a:r>
            <a:r>
              <a:rPr lang="cs-CZ" sz="1600" dirty="0" err="1">
                <a:solidFill>
                  <a:schemeClr val="bg1"/>
                </a:solidFill>
                <a:latin typeface="arial" panose="020B0604020202020204" pitchFamily="34" charset="0"/>
              </a:rPr>
              <a:t>castaneus</a:t>
            </a:r>
            <a:r>
              <a:rPr lang="cs-CZ" sz="1600" dirty="0">
                <a:solidFill>
                  <a:schemeClr val="bg1"/>
                </a:solidFill>
                <a:latin typeface="arial" panose="020B0604020202020204" pitchFamily="34" charset="0"/>
              </a:rPr>
              <a:t>) žijí především v opadance, kterou rovněž konzumují, rozmělňují a částečně </a:t>
            </a:r>
            <a:r>
              <a:rPr lang="cs-CZ" sz="1600" dirty="0" smtClean="0">
                <a:solidFill>
                  <a:schemeClr val="bg1"/>
                </a:solidFill>
                <a:latin typeface="arial" panose="020B0604020202020204" pitchFamily="34" charset="0"/>
              </a:rPr>
              <a:t>tráví</a:t>
            </a:r>
            <a:r>
              <a:rPr lang="cs-CZ" sz="1400" dirty="0" smtClean="0">
                <a:solidFill>
                  <a:srgbClr val="222222"/>
                </a:solidFill>
                <a:latin typeface="arial" panose="020B0604020202020204" pitchFamily="34" charset="0"/>
              </a:rPr>
              <a:t>.</a:t>
            </a:r>
            <a:endParaRPr lang="cs-CZ" sz="1400" dirty="0"/>
          </a:p>
        </p:txBody>
      </p:sp>
      <p:pic>
        <p:nvPicPr>
          <p:cNvPr id="8" name="Obrázek 7"/>
          <p:cNvPicPr>
            <a:picLocks noChangeAspect="1"/>
          </p:cNvPicPr>
          <p:nvPr/>
        </p:nvPicPr>
        <p:blipFill>
          <a:blip r:embed="rId4"/>
          <a:stretch>
            <a:fillRect/>
          </a:stretch>
        </p:blipFill>
        <p:spPr>
          <a:xfrm>
            <a:off x="7148225" y="3500438"/>
            <a:ext cx="5043776" cy="3441051"/>
          </a:xfrm>
          <a:prstGeom prst="rect">
            <a:avLst/>
          </a:prstGeom>
        </p:spPr>
      </p:pic>
      <p:sp>
        <p:nvSpPr>
          <p:cNvPr id="9" name="Obdélník 8"/>
          <p:cNvSpPr/>
          <p:nvPr/>
        </p:nvSpPr>
        <p:spPr>
          <a:xfrm>
            <a:off x="7172075" y="5874182"/>
            <a:ext cx="4829094" cy="954107"/>
          </a:xfrm>
          <a:prstGeom prst="rect">
            <a:avLst/>
          </a:prstGeom>
        </p:spPr>
        <p:txBody>
          <a:bodyPr wrap="square">
            <a:spAutoFit/>
          </a:bodyPr>
          <a:lstStyle/>
          <a:p>
            <a:pPr algn="ctr"/>
            <a:r>
              <a:rPr lang="cs-CZ" sz="1400" b="1" dirty="0" err="1">
                <a:solidFill>
                  <a:schemeClr val="bg1"/>
                </a:solidFill>
                <a:latin typeface="arial" panose="020B0604020202020204" pitchFamily="34" charset="0"/>
              </a:rPr>
              <a:t>Anektické</a:t>
            </a:r>
            <a:r>
              <a:rPr lang="cs-CZ" sz="1400" b="1" dirty="0">
                <a:solidFill>
                  <a:schemeClr val="bg1"/>
                </a:solidFill>
                <a:latin typeface="arial" panose="020B0604020202020204" pitchFamily="34" charset="0"/>
              </a:rPr>
              <a:t> žížaly</a:t>
            </a:r>
            <a:r>
              <a:rPr lang="cs-CZ" sz="1400" dirty="0">
                <a:solidFill>
                  <a:schemeClr val="bg1"/>
                </a:solidFill>
                <a:latin typeface="arial" panose="020B0604020202020204" pitchFamily="34" charset="0"/>
              </a:rPr>
              <a:t>, jako je žížala obecná (L. </a:t>
            </a:r>
            <a:r>
              <a:rPr lang="cs-CZ" sz="1400" dirty="0" err="1">
                <a:solidFill>
                  <a:schemeClr val="bg1"/>
                </a:solidFill>
                <a:latin typeface="arial" panose="020B0604020202020204" pitchFamily="34" charset="0"/>
              </a:rPr>
              <a:t>terrestris</a:t>
            </a:r>
            <a:r>
              <a:rPr lang="cs-CZ" sz="1400" dirty="0">
                <a:solidFill>
                  <a:schemeClr val="bg1"/>
                </a:solidFill>
                <a:latin typeface="arial" panose="020B0604020202020204" pitchFamily="34" charset="0"/>
              </a:rPr>
              <a:t>), budují v půdě rozsáhlé, převážně vertikálně orientované systémy chodeb. Z povrchu půdy mohou odstranit většinu opadu, který buď zapracují do půdy, nebo ho </a:t>
            </a:r>
            <a:r>
              <a:rPr lang="cs-CZ" sz="1400" dirty="0" smtClean="0">
                <a:solidFill>
                  <a:schemeClr val="bg1"/>
                </a:solidFill>
                <a:latin typeface="arial" panose="020B0604020202020204" pitchFamily="34" charset="0"/>
              </a:rPr>
              <a:t>koncentrují.</a:t>
            </a:r>
            <a:endParaRPr lang="cs-CZ" sz="1400" dirty="0">
              <a:solidFill>
                <a:schemeClr val="bg1"/>
              </a:solidFill>
            </a:endParaRPr>
          </a:p>
        </p:txBody>
      </p:sp>
      <p:pic>
        <p:nvPicPr>
          <p:cNvPr id="10" name="Obrázek 9"/>
          <p:cNvPicPr>
            <a:picLocks noChangeAspect="1"/>
          </p:cNvPicPr>
          <p:nvPr/>
        </p:nvPicPr>
        <p:blipFill>
          <a:blip r:embed="rId5"/>
          <a:stretch>
            <a:fillRect/>
          </a:stretch>
        </p:blipFill>
        <p:spPr>
          <a:xfrm>
            <a:off x="38720" y="3795465"/>
            <a:ext cx="4807529" cy="3046633"/>
          </a:xfrm>
          <a:prstGeom prst="rect">
            <a:avLst/>
          </a:prstGeom>
        </p:spPr>
      </p:pic>
      <p:sp>
        <p:nvSpPr>
          <p:cNvPr id="11" name="Obdélník 10"/>
          <p:cNvSpPr/>
          <p:nvPr/>
        </p:nvSpPr>
        <p:spPr>
          <a:xfrm>
            <a:off x="-15900" y="2909648"/>
            <a:ext cx="5176298" cy="1169551"/>
          </a:xfrm>
          <a:prstGeom prst="rect">
            <a:avLst/>
          </a:prstGeom>
          <a:solidFill>
            <a:schemeClr val="bg1"/>
          </a:solidFill>
        </p:spPr>
        <p:txBody>
          <a:bodyPr wrap="square">
            <a:spAutoFit/>
          </a:bodyPr>
          <a:lstStyle/>
          <a:p>
            <a:r>
              <a:rPr lang="cs-CZ" sz="1400" b="1" dirty="0" err="1">
                <a:solidFill>
                  <a:srgbClr val="222222"/>
                </a:solidFill>
                <a:latin typeface="arial" panose="020B0604020202020204" pitchFamily="34" charset="0"/>
              </a:rPr>
              <a:t>Endogeické</a:t>
            </a:r>
            <a:r>
              <a:rPr lang="cs-CZ" sz="1400" b="1" dirty="0">
                <a:solidFill>
                  <a:srgbClr val="222222"/>
                </a:solidFill>
                <a:latin typeface="arial" panose="020B0604020202020204" pitchFamily="34" charset="0"/>
              </a:rPr>
              <a:t> žížaly jsou </a:t>
            </a:r>
            <a:r>
              <a:rPr lang="cs-CZ" sz="1400" b="1" dirty="0" err="1">
                <a:solidFill>
                  <a:srgbClr val="222222"/>
                </a:solidFill>
                <a:latin typeface="arial" panose="020B0604020202020204" pitchFamily="34" charset="0"/>
              </a:rPr>
              <a:t>geofágní</a:t>
            </a:r>
            <a:r>
              <a:rPr lang="cs-CZ" sz="1400" dirty="0">
                <a:solidFill>
                  <a:srgbClr val="222222"/>
                </a:solidFill>
                <a:latin typeface="arial" panose="020B0604020202020204" pitchFamily="34" charset="0"/>
              </a:rPr>
              <a:t>, živí se v půdě obsaženou organickou hmotou. Jejich exkrementy obsahují a uvolňují významné množství živin. V krátkodobém měřítku několika hodin žížaly selektivně pohlcují a rozmělňují větší frakce půdy, ale asimilují jen malý podíl organické hmoty (asi 2–18 %). </a:t>
            </a:r>
            <a:endParaRPr lang="cs-CZ" sz="1400" dirty="0"/>
          </a:p>
        </p:txBody>
      </p:sp>
    </p:spTree>
    <p:extLst>
      <p:ext uri="{BB962C8B-B14F-4D97-AF65-F5344CB8AC3E}">
        <p14:creationId xmlns:p14="http://schemas.microsoft.com/office/powerpoint/2010/main" val="21504650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10101" y="365125"/>
            <a:ext cx="11640709" cy="1037125"/>
          </a:xfrm>
        </p:spPr>
        <p:txBody>
          <a:bodyPr>
            <a:normAutofit/>
          </a:bodyPr>
          <a:lstStyle/>
          <a:p>
            <a:r>
              <a:rPr lang="cs-CZ" sz="4000" dirty="0">
                <a:solidFill>
                  <a:srgbClr val="222222"/>
                </a:solidFill>
                <a:latin typeface="arial" panose="020B0604020202020204" pitchFamily="34" charset="0"/>
              </a:rPr>
              <a:t>Potravní síť </a:t>
            </a:r>
            <a:r>
              <a:rPr lang="cs-CZ" sz="4000" dirty="0" err="1">
                <a:solidFill>
                  <a:srgbClr val="222222"/>
                </a:solidFill>
                <a:latin typeface="arial" panose="020B0604020202020204" pitchFamily="34" charset="0"/>
              </a:rPr>
              <a:t>zooedafonu</a:t>
            </a:r>
            <a:r>
              <a:rPr lang="cs-CZ" sz="4000" dirty="0">
                <a:solidFill>
                  <a:srgbClr val="222222"/>
                </a:solidFill>
                <a:latin typeface="arial" panose="020B0604020202020204" pitchFamily="34" charset="0"/>
              </a:rPr>
              <a:t> v půdě </a:t>
            </a:r>
            <a:r>
              <a:rPr lang="cs-CZ" sz="4000" dirty="0" err="1">
                <a:solidFill>
                  <a:srgbClr val="222222"/>
                </a:solidFill>
                <a:latin typeface="arial" panose="020B0604020202020204" pitchFamily="34" charset="0"/>
              </a:rPr>
              <a:t>agroekosystému</a:t>
            </a:r>
            <a:endParaRPr lang="cs-CZ" sz="4000" dirty="0"/>
          </a:p>
        </p:txBody>
      </p:sp>
      <p:pic>
        <p:nvPicPr>
          <p:cNvPr id="4" name="Zástupný symbol pro obsah 3"/>
          <p:cNvPicPr>
            <a:picLocks noGrp="1" noChangeAspect="1"/>
          </p:cNvPicPr>
          <p:nvPr>
            <p:ph idx="1"/>
          </p:nvPr>
        </p:nvPicPr>
        <p:blipFill>
          <a:blip r:embed="rId2"/>
          <a:stretch>
            <a:fillRect/>
          </a:stretch>
        </p:blipFill>
        <p:spPr>
          <a:xfrm>
            <a:off x="3171737" y="1436011"/>
            <a:ext cx="6039357" cy="4351338"/>
          </a:xfrm>
          <a:prstGeom prst="rect">
            <a:avLst/>
          </a:prstGeom>
        </p:spPr>
      </p:pic>
      <p:sp>
        <p:nvSpPr>
          <p:cNvPr id="5" name="Obdélník 4"/>
          <p:cNvSpPr/>
          <p:nvPr/>
        </p:nvSpPr>
        <p:spPr>
          <a:xfrm>
            <a:off x="151075" y="5821110"/>
            <a:ext cx="11895151" cy="1077218"/>
          </a:xfrm>
          <a:prstGeom prst="rect">
            <a:avLst/>
          </a:prstGeom>
        </p:spPr>
        <p:txBody>
          <a:bodyPr wrap="square">
            <a:spAutoFit/>
          </a:bodyPr>
          <a:lstStyle/>
          <a:p>
            <a:r>
              <a:rPr lang="cs-CZ" sz="1600" dirty="0">
                <a:solidFill>
                  <a:srgbClr val="222222"/>
                </a:solidFill>
                <a:latin typeface="arial" panose="020B0604020202020204" pitchFamily="34" charset="0"/>
              </a:rPr>
              <a:t>Potravní síť </a:t>
            </a:r>
            <a:r>
              <a:rPr lang="cs-CZ" sz="1600" dirty="0" err="1">
                <a:solidFill>
                  <a:srgbClr val="222222"/>
                </a:solidFill>
                <a:latin typeface="arial" panose="020B0604020202020204" pitchFamily="34" charset="0"/>
              </a:rPr>
              <a:t>zooedafonu</a:t>
            </a:r>
            <a:r>
              <a:rPr lang="cs-CZ" sz="1600" dirty="0">
                <a:solidFill>
                  <a:srgbClr val="222222"/>
                </a:solidFill>
                <a:latin typeface="arial" panose="020B0604020202020204" pitchFamily="34" charset="0"/>
              </a:rPr>
              <a:t> v půdě </a:t>
            </a:r>
            <a:r>
              <a:rPr lang="cs-CZ" sz="1600" dirty="0" err="1">
                <a:solidFill>
                  <a:srgbClr val="222222"/>
                </a:solidFill>
                <a:latin typeface="arial" panose="020B0604020202020204" pitchFamily="34" charset="0"/>
              </a:rPr>
              <a:t>agroekosystému</a:t>
            </a:r>
            <a:r>
              <a:rPr lang="cs-CZ" sz="1600" dirty="0">
                <a:solidFill>
                  <a:srgbClr val="222222"/>
                </a:solidFill>
                <a:latin typeface="arial" panose="020B0604020202020204" pitchFamily="34" charset="0"/>
              </a:rPr>
              <a:t>. Jednotlivé druhy/rody jsou spojeny do funkčních skupin podle typu potravy. Na kořenech se živí fytofágní hlístice, mrtvá biomasa je zdrojem energie a živin pro saprofytické houby a bakterie. Ty tvoří potravu mnoha dalších skupin půdní fauny. Vrcholem této specifické trofické pyramidy jsou draví roztoči, kteří představují potravu pro další skupiny </a:t>
            </a:r>
            <a:r>
              <a:rPr lang="cs-CZ" sz="1600" dirty="0" err="1">
                <a:solidFill>
                  <a:srgbClr val="222222"/>
                </a:solidFill>
                <a:latin typeface="arial" panose="020B0604020202020204" pitchFamily="34" charset="0"/>
              </a:rPr>
              <a:t>zooedafonu</a:t>
            </a:r>
            <a:r>
              <a:rPr lang="cs-CZ" sz="1600" dirty="0">
                <a:solidFill>
                  <a:srgbClr val="222222"/>
                </a:solidFill>
                <a:latin typeface="arial" panose="020B0604020202020204" pitchFamily="34" charset="0"/>
              </a:rPr>
              <a:t> (zde již nezobrazeno).</a:t>
            </a:r>
            <a:endParaRPr lang="cs-CZ" sz="1600" dirty="0"/>
          </a:p>
        </p:txBody>
      </p:sp>
    </p:spTree>
    <p:extLst>
      <p:ext uri="{BB962C8B-B14F-4D97-AF65-F5344CB8AC3E}">
        <p14:creationId xmlns:p14="http://schemas.microsoft.com/office/powerpoint/2010/main" val="34922748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839788" y="941691"/>
            <a:ext cx="2960935" cy="823912"/>
          </a:xfrm>
        </p:spPr>
        <p:txBody>
          <a:bodyPr/>
          <a:lstStyle/>
          <a:p>
            <a:r>
              <a:rPr lang="cs-CZ" dirty="0" smtClean="0"/>
              <a:t>Mikrofauna</a:t>
            </a:r>
            <a:endParaRPr lang="cs-CZ" dirty="0"/>
          </a:p>
        </p:txBody>
      </p:sp>
      <p:sp>
        <p:nvSpPr>
          <p:cNvPr id="4" name="Zástupný symbol pro obsah 3"/>
          <p:cNvSpPr>
            <a:spLocks noGrp="1"/>
          </p:cNvSpPr>
          <p:nvPr>
            <p:ph sz="half" idx="2"/>
          </p:nvPr>
        </p:nvSpPr>
        <p:spPr>
          <a:xfrm>
            <a:off x="545593" y="2004141"/>
            <a:ext cx="3366452" cy="3684588"/>
          </a:xfrm>
        </p:spPr>
        <p:txBody>
          <a:bodyPr>
            <a:normAutofit/>
          </a:bodyPr>
          <a:lstStyle/>
          <a:p>
            <a:r>
              <a:rPr lang="cs-CZ" sz="2400" b="1" dirty="0" smtClean="0"/>
              <a:t>Prvoci </a:t>
            </a:r>
            <a:r>
              <a:rPr lang="cs-CZ" sz="2400" dirty="0" smtClean="0"/>
              <a:t>- Protozoa</a:t>
            </a:r>
          </a:p>
          <a:p>
            <a:r>
              <a:rPr lang="cs-CZ" sz="2400" b="1" dirty="0" smtClean="0"/>
              <a:t>Vířníci </a:t>
            </a:r>
            <a:r>
              <a:rPr lang="cs-CZ" sz="2400" dirty="0" smtClean="0"/>
              <a:t>- </a:t>
            </a:r>
            <a:r>
              <a:rPr lang="cs-CZ" sz="2400" dirty="0" err="1" smtClean="0"/>
              <a:t>Rotifera</a:t>
            </a:r>
            <a:endParaRPr lang="cs-CZ" sz="2400" dirty="0" smtClean="0"/>
          </a:p>
          <a:p>
            <a:r>
              <a:rPr lang="cs-CZ" sz="2400" b="1" dirty="0" smtClean="0"/>
              <a:t>Ploštěnky</a:t>
            </a:r>
            <a:r>
              <a:rPr lang="cs-CZ" sz="2400" dirty="0" smtClean="0"/>
              <a:t>- </a:t>
            </a:r>
            <a:r>
              <a:rPr lang="cs-CZ" sz="2000" dirty="0" smtClean="0"/>
              <a:t>(</a:t>
            </a:r>
            <a:r>
              <a:rPr lang="cs-CZ" sz="2000" dirty="0" err="1"/>
              <a:t>m</a:t>
            </a:r>
            <a:r>
              <a:rPr lang="cs-CZ" sz="2000" dirty="0" err="1" smtClean="0"/>
              <a:t>ikroturbelaria</a:t>
            </a:r>
            <a:r>
              <a:rPr lang="cs-CZ" sz="2000" dirty="0" smtClean="0"/>
              <a:t>)</a:t>
            </a:r>
          </a:p>
          <a:p>
            <a:r>
              <a:rPr lang="cs-CZ" sz="2400" b="1" dirty="0" smtClean="0"/>
              <a:t>Hlístice-</a:t>
            </a:r>
            <a:r>
              <a:rPr lang="cs-CZ" sz="2400" dirty="0" smtClean="0"/>
              <a:t> </a:t>
            </a:r>
            <a:r>
              <a:rPr lang="cs-CZ" sz="2400" dirty="0" err="1" smtClean="0"/>
              <a:t>Nematoda</a:t>
            </a:r>
            <a:endParaRPr lang="cs-CZ" sz="2400" dirty="0"/>
          </a:p>
          <a:p>
            <a:r>
              <a:rPr lang="cs-CZ" sz="2400" b="1" dirty="0" err="1" smtClean="0"/>
              <a:t>Želvušky</a:t>
            </a:r>
            <a:r>
              <a:rPr lang="cs-CZ" sz="2400" dirty="0" smtClean="0"/>
              <a:t> -</a:t>
            </a:r>
            <a:r>
              <a:rPr lang="cs-CZ" sz="2400" dirty="0" err="1" smtClean="0"/>
              <a:t>Tartigrada</a:t>
            </a:r>
            <a:endParaRPr lang="cs-CZ" sz="2400" dirty="0"/>
          </a:p>
        </p:txBody>
      </p:sp>
      <p:sp>
        <p:nvSpPr>
          <p:cNvPr id="5" name="Zástupný symbol pro text 4"/>
          <p:cNvSpPr>
            <a:spLocks noGrp="1"/>
          </p:cNvSpPr>
          <p:nvPr>
            <p:ph type="body" sz="quarter" idx="3"/>
          </p:nvPr>
        </p:nvSpPr>
        <p:spPr>
          <a:xfrm>
            <a:off x="8189841" y="933737"/>
            <a:ext cx="3451791" cy="823912"/>
          </a:xfrm>
        </p:spPr>
        <p:txBody>
          <a:bodyPr/>
          <a:lstStyle/>
          <a:p>
            <a:r>
              <a:rPr lang="cs-CZ" dirty="0" err="1" smtClean="0"/>
              <a:t>Makrofauna</a:t>
            </a:r>
            <a:endParaRPr lang="cs-CZ" dirty="0"/>
          </a:p>
        </p:txBody>
      </p:sp>
      <p:sp>
        <p:nvSpPr>
          <p:cNvPr id="6" name="Zástupný symbol pro obsah 5"/>
          <p:cNvSpPr>
            <a:spLocks noGrp="1"/>
          </p:cNvSpPr>
          <p:nvPr>
            <p:ph sz="quarter" idx="4"/>
          </p:nvPr>
        </p:nvSpPr>
        <p:spPr>
          <a:xfrm>
            <a:off x="8014912" y="1948482"/>
            <a:ext cx="3768919" cy="3684588"/>
          </a:xfrm>
        </p:spPr>
        <p:txBody>
          <a:bodyPr>
            <a:normAutofit/>
          </a:bodyPr>
          <a:lstStyle/>
          <a:p>
            <a:r>
              <a:rPr lang="cs-CZ" sz="2400" b="1" dirty="0" smtClean="0"/>
              <a:t>Žížaly</a:t>
            </a:r>
            <a:r>
              <a:rPr lang="cs-CZ" sz="2400" dirty="0" smtClean="0"/>
              <a:t> - </a:t>
            </a:r>
            <a:r>
              <a:rPr lang="cs-CZ" sz="2400" dirty="0" err="1" smtClean="0"/>
              <a:t>Megadrili</a:t>
            </a:r>
            <a:endParaRPr lang="cs-CZ" sz="2400" dirty="0" smtClean="0"/>
          </a:p>
          <a:p>
            <a:r>
              <a:rPr lang="cs-CZ" sz="2400" b="1" dirty="0" smtClean="0"/>
              <a:t>Pijavice</a:t>
            </a:r>
            <a:r>
              <a:rPr lang="cs-CZ" sz="2400" dirty="0" smtClean="0"/>
              <a:t> - </a:t>
            </a:r>
            <a:r>
              <a:rPr lang="cs-CZ" sz="2400" dirty="0" err="1" smtClean="0"/>
              <a:t>Hirudinea</a:t>
            </a:r>
            <a:r>
              <a:rPr lang="cs-CZ" sz="2400" dirty="0" smtClean="0"/>
              <a:t> </a:t>
            </a:r>
            <a:r>
              <a:rPr lang="cs-CZ" sz="2000" dirty="0" smtClean="0"/>
              <a:t>(terestrické)</a:t>
            </a:r>
          </a:p>
          <a:p>
            <a:r>
              <a:rPr lang="cs-CZ" sz="2400" b="1" dirty="0" smtClean="0"/>
              <a:t>Ploštěnky</a:t>
            </a:r>
            <a:r>
              <a:rPr lang="cs-CZ" sz="2400" dirty="0" smtClean="0"/>
              <a:t> - </a:t>
            </a:r>
            <a:r>
              <a:rPr lang="cs-CZ" sz="2400" dirty="0" err="1" smtClean="0"/>
              <a:t>Turbelaria</a:t>
            </a:r>
            <a:r>
              <a:rPr lang="cs-CZ" sz="2400" dirty="0" smtClean="0"/>
              <a:t>  </a:t>
            </a:r>
          </a:p>
          <a:p>
            <a:r>
              <a:rPr lang="cs-CZ" sz="2400" b="1" dirty="0" smtClean="0"/>
              <a:t>Stonožky </a:t>
            </a:r>
            <a:r>
              <a:rPr lang="cs-CZ" sz="2400" dirty="0" smtClean="0"/>
              <a:t>- </a:t>
            </a:r>
            <a:r>
              <a:rPr lang="cs-CZ" sz="2400" dirty="0" err="1" smtClean="0"/>
              <a:t>Chilopoda</a:t>
            </a:r>
            <a:endParaRPr lang="cs-CZ" sz="2400" dirty="0" smtClean="0"/>
          </a:p>
          <a:p>
            <a:r>
              <a:rPr lang="cs-CZ" sz="2400" b="1" dirty="0" smtClean="0"/>
              <a:t>Mnohonožky</a:t>
            </a:r>
            <a:r>
              <a:rPr lang="cs-CZ" sz="2400" dirty="0" smtClean="0"/>
              <a:t> - </a:t>
            </a:r>
            <a:r>
              <a:rPr lang="cs-CZ" sz="2400" dirty="0" err="1" smtClean="0"/>
              <a:t>Diplopoda</a:t>
            </a:r>
            <a:r>
              <a:rPr lang="cs-CZ" sz="2400" dirty="0" smtClean="0"/>
              <a:t> -</a:t>
            </a:r>
            <a:endParaRPr lang="cs-CZ" sz="2400" dirty="0"/>
          </a:p>
        </p:txBody>
      </p:sp>
      <p:sp>
        <p:nvSpPr>
          <p:cNvPr id="7" name="Nadpis 1"/>
          <p:cNvSpPr>
            <a:spLocks noGrp="1"/>
          </p:cNvSpPr>
          <p:nvPr>
            <p:ph type="title"/>
          </p:nvPr>
        </p:nvSpPr>
        <p:spPr>
          <a:xfrm>
            <a:off x="839788" y="365125"/>
            <a:ext cx="10515600" cy="756009"/>
          </a:xfrm>
        </p:spPr>
        <p:txBody>
          <a:bodyPr>
            <a:normAutofit/>
          </a:bodyPr>
          <a:lstStyle/>
          <a:p>
            <a:pPr algn="ctr"/>
            <a:r>
              <a:rPr lang="cs-CZ" sz="4000" b="1" dirty="0" smtClean="0"/>
              <a:t>Přehled vybraných skupin půdní fauny</a:t>
            </a:r>
            <a:endParaRPr lang="cs-CZ" sz="4000" b="1" dirty="0"/>
          </a:p>
        </p:txBody>
      </p:sp>
      <p:sp>
        <p:nvSpPr>
          <p:cNvPr id="8" name="TextovéPole 7"/>
          <p:cNvSpPr txBox="1"/>
          <p:nvPr/>
        </p:nvSpPr>
        <p:spPr>
          <a:xfrm>
            <a:off x="4214192" y="1296062"/>
            <a:ext cx="1625638" cy="461665"/>
          </a:xfrm>
          <a:prstGeom prst="rect">
            <a:avLst/>
          </a:prstGeom>
          <a:noFill/>
        </p:spPr>
        <p:txBody>
          <a:bodyPr wrap="none" rtlCol="0">
            <a:spAutoFit/>
          </a:bodyPr>
          <a:lstStyle/>
          <a:p>
            <a:r>
              <a:rPr lang="cs-CZ" sz="2400" b="1" dirty="0" err="1" smtClean="0"/>
              <a:t>Mesofauna</a:t>
            </a:r>
            <a:endParaRPr lang="cs-CZ" sz="2400" b="1" dirty="0"/>
          </a:p>
        </p:txBody>
      </p:sp>
      <p:sp>
        <p:nvSpPr>
          <p:cNvPr id="9" name="TextovéPole 8"/>
          <p:cNvSpPr txBox="1"/>
          <p:nvPr/>
        </p:nvSpPr>
        <p:spPr>
          <a:xfrm>
            <a:off x="3864339" y="1917165"/>
            <a:ext cx="4063112" cy="4647426"/>
          </a:xfrm>
          <a:prstGeom prst="rect">
            <a:avLst/>
          </a:prstGeom>
          <a:noFill/>
        </p:spPr>
        <p:txBody>
          <a:bodyPr wrap="square" rtlCol="0">
            <a:spAutoFit/>
          </a:bodyPr>
          <a:lstStyle/>
          <a:p>
            <a:pPr marL="342900" indent="-342900">
              <a:buFont typeface="Arial" panose="020B0604020202020204" pitchFamily="34" charset="0"/>
              <a:buChar char="•"/>
            </a:pPr>
            <a:r>
              <a:rPr lang="cs-CZ" sz="2400" b="1" dirty="0" smtClean="0"/>
              <a:t>Roupice </a:t>
            </a:r>
            <a:r>
              <a:rPr lang="cs-CZ" sz="2400" dirty="0" smtClean="0"/>
              <a:t>- </a:t>
            </a:r>
            <a:r>
              <a:rPr lang="cs-CZ" sz="2400" dirty="0" err="1" smtClean="0"/>
              <a:t>Enchytraeidae</a:t>
            </a:r>
            <a:endParaRPr lang="cs-CZ" sz="2400" dirty="0" smtClean="0"/>
          </a:p>
          <a:p>
            <a:pPr marL="342900" indent="-342900">
              <a:buFont typeface="Arial" panose="020B0604020202020204" pitchFamily="34" charset="0"/>
              <a:buChar char="•"/>
            </a:pPr>
            <a:r>
              <a:rPr lang="cs-CZ" sz="2400" b="1" dirty="0" err="1" smtClean="0"/>
              <a:t>Žižaly</a:t>
            </a:r>
            <a:r>
              <a:rPr lang="cs-CZ" sz="2400" dirty="0" smtClean="0"/>
              <a:t>- </a:t>
            </a:r>
            <a:r>
              <a:rPr lang="cs-CZ" sz="2400" dirty="0" err="1" smtClean="0"/>
              <a:t>Annelida</a:t>
            </a:r>
            <a:endParaRPr lang="cs-CZ" sz="2400" dirty="0" smtClean="0"/>
          </a:p>
          <a:p>
            <a:pPr marL="342900" indent="-342900">
              <a:buFont typeface="Arial" panose="020B0604020202020204" pitchFamily="34" charset="0"/>
              <a:buChar char="•"/>
            </a:pPr>
            <a:r>
              <a:rPr lang="cs-CZ" sz="2400" b="1" dirty="0" smtClean="0"/>
              <a:t>Roztoči</a:t>
            </a:r>
            <a:r>
              <a:rPr lang="cs-CZ" sz="2400" dirty="0" smtClean="0"/>
              <a:t> - </a:t>
            </a:r>
            <a:r>
              <a:rPr lang="cs-CZ" sz="2400" dirty="0" err="1" smtClean="0"/>
              <a:t>Acari</a:t>
            </a:r>
            <a:endParaRPr lang="cs-CZ" sz="2400" dirty="0" smtClean="0"/>
          </a:p>
          <a:p>
            <a:pPr marL="342900" indent="-342900">
              <a:buFont typeface="Arial" panose="020B0604020202020204" pitchFamily="34" charset="0"/>
              <a:buChar char="•"/>
            </a:pPr>
            <a:r>
              <a:rPr lang="cs-CZ" sz="2400" b="1" dirty="0" smtClean="0"/>
              <a:t>Ploštěnky</a:t>
            </a:r>
            <a:r>
              <a:rPr lang="cs-CZ" sz="2400" dirty="0" smtClean="0"/>
              <a:t> – </a:t>
            </a:r>
            <a:r>
              <a:rPr lang="cs-CZ" sz="2400" dirty="0" err="1" smtClean="0"/>
              <a:t>Turbelaria</a:t>
            </a:r>
            <a:r>
              <a:rPr lang="cs-CZ" sz="2400" dirty="0" smtClean="0"/>
              <a:t> </a:t>
            </a:r>
          </a:p>
          <a:p>
            <a:r>
              <a:rPr lang="cs-CZ" sz="2000" dirty="0" smtClean="0"/>
              <a:t>      (</a:t>
            </a:r>
            <a:r>
              <a:rPr lang="cs-CZ" sz="2000" dirty="0" err="1" smtClean="0"/>
              <a:t>mikroturbelaria</a:t>
            </a:r>
            <a:r>
              <a:rPr lang="cs-CZ" sz="2000" dirty="0" smtClean="0"/>
              <a:t>)</a:t>
            </a:r>
          </a:p>
          <a:p>
            <a:pPr marL="342900" indent="-342900">
              <a:buFont typeface="Arial" panose="020B0604020202020204" pitchFamily="34" charset="0"/>
              <a:buChar char="•"/>
            </a:pPr>
            <a:r>
              <a:rPr lang="cs-CZ" sz="2000" b="1" dirty="0" err="1" smtClean="0"/>
              <a:t>Stonoženky</a:t>
            </a:r>
            <a:r>
              <a:rPr lang="cs-CZ" sz="2000" dirty="0" smtClean="0"/>
              <a:t> - </a:t>
            </a:r>
            <a:r>
              <a:rPr lang="cs-CZ" sz="2000" dirty="0" err="1" smtClean="0"/>
              <a:t>Symphyla</a:t>
            </a:r>
            <a:endParaRPr lang="cs-CZ" sz="2000" dirty="0" smtClean="0"/>
          </a:p>
          <a:p>
            <a:pPr marL="342900" indent="-342900">
              <a:buFont typeface="Arial" panose="020B0604020202020204" pitchFamily="34" charset="0"/>
              <a:buChar char="•"/>
            </a:pPr>
            <a:r>
              <a:rPr lang="cs-CZ" sz="2000" b="1" dirty="0" err="1" smtClean="0"/>
              <a:t>Drobnušky</a:t>
            </a:r>
            <a:r>
              <a:rPr lang="cs-CZ" sz="2000" dirty="0" smtClean="0"/>
              <a:t> -</a:t>
            </a:r>
            <a:r>
              <a:rPr lang="cs-CZ" sz="2000" dirty="0" err="1" smtClean="0"/>
              <a:t>Pauropoda</a:t>
            </a:r>
            <a:endParaRPr lang="cs-CZ" sz="2000" dirty="0" smtClean="0"/>
          </a:p>
          <a:p>
            <a:pPr marL="342900" indent="-342900">
              <a:buFont typeface="Arial" panose="020B0604020202020204" pitchFamily="34" charset="0"/>
              <a:buChar char="•"/>
            </a:pPr>
            <a:r>
              <a:rPr lang="cs-CZ" sz="2000" b="1" dirty="0" err="1" smtClean="0"/>
              <a:t>Hmyzenky</a:t>
            </a:r>
            <a:r>
              <a:rPr lang="cs-CZ" sz="2000" dirty="0" smtClean="0"/>
              <a:t> - </a:t>
            </a:r>
            <a:r>
              <a:rPr lang="cs-CZ" sz="2000" dirty="0" err="1" smtClean="0"/>
              <a:t>Protura</a:t>
            </a:r>
            <a:endParaRPr lang="cs-CZ" sz="2000" dirty="0" smtClean="0"/>
          </a:p>
          <a:p>
            <a:pPr marL="342900" indent="-342900">
              <a:buFont typeface="Arial" panose="020B0604020202020204" pitchFamily="34" charset="0"/>
              <a:buChar char="•"/>
            </a:pPr>
            <a:r>
              <a:rPr lang="cs-CZ" sz="2400" b="1" dirty="0" err="1" smtClean="0"/>
              <a:t>Nohatky</a:t>
            </a:r>
            <a:r>
              <a:rPr lang="cs-CZ" sz="2400" b="1" dirty="0" smtClean="0"/>
              <a:t> </a:t>
            </a:r>
            <a:r>
              <a:rPr lang="cs-CZ" sz="2400" dirty="0" smtClean="0"/>
              <a:t>- </a:t>
            </a:r>
            <a:r>
              <a:rPr lang="cs-CZ" sz="2400" dirty="0" err="1" smtClean="0"/>
              <a:t>Pantopoda</a:t>
            </a:r>
            <a:endParaRPr lang="cs-CZ" sz="2400" dirty="0" smtClean="0"/>
          </a:p>
          <a:p>
            <a:pPr marL="342900" indent="-342900">
              <a:buFont typeface="Arial" panose="020B0604020202020204" pitchFamily="34" charset="0"/>
              <a:buChar char="•"/>
            </a:pPr>
            <a:r>
              <a:rPr lang="cs-CZ" sz="2400" b="1" dirty="0" smtClean="0"/>
              <a:t>Chvostoskoci</a:t>
            </a:r>
            <a:r>
              <a:rPr lang="cs-CZ" sz="2400" dirty="0" smtClean="0"/>
              <a:t> - </a:t>
            </a:r>
            <a:r>
              <a:rPr lang="cs-CZ" sz="2400" dirty="0" err="1" smtClean="0"/>
              <a:t>Collembola</a:t>
            </a:r>
            <a:endParaRPr lang="cs-CZ" sz="2400" dirty="0" smtClean="0"/>
          </a:p>
          <a:p>
            <a:pPr marL="342900" indent="-342900">
              <a:buFont typeface="Arial" panose="020B0604020202020204" pitchFamily="34" charset="0"/>
              <a:buChar char="•"/>
            </a:pPr>
            <a:r>
              <a:rPr lang="cs-CZ" sz="2400" b="1" dirty="0" smtClean="0"/>
              <a:t>Vidličnatky</a:t>
            </a:r>
            <a:r>
              <a:rPr lang="cs-CZ" sz="2400" dirty="0" smtClean="0"/>
              <a:t> - </a:t>
            </a:r>
            <a:r>
              <a:rPr lang="cs-CZ" sz="2400" dirty="0" err="1" smtClean="0"/>
              <a:t>Diplura</a:t>
            </a:r>
            <a:endParaRPr lang="cs-CZ" sz="2400" dirty="0" smtClean="0"/>
          </a:p>
          <a:p>
            <a:pPr marL="342900" indent="-342900">
              <a:buFont typeface="Arial" panose="020B0604020202020204" pitchFamily="34" charset="0"/>
              <a:buChar char="•"/>
            </a:pPr>
            <a:r>
              <a:rPr lang="cs-CZ" sz="2400" b="1" dirty="0" smtClean="0"/>
              <a:t>Chvostnatky</a:t>
            </a:r>
            <a:r>
              <a:rPr lang="cs-CZ" sz="2400" dirty="0" smtClean="0"/>
              <a:t> - </a:t>
            </a:r>
            <a:r>
              <a:rPr lang="cs-CZ" sz="2400" dirty="0" err="1" smtClean="0"/>
              <a:t>Archeognatha</a:t>
            </a:r>
            <a:endParaRPr lang="cs-CZ" sz="2400" dirty="0" smtClean="0"/>
          </a:p>
          <a:p>
            <a:pPr marL="342900" indent="-342900">
              <a:buFont typeface="Arial" panose="020B0604020202020204" pitchFamily="34" charset="0"/>
              <a:buChar char="•"/>
            </a:pPr>
            <a:r>
              <a:rPr lang="cs-CZ" sz="2400" b="1" dirty="0" smtClean="0"/>
              <a:t>Rybenky </a:t>
            </a:r>
            <a:r>
              <a:rPr lang="cs-CZ" sz="2400" dirty="0" smtClean="0"/>
              <a:t>- </a:t>
            </a:r>
            <a:r>
              <a:rPr lang="cs-CZ" sz="2400" dirty="0" err="1" smtClean="0"/>
              <a:t>Zygentoma</a:t>
            </a:r>
            <a:endParaRPr lang="cs-CZ" sz="2400" dirty="0"/>
          </a:p>
        </p:txBody>
      </p:sp>
    </p:spTree>
    <p:extLst>
      <p:ext uri="{BB962C8B-B14F-4D97-AF65-F5344CB8AC3E}">
        <p14:creationId xmlns:p14="http://schemas.microsoft.com/office/powerpoint/2010/main" val="39414497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4785"/>
            <a:ext cx="10515600" cy="1058158"/>
          </a:xfrm>
        </p:spPr>
        <p:txBody>
          <a:bodyPr>
            <a:normAutofit/>
          </a:bodyPr>
          <a:lstStyle/>
          <a:p>
            <a:pPr algn="ctr"/>
            <a:r>
              <a:rPr lang="cs-CZ" sz="4000" b="1" dirty="0" smtClean="0"/>
              <a:t>Vířníci(</a:t>
            </a:r>
            <a:r>
              <a:rPr lang="cs-CZ" sz="4000" b="1" dirty="0" err="1" smtClean="0"/>
              <a:t>Acari</a:t>
            </a:r>
            <a:r>
              <a:rPr lang="cs-CZ" sz="4000" b="1" dirty="0" smtClean="0"/>
              <a:t>) a </a:t>
            </a:r>
            <a:r>
              <a:rPr lang="cs-CZ" sz="4000" b="1" dirty="0" err="1" smtClean="0"/>
              <a:t>Želvušky</a:t>
            </a:r>
            <a:r>
              <a:rPr lang="cs-CZ" sz="4000" b="1" dirty="0" smtClean="0"/>
              <a:t> (</a:t>
            </a:r>
            <a:r>
              <a:rPr lang="cs-CZ" sz="4000" b="1" dirty="0" err="1" smtClean="0"/>
              <a:t>Tartigrada</a:t>
            </a:r>
            <a:r>
              <a:rPr lang="cs-CZ" sz="4000" b="1" dirty="0" smtClean="0"/>
              <a:t>)</a:t>
            </a:r>
            <a:endParaRPr lang="cs-CZ" sz="4000" b="1" dirty="0"/>
          </a:p>
        </p:txBody>
      </p:sp>
      <p:pic>
        <p:nvPicPr>
          <p:cNvPr id="6" name="Zástupný symbol pro obsah 5"/>
          <p:cNvPicPr>
            <a:picLocks noGrp="1" noChangeAspect="1"/>
          </p:cNvPicPr>
          <p:nvPr>
            <p:ph idx="1"/>
          </p:nvPr>
        </p:nvPicPr>
        <p:blipFill>
          <a:blip r:embed="rId2"/>
          <a:stretch>
            <a:fillRect/>
          </a:stretch>
        </p:blipFill>
        <p:spPr>
          <a:xfrm>
            <a:off x="5539409" y="1152943"/>
            <a:ext cx="6348048" cy="1451841"/>
          </a:xfrm>
          <a:prstGeom prst="rect">
            <a:avLst/>
          </a:prstGeom>
        </p:spPr>
      </p:pic>
      <p:sp>
        <p:nvSpPr>
          <p:cNvPr id="7" name="Obdélník 6"/>
          <p:cNvSpPr/>
          <p:nvPr/>
        </p:nvSpPr>
        <p:spPr>
          <a:xfrm>
            <a:off x="7991060" y="2835490"/>
            <a:ext cx="3625796" cy="830997"/>
          </a:xfrm>
          <a:prstGeom prst="rect">
            <a:avLst/>
          </a:prstGeom>
        </p:spPr>
        <p:txBody>
          <a:bodyPr wrap="square">
            <a:spAutoFit/>
          </a:bodyPr>
          <a:lstStyle/>
          <a:p>
            <a:pPr algn="ctr"/>
            <a:r>
              <a:rPr lang="cs-CZ" sz="1600" dirty="0"/>
              <a:t>Zástupce </a:t>
            </a:r>
            <a:r>
              <a:rPr lang="cs-CZ" sz="1600" dirty="0" err="1"/>
              <a:t>želvušek</a:t>
            </a:r>
            <a:r>
              <a:rPr lang="cs-CZ" sz="1600" dirty="0"/>
              <a:t> (</a:t>
            </a:r>
            <a:r>
              <a:rPr lang="cs-CZ" sz="1600" dirty="0" err="1"/>
              <a:t>Tardigrada</a:t>
            </a:r>
            <a:r>
              <a:rPr lang="cs-CZ" sz="1600" dirty="0"/>
              <a:t>), vpravo příklad vajíčka taxonu </a:t>
            </a:r>
            <a:r>
              <a:rPr lang="cs-CZ" sz="1600" dirty="0" err="1"/>
              <a:t>Eutardigrada</a:t>
            </a:r>
            <a:r>
              <a:rPr lang="cs-CZ" sz="1600" dirty="0"/>
              <a:t> (zde bývají vajíčka výrazně skulpturována). </a:t>
            </a:r>
          </a:p>
        </p:txBody>
      </p:sp>
      <p:pic>
        <p:nvPicPr>
          <p:cNvPr id="10" name="Obrázek 9"/>
          <p:cNvPicPr>
            <a:picLocks noChangeAspect="1"/>
          </p:cNvPicPr>
          <p:nvPr/>
        </p:nvPicPr>
        <p:blipFill>
          <a:blip r:embed="rId3"/>
          <a:stretch>
            <a:fillRect/>
          </a:stretch>
        </p:blipFill>
        <p:spPr>
          <a:xfrm>
            <a:off x="2268175" y="1304045"/>
            <a:ext cx="3162566" cy="3229493"/>
          </a:xfrm>
          <a:prstGeom prst="rect">
            <a:avLst/>
          </a:prstGeom>
        </p:spPr>
      </p:pic>
      <p:pic>
        <p:nvPicPr>
          <p:cNvPr id="9220" name="Picture 4" descr="ROTIFERA (VÍŘNÍCI) Charakteristika, celkový vzhled - PDF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84" y="4684640"/>
            <a:ext cx="2843116" cy="195464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ířníci – Wikiped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2363" y="4684640"/>
            <a:ext cx="2973637" cy="1954642"/>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a:blip r:embed="rId6"/>
          <a:stretch>
            <a:fillRect/>
          </a:stretch>
        </p:blipFill>
        <p:spPr>
          <a:xfrm>
            <a:off x="185884" y="1319522"/>
            <a:ext cx="1973623" cy="3265707"/>
          </a:xfrm>
          <a:prstGeom prst="rect">
            <a:avLst/>
          </a:prstGeom>
        </p:spPr>
      </p:pic>
      <p:pic>
        <p:nvPicPr>
          <p:cNvPr id="9224" name="Picture 8" descr="TARDIGRADA - water bea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2513" y="2792229"/>
            <a:ext cx="1755181" cy="33890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íte co je edafon? - Ekolist.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871998" y="3759786"/>
            <a:ext cx="3863920" cy="260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9481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2"/>
          <a:stretch>
            <a:fillRect/>
          </a:stretch>
        </p:blipFill>
        <p:spPr>
          <a:xfrm>
            <a:off x="0" y="2267123"/>
            <a:ext cx="5203831" cy="1773280"/>
          </a:xfrm>
          <a:prstGeom prst="rect">
            <a:avLst/>
          </a:prstGeom>
        </p:spPr>
      </p:pic>
      <p:sp>
        <p:nvSpPr>
          <p:cNvPr id="2" name="Nadpis 1"/>
          <p:cNvSpPr>
            <a:spLocks noGrp="1"/>
          </p:cNvSpPr>
          <p:nvPr>
            <p:ph type="title"/>
          </p:nvPr>
        </p:nvSpPr>
        <p:spPr>
          <a:xfrm>
            <a:off x="874713" y="89648"/>
            <a:ext cx="10515600" cy="1058158"/>
          </a:xfrm>
        </p:spPr>
        <p:txBody>
          <a:bodyPr>
            <a:normAutofit/>
          </a:bodyPr>
          <a:lstStyle/>
          <a:p>
            <a:pPr algn="ctr"/>
            <a:r>
              <a:rPr lang="cs-CZ" sz="4000" b="1" dirty="0" smtClean="0"/>
              <a:t>Roztoči (</a:t>
            </a:r>
            <a:r>
              <a:rPr lang="cs-CZ" sz="4000" b="1" dirty="0" err="1" smtClean="0"/>
              <a:t>Acari</a:t>
            </a:r>
            <a:r>
              <a:rPr lang="cs-CZ" sz="4000" b="1" dirty="0" smtClean="0"/>
              <a:t>) </a:t>
            </a:r>
            <a:r>
              <a:rPr lang="cs-CZ" sz="4000" dirty="0" smtClean="0"/>
              <a:t>a</a:t>
            </a:r>
            <a:r>
              <a:rPr lang="cs-CZ" sz="4000" b="1" dirty="0" smtClean="0"/>
              <a:t> Chvostoskoci </a:t>
            </a:r>
            <a:r>
              <a:rPr lang="cs-CZ" sz="4000" b="1" dirty="0" err="1" smtClean="0"/>
              <a:t>Collembola</a:t>
            </a:r>
            <a:r>
              <a:rPr lang="cs-CZ" sz="4000" b="1" dirty="0" smtClean="0"/>
              <a:t>)</a:t>
            </a:r>
            <a:endParaRPr lang="cs-CZ" sz="4000" b="1" dirty="0"/>
          </a:p>
        </p:txBody>
      </p:sp>
      <p:pic>
        <p:nvPicPr>
          <p:cNvPr id="4" name="Zástupný symbol pro obsah 3"/>
          <p:cNvPicPr>
            <a:picLocks noGrp="1" noChangeAspect="1"/>
          </p:cNvPicPr>
          <p:nvPr>
            <p:ph idx="1"/>
          </p:nvPr>
        </p:nvPicPr>
        <p:blipFill>
          <a:blip r:embed="rId3"/>
          <a:stretch>
            <a:fillRect/>
          </a:stretch>
        </p:blipFill>
        <p:spPr>
          <a:xfrm>
            <a:off x="7284055" y="4114235"/>
            <a:ext cx="4441012" cy="2477395"/>
          </a:xfrm>
          <a:prstGeom prst="rect">
            <a:avLst/>
          </a:prstGeom>
        </p:spPr>
      </p:pic>
      <p:pic>
        <p:nvPicPr>
          <p:cNvPr id="5" name="Obrázek 4"/>
          <p:cNvPicPr>
            <a:picLocks noChangeAspect="1"/>
          </p:cNvPicPr>
          <p:nvPr/>
        </p:nvPicPr>
        <p:blipFill>
          <a:blip r:embed="rId4"/>
          <a:stretch>
            <a:fillRect/>
          </a:stretch>
        </p:blipFill>
        <p:spPr>
          <a:xfrm>
            <a:off x="7137311" y="2744252"/>
            <a:ext cx="4242868" cy="1366059"/>
          </a:xfrm>
          <a:prstGeom prst="rect">
            <a:avLst/>
          </a:prstGeom>
        </p:spPr>
      </p:pic>
      <p:pic>
        <p:nvPicPr>
          <p:cNvPr id="6" name="Zástupný symbol pro obsah 3"/>
          <p:cNvPicPr>
            <a:picLocks noChangeAspect="1"/>
          </p:cNvPicPr>
          <p:nvPr/>
        </p:nvPicPr>
        <p:blipFill>
          <a:blip r:embed="rId5"/>
          <a:stretch>
            <a:fillRect/>
          </a:stretch>
        </p:blipFill>
        <p:spPr>
          <a:xfrm flipH="1">
            <a:off x="8739865" y="1437987"/>
            <a:ext cx="3452135" cy="1103040"/>
          </a:xfrm>
          <a:prstGeom prst="rect">
            <a:avLst/>
          </a:prstGeom>
        </p:spPr>
      </p:pic>
      <p:pic>
        <p:nvPicPr>
          <p:cNvPr id="7" name="Obrázek 6"/>
          <p:cNvPicPr>
            <a:picLocks noChangeAspect="1"/>
          </p:cNvPicPr>
          <p:nvPr/>
        </p:nvPicPr>
        <p:blipFill>
          <a:blip r:embed="rId6"/>
          <a:stretch>
            <a:fillRect/>
          </a:stretch>
        </p:blipFill>
        <p:spPr>
          <a:xfrm>
            <a:off x="6892877" y="1144462"/>
            <a:ext cx="2028488" cy="1373238"/>
          </a:xfrm>
          <a:prstGeom prst="rect">
            <a:avLst/>
          </a:prstGeom>
        </p:spPr>
      </p:pic>
      <p:pic>
        <p:nvPicPr>
          <p:cNvPr id="9" name="Zástupný symbol pro obsah 3"/>
          <p:cNvPicPr>
            <a:picLocks noChangeAspect="1"/>
          </p:cNvPicPr>
          <p:nvPr/>
        </p:nvPicPr>
        <p:blipFill>
          <a:blip r:embed="rId7"/>
          <a:stretch>
            <a:fillRect/>
          </a:stretch>
        </p:blipFill>
        <p:spPr>
          <a:xfrm>
            <a:off x="239919" y="971116"/>
            <a:ext cx="4479505" cy="1586320"/>
          </a:xfrm>
          <a:prstGeom prst="rect">
            <a:avLst/>
          </a:prstGeom>
        </p:spPr>
      </p:pic>
      <p:pic>
        <p:nvPicPr>
          <p:cNvPr id="12" name="Picture 4" descr="Tyrophagus palmarum (Oudemans, 1924) (female). A, dorsal view of... |  Download Scientific Diagra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61593" y="1288214"/>
            <a:ext cx="1578203" cy="21407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undefin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816" y="4031872"/>
            <a:ext cx="3944007" cy="253144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ermatophagoides pteronyssinus Der P1 antig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482" y="3437009"/>
            <a:ext cx="2674426" cy="31263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7256168" y="2402353"/>
            <a:ext cx="1348254" cy="369332"/>
          </a:xfrm>
          <a:prstGeom prst="rect">
            <a:avLst/>
          </a:prstGeom>
          <a:noFill/>
        </p:spPr>
        <p:txBody>
          <a:bodyPr wrap="none" rtlCol="0">
            <a:spAutoFit/>
          </a:bodyPr>
          <a:lstStyle/>
          <a:p>
            <a:r>
              <a:rPr lang="cs-CZ" dirty="0" smtClean="0"/>
              <a:t>Skok dozadu</a:t>
            </a:r>
            <a:endParaRPr lang="cs-CZ" dirty="0"/>
          </a:p>
        </p:txBody>
      </p:sp>
    </p:spTree>
    <p:extLst>
      <p:ext uri="{BB962C8B-B14F-4D97-AF65-F5344CB8AC3E}">
        <p14:creationId xmlns:p14="http://schemas.microsoft.com/office/powerpoint/2010/main" val="8436536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a:stretch>
            <a:fillRect/>
          </a:stretch>
        </p:blipFill>
        <p:spPr>
          <a:xfrm>
            <a:off x="5390753" y="2804052"/>
            <a:ext cx="6229409" cy="1713626"/>
          </a:xfrm>
          <a:prstGeom prst="rect">
            <a:avLst/>
          </a:prstGeom>
        </p:spPr>
      </p:pic>
      <p:pic>
        <p:nvPicPr>
          <p:cNvPr id="10" name="Obrázek 9"/>
          <p:cNvPicPr>
            <a:picLocks noChangeAspect="1"/>
          </p:cNvPicPr>
          <p:nvPr/>
        </p:nvPicPr>
        <p:blipFill>
          <a:blip r:embed="rId3"/>
          <a:stretch>
            <a:fillRect/>
          </a:stretch>
        </p:blipFill>
        <p:spPr>
          <a:xfrm>
            <a:off x="5921013" y="4318081"/>
            <a:ext cx="3843751" cy="2396471"/>
          </a:xfrm>
          <a:prstGeom prst="rect">
            <a:avLst/>
          </a:prstGeom>
        </p:spPr>
      </p:pic>
      <p:sp>
        <p:nvSpPr>
          <p:cNvPr id="2" name="Nadpis 1"/>
          <p:cNvSpPr>
            <a:spLocks noGrp="1"/>
          </p:cNvSpPr>
          <p:nvPr>
            <p:ph type="title"/>
          </p:nvPr>
        </p:nvSpPr>
        <p:spPr>
          <a:xfrm>
            <a:off x="838200" y="118636"/>
            <a:ext cx="10515600" cy="1095522"/>
          </a:xfrm>
        </p:spPr>
        <p:txBody>
          <a:bodyPr>
            <a:normAutofit/>
          </a:bodyPr>
          <a:lstStyle/>
          <a:p>
            <a:pPr algn="ctr"/>
            <a:r>
              <a:rPr lang="cs-CZ" sz="4000" b="1" dirty="0" smtClean="0"/>
              <a:t>Stonožky (</a:t>
            </a:r>
            <a:r>
              <a:rPr lang="cs-CZ" sz="4000" b="1" dirty="0" err="1" smtClean="0"/>
              <a:t>Chilopoda</a:t>
            </a:r>
            <a:r>
              <a:rPr lang="cs-CZ" sz="4000" b="1" dirty="0" smtClean="0"/>
              <a:t>) </a:t>
            </a:r>
            <a:r>
              <a:rPr lang="cs-CZ" sz="4000" dirty="0" smtClean="0"/>
              <a:t>a</a:t>
            </a:r>
            <a:r>
              <a:rPr lang="cs-CZ" sz="4000" b="1" dirty="0" smtClean="0"/>
              <a:t> mnohonožky (</a:t>
            </a:r>
            <a:r>
              <a:rPr lang="cs-CZ" sz="4000" b="1" dirty="0" err="1" smtClean="0"/>
              <a:t>Diplopoda</a:t>
            </a:r>
            <a:r>
              <a:rPr lang="cs-CZ" sz="4000" b="1" dirty="0" smtClean="0"/>
              <a:t>)</a:t>
            </a:r>
            <a:endParaRPr lang="cs-CZ" sz="4000" b="1" dirty="0"/>
          </a:p>
        </p:txBody>
      </p:sp>
      <p:pic>
        <p:nvPicPr>
          <p:cNvPr id="4" name="Zástupný symbol pro obsah 3"/>
          <p:cNvPicPr>
            <a:picLocks noGrp="1" noChangeAspect="1"/>
          </p:cNvPicPr>
          <p:nvPr>
            <p:ph idx="1"/>
          </p:nvPr>
        </p:nvPicPr>
        <p:blipFill>
          <a:blip r:embed="rId4"/>
          <a:stretch>
            <a:fillRect/>
          </a:stretch>
        </p:blipFill>
        <p:spPr>
          <a:xfrm>
            <a:off x="167831" y="1119748"/>
            <a:ext cx="5613874" cy="3714443"/>
          </a:xfrm>
          <a:prstGeom prst="rect">
            <a:avLst/>
          </a:prstGeom>
        </p:spPr>
      </p:pic>
      <p:sp>
        <p:nvSpPr>
          <p:cNvPr id="5" name="Obdélník 4"/>
          <p:cNvSpPr/>
          <p:nvPr/>
        </p:nvSpPr>
        <p:spPr>
          <a:xfrm>
            <a:off x="337180" y="5052564"/>
            <a:ext cx="5475223" cy="1477328"/>
          </a:xfrm>
          <a:prstGeom prst="rect">
            <a:avLst/>
          </a:prstGeom>
        </p:spPr>
        <p:txBody>
          <a:bodyPr wrap="square">
            <a:spAutoFit/>
          </a:bodyPr>
          <a:lstStyle/>
          <a:p>
            <a:r>
              <a:rPr lang="cs-CZ" dirty="0"/>
              <a:t>Vyšší taxony stonožek (</a:t>
            </a:r>
            <a:r>
              <a:rPr lang="cs-CZ" dirty="0" err="1"/>
              <a:t>Chilopoda</a:t>
            </a:r>
            <a:r>
              <a:rPr lang="cs-CZ" dirty="0"/>
              <a:t>) odráží i jejich různě silnou vazbu na půdní prostředí: zleva doprava dorsální pohled na </a:t>
            </a:r>
            <a:r>
              <a:rPr lang="cs-CZ" dirty="0" err="1"/>
              <a:t>strašníka</a:t>
            </a:r>
            <a:r>
              <a:rPr lang="cs-CZ" dirty="0"/>
              <a:t> (</a:t>
            </a:r>
            <a:r>
              <a:rPr lang="cs-CZ" dirty="0" err="1"/>
              <a:t>Scutigeromorpha</a:t>
            </a:r>
            <a:r>
              <a:rPr lang="cs-CZ" dirty="0"/>
              <a:t>), </a:t>
            </a:r>
            <a:r>
              <a:rPr lang="cs-CZ" dirty="0" err="1"/>
              <a:t>různočlenku</a:t>
            </a:r>
            <a:r>
              <a:rPr lang="cs-CZ" dirty="0"/>
              <a:t> (</a:t>
            </a:r>
            <a:r>
              <a:rPr lang="cs-CZ" dirty="0" err="1"/>
              <a:t>Lithobiomorpha</a:t>
            </a:r>
            <a:r>
              <a:rPr lang="cs-CZ" dirty="0"/>
              <a:t>), </a:t>
            </a:r>
            <a:r>
              <a:rPr lang="cs-CZ" dirty="0" err="1"/>
              <a:t>stejnočlenku</a:t>
            </a:r>
            <a:r>
              <a:rPr lang="cs-CZ" dirty="0"/>
              <a:t> (</a:t>
            </a:r>
            <a:r>
              <a:rPr lang="cs-CZ" dirty="0" err="1"/>
              <a:t>Scolopendromorpha</a:t>
            </a:r>
            <a:r>
              <a:rPr lang="cs-CZ" dirty="0"/>
              <a:t>) a </a:t>
            </a:r>
            <a:r>
              <a:rPr lang="cs-CZ" dirty="0" err="1"/>
              <a:t>mnohočlenku</a:t>
            </a:r>
            <a:r>
              <a:rPr lang="cs-CZ" dirty="0"/>
              <a:t> či zemivku (</a:t>
            </a:r>
            <a:r>
              <a:rPr lang="cs-CZ" dirty="0" err="1"/>
              <a:t>Geophilomorpha</a:t>
            </a:r>
            <a:r>
              <a:rPr lang="cs-CZ" dirty="0"/>
              <a:t>). </a:t>
            </a:r>
          </a:p>
        </p:txBody>
      </p:sp>
      <p:pic>
        <p:nvPicPr>
          <p:cNvPr id="6" name="Obrázek 5"/>
          <p:cNvPicPr>
            <a:picLocks noChangeAspect="1"/>
          </p:cNvPicPr>
          <p:nvPr/>
        </p:nvPicPr>
        <p:blipFill>
          <a:blip r:embed="rId5"/>
          <a:stretch>
            <a:fillRect/>
          </a:stretch>
        </p:blipFill>
        <p:spPr>
          <a:xfrm>
            <a:off x="6135997" y="1186762"/>
            <a:ext cx="4738920" cy="1007020"/>
          </a:xfrm>
          <a:prstGeom prst="rect">
            <a:avLst/>
          </a:prstGeom>
        </p:spPr>
      </p:pic>
      <p:sp>
        <p:nvSpPr>
          <p:cNvPr id="7" name="Obdélník 6"/>
          <p:cNvSpPr/>
          <p:nvPr/>
        </p:nvSpPr>
        <p:spPr>
          <a:xfrm>
            <a:off x="5836010" y="2166386"/>
            <a:ext cx="6096000" cy="646331"/>
          </a:xfrm>
          <a:prstGeom prst="rect">
            <a:avLst/>
          </a:prstGeom>
        </p:spPr>
        <p:txBody>
          <a:bodyPr>
            <a:spAutoFit/>
          </a:bodyPr>
          <a:lstStyle/>
          <a:p>
            <a:r>
              <a:rPr lang="cs-CZ" dirty="0" err="1" smtClean="0"/>
              <a:t>Julus</a:t>
            </a:r>
            <a:r>
              <a:rPr lang="cs-CZ" dirty="0" smtClean="0"/>
              <a:t> </a:t>
            </a:r>
            <a:r>
              <a:rPr lang="cs-CZ" dirty="0" err="1"/>
              <a:t>curvicornis</a:t>
            </a:r>
            <a:r>
              <a:rPr lang="cs-CZ" dirty="0"/>
              <a:t> (</a:t>
            </a:r>
            <a:r>
              <a:rPr lang="cs-CZ" dirty="0" err="1"/>
              <a:t>Julida</a:t>
            </a:r>
            <a:r>
              <a:rPr lang="cs-CZ" dirty="0"/>
              <a:t>) - typická válcovitá a protažená mnohonožka (řád </a:t>
            </a:r>
            <a:r>
              <a:rPr lang="cs-CZ" dirty="0" err="1"/>
              <a:t>Julida</a:t>
            </a:r>
            <a:r>
              <a:rPr lang="cs-CZ" dirty="0"/>
              <a:t> – mnohonožky v užším slova smyslu) </a:t>
            </a:r>
          </a:p>
        </p:txBody>
      </p:sp>
      <p:sp>
        <p:nvSpPr>
          <p:cNvPr id="9" name="Obdélník 8"/>
          <p:cNvSpPr/>
          <p:nvPr/>
        </p:nvSpPr>
        <p:spPr>
          <a:xfrm>
            <a:off x="8179429" y="4550646"/>
            <a:ext cx="3440733" cy="646331"/>
          </a:xfrm>
          <a:prstGeom prst="rect">
            <a:avLst/>
          </a:prstGeom>
        </p:spPr>
        <p:txBody>
          <a:bodyPr wrap="square">
            <a:spAutoFit/>
          </a:bodyPr>
          <a:lstStyle/>
          <a:p>
            <a:r>
              <a:rPr lang="cs-CZ" dirty="0" err="1"/>
              <a:t>Glomeris</a:t>
            </a:r>
            <a:r>
              <a:rPr lang="cs-CZ" dirty="0"/>
              <a:t> </a:t>
            </a:r>
            <a:r>
              <a:rPr lang="cs-CZ" dirty="0" err="1"/>
              <a:t>marginata</a:t>
            </a:r>
            <a:r>
              <a:rPr lang="cs-CZ" dirty="0"/>
              <a:t> (</a:t>
            </a:r>
            <a:r>
              <a:rPr lang="cs-CZ" dirty="0" err="1"/>
              <a:t>Glomerida</a:t>
            </a:r>
            <a:r>
              <a:rPr lang="cs-CZ" dirty="0"/>
              <a:t>) – západoevropský zástupce </a:t>
            </a:r>
            <a:r>
              <a:rPr lang="cs-CZ" dirty="0" err="1"/>
              <a:t>svinulí</a:t>
            </a:r>
            <a:r>
              <a:rPr lang="cs-CZ" dirty="0"/>
              <a:t>   </a:t>
            </a:r>
            <a:endParaRPr lang="cs-CZ" dirty="0" smtClean="0"/>
          </a:p>
        </p:txBody>
      </p:sp>
      <p:sp>
        <p:nvSpPr>
          <p:cNvPr id="11" name="Obdélník 10"/>
          <p:cNvSpPr/>
          <p:nvPr/>
        </p:nvSpPr>
        <p:spPr>
          <a:xfrm>
            <a:off x="9356055" y="5589453"/>
            <a:ext cx="2652521" cy="923330"/>
          </a:xfrm>
          <a:prstGeom prst="rect">
            <a:avLst/>
          </a:prstGeom>
        </p:spPr>
        <p:txBody>
          <a:bodyPr wrap="square">
            <a:spAutoFit/>
          </a:bodyPr>
          <a:lstStyle/>
          <a:p>
            <a:r>
              <a:rPr lang="cs-CZ" dirty="0" err="1"/>
              <a:t>Polydesmus</a:t>
            </a:r>
            <a:r>
              <a:rPr lang="cs-CZ" dirty="0"/>
              <a:t> </a:t>
            </a:r>
            <a:r>
              <a:rPr lang="cs-CZ" dirty="0" err="1"/>
              <a:t>complanatus</a:t>
            </a:r>
            <a:r>
              <a:rPr lang="cs-CZ" dirty="0"/>
              <a:t> (</a:t>
            </a:r>
            <a:r>
              <a:rPr lang="cs-CZ" dirty="0" err="1"/>
              <a:t>Polydesmida</a:t>
            </a:r>
            <a:r>
              <a:rPr lang="cs-CZ" dirty="0"/>
              <a:t>) – evropský zástupce </a:t>
            </a:r>
            <a:r>
              <a:rPr lang="cs-CZ" dirty="0" err="1"/>
              <a:t>plochulí</a:t>
            </a:r>
            <a:r>
              <a:rPr lang="cs-CZ" dirty="0"/>
              <a:t> </a:t>
            </a:r>
          </a:p>
        </p:txBody>
      </p:sp>
    </p:spTree>
    <p:extLst>
      <p:ext uri="{BB962C8B-B14F-4D97-AF65-F5344CB8AC3E}">
        <p14:creationId xmlns:p14="http://schemas.microsoft.com/office/powerpoint/2010/main" val="3416460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1760"/>
            <a:ext cx="10515600" cy="922986"/>
          </a:xfrm>
        </p:spPr>
        <p:txBody>
          <a:bodyPr>
            <a:normAutofit/>
          </a:bodyPr>
          <a:lstStyle/>
          <a:p>
            <a:pPr algn="ctr"/>
            <a:r>
              <a:rPr lang="cs-CZ" sz="4000" b="1" dirty="0" smtClean="0"/>
              <a:t>Schéma půdotvorného procesu</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034900" y="1184746"/>
            <a:ext cx="10122199" cy="5351226"/>
          </a:xfrm>
          <a:prstGeom prst="rect">
            <a:avLst/>
          </a:prstGeom>
        </p:spPr>
      </p:pic>
    </p:spTree>
    <p:extLst>
      <p:ext uri="{BB962C8B-B14F-4D97-AF65-F5344CB8AC3E}">
        <p14:creationId xmlns:p14="http://schemas.microsoft.com/office/powerpoint/2010/main" val="17855249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2003"/>
            <a:ext cx="10515600" cy="668544"/>
          </a:xfrm>
        </p:spPr>
        <p:txBody>
          <a:bodyPr>
            <a:normAutofit fontScale="90000"/>
          </a:bodyPr>
          <a:lstStyle/>
          <a:p>
            <a:pPr algn="ctr"/>
            <a:r>
              <a:rPr lang="pl-PL" sz="4000" b="1" dirty="0" smtClean="0"/>
              <a:t/>
            </a:r>
            <a:br>
              <a:rPr lang="pl-PL" sz="4000" b="1" dirty="0" smtClean="0"/>
            </a:br>
            <a:r>
              <a:rPr lang="pl-PL" sz="4000" b="1" dirty="0" smtClean="0"/>
              <a:t>Žížaly </a:t>
            </a:r>
            <a:r>
              <a:rPr lang="pl-PL" sz="4000" b="1" dirty="0"/>
              <a:t>a jejich </a:t>
            </a:r>
            <a:r>
              <a:rPr lang="pl-PL" sz="4000" b="1" dirty="0" smtClean="0"/>
              <a:t>nezastupitelná role </a:t>
            </a:r>
            <a:r>
              <a:rPr lang="pl-PL" sz="4000" b="1" dirty="0"/>
              <a:t>v </a:t>
            </a:r>
            <a:r>
              <a:rPr lang="pl-PL" sz="4000" b="1" dirty="0" smtClean="0"/>
              <a:t>půdě</a:t>
            </a:r>
            <a:r>
              <a:rPr lang="pl-PL" b="1" dirty="0" smtClean="0"/>
              <a:t/>
            </a:r>
            <a:br>
              <a:rPr lang="pl-PL" b="1" dirty="0" smtClean="0"/>
            </a:br>
            <a:endParaRPr lang="cs-CZ" dirty="0"/>
          </a:p>
        </p:txBody>
      </p:sp>
      <p:pic>
        <p:nvPicPr>
          <p:cNvPr id="9218" name="Picture 2" descr="Hygrofilní endogeická žížala Octodrilus argoviensis (a), ve dřevě žijící žížala svítivá Eisenia lucens (b), anektická žížala Dendrobaena platyura (c) a epigeická hnojní žížala Eisenia andrei (d).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14784" y="978011"/>
            <a:ext cx="6660795" cy="467536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62393" y="5985506"/>
            <a:ext cx="11855395" cy="646331"/>
          </a:xfrm>
          <a:prstGeom prst="rect">
            <a:avLst/>
          </a:prstGeom>
        </p:spPr>
        <p:txBody>
          <a:bodyPr wrap="square">
            <a:spAutoFit/>
          </a:bodyPr>
          <a:lstStyle/>
          <a:p>
            <a:r>
              <a:rPr lang="cs-CZ" b="1" dirty="0">
                <a:solidFill>
                  <a:srgbClr val="444444"/>
                </a:solidFill>
                <a:latin typeface="Arial CE" panose="020B0604020202020204" pitchFamily="34" charset="0"/>
              </a:rPr>
              <a:t>Hygrofilní </a:t>
            </a:r>
            <a:r>
              <a:rPr lang="cs-CZ" b="1" dirty="0" err="1">
                <a:solidFill>
                  <a:srgbClr val="444444"/>
                </a:solidFill>
                <a:latin typeface="Arial CE" panose="020B0604020202020204" pitchFamily="34" charset="0"/>
              </a:rPr>
              <a:t>endogeická</a:t>
            </a:r>
            <a:r>
              <a:rPr lang="cs-CZ" b="1" dirty="0">
                <a:solidFill>
                  <a:srgbClr val="444444"/>
                </a:solidFill>
                <a:latin typeface="Arial CE" panose="020B0604020202020204" pitchFamily="34" charset="0"/>
              </a:rPr>
              <a:t> žížala </a:t>
            </a:r>
            <a:r>
              <a:rPr lang="cs-CZ" i="1" dirty="0" err="1">
                <a:solidFill>
                  <a:srgbClr val="444444"/>
                </a:solidFill>
                <a:latin typeface="Arial CE" panose="020B0604020202020204" pitchFamily="34" charset="0"/>
              </a:rPr>
              <a:t>Octodrilus</a:t>
            </a:r>
            <a:r>
              <a:rPr lang="cs-CZ" i="1" dirty="0">
                <a:solidFill>
                  <a:srgbClr val="444444"/>
                </a:solidFill>
                <a:latin typeface="Arial CE" panose="020B0604020202020204" pitchFamily="34" charset="0"/>
              </a:rPr>
              <a:t> </a:t>
            </a:r>
            <a:r>
              <a:rPr lang="cs-CZ" i="1" dirty="0" err="1">
                <a:solidFill>
                  <a:srgbClr val="444444"/>
                </a:solidFill>
                <a:latin typeface="Arial CE" panose="020B0604020202020204" pitchFamily="34" charset="0"/>
              </a:rPr>
              <a:t>argoviensis</a:t>
            </a:r>
            <a:r>
              <a:rPr lang="cs-CZ" i="1" dirty="0">
                <a:solidFill>
                  <a:srgbClr val="444444"/>
                </a:solidFill>
                <a:latin typeface="Arial CE" panose="020B0604020202020204" pitchFamily="34" charset="0"/>
              </a:rPr>
              <a:t> </a:t>
            </a:r>
            <a:r>
              <a:rPr lang="cs-CZ" b="1" dirty="0">
                <a:solidFill>
                  <a:srgbClr val="444444"/>
                </a:solidFill>
                <a:latin typeface="Arial CE" panose="020B0604020202020204" pitchFamily="34" charset="0"/>
              </a:rPr>
              <a:t>(a), </a:t>
            </a:r>
            <a:r>
              <a:rPr lang="cs-CZ" dirty="0">
                <a:solidFill>
                  <a:srgbClr val="444444"/>
                </a:solidFill>
                <a:latin typeface="Arial CE" panose="020B0604020202020204" pitchFamily="34" charset="0"/>
              </a:rPr>
              <a:t>ve </a:t>
            </a:r>
            <a:r>
              <a:rPr lang="cs-CZ" b="1" dirty="0">
                <a:solidFill>
                  <a:srgbClr val="444444"/>
                </a:solidFill>
                <a:latin typeface="Arial CE" panose="020B0604020202020204" pitchFamily="34" charset="0"/>
              </a:rPr>
              <a:t>dřevě žijící </a:t>
            </a:r>
            <a:r>
              <a:rPr lang="cs-CZ" dirty="0">
                <a:solidFill>
                  <a:srgbClr val="444444"/>
                </a:solidFill>
                <a:latin typeface="Arial CE" panose="020B0604020202020204" pitchFamily="34" charset="0"/>
              </a:rPr>
              <a:t>žížala svítivá </a:t>
            </a:r>
            <a:r>
              <a:rPr lang="cs-CZ" i="1" dirty="0" err="1">
                <a:solidFill>
                  <a:srgbClr val="444444"/>
                </a:solidFill>
                <a:latin typeface="Arial CE" panose="020B0604020202020204" pitchFamily="34" charset="0"/>
              </a:rPr>
              <a:t>Eisenia</a:t>
            </a:r>
            <a:r>
              <a:rPr lang="cs-CZ" i="1" dirty="0">
                <a:solidFill>
                  <a:srgbClr val="444444"/>
                </a:solidFill>
                <a:latin typeface="Arial CE" panose="020B0604020202020204" pitchFamily="34" charset="0"/>
              </a:rPr>
              <a:t> </a:t>
            </a:r>
            <a:r>
              <a:rPr lang="cs-CZ" i="1" dirty="0" err="1">
                <a:solidFill>
                  <a:srgbClr val="444444"/>
                </a:solidFill>
                <a:latin typeface="Arial CE" panose="020B0604020202020204" pitchFamily="34" charset="0"/>
              </a:rPr>
              <a:t>lucens</a:t>
            </a:r>
            <a:r>
              <a:rPr lang="cs-CZ" dirty="0">
                <a:solidFill>
                  <a:srgbClr val="444444"/>
                </a:solidFill>
                <a:latin typeface="Arial CE" panose="020B0604020202020204" pitchFamily="34" charset="0"/>
              </a:rPr>
              <a:t> </a:t>
            </a:r>
            <a:r>
              <a:rPr lang="cs-CZ" b="1" dirty="0">
                <a:solidFill>
                  <a:srgbClr val="444444"/>
                </a:solidFill>
                <a:latin typeface="Arial CE" panose="020B0604020202020204" pitchFamily="34" charset="0"/>
              </a:rPr>
              <a:t>(b), </a:t>
            </a:r>
            <a:r>
              <a:rPr lang="cs-CZ" b="1" dirty="0" err="1">
                <a:solidFill>
                  <a:srgbClr val="444444"/>
                </a:solidFill>
                <a:latin typeface="Arial CE" panose="020B0604020202020204" pitchFamily="34" charset="0"/>
              </a:rPr>
              <a:t>anektická</a:t>
            </a:r>
            <a:r>
              <a:rPr lang="cs-CZ" b="1" dirty="0">
                <a:solidFill>
                  <a:srgbClr val="444444"/>
                </a:solidFill>
                <a:latin typeface="Arial CE" panose="020B0604020202020204" pitchFamily="34" charset="0"/>
              </a:rPr>
              <a:t> žížala </a:t>
            </a:r>
            <a:r>
              <a:rPr lang="cs-CZ" b="1" i="1" dirty="0" err="1">
                <a:solidFill>
                  <a:srgbClr val="444444"/>
                </a:solidFill>
                <a:latin typeface="Arial CE" panose="020B0604020202020204" pitchFamily="34" charset="0"/>
              </a:rPr>
              <a:t>Dendrobaena</a:t>
            </a:r>
            <a:r>
              <a:rPr lang="cs-CZ" b="1" i="1" dirty="0">
                <a:solidFill>
                  <a:srgbClr val="444444"/>
                </a:solidFill>
                <a:latin typeface="Arial CE" panose="020B0604020202020204" pitchFamily="34" charset="0"/>
              </a:rPr>
              <a:t> </a:t>
            </a:r>
            <a:r>
              <a:rPr lang="cs-CZ" b="1" i="1" dirty="0" err="1">
                <a:solidFill>
                  <a:srgbClr val="444444"/>
                </a:solidFill>
                <a:latin typeface="Arial CE" panose="020B0604020202020204" pitchFamily="34" charset="0"/>
              </a:rPr>
              <a:t>platyura</a:t>
            </a:r>
            <a:r>
              <a:rPr lang="cs-CZ" b="1" i="1" dirty="0">
                <a:solidFill>
                  <a:srgbClr val="444444"/>
                </a:solidFill>
                <a:latin typeface="Arial CE" panose="020B0604020202020204" pitchFamily="34" charset="0"/>
              </a:rPr>
              <a:t> </a:t>
            </a:r>
            <a:r>
              <a:rPr lang="cs-CZ" dirty="0">
                <a:solidFill>
                  <a:srgbClr val="444444"/>
                </a:solidFill>
                <a:latin typeface="Arial CE" panose="020B0604020202020204" pitchFamily="34" charset="0"/>
              </a:rPr>
              <a:t>(c) a </a:t>
            </a:r>
            <a:r>
              <a:rPr lang="cs-CZ" b="1" dirty="0">
                <a:solidFill>
                  <a:srgbClr val="444444"/>
                </a:solidFill>
                <a:latin typeface="Arial CE" panose="020B0604020202020204" pitchFamily="34" charset="0"/>
              </a:rPr>
              <a:t>epigeická hnojní žížala </a:t>
            </a:r>
            <a:r>
              <a:rPr lang="cs-CZ" i="1" dirty="0" err="1">
                <a:solidFill>
                  <a:srgbClr val="444444"/>
                </a:solidFill>
                <a:latin typeface="Arial CE" panose="020B0604020202020204" pitchFamily="34" charset="0"/>
              </a:rPr>
              <a:t>Eisenia</a:t>
            </a:r>
            <a:r>
              <a:rPr lang="cs-CZ" i="1" dirty="0">
                <a:solidFill>
                  <a:srgbClr val="444444"/>
                </a:solidFill>
                <a:latin typeface="Arial CE" panose="020B0604020202020204" pitchFamily="34" charset="0"/>
              </a:rPr>
              <a:t> </a:t>
            </a:r>
            <a:r>
              <a:rPr lang="cs-CZ" i="1" dirty="0" err="1" smtClean="0">
                <a:solidFill>
                  <a:srgbClr val="444444"/>
                </a:solidFill>
                <a:latin typeface="Arial CE" panose="020B0604020202020204" pitchFamily="34" charset="0"/>
              </a:rPr>
              <a:t>andrei</a:t>
            </a:r>
            <a:r>
              <a:rPr lang="cs-CZ" i="1" dirty="0" smtClean="0">
                <a:solidFill>
                  <a:srgbClr val="444444"/>
                </a:solidFill>
                <a:latin typeface="Arial CE" panose="020B0604020202020204" pitchFamily="34" charset="0"/>
              </a:rPr>
              <a:t> </a:t>
            </a:r>
            <a:r>
              <a:rPr lang="cs-CZ" dirty="0" smtClean="0">
                <a:solidFill>
                  <a:srgbClr val="444444"/>
                </a:solidFill>
                <a:latin typeface="Arial CE" panose="020B0604020202020204" pitchFamily="34" charset="0"/>
              </a:rPr>
              <a:t>(c)</a:t>
            </a:r>
            <a:endParaRPr lang="cs-CZ" dirty="0"/>
          </a:p>
        </p:txBody>
      </p:sp>
    </p:spTree>
    <p:extLst>
      <p:ext uri="{BB962C8B-B14F-4D97-AF65-F5344CB8AC3E}">
        <p14:creationId xmlns:p14="http://schemas.microsoft.com/office/powerpoint/2010/main" val="21386848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4084316" y="823761"/>
            <a:ext cx="3853632" cy="2605239"/>
          </a:xfrm>
          <a:prstGeom prst="rect">
            <a:avLst/>
          </a:prstGeom>
        </p:spPr>
      </p:pic>
      <p:sp>
        <p:nvSpPr>
          <p:cNvPr id="2" name="Nadpis 1"/>
          <p:cNvSpPr>
            <a:spLocks noGrp="1"/>
          </p:cNvSpPr>
          <p:nvPr>
            <p:ph type="title"/>
          </p:nvPr>
        </p:nvSpPr>
        <p:spPr>
          <a:xfrm>
            <a:off x="838200" y="102733"/>
            <a:ext cx="10515600" cy="612885"/>
          </a:xfrm>
        </p:spPr>
        <p:txBody>
          <a:bodyPr>
            <a:normAutofit fontScale="90000"/>
          </a:bodyPr>
          <a:lstStyle/>
          <a:p>
            <a:pPr algn="ctr"/>
            <a:r>
              <a:rPr lang="cs-CZ" sz="4000" b="1" dirty="0" smtClean="0"/>
              <a:t>Vybraní zástupci půdní fauny</a:t>
            </a:r>
            <a:endParaRPr lang="cs-CZ" sz="4000" b="1" dirty="0"/>
          </a:p>
        </p:txBody>
      </p:sp>
      <p:pic>
        <p:nvPicPr>
          <p:cNvPr id="4" name="Zástupný symbol pro obsah 3"/>
          <p:cNvPicPr>
            <a:picLocks noGrp="1" noChangeAspect="1"/>
          </p:cNvPicPr>
          <p:nvPr>
            <p:ph idx="1"/>
          </p:nvPr>
        </p:nvPicPr>
        <p:blipFill>
          <a:blip r:embed="rId3"/>
          <a:stretch>
            <a:fillRect/>
          </a:stretch>
        </p:blipFill>
        <p:spPr>
          <a:xfrm>
            <a:off x="230399" y="823761"/>
            <a:ext cx="3880420" cy="2598002"/>
          </a:xfrm>
          <a:prstGeom prst="rect">
            <a:avLst/>
          </a:prstGeom>
        </p:spPr>
      </p:pic>
      <p:sp>
        <p:nvSpPr>
          <p:cNvPr id="5" name="Obdélník 4"/>
          <p:cNvSpPr/>
          <p:nvPr/>
        </p:nvSpPr>
        <p:spPr>
          <a:xfrm>
            <a:off x="463245" y="3021700"/>
            <a:ext cx="3486852" cy="369332"/>
          </a:xfrm>
          <a:prstGeom prst="rect">
            <a:avLst/>
          </a:prstGeom>
        </p:spPr>
        <p:txBody>
          <a:bodyPr wrap="none">
            <a:spAutoFit/>
          </a:bodyPr>
          <a:lstStyle/>
          <a:p>
            <a:r>
              <a:rPr lang="cs-CZ" sz="1600" dirty="0" smtClean="0">
                <a:solidFill>
                  <a:schemeClr val="bg1"/>
                </a:solidFill>
                <a:latin typeface="arial" panose="020B0604020202020204" pitchFamily="34" charset="0"/>
              </a:rPr>
              <a:t>Škvor obecný </a:t>
            </a:r>
            <a:r>
              <a:rPr lang="cs-CZ" sz="1600" dirty="0">
                <a:solidFill>
                  <a:schemeClr val="bg1"/>
                </a:solidFill>
                <a:latin typeface="arial" panose="020B0604020202020204" pitchFamily="34" charset="0"/>
              </a:rPr>
              <a:t>(</a:t>
            </a:r>
            <a:r>
              <a:rPr lang="cs-CZ" sz="1600" dirty="0" err="1">
                <a:solidFill>
                  <a:schemeClr val="bg1"/>
                </a:solidFill>
                <a:latin typeface="arial" panose="020B0604020202020204" pitchFamily="34" charset="0"/>
              </a:rPr>
              <a:t>Forficula</a:t>
            </a:r>
            <a:r>
              <a:rPr lang="cs-CZ" sz="1600" dirty="0">
                <a:solidFill>
                  <a:schemeClr val="bg1"/>
                </a:solidFill>
                <a:latin typeface="arial" panose="020B0604020202020204" pitchFamily="34" charset="0"/>
              </a:rPr>
              <a:t> </a:t>
            </a:r>
            <a:r>
              <a:rPr lang="cs-CZ" sz="1600" dirty="0" err="1" smtClean="0">
                <a:solidFill>
                  <a:schemeClr val="bg1"/>
                </a:solidFill>
                <a:latin typeface="arial" panose="020B0604020202020204" pitchFamily="34" charset="0"/>
              </a:rPr>
              <a:t>auricularia</a:t>
            </a:r>
            <a:r>
              <a:rPr lang="cs-CZ" sz="1600" dirty="0" smtClean="0">
                <a:solidFill>
                  <a:schemeClr val="bg1"/>
                </a:solidFill>
                <a:latin typeface="arial" panose="020B0604020202020204" pitchFamily="34" charset="0"/>
              </a:rPr>
              <a:t>)</a:t>
            </a:r>
            <a:r>
              <a:rPr lang="cs-CZ" dirty="0" smtClean="0">
                <a:solidFill>
                  <a:srgbClr val="222222"/>
                </a:solidFill>
                <a:latin typeface="arial" panose="020B0604020202020204" pitchFamily="34" charset="0"/>
              </a:rPr>
              <a:t>)</a:t>
            </a:r>
            <a:endParaRPr lang="cs-CZ" dirty="0"/>
          </a:p>
        </p:txBody>
      </p:sp>
      <p:sp>
        <p:nvSpPr>
          <p:cNvPr id="7" name="Obdélník 6"/>
          <p:cNvSpPr/>
          <p:nvPr/>
        </p:nvSpPr>
        <p:spPr>
          <a:xfrm>
            <a:off x="4563278" y="3013744"/>
            <a:ext cx="2964273" cy="369332"/>
          </a:xfrm>
          <a:prstGeom prst="rect">
            <a:avLst/>
          </a:prstGeom>
        </p:spPr>
        <p:txBody>
          <a:bodyPr wrap="none">
            <a:spAutoFit/>
          </a:bodyPr>
          <a:lstStyle/>
          <a:p>
            <a:r>
              <a:rPr lang="cs-CZ" sz="1600" dirty="0">
                <a:solidFill>
                  <a:schemeClr val="bg1"/>
                </a:solidFill>
                <a:latin typeface="arial" panose="020B0604020202020204" pitchFamily="34" charset="0"/>
              </a:rPr>
              <a:t>Stínka zední (</a:t>
            </a:r>
            <a:r>
              <a:rPr lang="cs-CZ" sz="1600" dirty="0" err="1">
                <a:solidFill>
                  <a:schemeClr val="bg1"/>
                </a:solidFill>
                <a:latin typeface="arial" panose="020B0604020202020204" pitchFamily="34" charset="0"/>
              </a:rPr>
              <a:t>Oniscus</a:t>
            </a:r>
            <a:r>
              <a:rPr lang="cs-CZ" sz="1600" dirty="0">
                <a:solidFill>
                  <a:schemeClr val="bg1"/>
                </a:solidFill>
                <a:latin typeface="arial" panose="020B0604020202020204" pitchFamily="34" charset="0"/>
              </a:rPr>
              <a:t> </a:t>
            </a:r>
            <a:r>
              <a:rPr lang="cs-CZ" sz="1600" dirty="0" err="1" smtClean="0">
                <a:solidFill>
                  <a:schemeClr val="bg1"/>
                </a:solidFill>
                <a:latin typeface="arial" panose="020B0604020202020204" pitchFamily="34" charset="0"/>
              </a:rPr>
              <a:t>asellus</a:t>
            </a:r>
            <a:r>
              <a:rPr lang="cs-CZ" dirty="0" smtClean="0">
                <a:solidFill>
                  <a:schemeClr val="bg1"/>
                </a:solidFill>
                <a:latin typeface="arial" panose="020B0604020202020204" pitchFamily="34" charset="0"/>
              </a:rPr>
              <a:t>)</a:t>
            </a:r>
            <a:endParaRPr lang="cs-CZ" dirty="0">
              <a:solidFill>
                <a:schemeClr val="bg1"/>
              </a:solidFill>
            </a:endParaRPr>
          </a:p>
        </p:txBody>
      </p:sp>
      <p:pic>
        <p:nvPicPr>
          <p:cNvPr id="8" name="Obrázek 7"/>
          <p:cNvPicPr>
            <a:picLocks noChangeAspect="1"/>
          </p:cNvPicPr>
          <p:nvPr/>
        </p:nvPicPr>
        <p:blipFill>
          <a:blip r:embed="rId4"/>
          <a:stretch>
            <a:fillRect/>
          </a:stretch>
        </p:blipFill>
        <p:spPr>
          <a:xfrm>
            <a:off x="7922046" y="823760"/>
            <a:ext cx="3967223" cy="2559315"/>
          </a:xfrm>
          <a:prstGeom prst="rect">
            <a:avLst/>
          </a:prstGeom>
        </p:spPr>
      </p:pic>
      <p:sp>
        <p:nvSpPr>
          <p:cNvPr id="9" name="Obdélník 8"/>
          <p:cNvSpPr/>
          <p:nvPr/>
        </p:nvSpPr>
        <p:spPr>
          <a:xfrm>
            <a:off x="8041419" y="831763"/>
            <a:ext cx="3686755" cy="523220"/>
          </a:xfrm>
          <a:prstGeom prst="rect">
            <a:avLst/>
          </a:prstGeom>
        </p:spPr>
        <p:txBody>
          <a:bodyPr wrap="square">
            <a:spAutoFit/>
          </a:bodyPr>
          <a:lstStyle/>
          <a:p>
            <a:pPr algn="ctr"/>
            <a:r>
              <a:rPr lang="cs-CZ" sz="1400" dirty="0">
                <a:solidFill>
                  <a:schemeClr val="bg1"/>
                </a:solidFill>
                <a:latin typeface="arial" panose="020B0604020202020204" pitchFamily="34" charset="0"/>
              </a:rPr>
              <a:t>Dravá terestrická ploštěnka rodu </a:t>
            </a:r>
            <a:r>
              <a:rPr lang="cs-CZ" sz="1400" dirty="0" err="1" smtClean="0">
                <a:solidFill>
                  <a:schemeClr val="bg1"/>
                </a:solidFill>
                <a:latin typeface="arial" panose="020B0604020202020204" pitchFamily="34" charset="0"/>
              </a:rPr>
              <a:t>Bipalium</a:t>
            </a:r>
            <a:r>
              <a:rPr lang="cs-CZ" sz="1400" dirty="0" smtClean="0">
                <a:solidFill>
                  <a:schemeClr val="bg1"/>
                </a:solidFill>
                <a:latin typeface="arial" panose="020B0604020202020204" pitchFamily="34" charset="0"/>
              </a:rPr>
              <a:t> </a:t>
            </a:r>
          </a:p>
          <a:p>
            <a:pPr algn="ctr"/>
            <a:r>
              <a:rPr lang="cs-CZ" sz="1400" dirty="0" smtClean="0">
                <a:solidFill>
                  <a:schemeClr val="bg1"/>
                </a:solidFill>
                <a:latin typeface="arial" panose="020B0604020202020204" pitchFamily="34" charset="0"/>
              </a:rPr>
              <a:t>(</a:t>
            </a:r>
            <a:r>
              <a:rPr lang="cs-CZ" sz="1400" dirty="0" err="1">
                <a:solidFill>
                  <a:schemeClr val="bg1"/>
                </a:solidFill>
                <a:latin typeface="arial" panose="020B0604020202020204" pitchFamily="34" charset="0"/>
              </a:rPr>
              <a:t>Platyhelminthes</a:t>
            </a:r>
            <a:r>
              <a:rPr lang="cs-CZ" sz="1400" dirty="0">
                <a:solidFill>
                  <a:schemeClr val="bg1"/>
                </a:solidFill>
                <a:latin typeface="arial" panose="020B0604020202020204" pitchFamily="34" charset="0"/>
              </a:rPr>
              <a:t>: </a:t>
            </a:r>
            <a:r>
              <a:rPr lang="cs-CZ" sz="1400" dirty="0" err="1" smtClean="0">
                <a:solidFill>
                  <a:schemeClr val="bg1"/>
                </a:solidFill>
                <a:latin typeface="arial" panose="020B0604020202020204" pitchFamily="34" charset="0"/>
              </a:rPr>
              <a:t>Geoplanidae</a:t>
            </a:r>
            <a:r>
              <a:rPr lang="cs-CZ" sz="1400" dirty="0" smtClean="0">
                <a:solidFill>
                  <a:schemeClr val="bg1"/>
                </a:solidFill>
                <a:latin typeface="arial" panose="020B0604020202020204" pitchFamily="34" charset="0"/>
              </a:rPr>
              <a:t>) z</a:t>
            </a:r>
            <a:r>
              <a:rPr lang="cs-CZ" sz="1400" dirty="0">
                <a:solidFill>
                  <a:schemeClr val="bg1"/>
                </a:solidFill>
                <a:latin typeface="arial" panose="020B0604020202020204" pitchFamily="34" charset="0"/>
              </a:rPr>
              <a:t> Japonska</a:t>
            </a:r>
            <a:r>
              <a:rPr lang="cs-CZ" sz="1400" dirty="0">
                <a:solidFill>
                  <a:srgbClr val="222222"/>
                </a:solidFill>
                <a:latin typeface="arial" panose="020B0604020202020204" pitchFamily="34" charset="0"/>
              </a:rPr>
              <a:t>.</a:t>
            </a:r>
            <a:endParaRPr lang="cs-CZ" sz="1400" dirty="0"/>
          </a:p>
        </p:txBody>
      </p:sp>
      <p:pic>
        <p:nvPicPr>
          <p:cNvPr id="10" name="Obrázek 9"/>
          <p:cNvPicPr>
            <a:picLocks noChangeAspect="1"/>
          </p:cNvPicPr>
          <p:nvPr/>
        </p:nvPicPr>
        <p:blipFill>
          <a:blip r:embed="rId5"/>
          <a:stretch>
            <a:fillRect/>
          </a:stretch>
        </p:blipFill>
        <p:spPr>
          <a:xfrm>
            <a:off x="230398" y="3413812"/>
            <a:ext cx="3895783" cy="2382689"/>
          </a:xfrm>
          <a:prstGeom prst="rect">
            <a:avLst/>
          </a:prstGeom>
        </p:spPr>
      </p:pic>
      <p:sp>
        <p:nvSpPr>
          <p:cNvPr id="11" name="Obdélník 10"/>
          <p:cNvSpPr/>
          <p:nvPr/>
        </p:nvSpPr>
        <p:spPr>
          <a:xfrm>
            <a:off x="597638" y="5415038"/>
            <a:ext cx="3190297" cy="338554"/>
          </a:xfrm>
          <a:prstGeom prst="rect">
            <a:avLst/>
          </a:prstGeom>
        </p:spPr>
        <p:txBody>
          <a:bodyPr wrap="none">
            <a:spAutoFit/>
          </a:bodyPr>
          <a:lstStyle/>
          <a:p>
            <a:r>
              <a:rPr lang="cs-CZ" sz="1600" dirty="0" err="1">
                <a:solidFill>
                  <a:schemeClr val="bg1"/>
                </a:solidFill>
                <a:latin typeface="arial" panose="020B0604020202020204" pitchFamily="34" charset="0"/>
              </a:rPr>
              <a:t>Stonoha</a:t>
            </a:r>
            <a:r>
              <a:rPr lang="cs-CZ" sz="1600" dirty="0">
                <a:solidFill>
                  <a:schemeClr val="bg1"/>
                </a:solidFill>
                <a:latin typeface="arial" panose="020B0604020202020204" pitchFamily="34" charset="0"/>
              </a:rPr>
              <a:t> </a:t>
            </a:r>
            <a:r>
              <a:rPr lang="cs-CZ" sz="1600" dirty="0" err="1">
                <a:solidFill>
                  <a:schemeClr val="bg1"/>
                </a:solidFill>
                <a:latin typeface="arial" panose="020B0604020202020204" pitchFamily="34" charset="0"/>
              </a:rPr>
              <a:t>Scolopendra</a:t>
            </a:r>
            <a:r>
              <a:rPr lang="cs-CZ" sz="1600" dirty="0">
                <a:solidFill>
                  <a:schemeClr val="bg1"/>
                </a:solidFill>
                <a:latin typeface="arial" panose="020B0604020202020204" pitchFamily="34" charset="0"/>
              </a:rPr>
              <a:t> </a:t>
            </a:r>
            <a:r>
              <a:rPr lang="cs-CZ" sz="1600" dirty="0" err="1">
                <a:solidFill>
                  <a:schemeClr val="bg1"/>
                </a:solidFill>
                <a:latin typeface="arial" panose="020B0604020202020204" pitchFamily="34" charset="0"/>
              </a:rPr>
              <a:t>subspinipe</a:t>
            </a:r>
            <a:endParaRPr lang="cs-CZ" sz="1600" dirty="0">
              <a:solidFill>
                <a:schemeClr val="bg1"/>
              </a:solidFill>
            </a:endParaRPr>
          </a:p>
        </p:txBody>
      </p:sp>
      <p:pic>
        <p:nvPicPr>
          <p:cNvPr id="12" name="Obrázek 11"/>
          <p:cNvPicPr>
            <a:picLocks noChangeAspect="1"/>
          </p:cNvPicPr>
          <p:nvPr/>
        </p:nvPicPr>
        <p:blipFill>
          <a:blip r:embed="rId6"/>
          <a:stretch>
            <a:fillRect/>
          </a:stretch>
        </p:blipFill>
        <p:spPr>
          <a:xfrm>
            <a:off x="4126181" y="3391032"/>
            <a:ext cx="3853917" cy="2405469"/>
          </a:xfrm>
          <a:prstGeom prst="rect">
            <a:avLst/>
          </a:prstGeom>
        </p:spPr>
      </p:pic>
      <p:sp>
        <p:nvSpPr>
          <p:cNvPr id="13" name="Obdélník 12"/>
          <p:cNvSpPr/>
          <p:nvPr/>
        </p:nvSpPr>
        <p:spPr>
          <a:xfrm>
            <a:off x="4350395" y="5415038"/>
            <a:ext cx="3320140" cy="338554"/>
          </a:xfrm>
          <a:prstGeom prst="rect">
            <a:avLst/>
          </a:prstGeom>
        </p:spPr>
        <p:txBody>
          <a:bodyPr wrap="none">
            <a:spAutoFit/>
          </a:bodyPr>
          <a:lstStyle/>
          <a:p>
            <a:r>
              <a:rPr lang="cs-CZ" sz="1600" dirty="0" err="1">
                <a:solidFill>
                  <a:schemeClr val="bg1"/>
                </a:solidFill>
                <a:latin typeface="arial" panose="020B0604020202020204" pitchFamily="34" charset="0"/>
              </a:rPr>
              <a:t>Sklovatka</a:t>
            </a:r>
            <a:r>
              <a:rPr lang="cs-CZ" sz="1600" dirty="0">
                <a:solidFill>
                  <a:schemeClr val="bg1"/>
                </a:solidFill>
                <a:latin typeface="arial" panose="020B0604020202020204" pitchFamily="34" charset="0"/>
              </a:rPr>
              <a:t> rudá (</a:t>
            </a:r>
            <a:r>
              <a:rPr lang="cs-CZ" sz="1600" dirty="0" err="1">
                <a:solidFill>
                  <a:schemeClr val="bg1"/>
                </a:solidFill>
                <a:latin typeface="arial" panose="020B0604020202020204" pitchFamily="34" charset="0"/>
              </a:rPr>
              <a:t>Daudebardia</a:t>
            </a:r>
            <a:r>
              <a:rPr lang="cs-CZ" sz="1600" dirty="0">
                <a:solidFill>
                  <a:schemeClr val="bg1"/>
                </a:solidFill>
                <a:latin typeface="arial" panose="020B0604020202020204" pitchFamily="34" charset="0"/>
              </a:rPr>
              <a:t> </a:t>
            </a:r>
            <a:r>
              <a:rPr lang="cs-CZ" sz="1600" dirty="0" err="1" smtClean="0">
                <a:solidFill>
                  <a:schemeClr val="bg1"/>
                </a:solidFill>
                <a:latin typeface="arial" panose="020B0604020202020204" pitchFamily="34" charset="0"/>
              </a:rPr>
              <a:t>rufa</a:t>
            </a:r>
            <a:r>
              <a:rPr lang="cs-CZ" sz="1600" dirty="0" smtClean="0">
                <a:solidFill>
                  <a:schemeClr val="bg1"/>
                </a:solidFill>
                <a:latin typeface="arial" panose="020B0604020202020204" pitchFamily="34" charset="0"/>
              </a:rPr>
              <a:t>)</a:t>
            </a:r>
            <a:endParaRPr lang="cs-CZ" sz="1600" dirty="0">
              <a:solidFill>
                <a:schemeClr val="bg1"/>
              </a:solidFill>
            </a:endParaRPr>
          </a:p>
        </p:txBody>
      </p:sp>
      <p:pic>
        <p:nvPicPr>
          <p:cNvPr id="15" name="Obrázek 14"/>
          <p:cNvPicPr>
            <a:picLocks noChangeAspect="1"/>
          </p:cNvPicPr>
          <p:nvPr/>
        </p:nvPicPr>
        <p:blipFill>
          <a:blip r:embed="rId7"/>
          <a:stretch>
            <a:fillRect/>
          </a:stretch>
        </p:blipFill>
        <p:spPr>
          <a:xfrm>
            <a:off x="7966425" y="3387053"/>
            <a:ext cx="3909456" cy="2413426"/>
          </a:xfrm>
          <a:prstGeom prst="rect">
            <a:avLst/>
          </a:prstGeom>
        </p:spPr>
      </p:pic>
      <p:sp>
        <p:nvSpPr>
          <p:cNvPr id="14" name="Obdélník 13"/>
          <p:cNvSpPr/>
          <p:nvPr/>
        </p:nvSpPr>
        <p:spPr>
          <a:xfrm>
            <a:off x="8044183" y="5391183"/>
            <a:ext cx="3793026" cy="369332"/>
          </a:xfrm>
          <a:prstGeom prst="rect">
            <a:avLst/>
          </a:prstGeom>
        </p:spPr>
        <p:txBody>
          <a:bodyPr wrap="none">
            <a:spAutoFit/>
          </a:bodyPr>
          <a:lstStyle/>
          <a:p>
            <a:r>
              <a:rPr lang="cs-CZ" sz="1600" dirty="0" err="1" smtClean="0">
                <a:latin typeface="arial" panose="020B0604020202020204" pitchFamily="34" charset="0"/>
              </a:rPr>
              <a:t>anektická</a:t>
            </a:r>
            <a:r>
              <a:rPr lang="cs-CZ" sz="1600" dirty="0" smtClean="0">
                <a:latin typeface="arial" panose="020B0604020202020204" pitchFamily="34" charset="0"/>
              </a:rPr>
              <a:t> </a:t>
            </a:r>
            <a:r>
              <a:rPr lang="cs-CZ" sz="1600" dirty="0">
                <a:latin typeface="arial" panose="020B0604020202020204" pitchFamily="34" charset="0"/>
              </a:rPr>
              <a:t>žížala </a:t>
            </a:r>
            <a:r>
              <a:rPr lang="cs-CZ" sz="1600" dirty="0" err="1">
                <a:latin typeface="arial" panose="020B0604020202020204" pitchFamily="34" charset="0"/>
              </a:rPr>
              <a:t>Dendrobaena</a:t>
            </a:r>
            <a:r>
              <a:rPr lang="cs-CZ" sz="1600" dirty="0">
                <a:latin typeface="arial" panose="020B0604020202020204" pitchFamily="34" charset="0"/>
              </a:rPr>
              <a:t> </a:t>
            </a:r>
            <a:r>
              <a:rPr lang="cs-CZ" sz="1600" dirty="0" err="1">
                <a:latin typeface="arial" panose="020B0604020202020204" pitchFamily="34" charset="0"/>
              </a:rPr>
              <a:t>platyura</a:t>
            </a:r>
            <a:r>
              <a:rPr lang="cs-CZ" dirty="0">
                <a:solidFill>
                  <a:srgbClr val="222222"/>
                </a:solidFill>
                <a:latin typeface="arial" panose="020B0604020202020204" pitchFamily="34" charset="0"/>
              </a:rPr>
              <a:t> </a:t>
            </a:r>
            <a:endParaRPr lang="cs-CZ" dirty="0"/>
          </a:p>
        </p:txBody>
      </p:sp>
    </p:spTree>
    <p:extLst>
      <p:ext uri="{BB962C8B-B14F-4D97-AF65-F5344CB8AC3E}">
        <p14:creationId xmlns:p14="http://schemas.microsoft.com/office/powerpoint/2010/main" val="22084445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249842" y="1128262"/>
            <a:ext cx="3730194" cy="2452683"/>
          </a:xfrm>
          <a:prstGeom prst="rect">
            <a:avLst/>
          </a:prstGeom>
        </p:spPr>
      </p:pic>
      <p:sp>
        <p:nvSpPr>
          <p:cNvPr id="4" name="Nadpis 1"/>
          <p:cNvSpPr>
            <a:spLocks noGrp="1"/>
          </p:cNvSpPr>
          <p:nvPr>
            <p:ph type="title"/>
          </p:nvPr>
        </p:nvSpPr>
        <p:spPr>
          <a:xfrm>
            <a:off x="862053" y="214057"/>
            <a:ext cx="10515600" cy="652642"/>
          </a:xfrm>
        </p:spPr>
        <p:txBody>
          <a:bodyPr>
            <a:normAutofit/>
          </a:bodyPr>
          <a:lstStyle/>
          <a:p>
            <a:pPr algn="ctr"/>
            <a:r>
              <a:rPr lang="cs-CZ" sz="4000" b="1" dirty="0" smtClean="0"/>
              <a:t>Vybraní zástupci půdní fauny</a:t>
            </a:r>
            <a:endParaRPr lang="cs-CZ" sz="4000" b="1" dirty="0"/>
          </a:p>
        </p:txBody>
      </p:sp>
      <p:sp>
        <p:nvSpPr>
          <p:cNvPr id="6" name="Obdélník 5"/>
          <p:cNvSpPr/>
          <p:nvPr/>
        </p:nvSpPr>
        <p:spPr>
          <a:xfrm>
            <a:off x="292422" y="1176997"/>
            <a:ext cx="3536546" cy="338554"/>
          </a:xfrm>
          <a:prstGeom prst="rect">
            <a:avLst/>
          </a:prstGeom>
        </p:spPr>
        <p:txBody>
          <a:bodyPr wrap="none">
            <a:spAutoFit/>
          </a:bodyPr>
          <a:lstStyle/>
          <a:p>
            <a:r>
              <a:rPr lang="cs-CZ" sz="1600" dirty="0" err="1">
                <a:solidFill>
                  <a:schemeClr val="bg1"/>
                </a:solidFill>
                <a:latin typeface="arial" panose="020B0604020202020204" pitchFamily="34" charset="0"/>
              </a:rPr>
              <a:t>Sklípkánek</a:t>
            </a:r>
            <a:r>
              <a:rPr lang="cs-CZ" sz="1600" dirty="0">
                <a:solidFill>
                  <a:schemeClr val="bg1"/>
                </a:solidFill>
                <a:latin typeface="arial" panose="020B0604020202020204" pitchFamily="34" charset="0"/>
              </a:rPr>
              <a:t> pontický (</a:t>
            </a:r>
            <a:r>
              <a:rPr lang="cs-CZ" sz="1600" dirty="0" err="1">
                <a:solidFill>
                  <a:schemeClr val="bg1"/>
                </a:solidFill>
                <a:latin typeface="arial" panose="020B0604020202020204" pitchFamily="34" charset="0"/>
              </a:rPr>
              <a:t>Atypus</a:t>
            </a:r>
            <a:r>
              <a:rPr lang="cs-CZ" sz="1600" dirty="0">
                <a:solidFill>
                  <a:schemeClr val="bg1"/>
                </a:solidFill>
                <a:latin typeface="arial" panose="020B0604020202020204" pitchFamily="34" charset="0"/>
              </a:rPr>
              <a:t> </a:t>
            </a:r>
            <a:r>
              <a:rPr lang="cs-CZ" sz="1600" dirty="0" err="1" smtClean="0">
                <a:solidFill>
                  <a:schemeClr val="bg1"/>
                </a:solidFill>
                <a:latin typeface="arial" panose="020B0604020202020204" pitchFamily="34" charset="0"/>
              </a:rPr>
              <a:t>muralis</a:t>
            </a:r>
            <a:r>
              <a:rPr lang="cs-CZ" sz="1600" dirty="0" smtClean="0">
                <a:solidFill>
                  <a:schemeClr val="bg1"/>
                </a:solidFill>
                <a:latin typeface="arial" panose="020B0604020202020204" pitchFamily="34" charset="0"/>
              </a:rPr>
              <a:t>)</a:t>
            </a:r>
            <a:endParaRPr lang="cs-CZ" sz="1600" dirty="0">
              <a:solidFill>
                <a:schemeClr val="bg1"/>
              </a:solidFill>
            </a:endParaRPr>
          </a:p>
        </p:txBody>
      </p:sp>
      <p:pic>
        <p:nvPicPr>
          <p:cNvPr id="7" name="Obrázek 6"/>
          <p:cNvPicPr>
            <a:picLocks noChangeAspect="1"/>
          </p:cNvPicPr>
          <p:nvPr/>
        </p:nvPicPr>
        <p:blipFill>
          <a:blip r:embed="rId3"/>
          <a:stretch>
            <a:fillRect/>
          </a:stretch>
        </p:blipFill>
        <p:spPr>
          <a:xfrm>
            <a:off x="3980036" y="1128262"/>
            <a:ext cx="3907651" cy="2452683"/>
          </a:xfrm>
          <a:prstGeom prst="rect">
            <a:avLst/>
          </a:prstGeom>
        </p:spPr>
      </p:pic>
      <p:sp>
        <p:nvSpPr>
          <p:cNvPr id="8" name="Obdélník 7"/>
          <p:cNvSpPr/>
          <p:nvPr/>
        </p:nvSpPr>
        <p:spPr>
          <a:xfrm>
            <a:off x="4412205" y="3196622"/>
            <a:ext cx="2872902" cy="338554"/>
          </a:xfrm>
          <a:prstGeom prst="rect">
            <a:avLst/>
          </a:prstGeom>
        </p:spPr>
        <p:txBody>
          <a:bodyPr wrap="none">
            <a:spAutoFit/>
          </a:bodyPr>
          <a:lstStyle/>
          <a:p>
            <a:r>
              <a:rPr lang="cs-CZ" sz="1600" dirty="0">
                <a:solidFill>
                  <a:schemeClr val="bg1"/>
                </a:solidFill>
                <a:latin typeface="arial" panose="020B0604020202020204" pitchFamily="34" charset="0"/>
              </a:rPr>
              <a:t>Zemivka </a:t>
            </a:r>
            <a:r>
              <a:rPr lang="cs-CZ" sz="1600" dirty="0" err="1">
                <a:solidFill>
                  <a:schemeClr val="bg1"/>
                </a:solidFill>
                <a:latin typeface="arial" panose="020B0604020202020204" pitchFamily="34" charset="0"/>
              </a:rPr>
              <a:t>Stenotaenia</a:t>
            </a:r>
            <a:r>
              <a:rPr lang="cs-CZ" sz="1600" dirty="0">
                <a:solidFill>
                  <a:schemeClr val="bg1"/>
                </a:solidFill>
                <a:latin typeface="arial" panose="020B0604020202020204" pitchFamily="34" charset="0"/>
              </a:rPr>
              <a:t> </a:t>
            </a:r>
            <a:r>
              <a:rPr lang="cs-CZ" sz="1600" dirty="0" err="1">
                <a:solidFill>
                  <a:schemeClr val="bg1"/>
                </a:solidFill>
                <a:latin typeface="arial" panose="020B0604020202020204" pitchFamily="34" charset="0"/>
              </a:rPr>
              <a:t>linearis</a:t>
            </a:r>
            <a:r>
              <a:rPr lang="cs-CZ" sz="1600" dirty="0">
                <a:solidFill>
                  <a:schemeClr val="bg1"/>
                </a:solidFill>
                <a:latin typeface="arial" panose="020B0604020202020204" pitchFamily="34" charset="0"/>
              </a:rPr>
              <a:t> </a:t>
            </a:r>
            <a:endParaRPr lang="cs-CZ" sz="1600" dirty="0">
              <a:solidFill>
                <a:schemeClr val="bg1"/>
              </a:solidFill>
            </a:endParaRPr>
          </a:p>
        </p:txBody>
      </p:sp>
      <p:pic>
        <p:nvPicPr>
          <p:cNvPr id="9" name="Obrázek 8"/>
          <p:cNvPicPr>
            <a:picLocks noChangeAspect="1"/>
          </p:cNvPicPr>
          <p:nvPr/>
        </p:nvPicPr>
        <p:blipFill>
          <a:blip r:embed="rId4"/>
          <a:stretch>
            <a:fillRect/>
          </a:stretch>
        </p:blipFill>
        <p:spPr>
          <a:xfrm>
            <a:off x="7885320" y="1128262"/>
            <a:ext cx="3914410" cy="2452683"/>
          </a:xfrm>
          <a:prstGeom prst="rect">
            <a:avLst/>
          </a:prstGeom>
        </p:spPr>
      </p:pic>
      <p:sp>
        <p:nvSpPr>
          <p:cNvPr id="10" name="Obdélník 9"/>
          <p:cNvSpPr/>
          <p:nvPr/>
        </p:nvSpPr>
        <p:spPr>
          <a:xfrm>
            <a:off x="8379139" y="1169043"/>
            <a:ext cx="2945037" cy="338554"/>
          </a:xfrm>
          <a:prstGeom prst="rect">
            <a:avLst/>
          </a:prstGeom>
        </p:spPr>
        <p:txBody>
          <a:bodyPr wrap="none">
            <a:spAutoFit/>
          </a:bodyPr>
          <a:lstStyle/>
          <a:p>
            <a:r>
              <a:rPr lang="cs-CZ" sz="1600" dirty="0">
                <a:solidFill>
                  <a:schemeClr val="bg1"/>
                </a:solidFill>
                <a:latin typeface="arial" panose="020B0604020202020204" pitchFamily="34" charset="0"/>
              </a:rPr>
              <a:t>Mravenec žlutý (</a:t>
            </a:r>
            <a:r>
              <a:rPr lang="cs-CZ" sz="1600" dirty="0" err="1">
                <a:solidFill>
                  <a:schemeClr val="bg1"/>
                </a:solidFill>
                <a:latin typeface="arial" panose="020B0604020202020204" pitchFamily="34" charset="0"/>
              </a:rPr>
              <a:t>Lasius</a:t>
            </a:r>
            <a:r>
              <a:rPr lang="cs-CZ" sz="1600" dirty="0">
                <a:solidFill>
                  <a:schemeClr val="bg1"/>
                </a:solidFill>
                <a:latin typeface="arial" panose="020B0604020202020204" pitchFamily="34" charset="0"/>
              </a:rPr>
              <a:t> </a:t>
            </a:r>
            <a:r>
              <a:rPr lang="cs-CZ" sz="1600" dirty="0" err="1">
                <a:solidFill>
                  <a:schemeClr val="bg1"/>
                </a:solidFill>
                <a:latin typeface="arial" panose="020B0604020202020204" pitchFamily="34" charset="0"/>
              </a:rPr>
              <a:t>flavus</a:t>
            </a:r>
            <a:r>
              <a:rPr lang="cs-CZ" sz="1600" dirty="0" smtClean="0">
                <a:solidFill>
                  <a:schemeClr val="bg1"/>
                </a:solidFill>
                <a:latin typeface="arial" panose="020B0604020202020204" pitchFamily="34" charset="0"/>
              </a:rPr>
              <a:t>)</a:t>
            </a:r>
            <a:endParaRPr lang="cs-CZ" sz="1600" dirty="0">
              <a:solidFill>
                <a:schemeClr val="bg1"/>
              </a:solidFill>
            </a:endParaRPr>
          </a:p>
        </p:txBody>
      </p:sp>
      <p:pic>
        <p:nvPicPr>
          <p:cNvPr id="11" name="Obrázek 10"/>
          <p:cNvPicPr>
            <a:picLocks noChangeAspect="1"/>
          </p:cNvPicPr>
          <p:nvPr/>
        </p:nvPicPr>
        <p:blipFill>
          <a:blip r:embed="rId5"/>
          <a:stretch>
            <a:fillRect/>
          </a:stretch>
        </p:blipFill>
        <p:spPr>
          <a:xfrm>
            <a:off x="249842" y="3580945"/>
            <a:ext cx="3763016" cy="2469998"/>
          </a:xfrm>
          <a:prstGeom prst="rect">
            <a:avLst/>
          </a:prstGeom>
        </p:spPr>
      </p:pic>
      <p:sp>
        <p:nvSpPr>
          <p:cNvPr id="12" name="Obdélník 11"/>
          <p:cNvSpPr/>
          <p:nvPr/>
        </p:nvSpPr>
        <p:spPr>
          <a:xfrm>
            <a:off x="192144" y="3610093"/>
            <a:ext cx="3918060" cy="338554"/>
          </a:xfrm>
          <a:prstGeom prst="rect">
            <a:avLst/>
          </a:prstGeom>
        </p:spPr>
        <p:txBody>
          <a:bodyPr wrap="none">
            <a:spAutoFit/>
          </a:bodyPr>
          <a:lstStyle/>
          <a:p>
            <a:r>
              <a:rPr lang="cs-CZ" sz="1600" dirty="0">
                <a:solidFill>
                  <a:srgbClr val="222222"/>
                </a:solidFill>
                <a:latin typeface="arial" panose="020B0604020202020204" pitchFamily="34" charset="0"/>
              </a:rPr>
              <a:t>Potemník písečný (</a:t>
            </a:r>
            <a:r>
              <a:rPr lang="cs-CZ" sz="1600" dirty="0" err="1">
                <a:solidFill>
                  <a:srgbClr val="222222"/>
                </a:solidFill>
                <a:latin typeface="arial" panose="020B0604020202020204" pitchFamily="34" charset="0"/>
              </a:rPr>
              <a:t>Opatrum</a:t>
            </a:r>
            <a:r>
              <a:rPr lang="cs-CZ" sz="1600" dirty="0">
                <a:solidFill>
                  <a:srgbClr val="222222"/>
                </a:solidFill>
                <a:latin typeface="arial" panose="020B0604020202020204" pitchFamily="34" charset="0"/>
              </a:rPr>
              <a:t> </a:t>
            </a:r>
            <a:r>
              <a:rPr lang="cs-CZ" sz="1600" dirty="0" err="1" smtClean="0">
                <a:solidFill>
                  <a:srgbClr val="222222"/>
                </a:solidFill>
                <a:latin typeface="arial" panose="020B0604020202020204" pitchFamily="34" charset="0"/>
              </a:rPr>
              <a:t>sabulosum</a:t>
            </a:r>
            <a:r>
              <a:rPr lang="cs-CZ" sz="1600" dirty="0" smtClean="0">
                <a:solidFill>
                  <a:srgbClr val="222222"/>
                </a:solidFill>
                <a:latin typeface="arial" panose="020B0604020202020204" pitchFamily="34" charset="0"/>
              </a:rPr>
              <a:t>)</a:t>
            </a:r>
            <a:r>
              <a:rPr lang="cs-CZ" sz="1600" dirty="0">
                <a:solidFill>
                  <a:srgbClr val="222222"/>
                </a:solidFill>
                <a:latin typeface="arial" panose="020B0604020202020204" pitchFamily="34" charset="0"/>
              </a:rPr>
              <a:t> </a:t>
            </a:r>
            <a:endParaRPr lang="cs-CZ" sz="1600" dirty="0"/>
          </a:p>
        </p:txBody>
      </p:sp>
      <p:pic>
        <p:nvPicPr>
          <p:cNvPr id="13" name="Obrázek 12"/>
          <p:cNvPicPr>
            <a:picLocks noChangeAspect="1"/>
          </p:cNvPicPr>
          <p:nvPr/>
        </p:nvPicPr>
        <p:blipFill>
          <a:blip r:embed="rId6"/>
          <a:stretch>
            <a:fillRect/>
          </a:stretch>
        </p:blipFill>
        <p:spPr>
          <a:xfrm>
            <a:off x="4012858" y="3588899"/>
            <a:ext cx="3905284" cy="2469998"/>
          </a:xfrm>
          <a:prstGeom prst="rect">
            <a:avLst/>
          </a:prstGeom>
        </p:spPr>
      </p:pic>
      <p:sp>
        <p:nvSpPr>
          <p:cNvPr id="14" name="Obdélník 13"/>
          <p:cNvSpPr/>
          <p:nvPr/>
        </p:nvSpPr>
        <p:spPr>
          <a:xfrm>
            <a:off x="4295261" y="3618048"/>
            <a:ext cx="3567002" cy="369332"/>
          </a:xfrm>
          <a:prstGeom prst="rect">
            <a:avLst/>
          </a:prstGeom>
        </p:spPr>
        <p:txBody>
          <a:bodyPr wrap="none">
            <a:spAutoFit/>
          </a:bodyPr>
          <a:lstStyle/>
          <a:p>
            <a:r>
              <a:rPr lang="cs-CZ" sz="1600" dirty="0">
                <a:solidFill>
                  <a:schemeClr val="bg1"/>
                </a:solidFill>
                <a:latin typeface="arial" panose="020B0604020202020204" pitchFamily="34" charset="0"/>
              </a:rPr>
              <a:t>Blatnice skvrnitá (</a:t>
            </a:r>
            <a:r>
              <a:rPr lang="cs-CZ" sz="1600" dirty="0" err="1">
                <a:solidFill>
                  <a:schemeClr val="bg1"/>
                </a:solidFill>
                <a:latin typeface="arial" panose="020B0604020202020204" pitchFamily="34" charset="0"/>
              </a:rPr>
              <a:t>Pelobates</a:t>
            </a:r>
            <a:r>
              <a:rPr lang="cs-CZ" sz="1600" dirty="0">
                <a:solidFill>
                  <a:schemeClr val="bg1"/>
                </a:solidFill>
                <a:latin typeface="arial" panose="020B0604020202020204" pitchFamily="34" charset="0"/>
              </a:rPr>
              <a:t> </a:t>
            </a:r>
            <a:r>
              <a:rPr lang="cs-CZ" sz="1600" dirty="0" err="1" smtClean="0">
                <a:solidFill>
                  <a:schemeClr val="bg1"/>
                </a:solidFill>
                <a:latin typeface="arial" panose="020B0604020202020204" pitchFamily="34" charset="0"/>
              </a:rPr>
              <a:t>fuscus</a:t>
            </a:r>
            <a:r>
              <a:rPr lang="cs-CZ" sz="1600" dirty="0" smtClean="0">
                <a:solidFill>
                  <a:schemeClr val="bg1"/>
                </a:solidFill>
                <a:latin typeface="arial" panose="020B0604020202020204" pitchFamily="34" charset="0"/>
              </a:rPr>
              <a:t>)</a:t>
            </a:r>
            <a:r>
              <a:rPr lang="cs-CZ" sz="1600" dirty="0" smtClean="0">
                <a:solidFill>
                  <a:srgbClr val="222222"/>
                </a:solidFill>
                <a:latin typeface="arial" panose="020B0604020202020204" pitchFamily="34" charset="0"/>
              </a:rPr>
              <a:t>)</a:t>
            </a:r>
            <a:r>
              <a:rPr lang="cs-CZ" dirty="0">
                <a:solidFill>
                  <a:srgbClr val="222222"/>
                </a:solidFill>
                <a:latin typeface="arial" panose="020B0604020202020204" pitchFamily="34" charset="0"/>
              </a:rPr>
              <a:t> </a:t>
            </a:r>
            <a:endParaRPr lang="cs-CZ" dirty="0"/>
          </a:p>
        </p:txBody>
      </p:sp>
      <p:pic>
        <p:nvPicPr>
          <p:cNvPr id="15" name="Obrázek 14"/>
          <p:cNvPicPr>
            <a:picLocks noChangeAspect="1"/>
          </p:cNvPicPr>
          <p:nvPr/>
        </p:nvPicPr>
        <p:blipFill>
          <a:blip r:embed="rId7"/>
          <a:stretch>
            <a:fillRect/>
          </a:stretch>
        </p:blipFill>
        <p:spPr>
          <a:xfrm>
            <a:off x="7885320" y="3587684"/>
            <a:ext cx="3914410" cy="2471213"/>
          </a:xfrm>
          <a:prstGeom prst="rect">
            <a:avLst/>
          </a:prstGeom>
        </p:spPr>
      </p:pic>
      <p:sp>
        <p:nvSpPr>
          <p:cNvPr id="16" name="Obdélník 15"/>
          <p:cNvSpPr/>
          <p:nvPr/>
        </p:nvSpPr>
        <p:spPr>
          <a:xfrm>
            <a:off x="8086235" y="5669479"/>
            <a:ext cx="3533340" cy="338554"/>
          </a:xfrm>
          <a:prstGeom prst="rect">
            <a:avLst/>
          </a:prstGeom>
        </p:spPr>
        <p:txBody>
          <a:bodyPr wrap="none">
            <a:spAutoFit/>
          </a:bodyPr>
          <a:lstStyle/>
          <a:p>
            <a:r>
              <a:rPr lang="cs-CZ" sz="1600" dirty="0">
                <a:solidFill>
                  <a:schemeClr val="bg1"/>
                </a:solidFill>
                <a:latin typeface="arial" panose="020B0604020202020204" pitchFamily="34" charset="0"/>
              </a:rPr>
              <a:t>Sysel obecný (</a:t>
            </a:r>
            <a:r>
              <a:rPr lang="cs-CZ" sz="1600" dirty="0" err="1">
                <a:solidFill>
                  <a:schemeClr val="bg1"/>
                </a:solidFill>
                <a:latin typeface="arial" panose="020B0604020202020204" pitchFamily="34" charset="0"/>
              </a:rPr>
              <a:t>Spermophilus</a:t>
            </a:r>
            <a:r>
              <a:rPr lang="cs-CZ" sz="1600" dirty="0">
                <a:solidFill>
                  <a:schemeClr val="bg1"/>
                </a:solidFill>
                <a:latin typeface="arial" panose="020B0604020202020204" pitchFamily="34" charset="0"/>
              </a:rPr>
              <a:t> </a:t>
            </a:r>
            <a:r>
              <a:rPr lang="cs-CZ" sz="1600" dirty="0" err="1">
                <a:solidFill>
                  <a:schemeClr val="bg1"/>
                </a:solidFill>
                <a:latin typeface="arial" panose="020B0604020202020204" pitchFamily="34" charset="0"/>
              </a:rPr>
              <a:t>citellus</a:t>
            </a:r>
            <a:r>
              <a:rPr lang="cs-CZ" sz="1600" dirty="0">
                <a:solidFill>
                  <a:schemeClr val="bg1"/>
                </a:solidFill>
                <a:latin typeface="arial" panose="020B0604020202020204" pitchFamily="34" charset="0"/>
              </a:rPr>
              <a:t>)</a:t>
            </a:r>
            <a:endParaRPr lang="cs-CZ" sz="1600" dirty="0">
              <a:solidFill>
                <a:schemeClr val="bg1"/>
              </a:solidFill>
            </a:endParaRPr>
          </a:p>
        </p:txBody>
      </p:sp>
    </p:spTree>
    <p:extLst>
      <p:ext uri="{BB962C8B-B14F-4D97-AF65-F5344CB8AC3E}">
        <p14:creationId xmlns:p14="http://schemas.microsoft.com/office/powerpoint/2010/main" val="14518919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0587" y="317419"/>
            <a:ext cx="11593002" cy="1185379"/>
          </a:xfrm>
        </p:spPr>
        <p:txBody>
          <a:bodyPr>
            <a:normAutofit fontScale="90000"/>
          </a:bodyPr>
          <a:lstStyle/>
          <a:p>
            <a:pPr algn="ctr"/>
            <a:r>
              <a:rPr lang="cs-CZ" b="1" dirty="0"/>
              <a:t>Vliv funkčních skupin žížal na půdní procesy a ekosystémové služby. </a:t>
            </a:r>
            <a:r>
              <a:rPr lang="cs-CZ" b="1" dirty="0" smtClean="0"/>
              <a:t>Šířkou </a:t>
            </a:r>
            <a:r>
              <a:rPr lang="cs-CZ" b="1" dirty="0"/>
              <a:t>šipek je vyjádřena míra vlivu</a:t>
            </a:r>
          </a:p>
        </p:txBody>
      </p:sp>
      <p:pic>
        <p:nvPicPr>
          <p:cNvPr id="7170" name="Picture 2" descr="http://www.casopisveronica.cz/up/fotografie/max_201803262206_Pizl_funkc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12314" y="1754298"/>
            <a:ext cx="7114497" cy="4757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02798" y="4055166"/>
            <a:ext cx="1037463" cy="369332"/>
          </a:xfrm>
          <a:prstGeom prst="rect">
            <a:avLst/>
          </a:prstGeom>
          <a:solidFill>
            <a:schemeClr val="bg1"/>
          </a:solidFill>
          <a:ln w="12700">
            <a:solidFill>
              <a:schemeClr val="tx1"/>
            </a:solidFill>
          </a:ln>
        </p:spPr>
        <p:txBody>
          <a:bodyPr wrap="none" rtlCol="0">
            <a:spAutoFit/>
          </a:bodyPr>
          <a:lstStyle/>
          <a:p>
            <a:r>
              <a:rPr lang="cs-CZ" dirty="0" smtClean="0"/>
              <a:t>Hlubinné</a:t>
            </a:r>
            <a:endParaRPr lang="cs-CZ" dirty="0"/>
          </a:p>
        </p:txBody>
      </p:sp>
      <p:sp>
        <p:nvSpPr>
          <p:cNvPr id="5" name="TextovéPole 4"/>
          <p:cNvSpPr txBox="1"/>
          <p:nvPr/>
        </p:nvSpPr>
        <p:spPr>
          <a:xfrm>
            <a:off x="1512076" y="5376409"/>
            <a:ext cx="1037463" cy="369332"/>
          </a:xfrm>
          <a:prstGeom prst="rect">
            <a:avLst/>
          </a:prstGeom>
          <a:solidFill>
            <a:schemeClr val="bg1"/>
          </a:solidFill>
          <a:ln w="12700">
            <a:solidFill>
              <a:schemeClr val="tx1"/>
            </a:solidFill>
          </a:ln>
        </p:spPr>
        <p:txBody>
          <a:bodyPr wrap="none" rtlCol="0">
            <a:spAutoFit/>
          </a:bodyPr>
          <a:lstStyle/>
          <a:p>
            <a:r>
              <a:rPr lang="cs-CZ" dirty="0" smtClean="0"/>
              <a:t>Hlubinné</a:t>
            </a:r>
            <a:endParaRPr lang="cs-CZ" dirty="0"/>
          </a:p>
        </p:txBody>
      </p:sp>
      <p:sp>
        <p:nvSpPr>
          <p:cNvPr id="6" name="TextovéPole 5"/>
          <p:cNvSpPr txBox="1"/>
          <p:nvPr/>
        </p:nvSpPr>
        <p:spPr>
          <a:xfrm>
            <a:off x="1497500" y="2714046"/>
            <a:ext cx="1037463" cy="369332"/>
          </a:xfrm>
          <a:prstGeom prst="rect">
            <a:avLst/>
          </a:prstGeom>
          <a:solidFill>
            <a:schemeClr val="bg1"/>
          </a:solidFill>
          <a:ln w="12700">
            <a:solidFill>
              <a:schemeClr val="tx1"/>
            </a:solidFill>
          </a:ln>
        </p:spPr>
        <p:txBody>
          <a:bodyPr wrap="none" rtlCol="0">
            <a:spAutoFit/>
          </a:bodyPr>
          <a:lstStyle/>
          <a:p>
            <a:r>
              <a:rPr lang="cs-CZ" dirty="0" smtClean="0"/>
              <a:t>Hlubinné</a:t>
            </a:r>
            <a:endParaRPr lang="cs-CZ" dirty="0"/>
          </a:p>
        </p:txBody>
      </p:sp>
      <p:sp>
        <p:nvSpPr>
          <p:cNvPr id="4" name="Šipka doprava 3"/>
          <p:cNvSpPr/>
          <p:nvPr/>
        </p:nvSpPr>
        <p:spPr>
          <a:xfrm>
            <a:off x="2592123" y="2655734"/>
            <a:ext cx="79552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a:off x="2609356" y="4016736"/>
            <a:ext cx="79552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p:cNvSpPr/>
          <p:nvPr/>
        </p:nvSpPr>
        <p:spPr>
          <a:xfrm>
            <a:off x="2618630" y="5330024"/>
            <a:ext cx="79552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947088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89613" y="1105232"/>
            <a:ext cx="11513489" cy="5224006"/>
          </a:xfrm>
        </p:spPr>
        <p:txBody>
          <a:bodyPr>
            <a:noAutofit/>
          </a:bodyPr>
          <a:lstStyle/>
          <a:p>
            <a:r>
              <a:rPr lang="cs-CZ" sz="2400" b="1" dirty="0"/>
              <a:t>primární producenti </a:t>
            </a:r>
            <a:r>
              <a:rPr lang="cs-CZ" sz="2400" dirty="0"/>
              <a:t>(angl. </a:t>
            </a:r>
            <a:r>
              <a:rPr lang="cs-CZ" sz="2400" dirty="0" err="1"/>
              <a:t>primary</a:t>
            </a:r>
            <a:r>
              <a:rPr lang="cs-CZ" sz="2400" dirty="0"/>
              <a:t> </a:t>
            </a:r>
            <a:r>
              <a:rPr lang="cs-CZ" sz="2400" dirty="0" err="1"/>
              <a:t>producers</a:t>
            </a:r>
            <a:r>
              <a:rPr lang="cs-CZ" sz="2400" dirty="0"/>
              <a:t>) – řasy, </a:t>
            </a:r>
            <a:r>
              <a:rPr lang="cs-CZ" sz="2400" dirty="0" err="1"/>
              <a:t>fotoautotrofní</a:t>
            </a:r>
            <a:r>
              <a:rPr lang="cs-CZ" sz="2400" dirty="0"/>
              <a:t> prvoci, </a:t>
            </a:r>
            <a:r>
              <a:rPr lang="cs-CZ" sz="2400" dirty="0" smtClean="0"/>
              <a:t>sinice</a:t>
            </a:r>
          </a:p>
          <a:p>
            <a:r>
              <a:rPr lang="cs-CZ" sz="2400" b="1" dirty="0" err="1" smtClean="0"/>
              <a:t>reducenti</a:t>
            </a:r>
            <a:r>
              <a:rPr lang="cs-CZ" sz="2400" dirty="0" smtClean="0"/>
              <a:t> </a:t>
            </a:r>
            <a:r>
              <a:rPr lang="cs-CZ" sz="2400" dirty="0"/>
              <a:t>(angl. </a:t>
            </a:r>
            <a:r>
              <a:rPr lang="cs-CZ" sz="2400" dirty="0" err="1"/>
              <a:t>reducers</a:t>
            </a:r>
            <a:r>
              <a:rPr lang="cs-CZ" sz="2400" dirty="0"/>
              <a:t>; rozkladné procesy jsou však většinou oxidativní, nikoliv redukční) </a:t>
            </a:r>
            <a:r>
              <a:rPr lang="cs-CZ" sz="2400" b="1" dirty="0"/>
              <a:t>neboli </a:t>
            </a:r>
            <a:r>
              <a:rPr lang="cs-CZ" sz="2400" b="1" dirty="0" err="1"/>
              <a:t>destruenti</a:t>
            </a:r>
            <a:r>
              <a:rPr lang="cs-CZ" sz="2400" b="1" dirty="0"/>
              <a:t> </a:t>
            </a:r>
            <a:r>
              <a:rPr lang="cs-CZ" sz="2400" dirty="0"/>
              <a:t>(angl. </a:t>
            </a:r>
            <a:r>
              <a:rPr lang="cs-CZ" sz="2400" dirty="0" err="1"/>
              <a:t>destruents</a:t>
            </a:r>
            <a:r>
              <a:rPr lang="cs-CZ" sz="2400" dirty="0"/>
              <a:t> však je neobvyklé) – </a:t>
            </a:r>
            <a:r>
              <a:rPr lang="cs-CZ" sz="2400" dirty="0" err="1"/>
              <a:t>saprotrofní</a:t>
            </a:r>
            <a:r>
              <a:rPr lang="cs-CZ" sz="2400" dirty="0"/>
              <a:t> bakterie a houby, </a:t>
            </a:r>
            <a:endParaRPr lang="cs-CZ" sz="2400" dirty="0" smtClean="0"/>
          </a:p>
          <a:p>
            <a:r>
              <a:rPr lang="cs-CZ" sz="2400" b="1" dirty="0" smtClean="0"/>
              <a:t>saprofágové </a:t>
            </a:r>
            <a:r>
              <a:rPr lang="cs-CZ" sz="2400" dirty="0"/>
              <a:t>čili</a:t>
            </a:r>
            <a:r>
              <a:rPr lang="cs-CZ" sz="2400" b="1" dirty="0"/>
              <a:t> </a:t>
            </a:r>
            <a:r>
              <a:rPr lang="cs-CZ" sz="2400" b="1" dirty="0" err="1"/>
              <a:t>detritivoři</a:t>
            </a:r>
            <a:r>
              <a:rPr lang="cs-CZ" sz="2400" b="1" dirty="0"/>
              <a:t> </a:t>
            </a:r>
            <a:r>
              <a:rPr lang="cs-CZ" sz="2400" dirty="0"/>
              <a:t>(angl. </a:t>
            </a:r>
            <a:r>
              <a:rPr lang="cs-CZ" sz="2400" dirty="0" err="1"/>
              <a:t>saprophages</a:t>
            </a:r>
            <a:r>
              <a:rPr lang="cs-CZ" sz="2400" dirty="0"/>
              <a:t> </a:t>
            </a:r>
            <a:r>
              <a:rPr lang="cs-CZ" sz="2400" dirty="0" err="1"/>
              <a:t>neobyklé</a:t>
            </a:r>
            <a:r>
              <a:rPr lang="cs-CZ" sz="2400" dirty="0"/>
              <a:t>, </a:t>
            </a:r>
            <a:r>
              <a:rPr lang="cs-CZ" sz="2400" dirty="0" err="1"/>
              <a:t>detritivores</a:t>
            </a:r>
            <a:r>
              <a:rPr lang="cs-CZ" sz="2400" dirty="0"/>
              <a:t>): zahrnují </a:t>
            </a:r>
            <a:r>
              <a:rPr lang="cs-CZ" sz="2400" dirty="0" err="1"/>
              <a:t>mikrobiofágy</a:t>
            </a:r>
            <a:r>
              <a:rPr lang="cs-CZ" sz="2400" dirty="0"/>
              <a:t> čili </a:t>
            </a:r>
            <a:r>
              <a:rPr lang="cs-CZ" sz="2400" dirty="0" err="1"/>
              <a:t>mikrobivory</a:t>
            </a:r>
            <a:r>
              <a:rPr lang="cs-CZ" sz="2400" dirty="0"/>
              <a:t> (ti se dále dělí na </a:t>
            </a:r>
            <a:r>
              <a:rPr lang="cs-CZ" sz="2400" dirty="0" err="1"/>
              <a:t>myko</a:t>
            </a:r>
            <a:r>
              <a:rPr lang="cs-CZ" sz="2400" dirty="0"/>
              <a:t>/mycetofágy či </a:t>
            </a:r>
            <a:r>
              <a:rPr lang="cs-CZ" sz="2400" dirty="0" err="1"/>
              <a:t>fungivory</a:t>
            </a:r>
            <a:r>
              <a:rPr lang="cs-CZ" sz="2400" dirty="0"/>
              <a:t> a </a:t>
            </a:r>
            <a:r>
              <a:rPr lang="cs-CZ" sz="2400" dirty="0" err="1"/>
              <a:t>bakterivory</a:t>
            </a:r>
            <a:r>
              <a:rPr lang="cs-CZ" sz="2400" dirty="0"/>
              <a:t> či bakteriofágy – druhý tvar je však </a:t>
            </a:r>
            <a:r>
              <a:rPr lang="cs-CZ" sz="2400" dirty="0" err="1"/>
              <a:t>preokupován</a:t>
            </a:r>
            <a:r>
              <a:rPr lang="cs-CZ" sz="2400" dirty="0"/>
              <a:t> pro viry, které napadají bakterie) a </a:t>
            </a:r>
            <a:r>
              <a:rPr lang="cs-CZ" sz="2400" dirty="0" err="1"/>
              <a:t>nekrofágy</a:t>
            </a:r>
            <a:r>
              <a:rPr lang="cs-CZ" sz="2400" dirty="0"/>
              <a:t> neboli mrchožrouty (angl. </a:t>
            </a:r>
            <a:r>
              <a:rPr lang="cs-CZ" sz="2400" dirty="0" err="1"/>
              <a:t>carrion</a:t>
            </a:r>
            <a:r>
              <a:rPr lang="cs-CZ" sz="2400" dirty="0"/>
              <a:t> </a:t>
            </a:r>
            <a:r>
              <a:rPr lang="cs-CZ" sz="2400" dirty="0" err="1"/>
              <a:t>feeders</a:t>
            </a:r>
            <a:r>
              <a:rPr lang="cs-CZ" sz="2400" dirty="0"/>
              <a:t>, </a:t>
            </a:r>
            <a:r>
              <a:rPr lang="cs-CZ" sz="2400" dirty="0" err="1"/>
              <a:t>scavengers</a:t>
            </a:r>
            <a:r>
              <a:rPr lang="cs-CZ" sz="2400" dirty="0"/>
              <a:t>), · </a:t>
            </a:r>
            <a:endParaRPr lang="cs-CZ" sz="2400" dirty="0" smtClean="0"/>
          </a:p>
          <a:p>
            <a:r>
              <a:rPr lang="cs-CZ" sz="2400" b="1" dirty="0" smtClean="0"/>
              <a:t>fytofágové </a:t>
            </a:r>
            <a:r>
              <a:rPr lang="cs-CZ" sz="2400" dirty="0"/>
              <a:t>čili</a:t>
            </a:r>
            <a:r>
              <a:rPr lang="cs-CZ" sz="2400" b="1" dirty="0"/>
              <a:t> </a:t>
            </a:r>
            <a:r>
              <a:rPr lang="cs-CZ" sz="2400" b="1" dirty="0" err="1"/>
              <a:t>herbivoři</a:t>
            </a:r>
            <a:r>
              <a:rPr lang="cs-CZ" sz="2400" b="1" dirty="0"/>
              <a:t> </a:t>
            </a:r>
            <a:r>
              <a:rPr lang="cs-CZ" sz="2400" dirty="0"/>
              <a:t>(především </a:t>
            </a:r>
            <a:r>
              <a:rPr lang="cs-CZ" sz="2400" dirty="0" err="1"/>
              <a:t>rhizofágové</a:t>
            </a:r>
            <a:r>
              <a:rPr lang="cs-CZ" sz="2400" dirty="0"/>
              <a:t> a konzumenti jednobuněčných </a:t>
            </a:r>
            <a:r>
              <a:rPr lang="cs-CZ" sz="2400" dirty="0" err="1" smtClean="0"/>
              <a:t>fotoautotropních</a:t>
            </a:r>
            <a:r>
              <a:rPr lang="cs-CZ" sz="2400" dirty="0" smtClean="0"/>
              <a:t> </a:t>
            </a:r>
            <a:r>
              <a:rPr lang="cs-CZ" sz="2400" dirty="0"/>
              <a:t>organismů při půdním povrchu), </a:t>
            </a:r>
            <a:r>
              <a:rPr lang="cs-CZ" sz="2400" dirty="0" smtClean="0"/>
              <a:t> </a:t>
            </a:r>
          </a:p>
          <a:p>
            <a:r>
              <a:rPr lang="cs-CZ" sz="2400" b="1" dirty="0" smtClean="0"/>
              <a:t>zoofágové </a:t>
            </a:r>
            <a:r>
              <a:rPr lang="cs-CZ" sz="2400" dirty="0"/>
              <a:t>neboli</a:t>
            </a:r>
            <a:r>
              <a:rPr lang="cs-CZ" sz="2400" b="1" dirty="0"/>
              <a:t> </a:t>
            </a:r>
            <a:r>
              <a:rPr lang="cs-CZ" sz="2400" b="1" dirty="0" err="1"/>
              <a:t>carnivoři</a:t>
            </a:r>
            <a:r>
              <a:rPr lang="cs-CZ" sz="2400" b="1" dirty="0"/>
              <a:t> </a:t>
            </a:r>
            <a:r>
              <a:rPr lang="cs-CZ" sz="2400" dirty="0"/>
              <a:t>(angl. </a:t>
            </a:r>
            <a:r>
              <a:rPr lang="cs-CZ" sz="2400" dirty="0" err="1"/>
              <a:t>zoophages</a:t>
            </a:r>
            <a:r>
              <a:rPr lang="cs-CZ" sz="2400" dirty="0"/>
              <a:t> neobvyklé, </a:t>
            </a:r>
            <a:r>
              <a:rPr lang="cs-CZ" sz="2400" dirty="0" err="1"/>
              <a:t>carnivores</a:t>
            </a:r>
            <a:r>
              <a:rPr lang="cs-CZ" sz="2400" dirty="0"/>
              <a:t> běžné) – masožravci, často také označováni jako dravci či predátoři (angl. </a:t>
            </a:r>
            <a:r>
              <a:rPr lang="cs-CZ" sz="2400" dirty="0" err="1"/>
              <a:t>predators</a:t>
            </a:r>
            <a:r>
              <a:rPr lang="cs-CZ" sz="2400" dirty="0"/>
              <a:t>) – pojmy nejsou zcela synonymní: zoofágové zahrnují i parazitoidy a parazity živočichů. </a:t>
            </a:r>
          </a:p>
        </p:txBody>
      </p:sp>
      <p:sp>
        <p:nvSpPr>
          <p:cNvPr id="4" name="Nadpis 3"/>
          <p:cNvSpPr>
            <a:spLocks noGrp="1"/>
          </p:cNvSpPr>
          <p:nvPr>
            <p:ph type="title"/>
          </p:nvPr>
        </p:nvSpPr>
        <p:spPr>
          <a:xfrm>
            <a:off x="838200" y="365126"/>
            <a:ext cx="10515600" cy="581079"/>
          </a:xfrm>
        </p:spPr>
        <p:txBody>
          <a:bodyPr>
            <a:normAutofit fontScale="90000"/>
          </a:bodyPr>
          <a:lstStyle/>
          <a:p>
            <a:pPr algn="ctr"/>
            <a:r>
              <a:rPr lang="cs-CZ" sz="4000" b="1" dirty="0"/>
              <a:t>Základní trofické skupiny zastoupené v půdě jsou: </a:t>
            </a:r>
          </a:p>
        </p:txBody>
      </p:sp>
    </p:spTree>
    <p:extLst>
      <p:ext uri="{BB962C8B-B14F-4D97-AF65-F5344CB8AC3E}">
        <p14:creationId xmlns:p14="http://schemas.microsoft.com/office/powerpoint/2010/main" val="13195557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10685"/>
            <a:ext cx="10515600" cy="1325563"/>
          </a:xfrm>
        </p:spPr>
        <p:txBody>
          <a:bodyPr>
            <a:normAutofit/>
          </a:bodyPr>
          <a:lstStyle/>
          <a:p>
            <a:pPr algn="ctr"/>
            <a:r>
              <a:rPr lang="cs-CZ" sz="4000" b="1" dirty="0"/>
              <a:t>Zastoupení půdní fauny v půdách podél gradientu půdní reakce (střední Evropa</a:t>
            </a:r>
            <a:r>
              <a:rPr lang="cs-CZ" sz="4000" b="1" dirty="0" smtClean="0"/>
              <a:t>)</a:t>
            </a:r>
            <a:endParaRPr lang="cs-CZ" sz="4000" b="1" dirty="0"/>
          </a:p>
        </p:txBody>
      </p:sp>
      <p:sp>
        <p:nvSpPr>
          <p:cNvPr id="5" name="Obdélník 4"/>
          <p:cNvSpPr/>
          <p:nvPr/>
        </p:nvSpPr>
        <p:spPr>
          <a:xfrm>
            <a:off x="206734" y="6096824"/>
            <a:ext cx="11680466" cy="646331"/>
          </a:xfrm>
          <a:prstGeom prst="rect">
            <a:avLst/>
          </a:prstGeom>
        </p:spPr>
        <p:txBody>
          <a:bodyPr wrap="square">
            <a:spAutoFit/>
          </a:bodyPr>
          <a:lstStyle/>
          <a:p>
            <a:r>
              <a:rPr lang="cs-CZ" dirty="0"/>
              <a:t>V</a:t>
            </a:r>
            <a:r>
              <a:rPr lang="cs-CZ" dirty="0" smtClean="0"/>
              <a:t> </a:t>
            </a:r>
            <a:r>
              <a:rPr lang="cs-CZ" dirty="0"/>
              <a:t>závorkách jsou pro obě krajní polohy uvedeny průměrné roční hustoty jedinců na m2; CEC = kationtová výměnná kapacita (</a:t>
            </a:r>
            <a:r>
              <a:rPr lang="cs-CZ" dirty="0" err="1"/>
              <a:t>cationt</a:t>
            </a:r>
            <a:r>
              <a:rPr lang="cs-CZ" dirty="0"/>
              <a:t> </a:t>
            </a:r>
            <a:r>
              <a:rPr lang="cs-CZ" dirty="0" err="1"/>
              <a:t>exchange</a:t>
            </a:r>
            <a:r>
              <a:rPr lang="cs-CZ" dirty="0"/>
              <a:t> </a:t>
            </a:r>
            <a:r>
              <a:rPr lang="cs-CZ" dirty="0" err="1"/>
              <a:t>capacity</a:t>
            </a:r>
            <a:r>
              <a:rPr lang="cs-CZ" dirty="0"/>
              <a:t>).</a:t>
            </a:r>
          </a:p>
        </p:txBody>
      </p:sp>
      <p:pic>
        <p:nvPicPr>
          <p:cNvPr id="8" name="Zástupný symbol pro obsah 7"/>
          <p:cNvPicPr>
            <a:picLocks noGrp="1" noChangeAspect="1"/>
          </p:cNvPicPr>
          <p:nvPr>
            <p:ph idx="1"/>
          </p:nvPr>
        </p:nvPicPr>
        <p:blipFill>
          <a:blip r:embed="rId2"/>
          <a:stretch>
            <a:fillRect/>
          </a:stretch>
        </p:blipFill>
        <p:spPr>
          <a:xfrm>
            <a:off x="1348204" y="1579019"/>
            <a:ext cx="8395334" cy="4375033"/>
          </a:xfrm>
          <a:prstGeom prst="rect">
            <a:avLst/>
          </a:prstGeom>
        </p:spPr>
      </p:pic>
    </p:spTree>
    <p:extLst>
      <p:ext uri="{BB962C8B-B14F-4D97-AF65-F5344CB8AC3E}">
        <p14:creationId xmlns:p14="http://schemas.microsoft.com/office/powerpoint/2010/main" val="34276691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6537"/>
            <a:ext cx="10515600" cy="875278"/>
          </a:xfrm>
        </p:spPr>
        <p:txBody>
          <a:bodyPr>
            <a:normAutofit/>
          </a:bodyPr>
          <a:lstStyle/>
          <a:p>
            <a:pPr algn="ctr"/>
            <a:r>
              <a:rPr lang="cs-CZ" sz="4000" dirty="0">
                <a:solidFill>
                  <a:srgbClr val="222222"/>
                </a:solidFill>
                <a:latin typeface="arial" panose="020B0604020202020204" pitchFamily="34" charset="0"/>
              </a:rPr>
              <a:t>Změny mikrobiální aktivity</a:t>
            </a:r>
            <a:endParaRPr lang="cs-CZ" sz="4000" dirty="0"/>
          </a:p>
        </p:txBody>
      </p:sp>
      <p:pic>
        <p:nvPicPr>
          <p:cNvPr id="4" name="Zástupný symbol pro obsah 3"/>
          <p:cNvPicPr>
            <a:picLocks noGrp="1" noChangeAspect="1"/>
          </p:cNvPicPr>
          <p:nvPr>
            <p:ph idx="1"/>
          </p:nvPr>
        </p:nvPicPr>
        <p:blipFill>
          <a:blip r:embed="rId2"/>
          <a:stretch>
            <a:fillRect/>
          </a:stretch>
        </p:blipFill>
        <p:spPr>
          <a:xfrm>
            <a:off x="1562762" y="1065475"/>
            <a:ext cx="9366672" cy="5084765"/>
          </a:xfrm>
          <a:prstGeom prst="rect">
            <a:avLst/>
          </a:prstGeom>
        </p:spPr>
      </p:pic>
      <p:sp>
        <p:nvSpPr>
          <p:cNvPr id="5" name="Obdélník 4"/>
          <p:cNvSpPr/>
          <p:nvPr/>
        </p:nvSpPr>
        <p:spPr>
          <a:xfrm>
            <a:off x="254443" y="5741606"/>
            <a:ext cx="11664563" cy="1077218"/>
          </a:xfrm>
          <a:prstGeom prst="rect">
            <a:avLst/>
          </a:prstGeom>
        </p:spPr>
        <p:txBody>
          <a:bodyPr wrap="square">
            <a:spAutoFit/>
          </a:bodyPr>
          <a:lstStyle/>
          <a:p>
            <a:r>
              <a:rPr lang="cs-CZ" sz="1600" dirty="0" smtClean="0">
                <a:solidFill>
                  <a:srgbClr val="222222"/>
                </a:solidFill>
                <a:latin typeface="arial" panose="020B0604020202020204" pitchFamily="34" charset="0"/>
              </a:rPr>
              <a:t>Změny mikrobiální aktivity (produkce oxidu uhličitého), obsahu rozpustného dusíku v půdě a poměru uhlíku a dusíku během rozkladu detritu, jenž obsahuje relativně málo dusíku. Rozkladné mikroorganismy musejí využívat zásobu dostupného dusíku z půdy, jehož obsah záhy silně poklesne. Schéma znázorňuje situaci, kdy nejsou v blízkosti rostliny, které by průběžně odčerpávaly později uvolňovaný dusík.</a:t>
            </a:r>
            <a:endParaRPr lang="cs-CZ" sz="1600" dirty="0"/>
          </a:p>
        </p:txBody>
      </p:sp>
    </p:spTree>
    <p:extLst>
      <p:ext uri="{BB962C8B-B14F-4D97-AF65-F5344CB8AC3E}">
        <p14:creationId xmlns:p14="http://schemas.microsoft.com/office/powerpoint/2010/main" val="33295425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3714" y="810402"/>
            <a:ext cx="5772646" cy="1325563"/>
          </a:xfrm>
        </p:spPr>
        <p:txBody>
          <a:bodyPr>
            <a:normAutofit fontScale="90000"/>
          </a:bodyPr>
          <a:lstStyle/>
          <a:p>
            <a:r>
              <a:rPr lang="cs-CZ" sz="3600" dirty="0">
                <a:solidFill>
                  <a:srgbClr val="222222"/>
                </a:solidFill>
                <a:latin typeface="arial" panose="020B0604020202020204" pitchFamily="34" charset="0"/>
              </a:rPr>
              <a:t>Podíl makro-, </a:t>
            </a:r>
            <a:r>
              <a:rPr lang="cs-CZ" sz="3600" dirty="0" err="1">
                <a:solidFill>
                  <a:srgbClr val="222222"/>
                </a:solidFill>
                <a:latin typeface="arial" panose="020B0604020202020204" pitchFamily="34" charset="0"/>
              </a:rPr>
              <a:t>mezo</a:t>
            </a:r>
            <a:r>
              <a:rPr lang="cs-CZ" sz="3600" dirty="0">
                <a:solidFill>
                  <a:srgbClr val="222222"/>
                </a:solidFill>
                <a:latin typeface="arial" panose="020B0604020202020204" pitchFamily="34" charset="0"/>
              </a:rPr>
              <a:t>- a mikrofauny na rozkladu rostlinného opadu</a:t>
            </a:r>
            <a:endParaRPr lang="cs-CZ" sz="3600" dirty="0"/>
          </a:p>
        </p:txBody>
      </p:sp>
      <p:pic>
        <p:nvPicPr>
          <p:cNvPr id="4" name="Zástupný symbol pro obsah 3"/>
          <p:cNvPicPr>
            <a:picLocks noGrp="1" noChangeAspect="1"/>
          </p:cNvPicPr>
          <p:nvPr>
            <p:ph idx="1"/>
          </p:nvPr>
        </p:nvPicPr>
        <p:blipFill>
          <a:blip r:embed="rId2"/>
          <a:stretch>
            <a:fillRect/>
          </a:stretch>
        </p:blipFill>
        <p:spPr>
          <a:xfrm>
            <a:off x="6291741" y="150442"/>
            <a:ext cx="5722679" cy="4811172"/>
          </a:xfrm>
          <a:prstGeom prst="rect">
            <a:avLst/>
          </a:prstGeom>
        </p:spPr>
      </p:pic>
      <p:sp>
        <p:nvSpPr>
          <p:cNvPr id="5" name="Obdélník 4"/>
          <p:cNvSpPr/>
          <p:nvPr/>
        </p:nvSpPr>
        <p:spPr>
          <a:xfrm>
            <a:off x="166977" y="5006032"/>
            <a:ext cx="11847443" cy="1815882"/>
          </a:xfrm>
          <a:prstGeom prst="rect">
            <a:avLst/>
          </a:prstGeom>
        </p:spPr>
        <p:txBody>
          <a:bodyPr wrap="square">
            <a:spAutoFit/>
          </a:bodyPr>
          <a:lstStyle/>
          <a:p>
            <a:r>
              <a:rPr lang="cs-CZ" sz="1600" dirty="0">
                <a:solidFill>
                  <a:srgbClr val="222222"/>
                </a:solidFill>
                <a:latin typeface="arial" panose="020B0604020202020204" pitchFamily="34" charset="0"/>
              </a:rPr>
              <a:t>Podíl makro-, </a:t>
            </a:r>
            <a:r>
              <a:rPr lang="cs-CZ" sz="1600" dirty="0" err="1">
                <a:solidFill>
                  <a:srgbClr val="222222"/>
                </a:solidFill>
                <a:latin typeface="arial" panose="020B0604020202020204" pitchFamily="34" charset="0"/>
              </a:rPr>
              <a:t>mezo</a:t>
            </a:r>
            <a:r>
              <a:rPr lang="cs-CZ" sz="1600" dirty="0">
                <a:solidFill>
                  <a:srgbClr val="222222"/>
                </a:solidFill>
                <a:latin typeface="arial" panose="020B0604020202020204" pitchFamily="34" charset="0"/>
              </a:rPr>
              <a:t>- a mikrofauny na rozkladu rostlinného opadu s následnou akumulací půdní organické hmoty v závislosti na typu suchozemského biomu. </a:t>
            </a:r>
            <a:r>
              <a:rPr lang="cs-CZ" sz="1600" b="1" dirty="0">
                <a:solidFill>
                  <a:srgbClr val="222222"/>
                </a:solidFill>
                <a:latin typeface="arial" panose="020B0604020202020204" pitchFamily="34" charset="0"/>
              </a:rPr>
              <a:t>V tropických oblastech je rychlost rozkladu opadu vysoká s minimální akumulací půdní organické hmoty, nejvíce z rozkladu profituje </a:t>
            </a:r>
            <a:r>
              <a:rPr lang="cs-CZ" sz="1600" b="1" dirty="0" err="1">
                <a:solidFill>
                  <a:srgbClr val="222222"/>
                </a:solidFill>
                <a:latin typeface="arial" panose="020B0604020202020204" pitchFamily="34" charset="0"/>
              </a:rPr>
              <a:t>makrofauna</a:t>
            </a:r>
            <a:r>
              <a:rPr lang="cs-CZ" sz="1600" dirty="0">
                <a:solidFill>
                  <a:srgbClr val="222222"/>
                </a:solidFill>
                <a:latin typeface="arial" panose="020B0604020202020204" pitchFamily="34" charset="0"/>
              </a:rPr>
              <a:t>. Rychlost rozkladu opadu postupně </a:t>
            </a:r>
            <a:r>
              <a:rPr lang="cs-CZ" sz="1600" b="1" dirty="0">
                <a:solidFill>
                  <a:srgbClr val="222222"/>
                </a:solidFill>
                <a:latin typeface="arial" panose="020B0604020202020204" pitchFamily="34" charset="0"/>
              </a:rPr>
              <a:t>klesá a akumulace půdní organické hmoty narůstá se zvyšující se zeměpisnou šířkou</a:t>
            </a:r>
            <a:r>
              <a:rPr lang="cs-CZ" sz="1600" dirty="0">
                <a:solidFill>
                  <a:srgbClr val="222222"/>
                </a:solidFill>
                <a:latin typeface="arial" panose="020B0604020202020204" pitchFamily="34" charset="0"/>
              </a:rPr>
              <a:t> (tedy obecně se změnou klimatických charakteristik, zejména </a:t>
            </a:r>
            <a:r>
              <a:rPr lang="cs-CZ" sz="1600" b="1" dirty="0">
                <a:solidFill>
                  <a:srgbClr val="222222"/>
                </a:solidFill>
                <a:latin typeface="arial" panose="020B0604020202020204" pitchFamily="34" charset="0"/>
              </a:rPr>
              <a:t>s klesající teplotou a nárůstem srážek</a:t>
            </a:r>
            <a:r>
              <a:rPr lang="cs-CZ" sz="1600" dirty="0">
                <a:solidFill>
                  <a:srgbClr val="222222"/>
                </a:solidFill>
                <a:latin typeface="arial" panose="020B0604020202020204" pitchFamily="34" charset="0"/>
              </a:rPr>
              <a:t>). Zároveň </a:t>
            </a:r>
            <a:r>
              <a:rPr lang="cs-CZ" sz="1600" b="1" dirty="0">
                <a:solidFill>
                  <a:srgbClr val="222222"/>
                </a:solidFill>
                <a:latin typeface="arial" panose="020B0604020202020204" pitchFamily="34" charset="0"/>
              </a:rPr>
              <a:t>stoupá podíl </a:t>
            </a:r>
            <a:r>
              <a:rPr lang="cs-CZ" sz="1600" b="1" dirty="0" err="1">
                <a:solidFill>
                  <a:srgbClr val="222222"/>
                </a:solidFill>
                <a:latin typeface="arial" panose="020B0604020202020204" pitchFamily="34" charset="0"/>
              </a:rPr>
              <a:t>mezofauny</a:t>
            </a:r>
            <a:r>
              <a:rPr lang="cs-CZ" sz="1600" b="1" dirty="0">
                <a:solidFill>
                  <a:srgbClr val="222222"/>
                </a:solidFill>
                <a:latin typeface="arial" panose="020B0604020202020204" pitchFamily="34" charset="0"/>
              </a:rPr>
              <a:t> a mikrofauny na rozkladu rostlinného opadu</a:t>
            </a:r>
            <a:r>
              <a:rPr lang="cs-CZ" sz="1600" dirty="0">
                <a:solidFill>
                  <a:srgbClr val="222222"/>
                </a:solidFill>
                <a:latin typeface="arial" panose="020B0604020202020204" pitchFamily="34" charset="0"/>
              </a:rPr>
              <a:t>. </a:t>
            </a:r>
            <a:r>
              <a:rPr lang="cs-CZ" sz="1600" dirty="0" err="1">
                <a:solidFill>
                  <a:srgbClr val="222222"/>
                </a:solidFill>
                <a:latin typeface="arial" panose="020B0604020202020204" pitchFamily="34" charset="0"/>
              </a:rPr>
              <a:t>Mezofauna</a:t>
            </a:r>
            <a:r>
              <a:rPr lang="cs-CZ" sz="1600" dirty="0">
                <a:solidFill>
                  <a:srgbClr val="222222"/>
                </a:solidFill>
                <a:latin typeface="arial" panose="020B0604020202020204" pitchFamily="34" charset="0"/>
              </a:rPr>
              <a:t> z rozkladu nejvíce profituje v lesích mírného pásu. V tundře se podíl všech skupin vyrovnává, v polárních oblastech je nejvýznamnějším rozkladačem </a:t>
            </a:r>
            <a:r>
              <a:rPr lang="cs-CZ" sz="1600" dirty="0" smtClean="0">
                <a:solidFill>
                  <a:srgbClr val="222222"/>
                </a:solidFill>
                <a:latin typeface="arial" panose="020B0604020202020204" pitchFamily="34" charset="0"/>
              </a:rPr>
              <a:t>mikrofauna.</a:t>
            </a:r>
            <a:endParaRPr lang="cs-CZ" sz="1600" dirty="0"/>
          </a:p>
        </p:txBody>
      </p:sp>
    </p:spTree>
    <p:extLst>
      <p:ext uri="{BB962C8B-B14F-4D97-AF65-F5344CB8AC3E}">
        <p14:creationId xmlns:p14="http://schemas.microsoft.com/office/powerpoint/2010/main" val="19865953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bdélník 1"/>
          <p:cNvSpPr>
            <a:spLocks noChangeArrowheads="1"/>
          </p:cNvSpPr>
          <p:nvPr/>
        </p:nvSpPr>
        <p:spPr bwMode="auto">
          <a:xfrm>
            <a:off x="844647" y="6"/>
            <a:ext cx="8647112"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000" dirty="0">
                <a:latin typeface="+mn-lt"/>
              </a:rPr>
              <a:t>Rostliny a </a:t>
            </a:r>
            <a:r>
              <a:rPr lang="cs-CZ" altLang="cs-CZ" sz="4000" dirty="0" smtClean="0">
                <a:latin typeface="+mn-lt"/>
              </a:rPr>
              <a:t>vlastnosti půdy</a:t>
            </a:r>
          </a:p>
          <a:p>
            <a:pPr algn="ctr">
              <a:spcBef>
                <a:spcPct val="0"/>
              </a:spcBef>
              <a:buFontTx/>
              <a:buNone/>
            </a:pPr>
            <a:r>
              <a:rPr lang="cs-CZ" altLang="cs-CZ" sz="3000" dirty="0" smtClean="0">
                <a:latin typeface="+mn-lt"/>
              </a:rPr>
              <a:t>I. </a:t>
            </a:r>
            <a:r>
              <a:rPr lang="cs-CZ" altLang="cs-CZ" sz="3000" dirty="0">
                <a:latin typeface="+mn-lt"/>
              </a:rPr>
              <a:t>p</a:t>
            </a:r>
            <a:r>
              <a:rPr lang="cs-CZ" altLang="cs-CZ" sz="3000" dirty="0" smtClean="0">
                <a:latin typeface="+mn-lt"/>
              </a:rPr>
              <a:t>řítomnost půdy</a:t>
            </a:r>
            <a:endParaRPr lang="cs-CZ" altLang="cs-CZ" sz="3000" dirty="0">
              <a:latin typeface="+mn-lt"/>
            </a:endParaRPr>
          </a:p>
          <a:p>
            <a:pPr>
              <a:spcBef>
                <a:spcPct val="0"/>
              </a:spcBef>
              <a:buNone/>
            </a:pPr>
            <a:endParaRPr lang="cs-CZ" altLang="cs-CZ" sz="2800" b="1" i="1" dirty="0"/>
          </a:p>
          <a:p>
            <a:pPr>
              <a:spcBef>
                <a:spcPct val="0"/>
              </a:spcBef>
              <a:buFontTx/>
              <a:buNone/>
            </a:pPr>
            <a:endParaRPr lang="cs-CZ" altLang="cs-CZ" sz="2000" dirty="0">
              <a:cs typeface="Times New Roman" panose="02020603050405020304" pitchFamily="18" charset="0"/>
            </a:endParaRPr>
          </a:p>
          <a:p>
            <a:pPr>
              <a:spcBef>
                <a:spcPct val="0"/>
              </a:spcBef>
              <a:buFontTx/>
              <a:buNone/>
            </a:pPr>
            <a:r>
              <a:rPr lang="cs-CZ" altLang="cs-CZ" sz="2800" dirty="0">
                <a:cs typeface="Times New Roman" panose="02020603050405020304" pitchFamily="18" charset="0"/>
              </a:rPr>
              <a:t> </a:t>
            </a:r>
            <a:endParaRPr lang="cs-CZ" altLang="cs-CZ" sz="1100" dirty="0">
              <a:cs typeface="Times New Roman" panose="02020603050405020304" pitchFamily="18" charset="0"/>
            </a:endParaRPr>
          </a:p>
        </p:txBody>
      </p:sp>
      <p:sp>
        <p:nvSpPr>
          <p:cNvPr id="3" name="Obdélník 2"/>
          <p:cNvSpPr/>
          <p:nvPr/>
        </p:nvSpPr>
        <p:spPr>
          <a:xfrm>
            <a:off x="238541" y="1147040"/>
            <a:ext cx="9636980" cy="2031325"/>
          </a:xfrm>
          <a:prstGeom prst="rect">
            <a:avLst/>
          </a:prstGeom>
        </p:spPr>
        <p:txBody>
          <a:bodyPr wrap="square">
            <a:spAutoFit/>
          </a:bodyPr>
          <a:lstStyle/>
          <a:p>
            <a:r>
              <a:rPr lang="cs-CZ" b="1" dirty="0" err="1">
                <a:solidFill>
                  <a:srgbClr val="202122"/>
                </a:solidFill>
                <a:latin typeface="Arial" panose="020B0604020202020204" pitchFamily="34" charset="0"/>
              </a:rPr>
              <a:t>Chasmofyty</a:t>
            </a:r>
            <a:r>
              <a:rPr lang="cs-CZ" dirty="0">
                <a:solidFill>
                  <a:srgbClr val="202122"/>
                </a:solidFill>
                <a:latin typeface="Arial" panose="020B0604020202020204" pitchFamily="34" charset="0"/>
              </a:rPr>
              <a:t> jsou </a:t>
            </a:r>
            <a:r>
              <a:rPr lang="cs-CZ" dirty="0" err="1">
                <a:solidFill>
                  <a:srgbClr val="202122"/>
                </a:solidFill>
                <a:latin typeface="Arial" panose="020B0604020202020204" pitchFamily="34" charset="0"/>
              </a:rPr>
              <a:t>petrofyty</a:t>
            </a:r>
            <a:r>
              <a:rPr lang="cs-CZ" dirty="0">
                <a:solidFill>
                  <a:srgbClr val="202122"/>
                </a:solidFill>
                <a:latin typeface="Arial" panose="020B0604020202020204" pitchFamily="34" charset="0"/>
              </a:rPr>
              <a:t> rostoucí ve štěrbinách skal, vyplněných sypkým materiálem. Jedná se o byliny, keříky i stromy. </a:t>
            </a:r>
            <a:r>
              <a:rPr lang="cs-CZ" dirty="0" err="1">
                <a:solidFill>
                  <a:srgbClr val="202122"/>
                </a:solidFill>
                <a:latin typeface="Arial" panose="020B0604020202020204" pitchFamily="34" charset="0"/>
              </a:rPr>
              <a:t>Chasmofyty</a:t>
            </a:r>
            <a:r>
              <a:rPr lang="cs-CZ" dirty="0">
                <a:solidFill>
                  <a:srgbClr val="202122"/>
                </a:solidFill>
                <a:latin typeface="Arial" panose="020B0604020202020204" pitchFamily="34" charset="0"/>
              </a:rPr>
              <a:t> tímto způsobem zakořenění napomáhají </a:t>
            </a:r>
            <a:r>
              <a:rPr lang="cs-CZ" dirty="0" smtClean="0">
                <a:solidFill>
                  <a:srgbClr val="202122"/>
                </a:solidFill>
                <a:latin typeface="Arial" panose="020B0604020202020204" pitchFamily="34" charset="0"/>
              </a:rPr>
              <a:t>zvětrávání</a:t>
            </a:r>
            <a:r>
              <a:rPr lang="cs-CZ" dirty="0">
                <a:solidFill>
                  <a:srgbClr val="202122"/>
                </a:solidFill>
                <a:latin typeface="Arial" panose="020B0604020202020204" pitchFamily="34" charset="0"/>
              </a:rPr>
              <a:t> hornin.</a:t>
            </a:r>
          </a:p>
          <a:p>
            <a:r>
              <a:rPr lang="cs-CZ" b="1" dirty="0" err="1">
                <a:solidFill>
                  <a:srgbClr val="202122"/>
                </a:solidFill>
                <a:latin typeface="Arial" panose="020B0604020202020204" pitchFamily="34" charset="0"/>
              </a:rPr>
              <a:t>Chasmofilní</a:t>
            </a:r>
            <a:r>
              <a:rPr lang="cs-CZ" b="1" dirty="0">
                <a:solidFill>
                  <a:srgbClr val="202122"/>
                </a:solidFill>
                <a:latin typeface="Arial" panose="020B0604020202020204" pitchFamily="34" charset="0"/>
              </a:rPr>
              <a:t> společenstva </a:t>
            </a:r>
            <a:r>
              <a:rPr lang="cs-CZ" dirty="0">
                <a:solidFill>
                  <a:srgbClr val="202122"/>
                </a:solidFill>
                <a:latin typeface="Arial" panose="020B0604020202020204" pitchFamily="34" charset="0"/>
              </a:rPr>
              <a:t>lze pozorovat </a:t>
            </a:r>
            <a:r>
              <a:rPr lang="cs-CZ" b="1" dirty="0">
                <a:solidFill>
                  <a:srgbClr val="202122"/>
                </a:solidFill>
                <a:latin typeface="Arial" panose="020B0604020202020204" pitchFamily="34" charset="0"/>
              </a:rPr>
              <a:t>na vápencích</a:t>
            </a:r>
            <a:r>
              <a:rPr lang="cs-CZ" dirty="0">
                <a:solidFill>
                  <a:srgbClr val="202122"/>
                </a:solidFill>
                <a:latin typeface="Arial" panose="020B0604020202020204" pitchFamily="34" charset="0"/>
              </a:rPr>
              <a:t>, kde roste např. lomikámen latnatý, </a:t>
            </a:r>
            <a:r>
              <a:rPr lang="cs-CZ" dirty="0" smtClean="0">
                <a:solidFill>
                  <a:srgbClr val="202122"/>
                </a:solidFill>
                <a:latin typeface="Arial" panose="020B0604020202020204" pitchFamily="34" charset="0"/>
              </a:rPr>
              <a:t>chudina </a:t>
            </a:r>
            <a:r>
              <a:rPr lang="cs-CZ" dirty="0">
                <a:solidFill>
                  <a:srgbClr val="202122"/>
                </a:solidFill>
                <a:latin typeface="Arial" panose="020B0604020202020204" pitchFamily="34" charset="0"/>
              </a:rPr>
              <a:t>vždyzelená, </a:t>
            </a:r>
            <a:r>
              <a:rPr lang="cs-CZ" u="sng" dirty="0">
                <a:solidFill>
                  <a:srgbClr val="202122"/>
                </a:solidFill>
                <a:latin typeface="Arial" panose="020B0604020202020204" pitchFamily="34" charset="0"/>
              </a:rPr>
              <a:t>prvosenka medvědí ouško</a:t>
            </a:r>
            <a:r>
              <a:rPr lang="cs-CZ" dirty="0">
                <a:solidFill>
                  <a:srgbClr val="202122"/>
                </a:solidFill>
                <a:latin typeface="Arial" panose="020B0604020202020204" pitchFamily="34" charset="0"/>
              </a:rPr>
              <a:t> aj. </a:t>
            </a:r>
            <a:endParaRPr lang="cs-CZ" dirty="0" smtClean="0">
              <a:solidFill>
                <a:srgbClr val="202122"/>
              </a:solidFill>
              <a:latin typeface="Arial" panose="020B0604020202020204" pitchFamily="34" charset="0"/>
            </a:endParaRPr>
          </a:p>
          <a:p>
            <a:r>
              <a:rPr lang="cs-CZ" dirty="0" smtClean="0">
                <a:solidFill>
                  <a:srgbClr val="202122"/>
                </a:solidFill>
                <a:latin typeface="Arial" panose="020B0604020202020204" pitchFamily="34" charset="0"/>
              </a:rPr>
              <a:t>Druhově </a:t>
            </a:r>
            <a:r>
              <a:rPr lang="cs-CZ" dirty="0">
                <a:solidFill>
                  <a:srgbClr val="202122"/>
                </a:solidFill>
                <a:latin typeface="Arial" panose="020B0604020202020204" pitchFamily="34" charset="0"/>
              </a:rPr>
              <a:t>odlišná společenstva skalních štěrbin se nacházejí na silikátovém podkladě. Na něm roste např. zvonek okrouhlolistý, vrbovka chlumní, sleziník severní aj</a:t>
            </a:r>
            <a:endParaRPr lang="cs-CZ" b="0" i="0" dirty="0">
              <a:solidFill>
                <a:srgbClr val="202122"/>
              </a:solidFill>
              <a:effectLst/>
              <a:latin typeface="Arial" panose="020B0604020202020204" pitchFamily="34" charset="0"/>
            </a:endParaRPr>
          </a:p>
        </p:txBody>
      </p:sp>
      <p:pic>
        <p:nvPicPr>
          <p:cNvPr id="7" name="Picture 2" descr="https://cdn.myshoptet.com/usr/www.zahradnictvi-spomysl.cz/user/shop/big/90722-1_lomikamen-latnaty.jpg?63d66a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06" y="3337922"/>
            <a:ext cx="4047215" cy="2909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200648" y="6257678"/>
            <a:ext cx="1976631" cy="369332"/>
          </a:xfrm>
          <a:prstGeom prst="rect">
            <a:avLst/>
          </a:prstGeom>
          <a:noFill/>
        </p:spPr>
        <p:txBody>
          <a:bodyPr wrap="none" rtlCol="0">
            <a:spAutoFit/>
          </a:bodyPr>
          <a:lstStyle/>
          <a:p>
            <a:r>
              <a:rPr lang="cs-CZ" dirty="0" smtClean="0"/>
              <a:t>Lomikámen latnatý</a:t>
            </a:r>
            <a:endParaRPr lang="cs-CZ" dirty="0"/>
          </a:p>
        </p:txBody>
      </p:sp>
      <p:pic>
        <p:nvPicPr>
          <p:cNvPr id="10244" name="Picture 4" descr="Draba aizoides Yellow Whitlow grass Z 3-8 - Heritage Flower 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486" y="3348210"/>
            <a:ext cx="3681455" cy="2909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90983" y="6259463"/>
            <a:ext cx="2096215" cy="369332"/>
          </a:xfrm>
          <a:prstGeom prst="rect">
            <a:avLst/>
          </a:prstGeom>
          <a:noFill/>
        </p:spPr>
        <p:txBody>
          <a:bodyPr wrap="none" rtlCol="0">
            <a:spAutoFit/>
          </a:bodyPr>
          <a:lstStyle/>
          <a:p>
            <a:r>
              <a:rPr lang="cs-CZ" dirty="0" smtClean="0"/>
              <a:t>Chudina vždyzelená</a:t>
            </a:r>
            <a:endParaRPr lang="cs-CZ" dirty="0"/>
          </a:p>
        </p:txBody>
      </p:sp>
      <p:pic>
        <p:nvPicPr>
          <p:cNvPr id="12"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9405" y="3337922"/>
            <a:ext cx="3541161" cy="289918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8832364" y="6265829"/>
            <a:ext cx="3114955" cy="338554"/>
          </a:xfrm>
          <a:prstGeom prst="rect">
            <a:avLst/>
          </a:prstGeom>
        </p:spPr>
        <p:txBody>
          <a:bodyPr wrap="none">
            <a:spAutoFit/>
          </a:bodyPr>
          <a:lstStyle/>
          <a:p>
            <a:r>
              <a:rPr lang="cs-CZ" sz="1600" dirty="0" err="1">
                <a:solidFill>
                  <a:srgbClr val="202122"/>
                </a:solidFill>
                <a:latin typeface="Arial" panose="020B0604020202020204" pitchFamily="34" charset="0"/>
              </a:rPr>
              <a:t>Chasmofyt</a:t>
            </a:r>
            <a:r>
              <a:rPr lang="cs-CZ" sz="1600" dirty="0">
                <a:solidFill>
                  <a:srgbClr val="202122"/>
                </a:solidFill>
                <a:latin typeface="Arial" panose="020B0604020202020204" pitchFamily="34" charset="0"/>
              </a:rPr>
              <a:t> z čeledi </a:t>
            </a:r>
            <a:r>
              <a:rPr lang="cs-CZ" sz="1600" u="sng" dirty="0">
                <a:latin typeface="Arial" panose="020B0604020202020204" pitchFamily="34" charset="0"/>
              </a:rPr>
              <a:t>hvozdíkovité</a:t>
            </a:r>
            <a:endParaRPr lang="cs-CZ" sz="1600" dirty="0"/>
          </a:p>
        </p:txBody>
      </p:sp>
      <p:pic>
        <p:nvPicPr>
          <p:cNvPr id="15" name="Picture 6" descr="https://upload.wikimedia.org/wikipedia/commons/thumb/a/ad/Starr_040514-0025_Doryopteris_decipiens.jpg/1200px-Starr_040514-0025_Doryopteris_decipie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85248" y="51052"/>
            <a:ext cx="2405318" cy="320709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9756251" y="-87461"/>
            <a:ext cx="2099806" cy="369332"/>
          </a:xfrm>
          <a:prstGeom prst="rect">
            <a:avLst/>
          </a:prstGeom>
          <a:noFill/>
        </p:spPr>
        <p:txBody>
          <a:bodyPr wrap="none" rtlCol="0">
            <a:spAutoFit/>
          </a:bodyPr>
          <a:lstStyle/>
          <a:p>
            <a:r>
              <a:rPr lang="cs-CZ" dirty="0" err="1"/>
              <a:t>D</a:t>
            </a:r>
            <a:r>
              <a:rPr lang="cs-CZ" dirty="0" err="1" smtClean="0"/>
              <a:t>orypteris</a:t>
            </a:r>
            <a:r>
              <a:rPr lang="cs-CZ" dirty="0" smtClean="0"/>
              <a:t> </a:t>
            </a:r>
            <a:r>
              <a:rPr lang="cs-CZ" dirty="0" err="1" smtClean="0"/>
              <a:t>recipiens</a:t>
            </a:r>
            <a:endParaRPr lang="cs-CZ" dirty="0"/>
          </a:p>
        </p:txBody>
      </p:sp>
    </p:spTree>
    <p:extLst>
      <p:ext uri="{BB962C8B-B14F-4D97-AF65-F5344CB8AC3E}">
        <p14:creationId xmlns:p14="http://schemas.microsoft.com/office/powerpoint/2010/main" val="39822431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197"/>
            <a:ext cx="10515600" cy="907084"/>
          </a:xfrm>
        </p:spPr>
        <p:txBody>
          <a:bodyPr>
            <a:normAutofit fontScale="90000"/>
          </a:bodyPr>
          <a:lstStyle/>
          <a:p>
            <a:pPr algn="ctr"/>
            <a:r>
              <a:rPr lang="cs-CZ" altLang="cs-CZ" sz="4000" dirty="0" smtClean="0">
                <a:latin typeface="+mn-lt"/>
                <a:cs typeface="Times New Roman" panose="02020603050405020304" pitchFamily="18" charset="0"/>
              </a:rPr>
              <a:t/>
            </a:r>
            <a:br>
              <a:rPr lang="cs-CZ" altLang="cs-CZ" sz="4000" dirty="0" smtClean="0">
                <a:latin typeface="+mn-lt"/>
                <a:cs typeface="Times New Roman" panose="02020603050405020304" pitchFamily="18" charset="0"/>
              </a:rPr>
            </a:br>
            <a:r>
              <a:rPr lang="cs-CZ" altLang="cs-CZ" sz="4000" dirty="0" smtClean="0">
                <a:latin typeface="+mn-lt"/>
                <a:cs typeface="Times New Roman" panose="02020603050405020304" pitchFamily="18" charset="0"/>
              </a:rPr>
              <a:t>II</a:t>
            </a:r>
            <a:r>
              <a:rPr lang="cs-CZ" altLang="cs-CZ" sz="4000" dirty="0">
                <a:latin typeface="+mn-lt"/>
                <a:cs typeface="Times New Roman" panose="02020603050405020304" pitchFamily="18" charset="0"/>
              </a:rPr>
              <a:t>. Rostliny, minerální bohatost a pH půdy</a:t>
            </a:r>
            <a:r>
              <a:rPr lang="cs-CZ" altLang="cs-CZ" b="1" i="1" dirty="0">
                <a:solidFill>
                  <a:srgbClr val="FFC000"/>
                </a:solidFill>
                <a:cs typeface="Times New Roman" panose="02020603050405020304" pitchFamily="18" charset="0"/>
              </a:rPr>
              <a:t/>
            </a:r>
            <a:br>
              <a:rPr lang="cs-CZ" altLang="cs-CZ" b="1" i="1" dirty="0">
                <a:solidFill>
                  <a:srgbClr val="FFC000"/>
                </a:solidFill>
                <a:cs typeface="Times New Roman" panose="02020603050405020304" pitchFamily="18" charset="0"/>
              </a:rPr>
            </a:br>
            <a:endParaRPr lang="cs-CZ" dirty="0"/>
          </a:p>
        </p:txBody>
      </p:sp>
      <p:sp>
        <p:nvSpPr>
          <p:cNvPr id="3" name="Zástupný symbol pro obsah 2"/>
          <p:cNvSpPr>
            <a:spLocks noGrp="1"/>
          </p:cNvSpPr>
          <p:nvPr>
            <p:ph idx="1"/>
          </p:nvPr>
        </p:nvSpPr>
        <p:spPr>
          <a:xfrm>
            <a:off x="222637" y="1229277"/>
            <a:ext cx="11783833" cy="4351338"/>
          </a:xfrm>
        </p:spPr>
        <p:txBody>
          <a:bodyPr/>
          <a:lstStyle/>
          <a:p>
            <a:pPr>
              <a:spcBef>
                <a:spcPct val="0"/>
              </a:spcBef>
              <a:buFontTx/>
              <a:buNone/>
            </a:pPr>
            <a:r>
              <a:rPr lang="cs-CZ" altLang="cs-CZ" sz="2400" b="1" dirty="0">
                <a:cs typeface="Times New Roman" panose="02020603050405020304" pitchFamily="18" charset="0"/>
              </a:rPr>
              <a:t>Rostliny reagují citlivě na pH půdy. Půdní reakce je jedním z nejvýznamnějších faktorů, které ovlivňují rozšíření rostlin</a:t>
            </a:r>
            <a:r>
              <a:rPr lang="cs-CZ" altLang="cs-CZ" sz="2400" dirty="0">
                <a:cs typeface="Times New Roman" panose="02020603050405020304" pitchFamily="18" charset="0"/>
              </a:rPr>
              <a:t>.</a:t>
            </a:r>
          </a:p>
          <a:p>
            <a:pPr>
              <a:spcBef>
                <a:spcPct val="0"/>
              </a:spcBef>
              <a:buFontTx/>
              <a:buNone/>
            </a:pPr>
            <a:endParaRPr lang="cs-CZ" altLang="cs-CZ" sz="2400" dirty="0">
              <a:cs typeface="Times New Roman" panose="02020603050405020304" pitchFamily="18" charset="0"/>
            </a:endParaRPr>
          </a:p>
          <a:p>
            <a:pPr>
              <a:spcBef>
                <a:spcPct val="0"/>
              </a:spcBef>
              <a:buFontTx/>
              <a:buNone/>
            </a:pPr>
            <a:r>
              <a:rPr lang="cs-CZ" altLang="cs-CZ" sz="2400" b="1" dirty="0" err="1">
                <a:solidFill>
                  <a:srgbClr val="FF0000"/>
                </a:solidFill>
                <a:cs typeface="Times New Roman" panose="02020603050405020304" pitchFamily="18" charset="0"/>
              </a:rPr>
              <a:t>Acidofyty</a:t>
            </a:r>
            <a:r>
              <a:rPr lang="cs-CZ" altLang="cs-CZ" sz="2400" dirty="0">
                <a:solidFill>
                  <a:srgbClr val="FF0000"/>
                </a:solidFill>
                <a:cs typeface="Times New Roman" panose="02020603050405020304" pitchFamily="18" charset="0"/>
              </a:rPr>
              <a:t> </a:t>
            </a:r>
            <a:r>
              <a:rPr lang="cs-CZ" altLang="cs-CZ" sz="2400" dirty="0">
                <a:cs typeface="Times New Roman" panose="02020603050405020304" pitchFamily="18" charset="0"/>
              </a:rPr>
              <a:t>– rostou na kyselých půdách</a:t>
            </a:r>
          </a:p>
          <a:p>
            <a:pPr>
              <a:spcBef>
                <a:spcPct val="0"/>
              </a:spcBef>
              <a:buFontTx/>
              <a:buNone/>
            </a:pPr>
            <a:r>
              <a:rPr lang="cs-CZ" altLang="cs-CZ" sz="2400" b="1" dirty="0" err="1">
                <a:solidFill>
                  <a:srgbClr val="FF0000"/>
                </a:solidFill>
                <a:cs typeface="Times New Roman" panose="02020603050405020304" pitchFamily="18" charset="0"/>
              </a:rPr>
              <a:t>Neutrofyty</a:t>
            </a:r>
            <a:r>
              <a:rPr lang="cs-CZ" altLang="cs-CZ" sz="2400" dirty="0">
                <a:solidFill>
                  <a:srgbClr val="FF0000"/>
                </a:solidFill>
                <a:cs typeface="Times New Roman" panose="02020603050405020304" pitchFamily="18" charset="0"/>
              </a:rPr>
              <a:t> </a:t>
            </a:r>
            <a:r>
              <a:rPr lang="cs-CZ" altLang="cs-CZ" sz="2400" dirty="0">
                <a:cs typeface="Times New Roman" panose="02020603050405020304" pitchFamily="18" charset="0"/>
              </a:rPr>
              <a:t>– rostou na neutrálních půdách</a:t>
            </a:r>
          </a:p>
          <a:p>
            <a:pPr>
              <a:spcBef>
                <a:spcPct val="0"/>
              </a:spcBef>
              <a:buFontTx/>
              <a:buNone/>
            </a:pPr>
            <a:r>
              <a:rPr lang="cs-CZ" altLang="cs-CZ" sz="2400" b="1" dirty="0" err="1">
                <a:solidFill>
                  <a:srgbClr val="FF0000"/>
                </a:solidFill>
                <a:cs typeface="Times New Roman" panose="02020603050405020304" pitchFamily="18" charset="0"/>
              </a:rPr>
              <a:t>Bazifyty</a:t>
            </a:r>
            <a:r>
              <a:rPr lang="cs-CZ" altLang="cs-CZ" sz="2400" dirty="0">
                <a:solidFill>
                  <a:srgbClr val="FF0000"/>
                </a:solidFill>
                <a:cs typeface="Times New Roman" panose="02020603050405020304" pitchFamily="18" charset="0"/>
              </a:rPr>
              <a:t> </a:t>
            </a:r>
            <a:r>
              <a:rPr lang="cs-CZ" altLang="cs-CZ" sz="2400" dirty="0">
                <a:cs typeface="Times New Roman" panose="02020603050405020304" pitchFamily="18" charset="0"/>
              </a:rPr>
              <a:t>– rostou na bazických půdách. Velká část </a:t>
            </a:r>
            <a:r>
              <a:rPr lang="cs-CZ" altLang="cs-CZ" sz="2400" dirty="0" err="1">
                <a:cs typeface="Times New Roman" panose="02020603050405020304" pitchFamily="18" charset="0"/>
              </a:rPr>
              <a:t>bazifytů</a:t>
            </a:r>
            <a:r>
              <a:rPr lang="cs-CZ" altLang="cs-CZ" sz="2400" dirty="0">
                <a:cs typeface="Times New Roman" panose="02020603050405020304" pitchFamily="18" charset="0"/>
              </a:rPr>
              <a:t> u nás jsou </a:t>
            </a:r>
            <a:r>
              <a:rPr lang="cs-CZ" altLang="cs-CZ" sz="2400" b="1" dirty="0" err="1">
                <a:solidFill>
                  <a:srgbClr val="FF0000"/>
                </a:solidFill>
                <a:cs typeface="Times New Roman" panose="02020603050405020304" pitchFamily="18" charset="0"/>
              </a:rPr>
              <a:t>kalcifyty</a:t>
            </a:r>
            <a:r>
              <a:rPr lang="cs-CZ" altLang="cs-CZ" sz="2400" dirty="0">
                <a:solidFill>
                  <a:srgbClr val="FF0000"/>
                </a:solidFill>
                <a:cs typeface="Times New Roman" panose="02020603050405020304" pitchFamily="18" charset="0"/>
              </a:rPr>
              <a:t> </a:t>
            </a:r>
            <a:r>
              <a:rPr lang="cs-CZ" altLang="cs-CZ" sz="2400" dirty="0">
                <a:cs typeface="Times New Roman" panose="02020603050405020304" pitchFamily="18" charset="0"/>
              </a:rPr>
              <a:t>(rostou na půdách bohatých vápníkem).</a:t>
            </a:r>
          </a:p>
          <a:p>
            <a:endParaRPr lang="cs-CZ" sz="2400" dirty="0"/>
          </a:p>
        </p:txBody>
      </p:sp>
      <p:pic>
        <p:nvPicPr>
          <p:cNvPr id="41986" name="Picture 2" descr="Jak využít vřes obecný jako léčivku | rady a tipy | hobbys.c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029" y="3659091"/>
            <a:ext cx="5263764" cy="293553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5883964" y="3659091"/>
            <a:ext cx="5979381" cy="2935536"/>
          </a:xfrm>
          <a:prstGeom prst="rect">
            <a:avLst/>
          </a:prstGeom>
        </p:spPr>
      </p:pic>
      <p:sp>
        <p:nvSpPr>
          <p:cNvPr id="6" name="TextovéPole 6"/>
          <p:cNvSpPr txBox="1">
            <a:spLocks noChangeArrowheads="1"/>
          </p:cNvSpPr>
          <p:nvPr/>
        </p:nvSpPr>
        <p:spPr bwMode="auto">
          <a:xfrm>
            <a:off x="8405645" y="6117934"/>
            <a:ext cx="3455987" cy="461962"/>
          </a:xfrm>
          <a:prstGeom prst="rect">
            <a:avLst/>
          </a:prstGeom>
          <a:solidFill>
            <a:schemeClr val="bg1">
              <a:alpha val="45882"/>
            </a:schemeClr>
          </a:solidFill>
          <a:ln>
            <a:noFill/>
          </a:ln>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dirty="0">
                <a:latin typeface="+mn-lt"/>
              </a:rPr>
              <a:t>ostřice </a:t>
            </a:r>
            <a:r>
              <a:rPr lang="cs-CZ" altLang="cs-CZ" sz="2400" dirty="0" err="1">
                <a:latin typeface="+mn-lt"/>
              </a:rPr>
              <a:t>Davallova</a:t>
            </a:r>
            <a:r>
              <a:rPr lang="cs-CZ" altLang="cs-CZ" sz="2400" dirty="0">
                <a:latin typeface="+mn-lt"/>
              </a:rPr>
              <a:t> - </a:t>
            </a:r>
            <a:r>
              <a:rPr lang="cs-CZ" altLang="cs-CZ" sz="2400" dirty="0" err="1">
                <a:latin typeface="+mn-lt"/>
              </a:rPr>
              <a:t>bazifyt</a:t>
            </a:r>
            <a:endParaRPr lang="cs-CZ" altLang="cs-CZ" sz="2400" dirty="0">
              <a:latin typeface="+mn-lt"/>
            </a:endParaRPr>
          </a:p>
        </p:txBody>
      </p:sp>
      <p:sp>
        <p:nvSpPr>
          <p:cNvPr id="5" name="TextovéPole 4"/>
          <p:cNvSpPr txBox="1"/>
          <p:nvPr/>
        </p:nvSpPr>
        <p:spPr>
          <a:xfrm>
            <a:off x="620202" y="6035042"/>
            <a:ext cx="1973041" cy="461665"/>
          </a:xfrm>
          <a:prstGeom prst="rect">
            <a:avLst/>
          </a:prstGeom>
          <a:solidFill>
            <a:schemeClr val="bg1"/>
          </a:solidFill>
        </p:spPr>
        <p:txBody>
          <a:bodyPr wrap="none" rtlCol="0">
            <a:spAutoFit/>
          </a:bodyPr>
          <a:lstStyle/>
          <a:p>
            <a:r>
              <a:rPr lang="cs-CZ" sz="2400" dirty="0" smtClean="0"/>
              <a:t>Vřes - </a:t>
            </a:r>
            <a:r>
              <a:rPr lang="cs-CZ" sz="2400" dirty="0" err="1" smtClean="0"/>
              <a:t>acidofyt</a:t>
            </a:r>
            <a:endParaRPr lang="cs-CZ" sz="2400" dirty="0"/>
          </a:p>
        </p:txBody>
      </p:sp>
    </p:spTree>
    <p:extLst>
      <p:ext uri="{BB962C8B-B14F-4D97-AF65-F5344CB8AC3E}">
        <p14:creationId xmlns:p14="http://schemas.microsoft.com/office/powerpoint/2010/main" val="81490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0351"/>
            <a:ext cx="10515600" cy="844550"/>
          </a:xfrm>
        </p:spPr>
        <p:txBody>
          <a:bodyPr>
            <a:normAutofit/>
          </a:bodyPr>
          <a:lstStyle/>
          <a:p>
            <a:pPr algn="ctr"/>
            <a:r>
              <a:rPr lang="cs-CZ" sz="4000" b="1" dirty="0" smtClean="0"/>
              <a:t>Vznik půdy – půdotvorné procesy</a:t>
            </a:r>
            <a:endParaRPr lang="cs-CZ" sz="4000" b="1" dirty="0"/>
          </a:p>
        </p:txBody>
      </p:sp>
      <p:sp>
        <p:nvSpPr>
          <p:cNvPr id="3" name="Zástupný symbol pro obsah 2"/>
          <p:cNvSpPr>
            <a:spLocks noGrp="1"/>
          </p:cNvSpPr>
          <p:nvPr>
            <p:ph idx="1"/>
          </p:nvPr>
        </p:nvSpPr>
        <p:spPr>
          <a:xfrm>
            <a:off x="971550" y="1200150"/>
            <a:ext cx="10515600" cy="5314950"/>
          </a:xfrm>
        </p:spPr>
        <p:txBody>
          <a:bodyPr>
            <a:normAutofit/>
          </a:bodyPr>
          <a:lstStyle/>
          <a:p>
            <a:pPr fontAlgn="base"/>
            <a:r>
              <a:rPr lang="cs-CZ" dirty="0"/>
              <a:t>Vlastnosti půdy jsou výsledkem půdotvorných procesů na pozadí určitého podloží, klimatu a působení organismů. </a:t>
            </a:r>
            <a:r>
              <a:rPr lang="cs-CZ" b="1" dirty="0"/>
              <a:t>Horní vrstva půdy je nejvíce ovlivněna působením vegetace a počasí </a:t>
            </a:r>
            <a:r>
              <a:rPr lang="cs-CZ" dirty="0"/>
              <a:t>(horizont O a A) a naopak </a:t>
            </a:r>
            <a:r>
              <a:rPr lang="cs-CZ" b="1" dirty="0"/>
              <a:t>spodní vrstva horizont C</a:t>
            </a:r>
            <a:r>
              <a:rPr lang="cs-CZ" dirty="0"/>
              <a:t>, podléhá působení počasí a </a:t>
            </a:r>
            <a:r>
              <a:rPr lang="cs-CZ" i="1" dirty="0"/>
              <a:t>organismů jen minimálně</a:t>
            </a:r>
            <a:r>
              <a:rPr lang="cs-CZ" dirty="0"/>
              <a:t>.</a:t>
            </a:r>
          </a:p>
          <a:p>
            <a:pPr fontAlgn="base"/>
            <a:r>
              <a:rPr lang="cs-CZ" b="1" dirty="0"/>
              <a:t>Klima je zásadní pro vznik půdy</a:t>
            </a:r>
            <a:r>
              <a:rPr lang="cs-CZ" dirty="0"/>
              <a:t>, protože ovlivňuje </a:t>
            </a:r>
            <a:r>
              <a:rPr lang="cs-CZ" b="1" dirty="0"/>
              <a:t>jak </a:t>
            </a:r>
            <a:r>
              <a:rPr lang="cs-CZ" b="1" dirty="0" err="1"/>
              <a:t>zvětrávací</a:t>
            </a:r>
            <a:r>
              <a:rPr lang="cs-CZ" b="1" dirty="0"/>
              <a:t> procesy, tak organismy, které půdu přetvářejí.</a:t>
            </a:r>
          </a:p>
          <a:p>
            <a:pPr fontAlgn="base"/>
            <a:r>
              <a:rPr lang="cs-CZ" b="1" dirty="0"/>
              <a:t>Dalšími přírodní faktory</a:t>
            </a:r>
            <a:r>
              <a:rPr lang="cs-CZ" dirty="0"/>
              <a:t>, které ovlivňují půdotvorné procesy jsou </a:t>
            </a:r>
            <a:r>
              <a:rPr lang="cs-CZ" b="1" dirty="0"/>
              <a:t>vegetace, aktivita organismů, reakce minerálů, topografie lokality, působení spodní vody</a:t>
            </a:r>
            <a:r>
              <a:rPr lang="cs-CZ" dirty="0"/>
              <a:t>. I tyto faktory v konečném důsledku mají vliv na množství vody, které se při dešti nebo tání sněhu zachytí v půdě.</a:t>
            </a:r>
          </a:p>
          <a:p>
            <a:endParaRPr lang="cs-CZ" dirty="0"/>
          </a:p>
        </p:txBody>
      </p:sp>
    </p:spTree>
    <p:extLst>
      <p:ext uri="{BB962C8B-B14F-4D97-AF65-F5344CB8AC3E}">
        <p14:creationId xmlns:p14="http://schemas.microsoft.com/office/powerpoint/2010/main" val="31187365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838200" y="1165665"/>
            <a:ext cx="10515600" cy="5521382"/>
          </a:xfrm>
        </p:spPr>
        <p:txBody>
          <a:bodyPr>
            <a:normAutofit fontScale="85000" lnSpcReduction="10000"/>
          </a:bodyPr>
          <a:lstStyle/>
          <a:p>
            <a:pPr>
              <a:spcBef>
                <a:spcPct val="0"/>
              </a:spcBef>
              <a:buFontTx/>
              <a:buNone/>
            </a:pPr>
            <a:r>
              <a:rPr lang="cs-CZ" altLang="cs-CZ" b="1" dirty="0">
                <a:cs typeface="Times New Roman" panose="02020603050405020304" pitchFamily="18" charset="0"/>
              </a:rPr>
              <a:t>Minerální látky a živiny se v půdě </a:t>
            </a:r>
            <a:r>
              <a:rPr lang="cs-CZ" altLang="cs-CZ" dirty="0">
                <a:cs typeface="Times New Roman" panose="02020603050405020304" pitchFamily="18" charset="0"/>
              </a:rPr>
              <a:t>nachází převážně ve formě, která je rostlinami nevyužitelná. </a:t>
            </a:r>
            <a:r>
              <a:rPr lang="cs-CZ" altLang="cs-CZ" b="1" dirty="0">
                <a:cs typeface="Times New Roman" panose="02020603050405020304" pitchFamily="18" charset="0"/>
              </a:rPr>
              <a:t>Jen malou část (v průměru asi </a:t>
            </a:r>
            <a:r>
              <a:rPr lang="cs-CZ" altLang="cs-CZ" b="1" dirty="0">
                <a:solidFill>
                  <a:srgbClr val="FF0000"/>
                </a:solidFill>
                <a:cs typeface="Times New Roman" panose="02020603050405020304" pitchFamily="18" charset="0"/>
              </a:rPr>
              <a:t>2%</a:t>
            </a:r>
            <a:r>
              <a:rPr lang="cs-CZ" altLang="cs-CZ" b="1" dirty="0">
                <a:cs typeface="Times New Roman" panose="02020603050405020304" pitchFamily="18" charset="0"/>
              </a:rPr>
              <a:t>) tvoří </a:t>
            </a:r>
            <a:r>
              <a:rPr lang="cs-CZ" altLang="cs-CZ" b="1" dirty="0">
                <a:solidFill>
                  <a:srgbClr val="FF0000"/>
                </a:solidFill>
                <a:cs typeface="Times New Roman" panose="02020603050405020304" pitchFamily="18" charset="0"/>
              </a:rPr>
              <a:t>přístupné živiny </a:t>
            </a:r>
            <a:r>
              <a:rPr lang="cs-CZ" altLang="cs-CZ" b="1" dirty="0">
                <a:cs typeface="Times New Roman" panose="02020603050405020304" pitchFamily="18" charset="0"/>
              </a:rPr>
              <a:t>a přístupné minerální látky</a:t>
            </a:r>
            <a:r>
              <a:rPr lang="cs-CZ" altLang="cs-CZ" dirty="0">
                <a:cs typeface="Times New Roman" panose="02020603050405020304" pitchFamily="18" charset="0"/>
              </a:rPr>
              <a:t>. Zbývající živiny jsou vázány v minerálech, těžko rozpustných sloučeninách nebo v nerozložených organických zbytcích</a:t>
            </a:r>
            <a:r>
              <a:rPr lang="cs-CZ" altLang="cs-CZ" dirty="0" smtClean="0">
                <a:cs typeface="Times New Roman" panose="02020603050405020304" pitchFamily="18" charset="0"/>
              </a:rPr>
              <a:t>.</a:t>
            </a:r>
          </a:p>
          <a:p>
            <a:pPr>
              <a:spcBef>
                <a:spcPct val="0"/>
              </a:spcBef>
              <a:buNone/>
            </a:pPr>
            <a:endParaRPr lang="cs-CZ" altLang="cs-CZ" b="1" dirty="0" smtClean="0">
              <a:cs typeface="Times New Roman" panose="02020603050405020304" pitchFamily="18" charset="0"/>
            </a:endParaRPr>
          </a:p>
          <a:p>
            <a:pPr>
              <a:spcBef>
                <a:spcPct val="0"/>
              </a:spcBef>
              <a:buNone/>
            </a:pPr>
            <a:r>
              <a:rPr lang="cs-CZ" altLang="cs-CZ" b="1" dirty="0" smtClean="0">
                <a:cs typeface="Times New Roman" panose="02020603050405020304" pitchFamily="18" charset="0"/>
              </a:rPr>
              <a:t>Rozpustné </a:t>
            </a:r>
            <a:r>
              <a:rPr lang="cs-CZ" altLang="cs-CZ" b="1" dirty="0">
                <a:cs typeface="Times New Roman" panose="02020603050405020304" pitchFamily="18" charset="0"/>
              </a:rPr>
              <a:t>anionty a kationty jsou vázány na půdní koloidy</a:t>
            </a:r>
            <a:r>
              <a:rPr lang="cs-CZ" altLang="cs-CZ" dirty="0">
                <a:cs typeface="Times New Roman" panose="02020603050405020304" pitchFamily="18" charset="0"/>
              </a:rPr>
              <a:t>: hovoříme o sorpčním komplexu. </a:t>
            </a:r>
            <a:r>
              <a:rPr lang="cs-CZ" altLang="cs-CZ" b="1" dirty="0">
                <a:solidFill>
                  <a:srgbClr val="FF0000"/>
                </a:solidFill>
                <a:cs typeface="Times New Roman" panose="02020603050405020304" pitchFamily="18" charset="0"/>
              </a:rPr>
              <a:t>Nenasycený</a:t>
            </a:r>
            <a:r>
              <a:rPr lang="cs-CZ" altLang="cs-CZ" dirty="0">
                <a:solidFill>
                  <a:srgbClr val="FF0000"/>
                </a:solidFill>
                <a:cs typeface="Times New Roman" panose="02020603050405020304" pitchFamily="18" charset="0"/>
              </a:rPr>
              <a:t> sorpční komplex </a:t>
            </a:r>
            <a:r>
              <a:rPr lang="cs-CZ" altLang="cs-CZ" dirty="0">
                <a:cs typeface="Times New Roman" panose="02020603050405020304" pitchFamily="18" charset="0"/>
              </a:rPr>
              <a:t>je takový, kde jsou na anionty navázány převážně H</a:t>
            </a:r>
            <a:r>
              <a:rPr lang="cs-CZ" altLang="cs-CZ" baseline="30000" dirty="0">
                <a:cs typeface="Times New Roman" panose="02020603050405020304" pitchFamily="18" charset="0"/>
              </a:rPr>
              <a:t>+</a:t>
            </a:r>
            <a:r>
              <a:rPr lang="cs-CZ" altLang="cs-CZ" dirty="0">
                <a:cs typeface="Times New Roman" panose="02020603050405020304" pitchFamily="18" charset="0"/>
              </a:rPr>
              <a:t> ionty (kyselé půdy). </a:t>
            </a:r>
            <a:r>
              <a:rPr lang="cs-CZ" altLang="cs-CZ" dirty="0">
                <a:solidFill>
                  <a:srgbClr val="FF0000"/>
                </a:solidFill>
                <a:cs typeface="Times New Roman" panose="02020603050405020304" pitchFamily="18" charset="0"/>
              </a:rPr>
              <a:t>Komplex </a:t>
            </a:r>
            <a:r>
              <a:rPr lang="cs-CZ" altLang="cs-CZ" b="1" dirty="0">
                <a:solidFill>
                  <a:srgbClr val="FF0000"/>
                </a:solidFill>
                <a:cs typeface="Times New Roman" panose="02020603050405020304" pitchFamily="18" charset="0"/>
              </a:rPr>
              <a:t>sorpčně nasycený</a:t>
            </a:r>
            <a:r>
              <a:rPr lang="cs-CZ" altLang="cs-CZ" dirty="0">
                <a:solidFill>
                  <a:srgbClr val="FF0000"/>
                </a:solidFill>
                <a:cs typeface="Times New Roman" panose="02020603050405020304" pitchFamily="18" charset="0"/>
              </a:rPr>
              <a:t> </a:t>
            </a:r>
            <a:r>
              <a:rPr lang="cs-CZ" altLang="cs-CZ" dirty="0">
                <a:cs typeface="Times New Roman" panose="02020603050405020304" pitchFamily="18" charset="0"/>
              </a:rPr>
              <a:t>váže velké množství dvojmocných iontů (Ca, Mg: půdy vápnité, neutrální, pro rostliny příznivé) nebo váže převážně jednomocné ionty (Na, slané alkalické půdy). </a:t>
            </a:r>
            <a:endParaRPr lang="cs-CZ" altLang="cs-CZ" dirty="0" smtClean="0">
              <a:cs typeface="Times New Roman" panose="02020603050405020304" pitchFamily="18" charset="0"/>
            </a:endParaRPr>
          </a:p>
          <a:p>
            <a:pPr>
              <a:spcBef>
                <a:spcPct val="0"/>
              </a:spcBef>
              <a:buNone/>
            </a:pPr>
            <a:endParaRPr lang="cs-CZ" altLang="cs-CZ" dirty="0">
              <a:cs typeface="Times New Roman" panose="02020603050405020304" pitchFamily="18" charset="0"/>
            </a:endParaRPr>
          </a:p>
          <a:p>
            <a:pPr>
              <a:spcBef>
                <a:spcPct val="0"/>
              </a:spcBef>
              <a:buFontTx/>
              <a:buNone/>
            </a:pPr>
            <a:r>
              <a:rPr lang="cs-CZ" altLang="cs-CZ" b="1" dirty="0">
                <a:cs typeface="Times New Roman" panose="02020603050405020304" pitchFamily="18" charset="0"/>
              </a:rPr>
              <a:t>Rostliny přijímají kationty dosti pasivně </a:t>
            </a:r>
            <a:r>
              <a:rPr lang="cs-CZ" altLang="cs-CZ" dirty="0">
                <a:cs typeface="Times New Roman" panose="02020603050405020304" pitchFamily="18" charset="0"/>
              </a:rPr>
              <a:t>(“koncentračním spádem”), proto se některé ionty, které rostlina nepotřebuje mohou v rostlině hromadit (včetně toxických látek).</a:t>
            </a:r>
          </a:p>
          <a:p>
            <a:pPr>
              <a:spcBef>
                <a:spcPct val="0"/>
              </a:spcBef>
              <a:buFontTx/>
              <a:buNone/>
            </a:pPr>
            <a:endParaRPr lang="cs-CZ" altLang="cs-CZ" dirty="0" smtClean="0">
              <a:cs typeface="Times New Roman" panose="02020603050405020304" pitchFamily="18" charset="0"/>
            </a:endParaRPr>
          </a:p>
          <a:p>
            <a:pPr>
              <a:spcBef>
                <a:spcPct val="0"/>
              </a:spcBef>
              <a:buFontTx/>
              <a:buNone/>
            </a:pPr>
            <a:r>
              <a:rPr lang="cs-CZ" altLang="cs-CZ" b="1" dirty="0" smtClean="0">
                <a:cs typeface="Times New Roman" panose="02020603050405020304" pitchFamily="18" charset="0"/>
              </a:rPr>
              <a:t>V</a:t>
            </a:r>
            <a:r>
              <a:rPr lang="cs-CZ" altLang="cs-CZ" b="1" dirty="0">
                <a:cs typeface="Times New Roman" panose="02020603050405020304" pitchFamily="18" charset="0"/>
              </a:rPr>
              <a:t> posledních desetiletích se část živin ve formě kationtů (Ca, Mg, NH</a:t>
            </a:r>
            <a:r>
              <a:rPr lang="cs-CZ" altLang="cs-CZ" b="1" baseline="-25000" dirty="0">
                <a:cs typeface="Times New Roman" panose="02020603050405020304" pitchFamily="18" charset="0"/>
              </a:rPr>
              <a:t>4</a:t>
            </a:r>
            <a:r>
              <a:rPr lang="cs-CZ" altLang="cs-CZ" b="1" dirty="0">
                <a:cs typeface="Times New Roman" panose="02020603050405020304" pitchFamily="18" charset="0"/>
              </a:rPr>
              <a:t>, K) z půdy </a:t>
            </a:r>
            <a:r>
              <a:rPr lang="cs-CZ" altLang="cs-CZ" b="1" dirty="0" err="1">
                <a:cs typeface="Times New Roman" panose="02020603050405020304" pitchFamily="18" charset="0"/>
              </a:rPr>
              <a:t>vylouhovává</a:t>
            </a:r>
            <a:r>
              <a:rPr lang="cs-CZ" altLang="cs-CZ" b="1" dirty="0">
                <a:cs typeface="Times New Roman" panose="02020603050405020304" pitchFamily="18" charset="0"/>
              </a:rPr>
              <a:t> působením kyselých dešťů</a:t>
            </a:r>
            <a:r>
              <a:rPr lang="cs-CZ" altLang="cs-CZ" dirty="0">
                <a:cs typeface="Times New Roman" panose="02020603050405020304" pitchFamily="18" charset="0"/>
              </a:rPr>
              <a:t>. Proces fungoval i dříve, vlivem vysokých koncentrací SO</a:t>
            </a:r>
            <a:r>
              <a:rPr lang="cs-CZ" altLang="cs-CZ" baseline="-25000" dirty="0">
                <a:cs typeface="Times New Roman" panose="02020603050405020304" pitchFamily="18" charset="0"/>
              </a:rPr>
              <a:t>2</a:t>
            </a:r>
            <a:r>
              <a:rPr lang="cs-CZ" altLang="cs-CZ" dirty="0">
                <a:cs typeface="Times New Roman" panose="02020603050405020304" pitchFamily="18" charset="0"/>
              </a:rPr>
              <a:t> v ovzduší se urychluje.</a:t>
            </a:r>
          </a:p>
          <a:p>
            <a:pPr>
              <a:spcBef>
                <a:spcPct val="0"/>
              </a:spcBef>
              <a:buNone/>
            </a:pPr>
            <a:endParaRPr lang="cs-CZ" altLang="cs-CZ" dirty="0">
              <a:cs typeface="Times New Roman" panose="02020603050405020304" pitchFamily="18" charset="0"/>
            </a:endParaRPr>
          </a:p>
          <a:p>
            <a:pPr>
              <a:spcBef>
                <a:spcPct val="0"/>
              </a:spcBef>
              <a:buFontTx/>
              <a:buNone/>
            </a:pPr>
            <a:endParaRPr lang="cs-CZ" altLang="cs-CZ" dirty="0">
              <a:cs typeface="Times New Roman" panose="02020603050405020304" pitchFamily="18" charset="0"/>
            </a:endParaRPr>
          </a:p>
        </p:txBody>
      </p:sp>
      <p:sp>
        <p:nvSpPr>
          <p:cNvPr id="10" name="Obdélník 1"/>
          <p:cNvSpPr>
            <a:spLocks noGrp="1" noChangeArrowheads="1"/>
          </p:cNvSpPr>
          <p:nvPr>
            <p:ph type="title"/>
          </p:nvPr>
        </p:nvSpPr>
        <p:spPr bwMode="auto">
          <a:xfrm>
            <a:off x="2639834" y="-533351"/>
            <a:ext cx="5701084" cy="266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000" dirty="0" smtClean="0">
                <a:latin typeface="+mn-lt"/>
              </a:rPr>
              <a:t/>
            </a:r>
            <a:br>
              <a:rPr lang="cs-CZ" altLang="cs-CZ" sz="4000" dirty="0" smtClean="0">
                <a:latin typeface="+mn-lt"/>
              </a:rPr>
            </a:br>
            <a:r>
              <a:rPr lang="cs-CZ" altLang="cs-CZ" sz="4000" dirty="0" smtClean="0">
                <a:latin typeface="+mn-lt"/>
              </a:rPr>
              <a:t>Rostliny </a:t>
            </a:r>
            <a:r>
              <a:rPr lang="cs-CZ" altLang="cs-CZ" sz="4000" dirty="0">
                <a:latin typeface="+mn-lt"/>
              </a:rPr>
              <a:t>a </a:t>
            </a:r>
            <a:r>
              <a:rPr lang="cs-CZ" altLang="cs-CZ" sz="4000" dirty="0" smtClean="0">
                <a:latin typeface="+mn-lt"/>
              </a:rPr>
              <a:t>vlastnosti půdy</a:t>
            </a:r>
          </a:p>
          <a:p>
            <a:pPr algn="ctr">
              <a:spcBef>
                <a:spcPct val="0"/>
              </a:spcBef>
              <a:buFontTx/>
              <a:buNone/>
            </a:pPr>
            <a:r>
              <a:rPr lang="cs-CZ" altLang="cs-CZ" sz="3000" dirty="0" smtClean="0">
                <a:latin typeface="+mn-lt"/>
              </a:rPr>
              <a:t>II. Minerální bohatost a pH</a:t>
            </a:r>
            <a:endParaRPr lang="cs-CZ" altLang="cs-CZ" sz="3000" dirty="0">
              <a:latin typeface="+mn-lt"/>
            </a:endParaRPr>
          </a:p>
          <a:p>
            <a:pPr>
              <a:spcBef>
                <a:spcPct val="0"/>
              </a:spcBef>
              <a:buNone/>
            </a:pPr>
            <a:endParaRPr lang="cs-CZ" altLang="cs-CZ" sz="2800" b="1" i="1" dirty="0"/>
          </a:p>
          <a:p>
            <a:pPr>
              <a:spcBef>
                <a:spcPct val="0"/>
              </a:spcBef>
              <a:buFontTx/>
              <a:buNone/>
            </a:pPr>
            <a:endParaRPr lang="cs-CZ" altLang="cs-CZ" sz="2000" dirty="0">
              <a:cs typeface="Times New Roman" panose="02020603050405020304" pitchFamily="18" charset="0"/>
            </a:endParaRPr>
          </a:p>
          <a:p>
            <a:pPr>
              <a:spcBef>
                <a:spcPct val="0"/>
              </a:spcBef>
              <a:buFontTx/>
              <a:buNone/>
            </a:pPr>
            <a:r>
              <a:rPr lang="cs-CZ" altLang="cs-CZ" sz="2800" dirty="0">
                <a:cs typeface="Times New Roman" panose="02020603050405020304" pitchFamily="18" charset="0"/>
              </a:rPr>
              <a:t> </a:t>
            </a:r>
            <a:endParaRPr lang="cs-CZ" altLang="cs-CZ" sz="1100" dirty="0">
              <a:cs typeface="Times New Roman" panose="02020603050405020304" pitchFamily="18" charset="0"/>
            </a:endParaRPr>
          </a:p>
        </p:txBody>
      </p:sp>
    </p:spTree>
    <p:extLst>
      <p:ext uri="{BB962C8B-B14F-4D97-AF65-F5344CB8AC3E}">
        <p14:creationId xmlns:p14="http://schemas.microsoft.com/office/powerpoint/2010/main" val="26771663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2216" y="1532962"/>
            <a:ext cx="6053999" cy="2118222"/>
          </a:xfrm>
        </p:spPr>
        <p:txBody>
          <a:bodyPr/>
          <a:lstStyle/>
          <a:p>
            <a:pPr marL="0" indent="0">
              <a:buNone/>
            </a:pPr>
            <a:r>
              <a:rPr lang="cs-CZ" altLang="cs-CZ" sz="2000" dirty="0">
                <a:cs typeface="Times New Roman" panose="02020603050405020304" pitchFamily="18" charset="0"/>
              </a:rPr>
              <a:t>Kromě půdního pH je výskyt a hojnost rostlin ovlivněn množstvím přístupných “</a:t>
            </a:r>
            <a:r>
              <a:rPr lang="cs-CZ" altLang="cs-CZ" sz="2000" b="1" dirty="0" err="1">
                <a:cs typeface="Times New Roman" panose="02020603050405020304" pitchFamily="18" charset="0"/>
              </a:rPr>
              <a:t>makroživin</a:t>
            </a:r>
            <a:r>
              <a:rPr lang="cs-CZ" altLang="cs-CZ" sz="2000" dirty="0">
                <a:cs typeface="Times New Roman" panose="02020603050405020304" pitchFamily="18" charset="0"/>
              </a:rPr>
              <a:t>” – </a:t>
            </a:r>
            <a:r>
              <a:rPr lang="cs-CZ" altLang="cs-CZ" sz="2000" b="1" dirty="0">
                <a:cs typeface="Times New Roman" panose="02020603050405020304" pitchFamily="18" charset="0"/>
              </a:rPr>
              <a:t>dusík, fosfor a draslík (N, P, K)</a:t>
            </a:r>
            <a:r>
              <a:rPr lang="cs-CZ" altLang="cs-CZ" sz="2000" dirty="0">
                <a:cs typeface="Times New Roman" panose="02020603050405020304" pitchFamily="18" charset="0"/>
              </a:rPr>
              <a:t>. Půdy s vysokým obsahem jejich přístupných forem jsou </a:t>
            </a:r>
            <a:r>
              <a:rPr lang="cs-CZ" altLang="cs-CZ" sz="2000" b="1" dirty="0">
                <a:cs typeface="Times New Roman" panose="02020603050405020304" pitchFamily="18" charset="0"/>
              </a:rPr>
              <a:t>fertilní</a:t>
            </a:r>
            <a:r>
              <a:rPr lang="cs-CZ" altLang="cs-CZ" sz="2000" dirty="0">
                <a:cs typeface="Times New Roman" panose="02020603050405020304" pitchFamily="18" charset="0"/>
              </a:rPr>
              <a:t>, vegetace je většinou velmi </a:t>
            </a:r>
            <a:r>
              <a:rPr lang="cs-CZ" altLang="cs-CZ" sz="2000" b="1" dirty="0">
                <a:cs typeface="Times New Roman" panose="02020603050405020304" pitchFamily="18" charset="0"/>
              </a:rPr>
              <a:t>produktivní </a:t>
            </a:r>
            <a:r>
              <a:rPr lang="cs-CZ" altLang="cs-CZ" sz="2000" dirty="0">
                <a:cs typeface="Times New Roman" panose="02020603050405020304" pitchFamily="18" charset="0"/>
              </a:rPr>
              <a:t>a dosahuje velké </a:t>
            </a:r>
            <a:r>
              <a:rPr lang="cs-CZ" altLang="cs-CZ" sz="2000" b="1" dirty="0">
                <a:cs typeface="Times New Roman" panose="02020603050405020304" pitchFamily="18" charset="0"/>
              </a:rPr>
              <a:t>biomasy</a:t>
            </a:r>
            <a:r>
              <a:rPr lang="cs-CZ" altLang="cs-CZ" sz="2000" dirty="0">
                <a:cs typeface="Times New Roman" panose="02020603050405020304" pitchFamily="18" charset="0"/>
              </a:rPr>
              <a:t>. Hlavní přístupné živiny souvisí s množstvím a kvalitou organické složky.</a:t>
            </a:r>
          </a:p>
          <a:p>
            <a:endParaRPr lang="cs-CZ" dirty="0"/>
          </a:p>
        </p:txBody>
      </p:sp>
      <p:sp>
        <p:nvSpPr>
          <p:cNvPr id="4" name="Obdélník 1"/>
          <p:cNvSpPr>
            <a:spLocks noGrp="1" noChangeArrowheads="1"/>
          </p:cNvSpPr>
          <p:nvPr>
            <p:ph type="title"/>
          </p:nvPr>
        </p:nvSpPr>
        <p:spPr bwMode="auto">
          <a:xfrm>
            <a:off x="273656" y="88418"/>
            <a:ext cx="6007873" cy="187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000" dirty="0">
                <a:latin typeface="+mn-lt"/>
              </a:rPr>
              <a:t>Rostliny a </a:t>
            </a:r>
            <a:r>
              <a:rPr lang="cs-CZ" altLang="cs-CZ" sz="4000" dirty="0" smtClean="0">
                <a:latin typeface="+mn-lt"/>
              </a:rPr>
              <a:t>vlastnosti půdy</a:t>
            </a:r>
          </a:p>
          <a:p>
            <a:pPr algn="ctr">
              <a:spcBef>
                <a:spcPct val="0"/>
              </a:spcBef>
              <a:buFontTx/>
              <a:buNone/>
            </a:pPr>
            <a:r>
              <a:rPr lang="cs-CZ" altLang="cs-CZ" sz="3000" dirty="0" smtClean="0">
                <a:latin typeface="+mn-lt"/>
              </a:rPr>
              <a:t>III. Základní živiny (N,P,K) </a:t>
            </a:r>
            <a:endParaRPr lang="cs-CZ" altLang="cs-CZ" sz="3000" dirty="0">
              <a:latin typeface="+mn-lt"/>
            </a:endParaRPr>
          </a:p>
          <a:p>
            <a:pPr>
              <a:spcBef>
                <a:spcPct val="0"/>
              </a:spcBef>
              <a:buNone/>
            </a:pPr>
            <a:endParaRPr lang="cs-CZ" altLang="cs-CZ" sz="2800" b="1" i="1" dirty="0"/>
          </a:p>
          <a:p>
            <a:pPr>
              <a:spcBef>
                <a:spcPct val="0"/>
              </a:spcBef>
              <a:buFontTx/>
              <a:buNone/>
            </a:pPr>
            <a:endParaRPr lang="cs-CZ" altLang="cs-CZ" sz="2000" dirty="0">
              <a:cs typeface="Times New Roman" panose="02020603050405020304" pitchFamily="18" charset="0"/>
            </a:endParaRPr>
          </a:p>
          <a:p>
            <a:pPr>
              <a:spcBef>
                <a:spcPct val="0"/>
              </a:spcBef>
              <a:buFontTx/>
              <a:buNone/>
            </a:pPr>
            <a:endParaRPr lang="cs-CZ" altLang="cs-CZ" sz="1100" dirty="0">
              <a:cs typeface="Times New Roman" panose="02020603050405020304" pitchFamily="18" charset="0"/>
            </a:endParaRPr>
          </a:p>
        </p:txBody>
      </p:sp>
      <p:sp>
        <p:nvSpPr>
          <p:cNvPr id="5" name="Obdélník 4"/>
          <p:cNvSpPr/>
          <p:nvPr/>
        </p:nvSpPr>
        <p:spPr>
          <a:xfrm>
            <a:off x="400217" y="3839947"/>
            <a:ext cx="6334537" cy="1938992"/>
          </a:xfrm>
          <a:prstGeom prst="rect">
            <a:avLst/>
          </a:prstGeom>
        </p:spPr>
        <p:txBody>
          <a:bodyPr wrap="square">
            <a:spAutoFit/>
          </a:bodyPr>
          <a:lstStyle/>
          <a:p>
            <a:pPr>
              <a:spcBef>
                <a:spcPct val="0"/>
              </a:spcBef>
              <a:buFontTx/>
              <a:buNone/>
            </a:pPr>
            <a:r>
              <a:rPr lang="cs-CZ" altLang="cs-CZ" sz="2000" dirty="0">
                <a:cs typeface="Times New Roman" panose="02020603050405020304" pitchFamily="18" charset="0"/>
              </a:rPr>
              <a:t>Rostliny náročné na </a:t>
            </a:r>
            <a:r>
              <a:rPr lang="cs-CZ" altLang="cs-CZ" sz="2000" b="1" dirty="0">
                <a:cs typeface="Times New Roman" panose="02020603050405020304" pitchFamily="18" charset="0"/>
              </a:rPr>
              <a:t>vysoký obsah těchto živin</a:t>
            </a:r>
            <a:r>
              <a:rPr lang="cs-CZ" altLang="cs-CZ" sz="2000" dirty="0">
                <a:cs typeface="Times New Roman" panose="02020603050405020304" pitchFamily="18" charset="0"/>
              </a:rPr>
              <a:t>, zejména dusíku, se označují jako </a:t>
            </a:r>
            <a:r>
              <a:rPr lang="cs-CZ" altLang="cs-CZ" sz="2000" b="1" dirty="0">
                <a:cs typeface="Times New Roman" panose="02020603050405020304" pitchFamily="18" charset="0"/>
              </a:rPr>
              <a:t>nitrofyty </a:t>
            </a:r>
            <a:r>
              <a:rPr lang="cs-CZ" altLang="cs-CZ" sz="2000" dirty="0">
                <a:cs typeface="Times New Roman" panose="02020603050405020304" pitchFamily="18" charset="0"/>
              </a:rPr>
              <a:t>(nitrogenium – dusík). Rostliny vyhýbající se dusíkatým půdám jsou </a:t>
            </a:r>
            <a:r>
              <a:rPr lang="cs-CZ" altLang="cs-CZ" sz="2000" b="1" dirty="0" err="1">
                <a:cs typeface="Times New Roman" panose="02020603050405020304" pitchFamily="18" charset="0"/>
              </a:rPr>
              <a:t>nitrofobn</a:t>
            </a:r>
            <a:r>
              <a:rPr lang="cs-CZ" altLang="cs-CZ" sz="2000" b="1" dirty="0" err="1">
                <a:solidFill>
                  <a:srgbClr val="FF0000"/>
                </a:solidFill>
                <a:cs typeface="Times New Roman" panose="02020603050405020304" pitchFamily="18" charset="0"/>
              </a:rPr>
              <a:t>í</a:t>
            </a:r>
            <a:r>
              <a:rPr lang="cs-CZ" altLang="cs-CZ" sz="2000" dirty="0">
                <a:cs typeface="Times New Roman" panose="02020603050405020304" pitchFamily="18" charset="0"/>
              </a:rPr>
              <a:t>. Na dusíkatých půdách nerostou z fyziologických důvodů (toxicita amoniakálního dusíku a fosforu) a z důvodů jejich nižší konkurenční (kompetiční) schopnosti.</a:t>
            </a:r>
          </a:p>
        </p:txBody>
      </p:sp>
      <p:pic>
        <p:nvPicPr>
          <p:cNvPr id="14338"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5082" y="88418"/>
            <a:ext cx="2778466" cy="3332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6496215" y="190834"/>
            <a:ext cx="2568272" cy="646331"/>
          </a:xfrm>
          <a:prstGeom prst="rect">
            <a:avLst/>
          </a:prstGeom>
          <a:noFill/>
        </p:spPr>
        <p:txBody>
          <a:bodyPr wrap="square" rtlCol="0">
            <a:spAutoFit/>
          </a:bodyPr>
          <a:lstStyle/>
          <a:p>
            <a:pPr algn="r"/>
            <a:r>
              <a:rPr lang="cs-CZ" dirty="0" smtClean="0"/>
              <a:t>Nitrofilní </a:t>
            </a:r>
          </a:p>
          <a:p>
            <a:pPr algn="r"/>
            <a:r>
              <a:rPr lang="cs-CZ" dirty="0" smtClean="0"/>
              <a:t>Kopřiva dvoudomá</a:t>
            </a:r>
            <a:endParaRPr lang="cs-CZ" dirty="0"/>
          </a:p>
        </p:txBody>
      </p:sp>
      <p:pic>
        <p:nvPicPr>
          <p:cNvPr id="9" name="Picture 4"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420" y="3500438"/>
            <a:ext cx="4532243" cy="31713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4772104" y="5996615"/>
            <a:ext cx="2568272" cy="646331"/>
          </a:xfrm>
          <a:prstGeom prst="rect">
            <a:avLst/>
          </a:prstGeom>
          <a:noFill/>
        </p:spPr>
        <p:txBody>
          <a:bodyPr wrap="square" rtlCol="0">
            <a:spAutoFit/>
          </a:bodyPr>
          <a:lstStyle/>
          <a:p>
            <a:pPr algn="r"/>
            <a:r>
              <a:rPr lang="cs-CZ" dirty="0" err="1" smtClean="0"/>
              <a:t>Nitrofóbní</a:t>
            </a:r>
            <a:r>
              <a:rPr lang="cs-CZ" dirty="0" smtClean="0"/>
              <a:t> </a:t>
            </a:r>
          </a:p>
          <a:p>
            <a:pPr algn="r"/>
            <a:r>
              <a:rPr lang="cs-CZ" dirty="0" smtClean="0"/>
              <a:t>Rojovník bahenní</a:t>
            </a:r>
            <a:endParaRPr lang="cs-CZ" dirty="0"/>
          </a:p>
        </p:txBody>
      </p:sp>
      <p:pic>
        <p:nvPicPr>
          <p:cNvPr id="11" name="Picture 6" descr="Atlas: nitrofilní 1 | Zahrada-c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420" y="937865"/>
            <a:ext cx="1661822" cy="2483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0030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rázek 1"/>
          <p:cNvPicPr>
            <a:picLocks noChangeAspect="1"/>
          </p:cNvPicPr>
          <p:nvPr/>
        </p:nvPicPr>
        <p:blipFill>
          <a:blip r:embed="rId2">
            <a:extLst>
              <a:ext uri="{28A0092B-C50C-407E-A947-70E740481C1C}">
                <a14:useLocalDpi xmlns:a14="http://schemas.microsoft.com/office/drawing/2010/main" val="0"/>
              </a:ext>
            </a:extLst>
          </a:blip>
          <a:srcRect t="9415" b="10551"/>
          <a:stretch>
            <a:fillRect/>
          </a:stretch>
        </p:blipFill>
        <p:spPr bwMode="auto">
          <a:xfrm>
            <a:off x="6537326" y="2100783"/>
            <a:ext cx="415448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ovéPole 2"/>
          <p:cNvSpPr txBox="1">
            <a:spLocks noChangeArrowheads="1"/>
          </p:cNvSpPr>
          <p:nvPr/>
        </p:nvSpPr>
        <p:spPr bwMode="auto">
          <a:xfrm>
            <a:off x="254442" y="508886"/>
            <a:ext cx="116089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dirty="0" smtClean="0"/>
          </a:p>
          <a:p>
            <a:pPr>
              <a:spcBef>
                <a:spcPct val="0"/>
              </a:spcBef>
              <a:buFontTx/>
              <a:buNone/>
            </a:pPr>
            <a:r>
              <a:rPr lang="cs-CZ" altLang="cs-CZ" sz="2400" dirty="0" smtClean="0">
                <a:latin typeface="+mn-lt"/>
              </a:rPr>
              <a:t>V přírodě </a:t>
            </a:r>
            <a:r>
              <a:rPr lang="cs-CZ" altLang="cs-CZ" sz="2400" b="1" dirty="0" smtClean="0">
                <a:latin typeface="+mn-lt"/>
              </a:rPr>
              <a:t>špatná dostupnost fosforu </a:t>
            </a:r>
            <a:r>
              <a:rPr lang="cs-CZ" altLang="cs-CZ" sz="2400" b="1" dirty="0">
                <a:latin typeface="+mn-lt"/>
              </a:rPr>
              <a:t>nebo </a:t>
            </a:r>
            <a:r>
              <a:rPr lang="cs-CZ" altLang="cs-CZ" sz="2400" b="1" dirty="0" smtClean="0">
                <a:latin typeface="+mn-lt"/>
              </a:rPr>
              <a:t>dusíku</a:t>
            </a:r>
            <a:r>
              <a:rPr lang="cs-CZ" altLang="cs-CZ" sz="2400" dirty="0" smtClean="0">
                <a:latin typeface="+mn-lt"/>
              </a:rPr>
              <a:t>. </a:t>
            </a:r>
            <a:r>
              <a:rPr lang="cs-CZ" altLang="cs-CZ" sz="2400" dirty="0">
                <a:latin typeface="+mn-lt"/>
              </a:rPr>
              <a:t>Příčiny jsou často v geologickém složení </a:t>
            </a:r>
            <a:r>
              <a:rPr lang="cs-CZ" altLang="cs-CZ" sz="2400" b="1" dirty="0">
                <a:latin typeface="+mn-lt"/>
              </a:rPr>
              <a:t>podloží, managementu </a:t>
            </a:r>
            <a:r>
              <a:rPr lang="cs-CZ" altLang="cs-CZ" sz="2400" dirty="0">
                <a:latin typeface="+mn-lt"/>
              </a:rPr>
              <a:t>(seč odstraňuje hlavně dusík a draslík, požáry hlavně dusík apod.) nebo v současných </a:t>
            </a:r>
            <a:r>
              <a:rPr lang="cs-CZ" altLang="cs-CZ" sz="2400" b="1" dirty="0" smtClean="0">
                <a:latin typeface="+mn-lt"/>
              </a:rPr>
              <a:t>změnách </a:t>
            </a:r>
            <a:r>
              <a:rPr lang="cs-CZ" altLang="cs-CZ" sz="2400" b="1" dirty="0">
                <a:latin typeface="+mn-lt"/>
              </a:rPr>
              <a:t>krajiny </a:t>
            </a:r>
            <a:r>
              <a:rPr lang="cs-CZ" altLang="cs-CZ" sz="2400" dirty="0">
                <a:latin typeface="+mn-lt"/>
              </a:rPr>
              <a:t>(atmosférická depozice dusíku).</a:t>
            </a:r>
          </a:p>
        </p:txBody>
      </p:sp>
      <p:sp>
        <p:nvSpPr>
          <p:cNvPr id="19460" name="TextovéPole 3"/>
          <p:cNvSpPr txBox="1">
            <a:spLocks noChangeArrowheads="1"/>
          </p:cNvSpPr>
          <p:nvPr/>
        </p:nvSpPr>
        <p:spPr bwMode="auto">
          <a:xfrm>
            <a:off x="254443" y="2354264"/>
            <a:ext cx="656863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dirty="0">
                <a:latin typeface="+mn-lt"/>
              </a:rPr>
              <a:t>Hovoříme pak o </a:t>
            </a:r>
            <a:r>
              <a:rPr lang="cs-CZ" altLang="cs-CZ" sz="2400" b="1" dirty="0">
                <a:solidFill>
                  <a:srgbClr val="FF0000"/>
                </a:solidFill>
                <a:latin typeface="+mn-lt"/>
              </a:rPr>
              <a:t>limitaci dusíkem, limitaci fosforem nebo limitaci draslíkem</a:t>
            </a:r>
            <a:r>
              <a:rPr lang="cs-CZ" altLang="cs-CZ" sz="2400" dirty="0">
                <a:latin typeface="+mn-lt"/>
              </a:rPr>
              <a:t>. Po přidání limitujícího prvku se zvýší produktivita. </a:t>
            </a:r>
            <a:endParaRPr lang="cs-CZ" altLang="cs-CZ" sz="2400" dirty="0" smtClean="0">
              <a:latin typeface="+mn-lt"/>
            </a:endParaRPr>
          </a:p>
          <a:p>
            <a:pPr>
              <a:spcBef>
                <a:spcPct val="0"/>
              </a:spcBef>
              <a:buFontTx/>
              <a:buNone/>
            </a:pPr>
            <a:endParaRPr lang="cs-CZ" altLang="cs-CZ" sz="2400" dirty="0">
              <a:latin typeface="+mn-lt"/>
            </a:endParaRPr>
          </a:p>
          <a:p>
            <a:pPr>
              <a:spcBef>
                <a:spcPct val="0"/>
              </a:spcBef>
              <a:buFontTx/>
              <a:buNone/>
            </a:pPr>
            <a:r>
              <a:rPr lang="cs-CZ" altLang="cs-CZ" sz="2400" b="1" dirty="0">
                <a:latin typeface="+mn-lt"/>
              </a:rPr>
              <a:t>Zemědělství – snaží se odstranit všechny živinové i jiné limitace</a:t>
            </a:r>
          </a:p>
          <a:p>
            <a:pPr>
              <a:spcBef>
                <a:spcPct val="0"/>
              </a:spcBef>
              <a:buFontTx/>
              <a:buNone/>
            </a:pPr>
            <a:endParaRPr lang="cs-CZ" altLang="cs-CZ" sz="2400" b="1" dirty="0">
              <a:latin typeface="+mn-lt"/>
            </a:endParaRPr>
          </a:p>
          <a:p>
            <a:pPr>
              <a:spcBef>
                <a:spcPct val="0"/>
              </a:spcBef>
              <a:buFontTx/>
              <a:buNone/>
            </a:pPr>
            <a:r>
              <a:rPr lang="cs-CZ" altLang="cs-CZ" sz="2400" b="1" dirty="0">
                <a:latin typeface="+mn-lt"/>
              </a:rPr>
              <a:t>Ochrana přírody – snaží se udržet přirozený typ limitace.</a:t>
            </a:r>
          </a:p>
        </p:txBody>
      </p:sp>
      <p:sp>
        <p:nvSpPr>
          <p:cNvPr id="19461" name="Obdélník 5"/>
          <p:cNvSpPr>
            <a:spLocks noChangeArrowheads="1"/>
          </p:cNvSpPr>
          <p:nvPr/>
        </p:nvSpPr>
        <p:spPr bwMode="auto">
          <a:xfrm>
            <a:off x="6537326" y="5999163"/>
            <a:ext cx="3895725" cy="830262"/>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400"/>
              <a:t>Jev funguje na základě </a:t>
            </a:r>
            <a:r>
              <a:rPr lang="cs-CZ" altLang="cs-CZ" sz="2400" b="1">
                <a:solidFill>
                  <a:srgbClr val="FF0000"/>
                </a:solidFill>
              </a:rPr>
              <a:t>Liebigova zákona minima</a:t>
            </a:r>
            <a:r>
              <a:rPr lang="cs-CZ" altLang="cs-CZ" sz="2400"/>
              <a:t> </a:t>
            </a:r>
          </a:p>
        </p:txBody>
      </p:sp>
      <p:sp>
        <p:nvSpPr>
          <p:cNvPr id="19462" name="TextovéPole 6"/>
          <p:cNvSpPr txBox="1">
            <a:spLocks noChangeArrowheads="1"/>
          </p:cNvSpPr>
          <p:nvPr/>
        </p:nvSpPr>
        <p:spPr bwMode="auto">
          <a:xfrm>
            <a:off x="8053388" y="5476876"/>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t>N</a:t>
            </a:r>
          </a:p>
        </p:txBody>
      </p:sp>
      <p:sp>
        <p:nvSpPr>
          <p:cNvPr id="19463" name="TextovéPole 7"/>
          <p:cNvSpPr txBox="1">
            <a:spLocks noChangeArrowheads="1"/>
          </p:cNvSpPr>
          <p:nvPr/>
        </p:nvSpPr>
        <p:spPr bwMode="auto">
          <a:xfrm>
            <a:off x="8975725" y="4724401"/>
            <a:ext cx="433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t>P</a:t>
            </a:r>
          </a:p>
        </p:txBody>
      </p:sp>
      <p:sp>
        <p:nvSpPr>
          <p:cNvPr id="19464" name="TextovéPole 8"/>
          <p:cNvSpPr txBox="1">
            <a:spLocks noChangeArrowheads="1"/>
          </p:cNvSpPr>
          <p:nvPr/>
        </p:nvSpPr>
        <p:spPr bwMode="auto">
          <a:xfrm>
            <a:off x="7104063" y="4076701"/>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t>K</a:t>
            </a:r>
          </a:p>
        </p:txBody>
      </p:sp>
      <p:sp>
        <p:nvSpPr>
          <p:cNvPr id="19465" name="TextovéPole 9"/>
          <p:cNvSpPr txBox="1">
            <a:spLocks noChangeArrowheads="1"/>
          </p:cNvSpPr>
          <p:nvPr/>
        </p:nvSpPr>
        <p:spPr bwMode="auto">
          <a:xfrm>
            <a:off x="9551989" y="3255964"/>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t>Fe</a:t>
            </a:r>
          </a:p>
        </p:txBody>
      </p:sp>
      <p:sp>
        <p:nvSpPr>
          <p:cNvPr id="19466" name="TextovéPole 10"/>
          <p:cNvSpPr txBox="1">
            <a:spLocks noChangeArrowheads="1"/>
          </p:cNvSpPr>
          <p:nvPr/>
        </p:nvSpPr>
        <p:spPr bwMode="auto">
          <a:xfrm>
            <a:off x="7175500" y="2895601"/>
            <a:ext cx="806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t>Mg</a:t>
            </a:r>
          </a:p>
        </p:txBody>
      </p:sp>
      <p:sp>
        <p:nvSpPr>
          <p:cNvPr id="19467" name="TextovéPole 11"/>
          <p:cNvSpPr txBox="1">
            <a:spLocks noChangeArrowheads="1"/>
          </p:cNvSpPr>
          <p:nvPr/>
        </p:nvSpPr>
        <p:spPr bwMode="auto">
          <a:xfrm>
            <a:off x="8472488" y="3111501"/>
            <a:ext cx="80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t>voda</a:t>
            </a:r>
          </a:p>
        </p:txBody>
      </p:sp>
      <p:sp>
        <p:nvSpPr>
          <p:cNvPr id="19468" name="TextovéPole 12"/>
          <p:cNvSpPr txBox="1">
            <a:spLocks noChangeArrowheads="1"/>
          </p:cNvSpPr>
          <p:nvPr/>
        </p:nvSpPr>
        <p:spPr bwMode="auto">
          <a:xfrm>
            <a:off x="7794625" y="3024188"/>
            <a:ext cx="647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t>Ca</a:t>
            </a:r>
          </a:p>
        </p:txBody>
      </p:sp>
      <p:sp>
        <p:nvSpPr>
          <p:cNvPr id="19469" name="TextovéPole 13"/>
          <p:cNvSpPr txBox="1">
            <a:spLocks noChangeArrowheads="1"/>
          </p:cNvSpPr>
          <p:nvPr/>
        </p:nvSpPr>
        <p:spPr bwMode="auto">
          <a:xfrm>
            <a:off x="9264650" y="2708276"/>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t>S</a:t>
            </a:r>
          </a:p>
        </p:txBody>
      </p:sp>
      <p:sp>
        <p:nvSpPr>
          <p:cNvPr id="2" name="TextovéPole 1"/>
          <p:cNvSpPr txBox="1"/>
          <p:nvPr/>
        </p:nvSpPr>
        <p:spPr>
          <a:xfrm>
            <a:off x="3716790" y="188678"/>
            <a:ext cx="4476610" cy="646331"/>
          </a:xfrm>
          <a:prstGeom prst="rect">
            <a:avLst/>
          </a:prstGeom>
          <a:noFill/>
        </p:spPr>
        <p:txBody>
          <a:bodyPr wrap="none" rtlCol="0">
            <a:spAutoFit/>
          </a:bodyPr>
          <a:lstStyle/>
          <a:p>
            <a:pPr algn="ctr"/>
            <a:r>
              <a:rPr lang="cs-CZ" sz="3600" b="1" dirty="0" smtClean="0"/>
              <a:t>Limitující faktory půdy</a:t>
            </a:r>
            <a:endParaRPr lang="cs-CZ" sz="3600" b="1" dirty="0"/>
          </a:p>
        </p:txBody>
      </p:sp>
    </p:spTree>
    <p:extLst>
      <p:ext uri="{BB962C8B-B14F-4D97-AF65-F5344CB8AC3E}">
        <p14:creationId xmlns:p14="http://schemas.microsoft.com/office/powerpoint/2010/main" val="15657173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13818"/>
          </a:xfrm>
        </p:spPr>
        <p:txBody>
          <a:bodyPr>
            <a:normAutofit/>
          </a:bodyPr>
          <a:lstStyle/>
          <a:p>
            <a:pPr algn="ctr"/>
            <a:r>
              <a:rPr lang="cs-CZ" sz="4000" b="1" dirty="0" smtClean="0"/>
              <a:t>Zákon minima a zákon tolerance</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963727" y="1359673"/>
            <a:ext cx="10264546" cy="4397071"/>
          </a:xfrm>
          <a:prstGeom prst="rect">
            <a:avLst/>
          </a:prstGeom>
        </p:spPr>
      </p:pic>
    </p:spTree>
    <p:extLst>
      <p:ext uri="{BB962C8B-B14F-4D97-AF65-F5344CB8AC3E}">
        <p14:creationId xmlns:p14="http://schemas.microsoft.com/office/powerpoint/2010/main" val="32584256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85615"/>
            <a:ext cx="10515600" cy="573129"/>
          </a:xfrm>
        </p:spPr>
        <p:txBody>
          <a:bodyPr>
            <a:normAutofit fontScale="90000"/>
          </a:bodyPr>
          <a:lstStyle/>
          <a:p>
            <a:pPr algn="ctr"/>
            <a:r>
              <a:rPr lang="cs-CZ" b="1" dirty="0" smtClean="0"/>
              <a:t/>
            </a:r>
            <a:br>
              <a:rPr lang="cs-CZ" b="1" dirty="0" smtClean="0"/>
            </a:br>
            <a:r>
              <a:rPr lang="cs-CZ" b="1" dirty="0" smtClean="0"/>
              <a:t>Přizpůsobení </a:t>
            </a:r>
            <a:r>
              <a:rPr lang="cs-CZ" b="1" dirty="0"/>
              <a:t>prostředí a přirozený výběr</a:t>
            </a:r>
            <a:br>
              <a:rPr lang="cs-CZ" b="1" dirty="0"/>
            </a:br>
            <a:endParaRPr lang="cs-CZ" dirty="0"/>
          </a:p>
        </p:txBody>
      </p:sp>
      <p:pic>
        <p:nvPicPr>
          <p:cNvPr id="4" name="Zástupný symbol pro obsah 3"/>
          <p:cNvPicPr>
            <a:picLocks noGrp="1" noChangeAspect="1"/>
          </p:cNvPicPr>
          <p:nvPr>
            <p:ph idx="1"/>
          </p:nvPr>
        </p:nvPicPr>
        <p:blipFill>
          <a:blip r:embed="rId2"/>
          <a:stretch>
            <a:fillRect/>
          </a:stretch>
        </p:blipFill>
        <p:spPr>
          <a:xfrm>
            <a:off x="1537311" y="894242"/>
            <a:ext cx="8795782" cy="5142541"/>
          </a:xfrm>
          <a:prstGeom prst="rect">
            <a:avLst/>
          </a:prstGeom>
        </p:spPr>
      </p:pic>
      <p:sp>
        <p:nvSpPr>
          <p:cNvPr id="5" name="Obdélník 4"/>
          <p:cNvSpPr/>
          <p:nvPr/>
        </p:nvSpPr>
        <p:spPr>
          <a:xfrm>
            <a:off x="1594353" y="5923925"/>
            <a:ext cx="9323386" cy="461665"/>
          </a:xfrm>
          <a:prstGeom prst="rect">
            <a:avLst/>
          </a:prstGeom>
          <a:solidFill>
            <a:schemeClr val="bg1"/>
          </a:solidFill>
        </p:spPr>
        <p:txBody>
          <a:bodyPr wrap="none">
            <a:spAutoFit/>
          </a:bodyPr>
          <a:lstStyle/>
          <a:p>
            <a:r>
              <a:rPr lang="cs-CZ" sz="2400" dirty="0" smtClean="0">
                <a:solidFill>
                  <a:srgbClr val="000000"/>
                </a:solidFill>
                <a:latin typeface="Nunito"/>
              </a:rPr>
              <a:t>    Rozsah ekologické přizpůsobivosti – viz ekologická valence      </a:t>
            </a:r>
            <a:endParaRPr lang="cs-CZ" sz="2400" dirty="0"/>
          </a:p>
        </p:txBody>
      </p:sp>
    </p:spTree>
    <p:extLst>
      <p:ext uri="{BB962C8B-B14F-4D97-AF65-F5344CB8AC3E}">
        <p14:creationId xmlns:p14="http://schemas.microsoft.com/office/powerpoint/2010/main" val="4383058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6151" y="277663"/>
            <a:ext cx="10515600" cy="779862"/>
          </a:xfrm>
        </p:spPr>
        <p:txBody>
          <a:bodyPr>
            <a:normAutofit/>
          </a:bodyPr>
          <a:lstStyle/>
          <a:p>
            <a:pPr algn="ctr"/>
            <a:r>
              <a:rPr lang="cs-CZ" sz="4000" b="1" dirty="0" err="1" smtClean="0"/>
              <a:t>Liebigův</a:t>
            </a:r>
            <a:r>
              <a:rPr lang="cs-CZ" sz="4000" b="1" dirty="0" smtClean="0"/>
              <a:t> zákon minima</a:t>
            </a:r>
            <a:endParaRPr lang="cs-CZ" sz="4000" b="1" dirty="0"/>
          </a:p>
        </p:txBody>
      </p:sp>
      <p:pic>
        <p:nvPicPr>
          <p:cNvPr id="44036" name="Picture 4" descr="minerální rovnováh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7541" y="1420039"/>
            <a:ext cx="2895873" cy="352572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97567" y="1529445"/>
            <a:ext cx="6042992" cy="3416320"/>
          </a:xfrm>
          <a:prstGeom prst="rect">
            <a:avLst/>
          </a:prstGeom>
        </p:spPr>
        <p:txBody>
          <a:bodyPr wrap="square">
            <a:spAutoFit/>
          </a:bodyPr>
          <a:lstStyle/>
          <a:p>
            <a:pPr marL="342900" indent="-342900">
              <a:buFont typeface="Arial" panose="020B0604020202020204" pitchFamily="34" charset="0"/>
              <a:buChar char="•"/>
            </a:pPr>
            <a:r>
              <a:rPr lang="cs-CZ" sz="2400" dirty="0">
                <a:solidFill>
                  <a:srgbClr val="1F1F1F"/>
                </a:solidFill>
                <a:latin typeface="Google Sans"/>
              </a:rPr>
              <a:t>Jedná se o jedno ze základních ekologických pravidel, které bylo formulováno už v roce 1840. </a:t>
            </a:r>
            <a:endParaRPr lang="cs-CZ" sz="2400" dirty="0" smtClean="0">
              <a:solidFill>
                <a:srgbClr val="1F1F1F"/>
              </a:solidFill>
              <a:latin typeface="Google Sans"/>
            </a:endParaRPr>
          </a:p>
          <a:p>
            <a:pPr marL="342900" indent="-342900">
              <a:buFont typeface="Arial" panose="020B0604020202020204" pitchFamily="34" charset="0"/>
              <a:buChar char="•"/>
            </a:pPr>
            <a:endParaRPr lang="cs-CZ" sz="2400" dirty="0">
              <a:solidFill>
                <a:srgbClr val="1F1F1F"/>
              </a:solidFill>
              <a:latin typeface="Google Sans"/>
            </a:endParaRPr>
          </a:p>
          <a:p>
            <a:pPr marL="342900" indent="-342900">
              <a:buFont typeface="Arial" panose="020B0604020202020204" pitchFamily="34" charset="0"/>
              <a:buChar char="•"/>
            </a:pPr>
            <a:r>
              <a:rPr lang="cs-CZ" sz="2400" dirty="0" smtClean="0">
                <a:solidFill>
                  <a:srgbClr val="1F1F1F"/>
                </a:solidFill>
                <a:latin typeface="Google Sans"/>
              </a:rPr>
              <a:t>Říká</a:t>
            </a:r>
            <a:r>
              <a:rPr lang="cs-CZ" sz="2400" dirty="0">
                <a:solidFill>
                  <a:srgbClr val="1F1F1F"/>
                </a:solidFill>
                <a:latin typeface="Google Sans"/>
              </a:rPr>
              <a:t>, že </a:t>
            </a:r>
            <a:r>
              <a:rPr lang="cs-CZ" sz="2400" b="1" dirty="0">
                <a:solidFill>
                  <a:srgbClr val="040C28"/>
                </a:solidFill>
                <a:latin typeface="Google Sans"/>
              </a:rPr>
              <a:t>život a růst organismů je limitován tím prvkem, kterého je nedostatek (je v minimu</a:t>
            </a:r>
            <a:r>
              <a:rPr lang="cs-CZ" sz="2400" dirty="0">
                <a:solidFill>
                  <a:srgbClr val="040C28"/>
                </a:solidFill>
                <a:latin typeface="Google Sans"/>
              </a:rPr>
              <a:t>)</a:t>
            </a:r>
            <a:r>
              <a:rPr lang="cs-CZ" sz="2400" dirty="0">
                <a:solidFill>
                  <a:srgbClr val="1F1F1F"/>
                </a:solidFill>
                <a:latin typeface="Google Sans"/>
              </a:rPr>
              <a:t>. Například pro růst rostlin jsou nejdůležitějšími prvky N, P a K</a:t>
            </a:r>
            <a:endParaRPr lang="cs-CZ" sz="2400" dirty="0"/>
          </a:p>
        </p:txBody>
      </p:sp>
      <p:pic>
        <p:nvPicPr>
          <p:cNvPr id="44040" name="Picture 8" descr="Justus von Liebig v roce 1850, kaloty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102623" y="1529445"/>
            <a:ext cx="2622223" cy="341632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357807" y="5379173"/>
            <a:ext cx="11600954" cy="923330"/>
          </a:xfrm>
          <a:prstGeom prst="rect">
            <a:avLst/>
          </a:prstGeom>
        </p:spPr>
        <p:txBody>
          <a:bodyPr wrap="square">
            <a:spAutoFit/>
          </a:bodyPr>
          <a:lstStyle/>
          <a:p>
            <a:r>
              <a:rPr lang="cs-CZ" b="1" dirty="0" err="1">
                <a:solidFill>
                  <a:srgbClr val="202122"/>
                </a:solidFill>
                <a:latin typeface="Arial" panose="020B0604020202020204" pitchFamily="34" charset="0"/>
              </a:rPr>
              <a:t>Justus</a:t>
            </a:r>
            <a:r>
              <a:rPr lang="cs-CZ" b="1" dirty="0">
                <a:solidFill>
                  <a:srgbClr val="202122"/>
                </a:solidFill>
                <a:latin typeface="Arial" panose="020B0604020202020204" pitchFamily="34" charset="0"/>
              </a:rPr>
              <a:t> svobodný pán von </a:t>
            </a:r>
            <a:r>
              <a:rPr lang="cs-CZ" b="1" dirty="0" err="1">
                <a:solidFill>
                  <a:srgbClr val="202122"/>
                </a:solidFill>
                <a:latin typeface="Arial" panose="020B0604020202020204" pitchFamily="34" charset="0"/>
              </a:rPr>
              <a:t>Liebig</a:t>
            </a:r>
            <a:r>
              <a:rPr lang="cs-CZ" dirty="0">
                <a:solidFill>
                  <a:srgbClr val="202122"/>
                </a:solidFill>
                <a:latin typeface="Arial" panose="020B0604020202020204" pitchFamily="34" charset="0"/>
              </a:rPr>
              <a:t> </a:t>
            </a:r>
            <a:r>
              <a:rPr lang="cs-CZ" dirty="0" smtClean="0">
                <a:solidFill>
                  <a:srgbClr val="202122"/>
                </a:solidFill>
                <a:latin typeface="Arial" panose="020B0604020202020204" pitchFamily="34" charset="0"/>
              </a:rPr>
              <a:t>(</a:t>
            </a:r>
            <a:r>
              <a:rPr lang="cs-CZ" dirty="0" smtClean="0">
                <a:latin typeface="Arial" panose="020B0604020202020204" pitchFamily="34" charset="0"/>
              </a:rPr>
              <a:t>1803,</a:t>
            </a:r>
            <a:r>
              <a:rPr lang="cs-CZ" dirty="0">
                <a:solidFill>
                  <a:srgbClr val="202122"/>
                </a:solidFill>
                <a:latin typeface="Arial" panose="020B0604020202020204" pitchFamily="34" charset="0"/>
              </a:rPr>
              <a:t> </a:t>
            </a:r>
            <a:r>
              <a:rPr lang="cs-CZ" dirty="0">
                <a:latin typeface="Arial" panose="020B0604020202020204" pitchFamily="34" charset="0"/>
              </a:rPr>
              <a:t>Darmstadt</a:t>
            </a:r>
            <a:r>
              <a:rPr lang="cs-CZ" dirty="0">
                <a:solidFill>
                  <a:srgbClr val="202122"/>
                </a:solidFill>
                <a:latin typeface="Arial" panose="020B0604020202020204" pitchFamily="34" charset="0"/>
              </a:rPr>
              <a:t> </a:t>
            </a:r>
            <a:r>
              <a:rPr lang="cs-CZ" dirty="0" smtClean="0">
                <a:solidFill>
                  <a:srgbClr val="202122"/>
                </a:solidFill>
                <a:latin typeface="Arial" panose="020B0604020202020204" pitchFamily="34" charset="0"/>
              </a:rPr>
              <a:t>–</a:t>
            </a:r>
            <a:r>
              <a:rPr lang="cs-CZ" dirty="0">
                <a:solidFill>
                  <a:srgbClr val="202122"/>
                </a:solidFill>
                <a:latin typeface="Arial" panose="020B0604020202020204" pitchFamily="34" charset="0"/>
              </a:rPr>
              <a:t> </a:t>
            </a:r>
            <a:r>
              <a:rPr lang="cs-CZ" dirty="0">
                <a:latin typeface="Arial" panose="020B0604020202020204" pitchFamily="34" charset="0"/>
              </a:rPr>
              <a:t>1873</a:t>
            </a:r>
            <a:r>
              <a:rPr lang="cs-CZ" dirty="0">
                <a:solidFill>
                  <a:srgbClr val="202122"/>
                </a:solidFill>
                <a:latin typeface="Arial" panose="020B0604020202020204" pitchFamily="34" charset="0"/>
              </a:rPr>
              <a:t> </a:t>
            </a:r>
            <a:r>
              <a:rPr lang="cs-CZ" dirty="0" smtClean="0">
                <a:latin typeface="Arial" panose="020B0604020202020204" pitchFamily="34" charset="0"/>
              </a:rPr>
              <a:t>Mnichov) </a:t>
            </a:r>
            <a:r>
              <a:rPr lang="cs-CZ" dirty="0" smtClean="0">
                <a:solidFill>
                  <a:srgbClr val="202122"/>
                </a:solidFill>
                <a:latin typeface="Arial" panose="020B0604020202020204" pitchFamily="34" charset="0"/>
              </a:rPr>
              <a:t> </a:t>
            </a:r>
            <a:r>
              <a:rPr lang="cs-CZ" dirty="0">
                <a:solidFill>
                  <a:srgbClr val="202122"/>
                </a:solidFill>
                <a:latin typeface="Arial" panose="020B0604020202020204" pitchFamily="34" charset="0"/>
              </a:rPr>
              <a:t>byl </a:t>
            </a:r>
            <a:r>
              <a:rPr lang="cs-CZ" dirty="0">
                <a:latin typeface="Arial" panose="020B0604020202020204" pitchFamily="34" charset="0"/>
              </a:rPr>
              <a:t>německý</a:t>
            </a:r>
            <a:r>
              <a:rPr lang="cs-CZ" dirty="0">
                <a:solidFill>
                  <a:srgbClr val="202122"/>
                </a:solidFill>
                <a:latin typeface="Arial" panose="020B0604020202020204" pitchFamily="34" charset="0"/>
              </a:rPr>
              <a:t> chemik, který se zasloužil o </a:t>
            </a:r>
            <a:r>
              <a:rPr lang="cs-CZ" b="1" dirty="0">
                <a:solidFill>
                  <a:srgbClr val="202122"/>
                </a:solidFill>
                <a:latin typeface="Arial" panose="020B0604020202020204" pitchFamily="34" charset="0"/>
              </a:rPr>
              <a:t>rozvoj chemie – zvláště v oblasti </a:t>
            </a:r>
            <a:r>
              <a:rPr lang="cs-CZ" b="1" dirty="0">
                <a:latin typeface="Arial" panose="020B0604020202020204" pitchFamily="34" charset="0"/>
              </a:rPr>
              <a:t>agrochemie</a:t>
            </a:r>
            <a:r>
              <a:rPr lang="cs-CZ" dirty="0">
                <a:solidFill>
                  <a:srgbClr val="202122"/>
                </a:solidFill>
                <a:latin typeface="Arial" panose="020B0604020202020204" pitchFamily="34" charset="0"/>
              </a:rPr>
              <a:t> a </a:t>
            </a:r>
            <a:r>
              <a:rPr lang="cs-CZ" dirty="0">
                <a:latin typeface="Arial" panose="020B0604020202020204" pitchFamily="34" charset="0"/>
              </a:rPr>
              <a:t>organické chemie</a:t>
            </a:r>
            <a:r>
              <a:rPr lang="cs-CZ" dirty="0">
                <a:solidFill>
                  <a:srgbClr val="202122"/>
                </a:solidFill>
                <a:latin typeface="Arial" panose="020B0604020202020204" pitchFamily="34" charset="0"/>
              </a:rPr>
              <a:t>. Je zakladatelem aplikace průmyslových hnojiv. Vypracoval metodiku analýzy organických látek a připravil řadu významných organických látek.</a:t>
            </a:r>
            <a:endParaRPr lang="cs-CZ" dirty="0"/>
          </a:p>
        </p:txBody>
      </p:sp>
    </p:spTree>
    <p:extLst>
      <p:ext uri="{BB962C8B-B14F-4D97-AF65-F5344CB8AC3E}">
        <p14:creationId xmlns:p14="http://schemas.microsoft.com/office/powerpoint/2010/main" val="23972134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3123" y="174058"/>
            <a:ext cx="11592340" cy="1325563"/>
          </a:xfrm>
        </p:spPr>
        <p:txBody>
          <a:bodyPr>
            <a:normAutofit/>
          </a:bodyPr>
          <a:lstStyle/>
          <a:p>
            <a:pPr algn="ctr"/>
            <a:r>
              <a:rPr lang="cs-CZ" sz="3500" b="1" dirty="0"/>
              <a:t>Hodnota pH vyšší než 9 a nižší než 3 způsobuje úhyn rostlin!</a:t>
            </a:r>
            <a:br>
              <a:rPr lang="cs-CZ" sz="3500" b="1" dirty="0"/>
            </a:br>
            <a:endParaRPr lang="cs-CZ" sz="3500" dirty="0"/>
          </a:p>
        </p:txBody>
      </p:sp>
      <p:sp>
        <p:nvSpPr>
          <p:cNvPr id="3" name="Zástupný symbol pro obsah 2"/>
          <p:cNvSpPr>
            <a:spLocks noGrp="1"/>
          </p:cNvSpPr>
          <p:nvPr>
            <p:ph idx="1"/>
          </p:nvPr>
        </p:nvSpPr>
        <p:spPr>
          <a:xfrm>
            <a:off x="254441" y="1062299"/>
            <a:ext cx="11736125" cy="981184"/>
          </a:xfrm>
        </p:spPr>
        <p:txBody>
          <a:bodyPr>
            <a:normAutofit lnSpcReduction="10000"/>
          </a:bodyPr>
          <a:lstStyle/>
          <a:p>
            <a:pPr marL="0" indent="0">
              <a:buNone/>
            </a:pPr>
            <a:r>
              <a:rPr lang="cs-CZ" sz="2200" b="1" dirty="0"/>
              <a:t>Podle výskytu některých rostlin v prostředí můžeme zpětně usuzovat na pH půdy</a:t>
            </a:r>
            <a:r>
              <a:rPr lang="cs-CZ" sz="2200" dirty="0"/>
              <a:t>. Takové rostliny indikují vlastnosti prostředí – </a:t>
            </a:r>
            <a:r>
              <a:rPr lang="cs-CZ" sz="2200" b="1" dirty="0"/>
              <a:t>jsou to bioindikátory</a:t>
            </a:r>
            <a:r>
              <a:rPr lang="cs-CZ" sz="2200" dirty="0"/>
              <a:t>. Mají úzký rozsah tolerance vůči faktorům prostředí.</a:t>
            </a:r>
          </a:p>
        </p:txBody>
      </p:sp>
      <p:sp>
        <p:nvSpPr>
          <p:cNvPr id="4" name="Obdélník 3"/>
          <p:cNvSpPr/>
          <p:nvPr/>
        </p:nvSpPr>
        <p:spPr>
          <a:xfrm>
            <a:off x="341906" y="5459986"/>
            <a:ext cx="11393557" cy="1200329"/>
          </a:xfrm>
          <a:prstGeom prst="rect">
            <a:avLst/>
          </a:prstGeom>
        </p:spPr>
        <p:txBody>
          <a:bodyPr wrap="square">
            <a:spAutoFit/>
          </a:bodyPr>
          <a:lstStyle/>
          <a:p>
            <a:r>
              <a:rPr lang="cs-CZ" dirty="0">
                <a:solidFill>
                  <a:srgbClr val="000000"/>
                </a:solidFill>
                <a:latin typeface="Nunito"/>
              </a:rPr>
              <a:t>Například </a:t>
            </a:r>
            <a:r>
              <a:rPr lang="cs-CZ" b="1" dirty="0">
                <a:solidFill>
                  <a:srgbClr val="000000"/>
                </a:solidFill>
                <a:latin typeface="Nunito"/>
              </a:rPr>
              <a:t>rojovník bahenní a rašeliník </a:t>
            </a:r>
            <a:r>
              <a:rPr lang="cs-CZ" dirty="0">
                <a:solidFill>
                  <a:srgbClr val="000000"/>
                </a:solidFill>
                <a:latin typeface="Nunito"/>
              </a:rPr>
              <a:t>patří mezi rostliny, které žijí </a:t>
            </a:r>
            <a:r>
              <a:rPr lang="cs-CZ" b="1" dirty="0">
                <a:solidFill>
                  <a:srgbClr val="000000"/>
                </a:solidFill>
                <a:latin typeface="Nunito"/>
              </a:rPr>
              <a:t>v prostředí výrazně kyselém </a:t>
            </a:r>
            <a:r>
              <a:rPr lang="cs-CZ" dirty="0">
                <a:solidFill>
                  <a:srgbClr val="000000"/>
                </a:solidFill>
                <a:latin typeface="Nunito"/>
              </a:rPr>
              <a:t>(optimum </a:t>
            </a:r>
            <a:r>
              <a:rPr lang="cs-CZ" b="1" dirty="0">
                <a:solidFill>
                  <a:srgbClr val="000000"/>
                </a:solidFill>
                <a:latin typeface="Nunito"/>
              </a:rPr>
              <a:t>pH je mezi 3 až 4</a:t>
            </a:r>
            <a:r>
              <a:rPr lang="cs-CZ" dirty="0">
                <a:solidFill>
                  <a:srgbClr val="000000"/>
                </a:solidFill>
                <a:latin typeface="Nunito"/>
              </a:rPr>
              <a:t>), druh rostliny </a:t>
            </a:r>
            <a:r>
              <a:rPr lang="cs-CZ" b="1" dirty="0">
                <a:solidFill>
                  <a:srgbClr val="000000"/>
                </a:solidFill>
                <a:latin typeface="Nunito"/>
              </a:rPr>
              <a:t>metlice křivolaká či jahodník </a:t>
            </a:r>
            <a:r>
              <a:rPr lang="cs-CZ" dirty="0">
                <a:solidFill>
                  <a:srgbClr val="000000"/>
                </a:solidFill>
                <a:latin typeface="Nunito"/>
              </a:rPr>
              <a:t>roste nejčastěji v </a:t>
            </a:r>
            <a:r>
              <a:rPr lang="cs-CZ" b="1" dirty="0">
                <a:solidFill>
                  <a:srgbClr val="000000"/>
                </a:solidFill>
                <a:latin typeface="Nunito"/>
              </a:rPr>
              <a:t>mírně kyselém prostředí (optimum pH má přibližně 5</a:t>
            </a:r>
            <a:r>
              <a:rPr lang="cs-CZ" dirty="0">
                <a:solidFill>
                  <a:srgbClr val="000000"/>
                </a:solidFill>
                <a:latin typeface="Nunito"/>
              </a:rPr>
              <a:t>), kdežto </a:t>
            </a:r>
            <a:r>
              <a:rPr lang="cs-CZ" b="1" dirty="0">
                <a:solidFill>
                  <a:srgbClr val="000000"/>
                </a:solidFill>
                <a:latin typeface="Nunito"/>
              </a:rPr>
              <a:t>podběl lékařský roste </a:t>
            </a:r>
            <a:r>
              <a:rPr lang="cs-CZ" dirty="0">
                <a:solidFill>
                  <a:srgbClr val="000000"/>
                </a:solidFill>
                <a:latin typeface="Nunito"/>
              </a:rPr>
              <a:t>nejlépe v prostředí </a:t>
            </a:r>
            <a:r>
              <a:rPr lang="cs-CZ" b="1" dirty="0">
                <a:solidFill>
                  <a:srgbClr val="000000"/>
                </a:solidFill>
                <a:latin typeface="Nunito"/>
              </a:rPr>
              <a:t>neutrálním (optimum má pH = 7). </a:t>
            </a:r>
            <a:r>
              <a:rPr lang="cs-CZ" dirty="0">
                <a:solidFill>
                  <a:srgbClr val="000000"/>
                </a:solidFill>
                <a:latin typeface="Nunito"/>
              </a:rPr>
              <a:t>Najdeme-li je na některém místě, můžeme orientačně usoudit na jeho půdní reakci.</a:t>
            </a:r>
            <a:endParaRPr lang="cs-CZ" dirty="0"/>
          </a:p>
        </p:txBody>
      </p:sp>
      <p:pic>
        <p:nvPicPr>
          <p:cNvPr id="43010" name="Picture 2" descr="https://eluc.ikap.cz/uploads/block_images/317/content_7.cervenebla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42" y="2011678"/>
            <a:ext cx="4508694" cy="3416503"/>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Rojovník bahenní | Jiří Plekan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414" y="2011678"/>
            <a:ext cx="2752491" cy="3416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423281" y="5001372"/>
            <a:ext cx="2255426" cy="369332"/>
          </a:xfrm>
          <a:prstGeom prst="rect">
            <a:avLst/>
          </a:prstGeom>
          <a:noFill/>
        </p:spPr>
        <p:txBody>
          <a:bodyPr wrap="none" rtlCol="0">
            <a:spAutoFit/>
          </a:bodyPr>
          <a:lstStyle/>
          <a:p>
            <a:r>
              <a:rPr lang="cs-CZ" dirty="0" smtClean="0">
                <a:solidFill>
                  <a:schemeClr val="bg1"/>
                </a:solidFill>
              </a:rPr>
              <a:t>Červené </a:t>
            </a:r>
            <a:r>
              <a:rPr lang="cs-CZ" dirty="0" err="1" smtClean="0">
                <a:solidFill>
                  <a:schemeClr val="bg1"/>
                </a:solidFill>
              </a:rPr>
              <a:t>blato</a:t>
            </a:r>
            <a:r>
              <a:rPr lang="cs-CZ" dirty="0" smtClean="0">
                <a:solidFill>
                  <a:schemeClr val="bg1"/>
                </a:solidFill>
              </a:rPr>
              <a:t>, Třeboň</a:t>
            </a:r>
            <a:endParaRPr lang="cs-CZ" dirty="0">
              <a:solidFill>
                <a:schemeClr val="bg1"/>
              </a:solidFill>
            </a:endParaRPr>
          </a:p>
        </p:txBody>
      </p:sp>
      <p:sp>
        <p:nvSpPr>
          <p:cNvPr id="6" name="TextovéPole 5"/>
          <p:cNvSpPr txBox="1"/>
          <p:nvPr/>
        </p:nvSpPr>
        <p:spPr>
          <a:xfrm>
            <a:off x="5414839" y="5003585"/>
            <a:ext cx="1804340" cy="369332"/>
          </a:xfrm>
          <a:prstGeom prst="rect">
            <a:avLst/>
          </a:prstGeom>
          <a:noFill/>
        </p:spPr>
        <p:txBody>
          <a:bodyPr wrap="none" rtlCol="0">
            <a:spAutoFit/>
          </a:bodyPr>
          <a:lstStyle/>
          <a:p>
            <a:r>
              <a:rPr lang="cs-CZ" dirty="0" smtClean="0">
                <a:solidFill>
                  <a:schemeClr val="bg1"/>
                </a:solidFill>
              </a:rPr>
              <a:t>Rojovník bahenní</a:t>
            </a:r>
            <a:endParaRPr lang="cs-CZ" dirty="0">
              <a:solidFill>
                <a:schemeClr val="bg1"/>
              </a:solidFill>
            </a:endParaRPr>
          </a:p>
        </p:txBody>
      </p:sp>
      <p:sp>
        <p:nvSpPr>
          <p:cNvPr id="10" name="TextovéPole 9"/>
          <p:cNvSpPr txBox="1"/>
          <p:nvPr/>
        </p:nvSpPr>
        <p:spPr>
          <a:xfrm>
            <a:off x="8318390" y="4957201"/>
            <a:ext cx="885371" cy="369332"/>
          </a:xfrm>
          <a:prstGeom prst="rect">
            <a:avLst/>
          </a:prstGeom>
          <a:noFill/>
        </p:spPr>
        <p:txBody>
          <a:bodyPr wrap="none" rtlCol="0">
            <a:spAutoFit/>
          </a:bodyPr>
          <a:lstStyle/>
          <a:p>
            <a:r>
              <a:rPr lang="cs-CZ" dirty="0" smtClean="0">
                <a:solidFill>
                  <a:schemeClr val="bg1"/>
                </a:solidFill>
              </a:rPr>
              <a:t>Podběl </a:t>
            </a:r>
            <a:endParaRPr lang="cs-CZ" dirty="0">
              <a:solidFill>
                <a:schemeClr val="bg1"/>
              </a:solidFill>
            </a:endParaRPr>
          </a:p>
        </p:txBody>
      </p:sp>
      <p:pic>
        <p:nvPicPr>
          <p:cNvPr id="12" name="Picture 2" descr="Podběl lékařský – Wikiped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6222" y="2011678"/>
            <a:ext cx="4234344" cy="340673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969071" y="2075289"/>
            <a:ext cx="1638847" cy="369332"/>
          </a:xfrm>
          <a:prstGeom prst="rect">
            <a:avLst/>
          </a:prstGeom>
          <a:noFill/>
        </p:spPr>
        <p:txBody>
          <a:bodyPr wrap="none" rtlCol="0">
            <a:spAutoFit/>
          </a:bodyPr>
          <a:lstStyle/>
          <a:p>
            <a:r>
              <a:rPr lang="cs-CZ" dirty="0" smtClean="0">
                <a:solidFill>
                  <a:schemeClr val="bg1"/>
                </a:solidFill>
              </a:rPr>
              <a:t>Podběl lékařský</a:t>
            </a:r>
            <a:endParaRPr lang="cs-CZ" dirty="0">
              <a:solidFill>
                <a:schemeClr val="bg1"/>
              </a:solidFill>
            </a:endParaRPr>
          </a:p>
        </p:txBody>
      </p:sp>
    </p:spTree>
    <p:extLst>
      <p:ext uri="{BB962C8B-B14F-4D97-AF65-F5344CB8AC3E}">
        <p14:creationId xmlns:p14="http://schemas.microsoft.com/office/powerpoint/2010/main" val="4672685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áté písk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308" y="3301575"/>
            <a:ext cx="4439751" cy="332981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3"/>
          <a:stretch>
            <a:fillRect/>
          </a:stretch>
        </p:blipFill>
        <p:spPr>
          <a:xfrm>
            <a:off x="4039263" y="3325429"/>
            <a:ext cx="3531718" cy="3353667"/>
          </a:xfrm>
          <a:prstGeom prst="rect">
            <a:avLst/>
          </a:prstGeom>
        </p:spPr>
      </p:pic>
      <p:sp>
        <p:nvSpPr>
          <p:cNvPr id="3" name="Zástupný symbol pro obsah 2"/>
          <p:cNvSpPr>
            <a:spLocks noGrp="1"/>
          </p:cNvSpPr>
          <p:nvPr>
            <p:ph idx="1"/>
          </p:nvPr>
        </p:nvSpPr>
        <p:spPr>
          <a:xfrm>
            <a:off x="189846" y="1149760"/>
            <a:ext cx="11752028" cy="4351338"/>
          </a:xfrm>
        </p:spPr>
        <p:txBody>
          <a:bodyPr/>
          <a:lstStyle/>
          <a:p>
            <a:pPr marL="0" indent="0">
              <a:buNone/>
            </a:pPr>
            <a:r>
              <a:rPr lang="cs-CZ" altLang="cs-CZ" sz="2200" dirty="0">
                <a:cs typeface="Times New Roman" panose="02020603050405020304" pitchFamily="18" charset="0"/>
              </a:rPr>
              <a:t>Rostliny rostoucí na </a:t>
            </a:r>
            <a:r>
              <a:rPr lang="cs-CZ" altLang="cs-CZ" sz="2200" b="1" dirty="0">
                <a:cs typeface="Times New Roman" panose="02020603050405020304" pitchFamily="18" charset="0"/>
              </a:rPr>
              <a:t>písčitých půdách </a:t>
            </a:r>
            <a:r>
              <a:rPr lang="cs-CZ" altLang="cs-CZ" sz="2200" dirty="0">
                <a:cs typeface="Times New Roman" panose="02020603050405020304" pitchFamily="18" charset="0"/>
              </a:rPr>
              <a:t>jsou </a:t>
            </a:r>
            <a:r>
              <a:rPr lang="cs-CZ" altLang="cs-CZ" sz="2200" b="1" dirty="0" err="1">
                <a:solidFill>
                  <a:srgbClr val="FF0000"/>
                </a:solidFill>
                <a:cs typeface="Times New Roman" panose="02020603050405020304" pitchFamily="18" charset="0"/>
              </a:rPr>
              <a:t>psamofyty</a:t>
            </a:r>
            <a:r>
              <a:rPr lang="cs-CZ" altLang="cs-CZ" sz="2200" dirty="0">
                <a:cs typeface="Times New Roman" panose="02020603050405020304" pitchFamily="18" charset="0"/>
              </a:rPr>
              <a:t>. Písčité půdy mají vysoké </a:t>
            </a:r>
            <a:r>
              <a:rPr lang="cs-CZ" altLang="cs-CZ" sz="2200" dirty="0" smtClean="0">
                <a:cs typeface="Times New Roman" panose="02020603050405020304" pitchFamily="18" charset="0"/>
              </a:rPr>
              <a:t>provzdušnění </a:t>
            </a:r>
            <a:r>
              <a:rPr lang="cs-CZ" altLang="cs-CZ" sz="2200" dirty="0">
                <a:cs typeface="Times New Roman" panose="02020603050405020304" pitchFamily="18" charset="0"/>
              </a:rPr>
              <a:t>(</a:t>
            </a:r>
            <a:r>
              <a:rPr lang="cs-CZ" altLang="cs-CZ" sz="2200" b="1" dirty="0">
                <a:solidFill>
                  <a:srgbClr val="FF0000"/>
                </a:solidFill>
                <a:cs typeface="Times New Roman" panose="02020603050405020304" pitchFamily="18" charset="0"/>
              </a:rPr>
              <a:t>aeraci</a:t>
            </a:r>
            <a:r>
              <a:rPr lang="cs-CZ" altLang="cs-CZ" sz="2200" b="1" dirty="0">
                <a:cs typeface="Times New Roman" panose="02020603050405020304" pitchFamily="18" charset="0"/>
              </a:rPr>
              <a:t>)</a:t>
            </a:r>
            <a:r>
              <a:rPr lang="cs-CZ" altLang="cs-CZ" sz="2200" dirty="0">
                <a:cs typeface="Times New Roman" panose="02020603050405020304" pitchFamily="18" charset="0"/>
              </a:rPr>
              <a:t>, malou vzlínavost vody, nízkou tepelnou vodivost, nízká sorpční schopnost, jsou pohyblivé). U nás se vyskytují například v oblasti </a:t>
            </a:r>
            <a:r>
              <a:rPr lang="cs-CZ" altLang="cs-CZ" sz="2200" dirty="0" err="1">
                <a:cs typeface="Times New Roman" panose="02020603050405020304" pitchFamily="18" charset="0"/>
              </a:rPr>
              <a:t>Vátých</a:t>
            </a:r>
            <a:r>
              <a:rPr lang="cs-CZ" altLang="cs-CZ" sz="2200" dirty="0">
                <a:cs typeface="Times New Roman" panose="02020603050405020304" pitchFamily="18" charset="0"/>
              </a:rPr>
              <a:t> písků u Bzence</a:t>
            </a:r>
            <a:r>
              <a:rPr lang="cs-CZ" altLang="cs-CZ" sz="2200" dirty="0" smtClean="0">
                <a:cs typeface="Times New Roman" panose="02020603050405020304" pitchFamily="18" charset="0"/>
              </a:rPr>
              <a:t>.</a:t>
            </a:r>
          </a:p>
          <a:p>
            <a:pPr marL="0" indent="0">
              <a:buNone/>
            </a:pPr>
            <a:endParaRPr lang="cs-CZ" altLang="cs-CZ" sz="2200" dirty="0">
              <a:cs typeface="Times New Roman" panose="02020603050405020304" pitchFamily="18" charset="0"/>
            </a:endParaRPr>
          </a:p>
          <a:p>
            <a:pPr>
              <a:spcBef>
                <a:spcPct val="0"/>
              </a:spcBef>
              <a:buFontTx/>
              <a:buNone/>
            </a:pPr>
            <a:r>
              <a:rPr lang="cs-CZ" altLang="cs-CZ" sz="2200" b="1" dirty="0">
                <a:cs typeface="Times New Roman" panose="02020603050405020304" pitchFamily="18" charset="0"/>
              </a:rPr>
              <a:t>Jílovité substráty jsou “těžké”</a:t>
            </a:r>
            <a:r>
              <a:rPr lang="cs-CZ" altLang="cs-CZ" sz="2200" dirty="0">
                <a:cs typeface="Times New Roman" panose="02020603050405020304" pitchFamily="18" charset="0"/>
              </a:rPr>
              <a:t> – drží vodu, nepřehřívají se, mají často vyšší obsah </a:t>
            </a:r>
            <a:r>
              <a:rPr lang="cs-CZ" altLang="cs-CZ" sz="2200" dirty="0" smtClean="0">
                <a:cs typeface="Times New Roman" panose="02020603050405020304" pitchFamily="18" charset="0"/>
              </a:rPr>
              <a:t>minerálních</a:t>
            </a:r>
          </a:p>
          <a:p>
            <a:pPr>
              <a:spcBef>
                <a:spcPct val="0"/>
              </a:spcBef>
              <a:buFontTx/>
              <a:buNone/>
            </a:pPr>
            <a:r>
              <a:rPr lang="cs-CZ" altLang="cs-CZ" sz="2200" dirty="0" smtClean="0">
                <a:cs typeface="Times New Roman" panose="02020603050405020304" pitchFamily="18" charset="0"/>
              </a:rPr>
              <a:t>iontů</a:t>
            </a:r>
            <a:r>
              <a:rPr lang="cs-CZ" altLang="cs-CZ" sz="2200" dirty="0">
                <a:cs typeface="Times New Roman" panose="02020603050405020304" pitchFamily="18" charset="0"/>
              </a:rPr>
              <a:t>. Rostliny vyhledávající jílovité půdy jsou </a:t>
            </a:r>
            <a:r>
              <a:rPr lang="cs-CZ" altLang="cs-CZ" sz="2200" b="1" dirty="0" err="1">
                <a:solidFill>
                  <a:srgbClr val="C00000"/>
                </a:solidFill>
                <a:cs typeface="Times New Roman" panose="02020603050405020304" pitchFamily="18" charset="0"/>
              </a:rPr>
              <a:t>pelofyty</a:t>
            </a:r>
            <a:r>
              <a:rPr lang="cs-CZ" altLang="cs-CZ" sz="2200" b="1" dirty="0">
                <a:solidFill>
                  <a:srgbClr val="C00000"/>
                </a:solidFill>
                <a:cs typeface="Times New Roman" panose="02020603050405020304" pitchFamily="18" charset="0"/>
              </a:rPr>
              <a:t>.</a:t>
            </a:r>
          </a:p>
          <a:p>
            <a:pPr>
              <a:spcBef>
                <a:spcPct val="0"/>
              </a:spcBef>
              <a:buFontTx/>
              <a:buNone/>
            </a:pPr>
            <a:r>
              <a:rPr lang="cs-CZ" altLang="cs-CZ" dirty="0">
                <a:cs typeface="Times New Roman" panose="02020603050405020304" pitchFamily="18" charset="0"/>
              </a:rPr>
              <a:t> </a:t>
            </a:r>
          </a:p>
          <a:p>
            <a:endParaRPr lang="cs-CZ" dirty="0"/>
          </a:p>
        </p:txBody>
      </p:sp>
      <p:sp>
        <p:nvSpPr>
          <p:cNvPr id="4" name="Obdélník 1"/>
          <p:cNvSpPr>
            <a:spLocks noGrp="1" noChangeArrowheads="1"/>
          </p:cNvSpPr>
          <p:nvPr>
            <p:ph type="title"/>
          </p:nvPr>
        </p:nvSpPr>
        <p:spPr bwMode="auto">
          <a:xfrm>
            <a:off x="333546" y="88418"/>
            <a:ext cx="10515600" cy="187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000" dirty="0">
                <a:latin typeface="+mn-lt"/>
              </a:rPr>
              <a:t>Rostliny a </a:t>
            </a:r>
            <a:r>
              <a:rPr lang="cs-CZ" altLang="cs-CZ" sz="4000" dirty="0" smtClean="0">
                <a:latin typeface="+mn-lt"/>
              </a:rPr>
              <a:t>vlastnosti půdy</a:t>
            </a:r>
          </a:p>
          <a:p>
            <a:pPr algn="ctr">
              <a:spcBef>
                <a:spcPct val="0"/>
              </a:spcBef>
              <a:buFontTx/>
              <a:buNone/>
            </a:pPr>
            <a:r>
              <a:rPr lang="cs-CZ" altLang="cs-CZ" sz="3000" dirty="0" smtClean="0">
                <a:latin typeface="+mn-lt"/>
              </a:rPr>
              <a:t>IV. půdní textura</a:t>
            </a:r>
            <a:endParaRPr lang="cs-CZ" altLang="cs-CZ" sz="3000" dirty="0">
              <a:latin typeface="+mn-lt"/>
            </a:endParaRPr>
          </a:p>
          <a:p>
            <a:pPr>
              <a:spcBef>
                <a:spcPct val="0"/>
              </a:spcBef>
              <a:buNone/>
            </a:pPr>
            <a:endParaRPr lang="cs-CZ" altLang="cs-CZ" sz="2800" b="1" i="1" dirty="0"/>
          </a:p>
          <a:p>
            <a:pPr>
              <a:spcBef>
                <a:spcPct val="0"/>
              </a:spcBef>
              <a:buFontTx/>
              <a:buNone/>
            </a:pPr>
            <a:endParaRPr lang="cs-CZ" altLang="cs-CZ" sz="2000" dirty="0">
              <a:cs typeface="Times New Roman" panose="02020603050405020304" pitchFamily="18" charset="0"/>
            </a:endParaRPr>
          </a:p>
          <a:p>
            <a:pPr>
              <a:spcBef>
                <a:spcPct val="0"/>
              </a:spcBef>
              <a:buFontTx/>
              <a:buNone/>
            </a:pPr>
            <a:endParaRPr lang="cs-CZ" altLang="cs-CZ" sz="1100" dirty="0">
              <a:cs typeface="Times New Roman" panose="02020603050405020304" pitchFamily="18" charset="0"/>
            </a:endParaRPr>
          </a:p>
        </p:txBody>
      </p:sp>
      <p:pic>
        <p:nvPicPr>
          <p:cNvPr id="6"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0981" y="3325429"/>
            <a:ext cx="4427537" cy="332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5"/>
          <p:cNvSpPr txBox="1">
            <a:spLocks noChangeArrowheads="1"/>
          </p:cNvSpPr>
          <p:nvPr/>
        </p:nvSpPr>
        <p:spPr bwMode="auto">
          <a:xfrm>
            <a:off x="7583160" y="6307250"/>
            <a:ext cx="1908175" cy="339725"/>
          </a:xfrm>
          <a:prstGeom prst="rect">
            <a:avLst/>
          </a:prstGeom>
          <a:solidFill>
            <a:schemeClr val="bg1">
              <a:alpha val="6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dirty="0" smtClean="0"/>
              <a:t>Paličkovec </a:t>
            </a:r>
            <a:r>
              <a:rPr lang="cs-CZ" altLang="cs-CZ" sz="1600" dirty="0"/>
              <a:t>šedavý</a:t>
            </a:r>
          </a:p>
        </p:txBody>
      </p:sp>
      <p:sp>
        <p:nvSpPr>
          <p:cNvPr id="8" name="TextovéPole 7"/>
          <p:cNvSpPr txBox="1"/>
          <p:nvPr/>
        </p:nvSpPr>
        <p:spPr>
          <a:xfrm>
            <a:off x="445273" y="6209967"/>
            <a:ext cx="1693605" cy="338554"/>
          </a:xfrm>
          <a:prstGeom prst="rect">
            <a:avLst/>
          </a:prstGeom>
          <a:noFill/>
        </p:spPr>
        <p:txBody>
          <a:bodyPr wrap="none" rtlCol="0">
            <a:spAutoFit/>
          </a:bodyPr>
          <a:lstStyle/>
          <a:p>
            <a:r>
              <a:rPr lang="cs-CZ" sz="1600" dirty="0" err="1" smtClean="0">
                <a:solidFill>
                  <a:schemeClr val="bg1"/>
                </a:solidFill>
              </a:rPr>
              <a:t>Váté</a:t>
            </a:r>
            <a:r>
              <a:rPr lang="cs-CZ" sz="1600" dirty="0" smtClean="0">
                <a:solidFill>
                  <a:schemeClr val="bg1"/>
                </a:solidFill>
              </a:rPr>
              <a:t> písky, Bzenec</a:t>
            </a:r>
            <a:endParaRPr lang="cs-CZ" sz="1600" dirty="0">
              <a:solidFill>
                <a:schemeClr val="bg1"/>
              </a:solidFill>
            </a:endParaRPr>
          </a:p>
        </p:txBody>
      </p:sp>
    </p:spTree>
    <p:extLst>
      <p:ext uri="{BB962C8B-B14F-4D97-AF65-F5344CB8AC3E}">
        <p14:creationId xmlns:p14="http://schemas.microsoft.com/office/powerpoint/2010/main" val="4841002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9644" y="3465512"/>
            <a:ext cx="5686810" cy="330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ovéPole 5"/>
          <p:cNvSpPr txBox="1">
            <a:spLocks noChangeArrowheads="1"/>
          </p:cNvSpPr>
          <p:nvPr/>
        </p:nvSpPr>
        <p:spPr bwMode="auto">
          <a:xfrm>
            <a:off x="6197272" y="6438357"/>
            <a:ext cx="1785840" cy="338137"/>
          </a:xfrm>
          <a:prstGeom prst="rect">
            <a:avLst/>
          </a:prstGeom>
          <a:solidFill>
            <a:schemeClr val="bg1"/>
          </a:solidFill>
          <a:ln>
            <a:solidFill>
              <a:schemeClr val="tx1"/>
            </a:solid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dirty="0">
                <a:latin typeface="+mn-lt"/>
              </a:rPr>
              <a:t>P</a:t>
            </a:r>
            <a:r>
              <a:rPr lang="cs-CZ" altLang="cs-CZ" sz="1600" dirty="0" smtClean="0">
                <a:latin typeface="+mn-lt"/>
              </a:rPr>
              <a:t>odmrvka </a:t>
            </a:r>
            <a:r>
              <a:rPr lang="cs-CZ" altLang="cs-CZ" sz="1600" dirty="0">
                <a:latin typeface="+mn-lt"/>
              </a:rPr>
              <a:t>hadcová</a:t>
            </a:r>
          </a:p>
        </p:txBody>
      </p:sp>
      <p:sp>
        <p:nvSpPr>
          <p:cNvPr id="17410" name="Obdélník 1"/>
          <p:cNvSpPr>
            <a:spLocks noChangeArrowheads="1"/>
          </p:cNvSpPr>
          <p:nvPr/>
        </p:nvSpPr>
        <p:spPr bwMode="auto">
          <a:xfrm>
            <a:off x="413468" y="765175"/>
            <a:ext cx="553807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1000" dirty="0">
              <a:cs typeface="Times New Roman" panose="02020603050405020304" pitchFamily="18" charset="0"/>
            </a:endParaRPr>
          </a:p>
          <a:p>
            <a:pPr>
              <a:spcBef>
                <a:spcPct val="0"/>
              </a:spcBef>
              <a:buFontTx/>
              <a:buNone/>
            </a:pPr>
            <a:r>
              <a:rPr lang="cs-CZ" altLang="cs-CZ" sz="2400" dirty="0">
                <a:cs typeface="Times New Roman" panose="02020603050405020304" pitchFamily="18" charset="0"/>
              </a:rPr>
              <a:t> </a:t>
            </a:r>
            <a:r>
              <a:rPr lang="cs-CZ" altLang="cs-CZ" sz="2000" b="1" dirty="0">
                <a:latin typeface="+mn-lt"/>
                <a:cs typeface="Times New Roman" panose="02020603050405020304" pitchFamily="18" charset="0"/>
              </a:rPr>
              <a:t>Slaniska </a:t>
            </a:r>
            <a:r>
              <a:rPr lang="cs-CZ" altLang="cs-CZ" sz="2000" dirty="0">
                <a:latin typeface="+mn-lt"/>
                <a:cs typeface="Times New Roman" panose="02020603050405020304" pitchFamily="18" charset="0"/>
              </a:rPr>
              <a:t>(</a:t>
            </a:r>
            <a:r>
              <a:rPr lang="cs-CZ" altLang="cs-CZ" sz="2000" i="1" dirty="0">
                <a:latin typeface="+mn-lt"/>
                <a:cs typeface="Times New Roman" panose="02020603050405020304" pitchFamily="18" charset="0"/>
              </a:rPr>
              <a:t>např. Sedlec u Mikulova</a:t>
            </a:r>
            <a:r>
              <a:rPr lang="cs-CZ" altLang="cs-CZ" sz="2000" dirty="0">
                <a:latin typeface="+mn-lt"/>
                <a:cs typeface="Times New Roman" panose="02020603050405020304" pitchFamily="18" charset="0"/>
              </a:rPr>
              <a:t>)</a:t>
            </a:r>
            <a:endParaRPr lang="cs-CZ" altLang="cs-CZ" sz="2000" b="1" dirty="0">
              <a:latin typeface="+mn-lt"/>
              <a:cs typeface="Times New Roman" panose="02020603050405020304" pitchFamily="18" charset="0"/>
            </a:endParaRPr>
          </a:p>
          <a:p>
            <a:pPr>
              <a:spcBef>
                <a:spcPct val="0"/>
              </a:spcBef>
              <a:buFontTx/>
              <a:buNone/>
            </a:pPr>
            <a:endParaRPr lang="cs-CZ" altLang="cs-CZ" sz="2000" dirty="0">
              <a:latin typeface="+mn-lt"/>
              <a:cs typeface="Times New Roman" panose="02020603050405020304" pitchFamily="18" charset="0"/>
            </a:endParaRPr>
          </a:p>
          <a:p>
            <a:pPr>
              <a:spcBef>
                <a:spcPct val="0"/>
              </a:spcBef>
              <a:buFont typeface="Symbol" panose="05050102010706020507" pitchFamily="18" charset="2"/>
              <a:buChar char="-"/>
            </a:pPr>
            <a:r>
              <a:rPr lang="cs-CZ" altLang="cs-CZ" sz="2000" dirty="0">
                <a:latin typeface="+mn-lt"/>
                <a:cs typeface="Times New Roman" panose="02020603050405020304" pitchFamily="18" charset="0"/>
              </a:rPr>
              <a:t>toxicita solí a extrémní osmotický tlak půdního roztoku</a:t>
            </a:r>
          </a:p>
          <a:p>
            <a:pPr>
              <a:spcBef>
                <a:spcPct val="0"/>
              </a:spcBef>
              <a:buFont typeface="Symbol" panose="05050102010706020507" pitchFamily="18" charset="2"/>
              <a:buChar char="-"/>
            </a:pPr>
            <a:r>
              <a:rPr lang="cs-CZ" altLang="cs-CZ" sz="2000" dirty="0">
                <a:latin typeface="+mn-lt"/>
                <a:cs typeface="Times New Roman" panose="02020603050405020304" pitchFamily="18" charset="0"/>
              </a:rPr>
              <a:t>rostliny adaptované na slané půdy se nazývají  </a:t>
            </a:r>
            <a:r>
              <a:rPr lang="cs-CZ" altLang="cs-CZ" sz="2000" dirty="0" smtClean="0">
                <a:latin typeface="+mn-lt"/>
                <a:cs typeface="Times New Roman" panose="02020603050405020304" pitchFamily="18" charset="0"/>
              </a:rPr>
              <a:t>  </a:t>
            </a:r>
            <a:r>
              <a:rPr lang="cs-CZ" altLang="cs-CZ" sz="2000" b="1" dirty="0" smtClean="0">
                <a:solidFill>
                  <a:srgbClr val="FF0000"/>
                </a:solidFill>
                <a:latin typeface="+mn-lt"/>
                <a:cs typeface="Times New Roman" panose="02020603050405020304" pitchFamily="18" charset="0"/>
              </a:rPr>
              <a:t>halofyty</a:t>
            </a:r>
            <a:endParaRPr lang="cs-CZ" altLang="cs-CZ" sz="2000" b="1" dirty="0">
              <a:solidFill>
                <a:srgbClr val="FF0000"/>
              </a:solidFill>
              <a:latin typeface="+mn-lt"/>
              <a:cs typeface="Times New Roman" panose="02020603050405020304" pitchFamily="18" charset="0"/>
            </a:endParaRPr>
          </a:p>
          <a:p>
            <a:pPr>
              <a:spcBef>
                <a:spcPct val="0"/>
              </a:spcBef>
              <a:buFont typeface="Symbol" panose="05050102010706020507" pitchFamily="18" charset="2"/>
              <a:buChar char="-"/>
            </a:pPr>
            <a:r>
              <a:rPr lang="cs-CZ" altLang="cs-CZ" sz="2000" dirty="0">
                <a:latin typeface="+mn-lt"/>
                <a:cs typeface="Times New Roman" panose="02020603050405020304" pitchFamily="18" charset="0"/>
              </a:rPr>
              <a:t>Slaniska jsou u nás vzácná, řada druhů vyhynula (např. slanorožec)</a:t>
            </a:r>
          </a:p>
        </p:txBody>
      </p:sp>
      <p:sp>
        <p:nvSpPr>
          <p:cNvPr id="17411" name="Obdélník 3"/>
          <p:cNvSpPr>
            <a:spLocks noChangeArrowheads="1"/>
          </p:cNvSpPr>
          <p:nvPr/>
        </p:nvSpPr>
        <p:spPr bwMode="auto">
          <a:xfrm>
            <a:off x="357809" y="134329"/>
            <a:ext cx="1124814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b="1" dirty="0">
                <a:latin typeface="+mn-lt"/>
                <a:cs typeface="Times New Roman" panose="02020603050405020304" pitchFamily="18" charset="0"/>
              </a:rPr>
              <a:t>Extrémní případy bazických půd, které nemusí být nutně vápnité</a:t>
            </a:r>
          </a:p>
          <a:p>
            <a:pPr>
              <a:spcBef>
                <a:spcPct val="0"/>
              </a:spcBef>
              <a:buFontTx/>
              <a:buNone/>
            </a:pPr>
            <a:endParaRPr lang="cs-CZ" altLang="cs-CZ" b="1" dirty="0">
              <a:cs typeface="Times New Roman" panose="02020603050405020304" pitchFamily="18" charset="0"/>
            </a:endParaRPr>
          </a:p>
        </p:txBody>
      </p:sp>
      <p:sp>
        <p:nvSpPr>
          <p:cNvPr id="17412" name="Obdélník 4"/>
          <p:cNvSpPr>
            <a:spLocks noChangeArrowheads="1"/>
          </p:cNvSpPr>
          <p:nvPr/>
        </p:nvSpPr>
        <p:spPr bwMode="auto">
          <a:xfrm>
            <a:off x="5988051" y="562317"/>
            <a:ext cx="5673559"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1000" dirty="0">
              <a:cs typeface="Times New Roman" panose="02020603050405020304" pitchFamily="18" charset="0"/>
            </a:endParaRPr>
          </a:p>
          <a:p>
            <a:pPr>
              <a:spcBef>
                <a:spcPct val="0"/>
              </a:spcBef>
              <a:buFontTx/>
              <a:buNone/>
            </a:pPr>
            <a:r>
              <a:rPr lang="cs-CZ" altLang="cs-CZ" sz="2400" dirty="0">
                <a:cs typeface="Times New Roman" panose="02020603050405020304" pitchFamily="18" charset="0"/>
              </a:rPr>
              <a:t> </a:t>
            </a:r>
            <a:endParaRPr lang="cs-CZ" altLang="cs-CZ" sz="1000" dirty="0">
              <a:cs typeface="Times New Roman" panose="02020603050405020304" pitchFamily="18" charset="0"/>
            </a:endParaRPr>
          </a:p>
          <a:p>
            <a:pPr>
              <a:spcBef>
                <a:spcPct val="0"/>
              </a:spcBef>
              <a:buFontTx/>
              <a:buNone/>
            </a:pPr>
            <a:r>
              <a:rPr lang="cs-CZ" altLang="cs-CZ" sz="2000" b="1" dirty="0">
                <a:latin typeface="+mn-lt"/>
                <a:cs typeface="Times New Roman" panose="02020603050405020304" pitchFamily="18" charset="0"/>
              </a:rPr>
              <a:t>Hadce </a:t>
            </a:r>
            <a:r>
              <a:rPr lang="cs-CZ" altLang="cs-CZ" sz="2000" dirty="0">
                <a:latin typeface="+mn-lt"/>
                <a:cs typeface="Times New Roman" panose="02020603050405020304" pitchFamily="18" charset="0"/>
              </a:rPr>
              <a:t>(</a:t>
            </a:r>
            <a:r>
              <a:rPr lang="cs-CZ" altLang="cs-CZ" sz="2000" i="1" dirty="0">
                <a:latin typeface="+mn-lt"/>
                <a:cs typeface="Times New Roman" panose="02020603050405020304" pitchFamily="18" charset="0"/>
              </a:rPr>
              <a:t>např. </a:t>
            </a:r>
            <a:r>
              <a:rPr lang="cs-CZ" altLang="cs-CZ" sz="2000" i="1" dirty="0" err="1">
                <a:latin typeface="+mn-lt"/>
                <a:cs typeface="Times New Roman" panose="02020603050405020304" pitchFamily="18" charset="0"/>
              </a:rPr>
              <a:t>Mohelenská</a:t>
            </a:r>
            <a:r>
              <a:rPr lang="cs-CZ" altLang="cs-CZ" sz="2000" i="1" dirty="0">
                <a:latin typeface="+mn-lt"/>
                <a:cs typeface="Times New Roman" panose="02020603050405020304" pitchFamily="18" charset="0"/>
              </a:rPr>
              <a:t> hadcová step</a:t>
            </a:r>
            <a:r>
              <a:rPr lang="cs-CZ" altLang="cs-CZ" sz="2000" dirty="0">
                <a:latin typeface="+mn-lt"/>
                <a:cs typeface="Times New Roman" panose="02020603050405020304" pitchFamily="18" charset="0"/>
              </a:rPr>
              <a:t>)</a:t>
            </a:r>
          </a:p>
          <a:p>
            <a:pPr>
              <a:spcBef>
                <a:spcPct val="0"/>
              </a:spcBef>
              <a:buFontTx/>
              <a:buNone/>
            </a:pPr>
            <a:endParaRPr lang="cs-CZ" altLang="cs-CZ" sz="2000" dirty="0">
              <a:latin typeface="+mn-lt"/>
              <a:cs typeface="Times New Roman" panose="02020603050405020304" pitchFamily="18" charset="0"/>
            </a:endParaRPr>
          </a:p>
          <a:p>
            <a:pPr>
              <a:spcBef>
                <a:spcPct val="0"/>
              </a:spcBef>
              <a:buFont typeface="Symbol" panose="05050102010706020507" pitchFamily="18" charset="2"/>
              <a:buChar char="-"/>
            </a:pPr>
            <a:r>
              <a:rPr lang="cs-CZ" altLang="cs-CZ" sz="2000" dirty="0">
                <a:latin typeface="+mn-lt"/>
                <a:cs typeface="Times New Roman" panose="02020603050405020304" pitchFamily="18" charset="0"/>
              </a:rPr>
              <a:t>toxicita uhličitanu hořečnatého, obecně převisu hořčíku nad vápníkem a doprovodných těžkých kovů (nikl, kadmium)</a:t>
            </a:r>
          </a:p>
          <a:p>
            <a:pPr>
              <a:spcBef>
                <a:spcPct val="0"/>
              </a:spcBef>
              <a:buFont typeface="Symbol" panose="05050102010706020507" pitchFamily="18" charset="2"/>
              <a:buChar char="-"/>
            </a:pPr>
            <a:r>
              <a:rPr lang="cs-CZ" altLang="cs-CZ" sz="2000" dirty="0">
                <a:latin typeface="+mn-lt"/>
                <a:cs typeface="Times New Roman" panose="02020603050405020304" pitchFamily="18" charset="0"/>
              </a:rPr>
              <a:t>rostliny adaptované na hadce se nazývají </a:t>
            </a:r>
            <a:r>
              <a:rPr lang="cs-CZ" altLang="cs-CZ" sz="2000" b="1" dirty="0" err="1">
                <a:solidFill>
                  <a:srgbClr val="FF0000"/>
                </a:solidFill>
                <a:latin typeface="+mn-lt"/>
                <a:cs typeface="Times New Roman" panose="02020603050405020304" pitchFamily="18" charset="0"/>
              </a:rPr>
              <a:t>serpentinofyty</a:t>
            </a:r>
            <a:r>
              <a:rPr lang="cs-CZ" altLang="cs-CZ" sz="2000" dirty="0">
                <a:latin typeface="+mn-lt"/>
                <a:cs typeface="Times New Roman" panose="02020603050405020304" pitchFamily="18" charset="0"/>
              </a:rPr>
              <a:t>.</a:t>
            </a:r>
          </a:p>
        </p:txBody>
      </p:sp>
      <p:pic>
        <p:nvPicPr>
          <p:cNvPr id="17415" name="Obráze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850" y="3489370"/>
            <a:ext cx="5428164" cy="328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ovéPole 8"/>
          <p:cNvSpPr txBox="1">
            <a:spLocks noChangeArrowheads="1"/>
          </p:cNvSpPr>
          <p:nvPr/>
        </p:nvSpPr>
        <p:spPr bwMode="auto">
          <a:xfrm>
            <a:off x="455159" y="6438234"/>
            <a:ext cx="2192625" cy="338138"/>
          </a:xfrm>
          <a:prstGeom prst="rect">
            <a:avLst/>
          </a:prstGeom>
          <a:solidFill>
            <a:schemeClr val="bg1">
              <a:alpha val="6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dirty="0">
                <a:latin typeface="+mn-lt"/>
              </a:rPr>
              <a:t>S</a:t>
            </a:r>
            <a:r>
              <a:rPr lang="cs-CZ" altLang="cs-CZ" sz="1600" dirty="0" smtClean="0">
                <a:latin typeface="+mn-lt"/>
              </a:rPr>
              <a:t>lanorožec </a:t>
            </a:r>
            <a:r>
              <a:rPr lang="cs-CZ" altLang="cs-CZ" sz="1600" dirty="0">
                <a:latin typeface="+mn-lt"/>
              </a:rPr>
              <a:t>rozprostřený</a:t>
            </a:r>
          </a:p>
        </p:txBody>
      </p:sp>
    </p:spTree>
    <p:extLst>
      <p:ext uri="{BB962C8B-B14F-4D97-AF65-F5344CB8AC3E}">
        <p14:creationId xmlns:p14="http://schemas.microsoft.com/office/powerpoint/2010/main" val="9922116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0351"/>
            <a:ext cx="10515600" cy="882650"/>
          </a:xfrm>
        </p:spPr>
        <p:txBody>
          <a:bodyPr>
            <a:noAutofit/>
          </a:bodyPr>
          <a:lstStyle/>
          <a:p>
            <a:pPr algn="ctr"/>
            <a:r>
              <a:rPr lang="cs-CZ" sz="4000" b="1" dirty="0" smtClean="0"/>
              <a:t>Funkční typy půdních organismů</a:t>
            </a:r>
            <a:endParaRPr lang="cs-CZ" sz="4000" b="1" dirty="0"/>
          </a:p>
        </p:txBody>
      </p:sp>
      <p:sp>
        <p:nvSpPr>
          <p:cNvPr id="3" name="Zástupný symbol pro obsah 2"/>
          <p:cNvSpPr>
            <a:spLocks noGrp="1"/>
          </p:cNvSpPr>
          <p:nvPr>
            <p:ph idx="1"/>
          </p:nvPr>
        </p:nvSpPr>
        <p:spPr>
          <a:xfrm>
            <a:off x="304799" y="1461054"/>
            <a:ext cx="11649075" cy="4550131"/>
          </a:xfrm>
        </p:spPr>
        <p:txBody>
          <a:bodyPr>
            <a:normAutofit/>
          </a:bodyPr>
          <a:lstStyle/>
          <a:p>
            <a:pPr marL="0" indent="0">
              <a:buNone/>
            </a:pPr>
            <a:r>
              <a:rPr lang="cs-CZ" dirty="0"/>
              <a:t>Seskupování půdních organismů na </a:t>
            </a:r>
            <a:r>
              <a:rPr lang="cs-CZ" b="1" dirty="0"/>
              <a:t>základě jejich ekologických rolí je užitečné pro pochopení jejich funkce</a:t>
            </a:r>
            <a:r>
              <a:rPr lang="cs-CZ" b="1" dirty="0" smtClean="0"/>
              <a:t>.</a:t>
            </a:r>
          </a:p>
          <a:p>
            <a:pPr marL="0" indent="0">
              <a:buNone/>
            </a:pPr>
            <a:r>
              <a:rPr lang="cs-CZ" dirty="0" smtClean="0"/>
              <a:t> Známe </a:t>
            </a:r>
            <a:r>
              <a:rPr lang="cs-CZ" dirty="0" err="1" smtClean="0"/>
              <a:t>ěkolik</a:t>
            </a:r>
            <a:r>
              <a:rPr lang="cs-CZ" dirty="0" smtClean="0"/>
              <a:t> </a:t>
            </a:r>
            <a:r>
              <a:rPr lang="cs-CZ" dirty="0"/>
              <a:t>příkladů těchto ekologických </a:t>
            </a:r>
            <a:r>
              <a:rPr lang="cs-CZ" dirty="0" smtClean="0"/>
              <a:t>funkcí:</a:t>
            </a:r>
          </a:p>
          <a:p>
            <a:pPr lvl="1"/>
            <a:r>
              <a:rPr lang="cs-CZ" b="1" dirty="0" err="1" smtClean="0"/>
              <a:t>Symbionti</a:t>
            </a:r>
            <a:r>
              <a:rPr lang="cs-CZ" b="1" dirty="0" smtClean="0"/>
              <a:t> </a:t>
            </a:r>
            <a:r>
              <a:rPr lang="cs-CZ" b="1" dirty="0"/>
              <a:t>kořenů rostlin </a:t>
            </a:r>
            <a:r>
              <a:rPr lang="cs-CZ" dirty="0"/>
              <a:t>(např. bakterie fixující dusík a </a:t>
            </a:r>
            <a:r>
              <a:rPr lang="cs-CZ" dirty="0" err="1"/>
              <a:t>mykorhizní</a:t>
            </a:r>
            <a:r>
              <a:rPr lang="cs-CZ" dirty="0"/>
              <a:t> houby)</a:t>
            </a:r>
          </a:p>
          <a:p>
            <a:pPr lvl="1"/>
            <a:r>
              <a:rPr lang="cs-CZ" b="1" dirty="0" smtClean="0"/>
              <a:t>Rozkladači</a:t>
            </a:r>
            <a:r>
              <a:rPr lang="cs-CZ" dirty="0" smtClean="0"/>
              <a:t> </a:t>
            </a:r>
            <a:r>
              <a:rPr lang="cs-CZ" dirty="0"/>
              <a:t>(např. bakterie, houby rozkládající celulózu a lignin a žížaly)</a:t>
            </a:r>
          </a:p>
          <a:p>
            <a:pPr lvl="1"/>
            <a:r>
              <a:rPr lang="cs-CZ" b="1" dirty="0"/>
              <a:t>Elementární </a:t>
            </a:r>
            <a:r>
              <a:rPr lang="cs-CZ" b="1" dirty="0" err="1" smtClean="0"/>
              <a:t>transformátoři</a:t>
            </a:r>
            <a:r>
              <a:rPr lang="cs-CZ" b="1" dirty="0" smtClean="0"/>
              <a:t> </a:t>
            </a:r>
            <a:r>
              <a:rPr lang="cs-CZ" dirty="0"/>
              <a:t>(např. denitrifikační bakterie)</a:t>
            </a:r>
          </a:p>
          <a:p>
            <a:pPr lvl="1"/>
            <a:r>
              <a:rPr lang="cs-CZ" b="1" dirty="0"/>
              <a:t>Půdní inženýři </a:t>
            </a:r>
            <a:r>
              <a:rPr lang="cs-CZ" dirty="0"/>
              <a:t>(např. žížaly, mravenci a termiti)</a:t>
            </a:r>
          </a:p>
          <a:p>
            <a:pPr lvl="1"/>
            <a:r>
              <a:rPr lang="cs-CZ" b="1" dirty="0"/>
              <a:t>Býložravci a patogeny </a:t>
            </a:r>
            <a:r>
              <a:rPr lang="cs-CZ" dirty="0"/>
              <a:t>(např. býložravé hlístice, houby hledící kořeny a larvy brouků živící se kořeny)</a:t>
            </a:r>
          </a:p>
          <a:p>
            <a:pPr lvl="1"/>
            <a:r>
              <a:rPr lang="cs-CZ" b="1" dirty="0" smtClean="0"/>
              <a:t>Systémoví regulátoři </a:t>
            </a:r>
            <a:r>
              <a:rPr lang="cs-CZ" dirty="0"/>
              <a:t>(např. dravý hmyz, dravá hlístice, parazité a </a:t>
            </a:r>
            <a:r>
              <a:rPr lang="cs-CZ" dirty="0" err="1"/>
              <a:t>hyperparazité</a:t>
            </a:r>
            <a:r>
              <a:rPr lang="cs-CZ" dirty="0"/>
              <a:t>)</a:t>
            </a:r>
          </a:p>
          <a:p>
            <a:pPr marL="0" indent="0">
              <a:buNone/>
            </a:pPr>
            <a:endParaRPr lang="cs-CZ" dirty="0"/>
          </a:p>
        </p:txBody>
      </p:sp>
    </p:spTree>
    <p:extLst>
      <p:ext uri="{BB962C8B-B14F-4D97-AF65-F5344CB8AC3E}">
        <p14:creationId xmlns:p14="http://schemas.microsoft.com/office/powerpoint/2010/main" val="1177558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bdélník 1"/>
          <p:cNvSpPr>
            <a:spLocks noChangeArrowheads="1"/>
          </p:cNvSpPr>
          <p:nvPr/>
        </p:nvSpPr>
        <p:spPr bwMode="auto">
          <a:xfrm>
            <a:off x="333955" y="-391153"/>
            <a:ext cx="11680466"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476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dirty="0">
              <a:cs typeface="Times New Roman" panose="02020603050405020304" pitchFamily="18" charset="0"/>
            </a:endParaRPr>
          </a:p>
          <a:p>
            <a:pPr>
              <a:spcBef>
                <a:spcPct val="0"/>
              </a:spcBef>
              <a:buFontTx/>
              <a:buNone/>
            </a:pPr>
            <a:r>
              <a:rPr lang="cs-CZ" altLang="cs-CZ" sz="2000" dirty="0">
                <a:cs typeface="Times New Roman" panose="02020603050405020304" pitchFamily="18" charset="0"/>
              </a:rPr>
              <a:t> </a:t>
            </a:r>
          </a:p>
          <a:p>
            <a:pPr>
              <a:spcBef>
                <a:spcPct val="0"/>
              </a:spcBef>
              <a:buFontTx/>
              <a:buNone/>
            </a:pPr>
            <a:r>
              <a:rPr lang="cs-CZ" altLang="cs-CZ" sz="3500" b="1" dirty="0">
                <a:latin typeface="+mn-lt"/>
              </a:rPr>
              <a:t>Základní pedogenetické procesy </a:t>
            </a:r>
            <a:r>
              <a:rPr lang="cs-CZ" altLang="cs-CZ" sz="3500" b="1" dirty="0" smtClean="0">
                <a:latin typeface="+mn-lt"/>
              </a:rPr>
              <a:t>jsou</a:t>
            </a:r>
          </a:p>
          <a:p>
            <a:pPr>
              <a:spcBef>
                <a:spcPct val="0"/>
              </a:spcBef>
            </a:pPr>
            <a:r>
              <a:rPr lang="cs-CZ" altLang="cs-CZ" sz="2400" b="1" dirty="0" smtClean="0">
                <a:solidFill>
                  <a:srgbClr val="C00000"/>
                </a:solidFill>
                <a:latin typeface="+mn-lt"/>
              </a:rPr>
              <a:t>zvětrávání</a:t>
            </a:r>
            <a:r>
              <a:rPr lang="cs-CZ" altLang="cs-CZ" sz="2400" dirty="0">
                <a:latin typeface="+mn-lt"/>
              </a:rPr>
              <a:t>: mechanický </a:t>
            </a:r>
            <a:r>
              <a:rPr lang="cs-CZ" altLang="cs-CZ" sz="2400" b="1" dirty="0">
                <a:latin typeface="+mn-lt"/>
              </a:rPr>
              <a:t>rozpad horniny </a:t>
            </a:r>
            <a:r>
              <a:rPr lang="cs-CZ" altLang="cs-CZ" sz="2400" dirty="0">
                <a:latin typeface="+mn-lt"/>
              </a:rPr>
              <a:t>a chemická přeměna minerálů, tvorba jílu, </a:t>
            </a:r>
            <a:r>
              <a:rPr lang="cs-CZ" altLang="cs-CZ" sz="2400" dirty="0" smtClean="0">
                <a:latin typeface="+mn-lt"/>
              </a:rPr>
              <a:t>	uvolňování </a:t>
            </a:r>
            <a:r>
              <a:rPr lang="cs-CZ" altLang="cs-CZ" sz="2400" dirty="0">
                <a:latin typeface="+mn-lt"/>
              </a:rPr>
              <a:t>bází, oxidů ....</a:t>
            </a:r>
            <a:endParaRPr lang="cs-CZ" altLang="cs-CZ" sz="2400" i="1" dirty="0">
              <a:latin typeface="+mn-lt"/>
            </a:endParaRPr>
          </a:p>
          <a:p>
            <a:pPr>
              <a:spcBef>
                <a:spcPct val="0"/>
              </a:spcBef>
            </a:pPr>
            <a:r>
              <a:rPr lang="cs-CZ" altLang="cs-CZ" sz="2400" b="1" dirty="0" smtClean="0">
                <a:solidFill>
                  <a:srgbClr val="C00000"/>
                </a:solidFill>
                <a:latin typeface="+mn-lt"/>
              </a:rPr>
              <a:t>humifikace</a:t>
            </a:r>
            <a:r>
              <a:rPr lang="cs-CZ" altLang="cs-CZ" sz="2400" dirty="0">
                <a:latin typeface="+mn-lt"/>
              </a:rPr>
              <a:t>: mikrobiální a chemické procesy, při nichž </a:t>
            </a:r>
            <a:r>
              <a:rPr lang="cs-CZ" altLang="cs-CZ" sz="2400" b="1" dirty="0">
                <a:latin typeface="+mn-lt"/>
              </a:rPr>
              <a:t>se organické zbytky mění v humus</a:t>
            </a:r>
            <a:endParaRPr lang="cs-CZ" altLang="cs-CZ" sz="2400" b="1" i="1" dirty="0">
              <a:latin typeface="+mn-lt"/>
            </a:endParaRPr>
          </a:p>
          <a:p>
            <a:pPr>
              <a:spcBef>
                <a:spcPct val="0"/>
              </a:spcBef>
            </a:pPr>
            <a:r>
              <a:rPr lang="cs-CZ" altLang="cs-CZ" sz="2400" b="1" dirty="0" err="1" smtClean="0">
                <a:solidFill>
                  <a:srgbClr val="C00000"/>
                </a:solidFill>
                <a:latin typeface="+mn-lt"/>
              </a:rPr>
              <a:t>eluviace</a:t>
            </a:r>
            <a:r>
              <a:rPr lang="cs-CZ" altLang="cs-CZ" sz="2400" b="1" dirty="0">
                <a:solidFill>
                  <a:srgbClr val="C00000"/>
                </a:solidFill>
                <a:latin typeface="+mn-lt"/>
              </a:rPr>
              <a:t>:</a:t>
            </a:r>
            <a:r>
              <a:rPr lang="cs-CZ" altLang="cs-CZ" sz="2400" dirty="0">
                <a:latin typeface="+mn-lt"/>
              </a:rPr>
              <a:t> Přemisťování jednotlivých </a:t>
            </a:r>
            <a:r>
              <a:rPr lang="cs-CZ" altLang="cs-CZ" sz="2400" b="1" dirty="0">
                <a:latin typeface="+mn-lt"/>
              </a:rPr>
              <a:t>půdních složek prosakující vodou směrem dolů</a:t>
            </a:r>
            <a:r>
              <a:rPr lang="cs-CZ" altLang="cs-CZ" sz="2400" dirty="0">
                <a:latin typeface="+mn-lt"/>
              </a:rPr>
              <a:t>. </a:t>
            </a:r>
            <a:r>
              <a:rPr lang="cs-CZ" altLang="cs-CZ" sz="2400" dirty="0" smtClean="0">
                <a:latin typeface="+mn-lt"/>
              </a:rPr>
              <a:t>	Například </a:t>
            </a:r>
            <a:r>
              <a:rPr lang="cs-CZ" altLang="cs-CZ" sz="2400" dirty="0">
                <a:latin typeface="+mn-lt"/>
              </a:rPr>
              <a:t>vyluhování solí, </a:t>
            </a:r>
            <a:r>
              <a:rPr lang="cs-CZ" altLang="cs-CZ" sz="2400" dirty="0" err="1">
                <a:latin typeface="+mn-lt"/>
              </a:rPr>
              <a:t>ilimerizace</a:t>
            </a:r>
            <a:r>
              <a:rPr lang="cs-CZ" altLang="cs-CZ" sz="2400" dirty="0">
                <a:latin typeface="+mn-lt"/>
              </a:rPr>
              <a:t> (posun jílu), podzolizace (posun sloučenin </a:t>
            </a:r>
            <a:r>
              <a:rPr lang="cs-CZ" altLang="cs-CZ" sz="2400" dirty="0" err="1">
                <a:latin typeface="+mn-lt"/>
              </a:rPr>
              <a:t>Fe</a:t>
            </a:r>
            <a:r>
              <a:rPr lang="cs-CZ" altLang="cs-CZ" sz="2400" dirty="0">
                <a:latin typeface="+mn-lt"/>
              </a:rPr>
              <a:t> a </a:t>
            </a:r>
            <a:r>
              <a:rPr lang="cs-CZ" altLang="cs-CZ" sz="2400" dirty="0" smtClean="0">
                <a:latin typeface="+mn-lt"/>
              </a:rPr>
              <a:t>	Al</a:t>
            </a:r>
            <a:r>
              <a:rPr lang="cs-CZ" altLang="cs-CZ" sz="2400" dirty="0">
                <a:latin typeface="+mn-lt"/>
              </a:rPr>
              <a:t>, spolu s organickými látkami) ...</a:t>
            </a:r>
            <a:endParaRPr lang="cs-CZ" altLang="cs-CZ" sz="2400" i="1" dirty="0">
              <a:latin typeface="+mn-lt"/>
            </a:endParaRPr>
          </a:p>
          <a:p>
            <a:pPr>
              <a:spcBef>
                <a:spcPct val="0"/>
              </a:spcBef>
            </a:pPr>
            <a:r>
              <a:rPr lang="cs-CZ" altLang="cs-CZ" sz="2400" dirty="0">
                <a:latin typeface="+mn-lt"/>
              </a:rPr>
              <a:t> </a:t>
            </a:r>
            <a:r>
              <a:rPr lang="cs-CZ" altLang="cs-CZ" sz="2400" b="1" dirty="0" smtClean="0">
                <a:solidFill>
                  <a:srgbClr val="C00000"/>
                </a:solidFill>
                <a:latin typeface="+mn-lt"/>
              </a:rPr>
              <a:t>iluviace</a:t>
            </a:r>
            <a:r>
              <a:rPr lang="cs-CZ" altLang="cs-CZ" sz="2400" dirty="0">
                <a:latin typeface="+mn-lt"/>
              </a:rPr>
              <a:t>: opak </a:t>
            </a:r>
            <a:r>
              <a:rPr lang="cs-CZ" altLang="cs-CZ" sz="2400" dirty="0" err="1">
                <a:latin typeface="+mn-lt"/>
              </a:rPr>
              <a:t>eluviace</a:t>
            </a:r>
            <a:r>
              <a:rPr lang="cs-CZ" altLang="cs-CZ" sz="2400" dirty="0">
                <a:latin typeface="+mn-lt"/>
              </a:rPr>
              <a:t> (</a:t>
            </a:r>
            <a:r>
              <a:rPr lang="cs-CZ" altLang="cs-CZ" sz="2400" b="1" dirty="0">
                <a:latin typeface="+mn-lt"/>
              </a:rPr>
              <a:t>látky se ve vrstvě hromadí</a:t>
            </a:r>
            <a:r>
              <a:rPr lang="cs-CZ" altLang="cs-CZ" sz="2400" dirty="0">
                <a:latin typeface="+mn-lt"/>
              </a:rPr>
              <a:t>)</a:t>
            </a:r>
          </a:p>
          <a:p>
            <a:pPr>
              <a:spcBef>
                <a:spcPct val="0"/>
              </a:spcBef>
            </a:pPr>
            <a:r>
              <a:rPr lang="cs-CZ" altLang="cs-CZ" sz="2400" b="1" dirty="0" smtClean="0">
                <a:solidFill>
                  <a:srgbClr val="C00000"/>
                </a:solidFill>
                <a:latin typeface="+mn-lt"/>
              </a:rPr>
              <a:t> </a:t>
            </a:r>
            <a:r>
              <a:rPr lang="cs-CZ" altLang="cs-CZ" sz="2400" b="1" dirty="0" err="1" smtClean="0">
                <a:solidFill>
                  <a:srgbClr val="C00000"/>
                </a:solidFill>
                <a:latin typeface="+mn-lt"/>
              </a:rPr>
              <a:t>oglejení</a:t>
            </a:r>
            <a:r>
              <a:rPr lang="cs-CZ" altLang="cs-CZ" sz="2400" b="1" dirty="0">
                <a:solidFill>
                  <a:srgbClr val="C00000"/>
                </a:solidFill>
                <a:latin typeface="+mn-lt"/>
              </a:rPr>
              <a:t>:</a:t>
            </a:r>
            <a:r>
              <a:rPr lang="cs-CZ" altLang="cs-CZ" sz="2400" dirty="0">
                <a:latin typeface="+mn-lt"/>
              </a:rPr>
              <a:t> uvolňování sloučenin železa </a:t>
            </a:r>
            <a:r>
              <a:rPr lang="cs-CZ" altLang="cs-CZ" sz="2400" b="1" dirty="0">
                <a:latin typeface="+mn-lt"/>
              </a:rPr>
              <a:t>při přemokření </a:t>
            </a:r>
            <a:r>
              <a:rPr lang="cs-CZ" altLang="cs-CZ" sz="2400" dirty="0">
                <a:latin typeface="+mn-lt"/>
              </a:rPr>
              <a:t>(redukční podmínky) a jejich </a:t>
            </a:r>
            <a:r>
              <a:rPr lang="cs-CZ" altLang="cs-CZ" sz="2400" dirty="0" smtClean="0">
                <a:latin typeface="+mn-lt"/>
              </a:rPr>
              <a:t>	srážení </a:t>
            </a:r>
            <a:r>
              <a:rPr lang="cs-CZ" altLang="cs-CZ" sz="2400" dirty="0">
                <a:latin typeface="+mn-lt"/>
              </a:rPr>
              <a:t>v suchém období. </a:t>
            </a:r>
            <a:r>
              <a:rPr lang="cs-CZ" altLang="cs-CZ" sz="2400" b="1" dirty="0">
                <a:latin typeface="+mn-lt"/>
              </a:rPr>
              <a:t>Při trvalém přemokření nastává </a:t>
            </a:r>
            <a:r>
              <a:rPr lang="cs-CZ" altLang="cs-CZ" sz="2400" b="1" dirty="0" err="1">
                <a:latin typeface="+mn-lt"/>
              </a:rPr>
              <a:t>glejový</a:t>
            </a:r>
            <a:r>
              <a:rPr lang="cs-CZ" altLang="cs-CZ" sz="2400" b="1" dirty="0">
                <a:latin typeface="+mn-lt"/>
              </a:rPr>
              <a:t> proces</a:t>
            </a:r>
            <a:r>
              <a:rPr lang="cs-CZ" altLang="cs-CZ" sz="2400" dirty="0">
                <a:latin typeface="+mn-lt"/>
              </a:rPr>
              <a:t>, kdy </a:t>
            </a:r>
            <a:r>
              <a:rPr lang="cs-CZ" altLang="cs-CZ" sz="2400" dirty="0" smtClean="0">
                <a:latin typeface="+mn-lt"/>
              </a:rPr>
              <a:t>	dochází k</a:t>
            </a:r>
            <a:r>
              <a:rPr lang="cs-CZ" altLang="cs-CZ" sz="2400" dirty="0">
                <a:latin typeface="+mn-lt"/>
              </a:rPr>
              <a:t> redukci sloučenin </a:t>
            </a:r>
            <a:r>
              <a:rPr lang="cs-CZ" altLang="cs-CZ" sz="2400" dirty="0" err="1">
                <a:latin typeface="+mn-lt"/>
              </a:rPr>
              <a:t>Fe</a:t>
            </a:r>
            <a:r>
              <a:rPr lang="cs-CZ" altLang="cs-CZ" sz="2400" dirty="0">
                <a:latin typeface="+mn-lt"/>
              </a:rPr>
              <a:t> a </a:t>
            </a:r>
            <a:r>
              <a:rPr lang="cs-CZ" altLang="cs-CZ" sz="2400" dirty="0" err="1">
                <a:latin typeface="+mn-lt"/>
              </a:rPr>
              <a:t>Mn</a:t>
            </a:r>
            <a:r>
              <a:rPr lang="cs-CZ" altLang="cs-CZ" sz="2400" dirty="0">
                <a:latin typeface="+mn-lt"/>
              </a:rPr>
              <a:t>, </a:t>
            </a:r>
            <a:r>
              <a:rPr lang="cs-CZ" altLang="cs-CZ" sz="2400" dirty="0" err="1">
                <a:latin typeface="+mn-lt"/>
              </a:rPr>
              <a:t>zajílení</a:t>
            </a:r>
            <a:r>
              <a:rPr lang="cs-CZ" altLang="cs-CZ" sz="2400" dirty="0">
                <a:latin typeface="+mn-lt"/>
              </a:rPr>
              <a:t> a charakteristickému </a:t>
            </a:r>
            <a:r>
              <a:rPr lang="cs-CZ" altLang="cs-CZ" sz="2400" dirty="0" smtClean="0">
                <a:latin typeface="+mn-lt"/>
              </a:rPr>
              <a:t>	</a:t>
            </a:r>
            <a:r>
              <a:rPr lang="cs-CZ" altLang="cs-CZ" sz="2400" dirty="0" err="1" smtClean="0">
                <a:latin typeface="+mn-lt"/>
              </a:rPr>
              <a:t>šedozelenomodrému</a:t>
            </a:r>
            <a:r>
              <a:rPr lang="cs-CZ" altLang="cs-CZ" sz="2400" dirty="0" smtClean="0">
                <a:latin typeface="+mn-lt"/>
              </a:rPr>
              <a:t> 	zbarvení </a:t>
            </a:r>
            <a:r>
              <a:rPr lang="cs-CZ" altLang="cs-CZ" sz="2400" dirty="0">
                <a:latin typeface="+mn-lt"/>
              </a:rPr>
              <a:t>(Fe</a:t>
            </a:r>
            <a:r>
              <a:rPr lang="cs-CZ" altLang="cs-CZ" sz="2400" baseline="30000" dirty="0">
                <a:latin typeface="+mn-lt"/>
              </a:rPr>
              <a:t>2+</a:t>
            </a:r>
            <a:r>
              <a:rPr lang="cs-CZ" altLang="cs-CZ" sz="2400" dirty="0">
                <a:latin typeface="+mn-lt"/>
              </a:rPr>
              <a:t>).</a:t>
            </a:r>
            <a:endParaRPr lang="cs-CZ" altLang="cs-CZ" sz="2400" i="1" dirty="0">
              <a:latin typeface="+mn-lt"/>
            </a:endParaRPr>
          </a:p>
          <a:p>
            <a:pPr>
              <a:spcBef>
                <a:spcPct val="0"/>
              </a:spcBef>
            </a:pPr>
            <a:r>
              <a:rPr lang="cs-CZ" altLang="cs-CZ" sz="2400" dirty="0">
                <a:latin typeface="+mn-lt"/>
                <a:cs typeface="Times New Roman" panose="02020603050405020304" pitchFamily="18" charset="0"/>
              </a:rPr>
              <a:t> </a:t>
            </a:r>
            <a:r>
              <a:rPr lang="cs-CZ" altLang="cs-CZ" sz="2400" b="1" dirty="0" err="1" smtClean="0">
                <a:solidFill>
                  <a:srgbClr val="C00000"/>
                </a:solidFill>
                <a:latin typeface="+mn-lt"/>
              </a:rPr>
              <a:t>solončakování</a:t>
            </a:r>
            <a:r>
              <a:rPr lang="cs-CZ" altLang="cs-CZ" sz="2400" b="1" dirty="0">
                <a:solidFill>
                  <a:srgbClr val="C00000"/>
                </a:solidFill>
                <a:latin typeface="+mn-lt"/>
              </a:rPr>
              <a:t>:</a:t>
            </a:r>
            <a:r>
              <a:rPr lang="cs-CZ" altLang="cs-CZ" sz="2400" dirty="0">
                <a:latin typeface="+mn-lt"/>
              </a:rPr>
              <a:t> vnášení </a:t>
            </a:r>
            <a:r>
              <a:rPr lang="cs-CZ" altLang="cs-CZ" sz="2400" b="1" dirty="0">
                <a:latin typeface="+mn-lt"/>
              </a:rPr>
              <a:t>lehce rozpustných solí do půdního profilu </a:t>
            </a:r>
            <a:r>
              <a:rPr lang="cs-CZ" altLang="cs-CZ" sz="2400" dirty="0">
                <a:latin typeface="+mn-lt"/>
              </a:rPr>
              <a:t>(např. vzlínání solí </a:t>
            </a:r>
            <a:r>
              <a:rPr lang="cs-CZ" altLang="cs-CZ" sz="2400" dirty="0" smtClean="0">
                <a:latin typeface="+mn-lt"/>
              </a:rPr>
              <a:t>	v</a:t>
            </a:r>
            <a:r>
              <a:rPr lang="cs-CZ" altLang="cs-CZ" sz="2400" dirty="0">
                <a:latin typeface="+mn-lt"/>
              </a:rPr>
              <a:t> aridním klimatu)</a:t>
            </a:r>
            <a:endParaRPr lang="cs-CZ" altLang="cs-CZ" sz="2400" i="1" dirty="0">
              <a:latin typeface="+mn-lt"/>
            </a:endParaRPr>
          </a:p>
          <a:p>
            <a:pPr>
              <a:spcBef>
                <a:spcPct val="0"/>
              </a:spcBef>
            </a:pPr>
            <a:r>
              <a:rPr lang="cs-CZ" altLang="cs-CZ" sz="2400" dirty="0">
                <a:latin typeface="+mn-lt"/>
              </a:rPr>
              <a:t> </a:t>
            </a:r>
            <a:r>
              <a:rPr lang="cs-CZ" altLang="cs-CZ" sz="2400" b="1" dirty="0" err="1" smtClean="0">
                <a:solidFill>
                  <a:srgbClr val="C00000"/>
                </a:solidFill>
                <a:latin typeface="+mn-lt"/>
              </a:rPr>
              <a:t>slancování</a:t>
            </a:r>
            <a:r>
              <a:rPr lang="cs-CZ" altLang="cs-CZ" sz="2400" b="1" dirty="0">
                <a:solidFill>
                  <a:srgbClr val="C00000"/>
                </a:solidFill>
                <a:latin typeface="+mn-lt"/>
              </a:rPr>
              <a:t>:</a:t>
            </a:r>
            <a:r>
              <a:rPr lang="cs-CZ" altLang="cs-CZ" sz="2400" dirty="0">
                <a:solidFill>
                  <a:srgbClr val="C00000"/>
                </a:solidFill>
                <a:latin typeface="+mn-lt"/>
              </a:rPr>
              <a:t> </a:t>
            </a:r>
            <a:r>
              <a:rPr lang="cs-CZ" altLang="cs-CZ" sz="2400" dirty="0">
                <a:latin typeface="+mn-lt"/>
              </a:rPr>
              <a:t>vymývání </a:t>
            </a:r>
            <a:r>
              <a:rPr lang="cs-CZ" altLang="cs-CZ" sz="2400" b="1" dirty="0">
                <a:latin typeface="+mn-lt"/>
              </a:rPr>
              <a:t>solí z povrchových vrstev a jejich akumulace ve spodních </a:t>
            </a:r>
            <a:r>
              <a:rPr lang="cs-CZ" altLang="cs-CZ" sz="2400" b="1" dirty="0" smtClean="0">
                <a:latin typeface="+mn-lt"/>
              </a:rPr>
              <a:t>	vrstvách</a:t>
            </a:r>
            <a:r>
              <a:rPr lang="cs-CZ" altLang="cs-CZ" sz="2400" b="1" dirty="0">
                <a:latin typeface="+mn-lt"/>
              </a:rPr>
              <a:t>.</a:t>
            </a:r>
            <a:endParaRPr lang="cs-CZ" altLang="cs-CZ" sz="2400" b="1" i="1" dirty="0">
              <a:latin typeface="+mn-lt"/>
            </a:endParaRPr>
          </a:p>
        </p:txBody>
      </p:sp>
    </p:spTree>
    <p:extLst>
      <p:ext uri="{BB962C8B-B14F-4D97-AF65-F5344CB8AC3E}">
        <p14:creationId xmlns:p14="http://schemas.microsoft.com/office/powerpoint/2010/main" val="10473859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9959"/>
            <a:ext cx="10515600" cy="779857"/>
          </a:xfrm>
        </p:spPr>
        <p:txBody>
          <a:bodyPr/>
          <a:lstStyle/>
          <a:p>
            <a:r>
              <a:rPr lang="cs-CZ" dirty="0">
                <a:solidFill>
                  <a:srgbClr val="222222"/>
                </a:solidFill>
                <a:latin typeface="arial" panose="020B0604020202020204" pitchFamily="34" charset="0"/>
              </a:rPr>
              <a:t>Vztahy mezi diverzitou a funkcí v půdě</a:t>
            </a:r>
            <a:endParaRPr lang="cs-CZ" dirty="0"/>
          </a:p>
        </p:txBody>
      </p:sp>
      <p:pic>
        <p:nvPicPr>
          <p:cNvPr id="4" name="Zástupný symbol pro obsah 3"/>
          <p:cNvPicPr>
            <a:picLocks noGrp="1" noChangeAspect="1"/>
          </p:cNvPicPr>
          <p:nvPr>
            <p:ph idx="1"/>
          </p:nvPr>
        </p:nvPicPr>
        <p:blipFill>
          <a:blip r:embed="rId2"/>
          <a:stretch>
            <a:fillRect/>
          </a:stretch>
        </p:blipFill>
        <p:spPr>
          <a:xfrm>
            <a:off x="2967064" y="1049477"/>
            <a:ext cx="6455232" cy="4668372"/>
          </a:xfrm>
          <a:prstGeom prst="rect">
            <a:avLst/>
          </a:prstGeom>
        </p:spPr>
      </p:pic>
      <p:sp>
        <p:nvSpPr>
          <p:cNvPr id="5" name="Obdélník 4"/>
          <p:cNvSpPr/>
          <p:nvPr/>
        </p:nvSpPr>
        <p:spPr>
          <a:xfrm>
            <a:off x="206735" y="5757510"/>
            <a:ext cx="11799735" cy="1077218"/>
          </a:xfrm>
          <a:prstGeom prst="rect">
            <a:avLst/>
          </a:prstGeom>
        </p:spPr>
        <p:txBody>
          <a:bodyPr wrap="square">
            <a:spAutoFit/>
          </a:bodyPr>
          <a:lstStyle/>
          <a:p>
            <a:r>
              <a:rPr lang="cs-CZ" sz="1600" dirty="0" smtClean="0">
                <a:solidFill>
                  <a:srgbClr val="222222"/>
                </a:solidFill>
                <a:latin typeface="arial" panose="020B0604020202020204" pitchFamily="34" charset="0"/>
              </a:rPr>
              <a:t>Vztahy </a:t>
            </a:r>
            <a:r>
              <a:rPr lang="cs-CZ" sz="1600" dirty="0">
                <a:solidFill>
                  <a:srgbClr val="222222"/>
                </a:solidFill>
                <a:latin typeface="arial" panose="020B0604020202020204" pitchFamily="34" charset="0"/>
              </a:rPr>
              <a:t>mezi diverzitou a funkcí v půdě. Diverzita půdních organismů je propojena s jejich funkcí a má dva „rozměry“: </a:t>
            </a:r>
            <a:r>
              <a:rPr lang="cs-CZ" sz="1600" b="1" dirty="0">
                <a:solidFill>
                  <a:srgbClr val="222222"/>
                </a:solidFill>
                <a:latin typeface="arial" panose="020B0604020202020204" pitchFamily="34" charset="0"/>
              </a:rPr>
              <a:t>horizontální obsahuje funkční skupiny v rámci téže trofické úrovně</a:t>
            </a:r>
            <a:r>
              <a:rPr lang="cs-CZ" sz="1600" dirty="0">
                <a:solidFill>
                  <a:srgbClr val="222222"/>
                </a:solidFill>
                <a:latin typeface="arial" panose="020B0604020202020204" pitchFamily="34" charset="0"/>
              </a:rPr>
              <a:t>, zatímco </a:t>
            </a:r>
            <a:r>
              <a:rPr lang="cs-CZ" sz="1600" b="1" dirty="0">
                <a:solidFill>
                  <a:srgbClr val="222222"/>
                </a:solidFill>
                <a:latin typeface="arial" panose="020B0604020202020204" pitchFamily="34" charset="0"/>
              </a:rPr>
              <a:t>vertikální prochází různými trofickými úrovněmi.</a:t>
            </a:r>
            <a:r>
              <a:rPr lang="cs-CZ" sz="1600" dirty="0">
                <a:solidFill>
                  <a:srgbClr val="222222"/>
                </a:solidFill>
                <a:latin typeface="arial" panose="020B0604020202020204" pitchFamily="34" charset="0"/>
              </a:rPr>
              <a:t> Zejména trofická </a:t>
            </a:r>
            <a:r>
              <a:rPr lang="cs-CZ" sz="1600" b="1" dirty="0">
                <a:solidFill>
                  <a:srgbClr val="222222"/>
                </a:solidFill>
                <a:latin typeface="arial" panose="020B0604020202020204" pitchFamily="34" charset="0"/>
              </a:rPr>
              <a:t>úroveň II je bohatá na funkční skupiny</a:t>
            </a:r>
            <a:r>
              <a:rPr lang="cs-CZ" sz="1600" dirty="0">
                <a:solidFill>
                  <a:srgbClr val="222222"/>
                </a:solidFill>
                <a:latin typeface="arial" panose="020B0604020202020204" pitchFamily="34" charset="0"/>
              </a:rPr>
              <a:t>. </a:t>
            </a:r>
            <a:r>
              <a:rPr lang="cs-CZ" sz="1600" b="1" dirty="0">
                <a:solidFill>
                  <a:srgbClr val="222222"/>
                </a:solidFill>
                <a:latin typeface="arial" panose="020B0604020202020204" pitchFamily="34" charset="0"/>
              </a:rPr>
              <a:t>Vyšší trofické úrovně zahrnují predátory (dravce) a patogeny, </a:t>
            </a:r>
            <a:r>
              <a:rPr lang="cs-CZ" sz="1600" dirty="0">
                <a:solidFill>
                  <a:srgbClr val="222222"/>
                </a:solidFill>
                <a:latin typeface="arial" panose="020B0604020202020204" pitchFamily="34" charset="0"/>
              </a:rPr>
              <a:t>živící se obvykle zástupci několika nižších trofických úrovní.</a:t>
            </a:r>
            <a:endParaRPr lang="cs-CZ" sz="1600" dirty="0"/>
          </a:p>
        </p:txBody>
      </p:sp>
    </p:spTree>
    <p:extLst>
      <p:ext uri="{BB962C8B-B14F-4D97-AF65-F5344CB8AC3E}">
        <p14:creationId xmlns:p14="http://schemas.microsoft.com/office/powerpoint/2010/main" val="25289099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102" y="174296"/>
            <a:ext cx="10515600" cy="724204"/>
          </a:xfrm>
        </p:spPr>
        <p:txBody>
          <a:bodyPr>
            <a:normAutofit fontScale="90000"/>
          </a:bodyPr>
          <a:lstStyle/>
          <a:p>
            <a:pPr algn="ctr"/>
            <a:r>
              <a:rPr lang="cs-CZ" sz="4000" b="1" dirty="0" smtClean="0"/>
              <a:t/>
            </a:r>
            <a:br>
              <a:rPr lang="cs-CZ" sz="4000" b="1" dirty="0" smtClean="0"/>
            </a:br>
            <a:r>
              <a:rPr lang="cs-CZ" sz="4000" b="1" dirty="0" smtClean="0"/>
              <a:t>Co </a:t>
            </a:r>
            <a:r>
              <a:rPr lang="cs-CZ" sz="4000" b="1" dirty="0"/>
              <a:t>je </a:t>
            </a:r>
            <a:r>
              <a:rPr lang="cs-CZ" sz="4000" b="1" dirty="0" smtClean="0"/>
              <a:t>humus ?</a:t>
            </a:r>
            <a:r>
              <a:rPr lang="cs-CZ" sz="4000" b="1" dirty="0"/>
              <a:t/>
            </a:r>
            <a:br>
              <a:rPr lang="cs-CZ" sz="4000" b="1" dirty="0"/>
            </a:br>
            <a:endParaRPr lang="cs-CZ" sz="4000" dirty="0"/>
          </a:p>
        </p:txBody>
      </p:sp>
      <p:sp>
        <p:nvSpPr>
          <p:cNvPr id="5" name="Zástupný symbol pro obsah 4"/>
          <p:cNvSpPr>
            <a:spLocks noGrp="1"/>
          </p:cNvSpPr>
          <p:nvPr>
            <p:ph idx="1"/>
          </p:nvPr>
        </p:nvSpPr>
        <p:spPr>
          <a:xfrm>
            <a:off x="278295" y="4886877"/>
            <a:ext cx="11656612" cy="1744511"/>
          </a:xfrm>
        </p:spPr>
        <p:txBody>
          <a:bodyPr>
            <a:normAutofit/>
          </a:bodyPr>
          <a:lstStyle/>
          <a:p>
            <a:pPr marL="0" indent="0">
              <a:buNone/>
            </a:pPr>
            <a:r>
              <a:rPr lang="cs-CZ" sz="2200" b="1" dirty="0"/>
              <a:t>Humus je hmota organického původu s velmi cennými vlastnostmi</a:t>
            </a:r>
            <a:r>
              <a:rPr lang="cs-CZ" sz="2200" dirty="0"/>
              <a:t>. Vzniká pomalým a dlouhodobým </a:t>
            </a:r>
            <a:r>
              <a:rPr lang="cs-CZ" sz="2200" b="1" dirty="0"/>
              <a:t>procesem zvaným humifikace </a:t>
            </a:r>
            <a:r>
              <a:rPr lang="cs-CZ" sz="2200" dirty="0"/>
              <a:t>za přispění </a:t>
            </a:r>
            <a:r>
              <a:rPr lang="cs-CZ" sz="2200" b="1" dirty="0"/>
              <a:t>půdních organismů z takzvané primární organické hmoty, tedy ze zbytků rostlin a živočichů, </a:t>
            </a:r>
            <a:r>
              <a:rPr lang="cs-CZ" sz="2200" dirty="0"/>
              <a:t>postupnou přeměnou přes množství různých látek. </a:t>
            </a:r>
            <a:r>
              <a:rPr lang="cs-CZ" sz="2200" b="1" dirty="0"/>
              <a:t>Obsahuje spoustu živin </a:t>
            </a:r>
            <a:r>
              <a:rPr lang="cs-CZ" sz="2200" dirty="0"/>
              <a:t>(dusík, vápník, hořčík, draslík), které rostlinám postupně uvolňuje a ty se následně nevyplachují do spodních a povrchových vod</a:t>
            </a:r>
            <a:r>
              <a:rPr lang="cs-CZ" sz="2200" dirty="0" smtClean="0"/>
              <a:t>.</a:t>
            </a:r>
            <a:endParaRPr lang="cs-CZ" sz="2200" dirty="0"/>
          </a:p>
        </p:txBody>
      </p:sp>
      <p:pic>
        <p:nvPicPr>
          <p:cNvPr id="8194" name="Picture 2" descr="https://urbanicko.cz/wp-content/uploads/2021/07/humus_fo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026" y="977533"/>
            <a:ext cx="8638568" cy="383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2015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57226"/>
          </a:xfrm>
        </p:spPr>
        <p:txBody>
          <a:bodyPr>
            <a:noAutofit/>
          </a:bodyPr>
          <a:lstStyle/>
          <a:p>
            <a:pPr algn="ctr"/>
            <a:r>
              <a:rPr lang="cs-CZ" sz="4000" b="1" dirty="0" smtClean="0"/>
              <a:t>Co je humus ?</a:t>
            </a:r>
            <a:endParaRPr lang="cs-CZ" sz="4000" b="1" dirty="0"/>
          </a:p>
        </p:txBody>
      </p:sp>
      <p:sp>
        <p:nvSpPr>
          <p:cNvPr id="3" name="Zástupný symbol pro obsah 2"/>
          <p:cNvSpPr>
            <a:spLocks noGrp="1"/>
          </p:cNvSpPr>
          <p:nvPr>
            <p:ph idx="1"/>
          </p:nvPr>
        </p:nvSpPr>
        <p:spPr>
          <a:xfrm>
            <a:off x="508883" y="1327868"/>
            <a:ext cx="10844917" cy="4849095"/>
          </a:xfrm>
        </p:spPr>
        <p:txBody>
          <a:bodyPr>
            <a:normAutofit fontScale="92500" lnSpcReduction="10000"/>
          </a:bodyPr>
          <a:lstStyle/>
          <a:p>
            <a:r>
              <a:rPr lang="cs-CZ" b="1" dirty="0" smtClean="0"/>
              <a:t>Humus</a:t>
            </a:r>
            <a:r>
              <a:rPr lang="cs-CZ" dirty="0"/>
              <a:t> je </a:t>
            </a:r>
            <a:r>
              <a:rPr lang="cs-CZ" b="1" dirty="0"/>
              <a:t>kritickým faktorem půdy</a:t>
            </a:r>
            <a:r>
              <a:rPr lang="cs-CZ" dirty="0"/>
              <a:t>, který </a:t>
            </a:r>
            <a:r>
              <a:rPr lang="cs-CZ" b="1" dirty="0"/>
              <a:t>hraje roli v její plodnosti</a:t>
            </a:r>
            <a:r>
              <a:rPr lang="cs-CZ" dirty="0"/>
              <a:t>. Humus </a:t>
            </a:r>
            <a:r>
              <a:rPr lang="cs-CZ" b="1" dirty="0"/>
              <a:t>vzniká v důsledku rozkladu rostlinné, živočišné a jiné organické hmoty</a:t>
            </a:r>
            <a:r>
              <a:rPr lang="cs-CZ" dirty="0"/>
              <a:t>. Je </a:t>
            </a:r>
            <a:r>
              <a:rPr lang="cs-CZ" b="1" dirty="0"/>
              <a:t>bohatý na živiny </a:t>
            </a:r>
            <a:r>
              <a:rPr lang="cs-CZ" dirty="0"/>
              <a:t>a slouží jako životně důležitý </a:t>
            </a:r>
            <a:r>
              <a:rPr lang="cs-CZ" b="1" dirty="0"/>
              <a:t>rezervoár organického uhlíku </a:t>
            </a:r>
            <a:r>
              <a:rPr lang="cs-CZ" dirty="0"/>
              <a:t>v půdních </a:t>
            </a:r>
            <a:r>
              <a:rPr lang="cs-CZ" dirty="0" smtClean="0"/>
              <a:t>ekosystémech.</a:t>
            </a:r>
          </a:p>
          <a:p>
            <a:endParaRPr lang="cs-CZ" dirty="0" smtClean="0"/>
          </a:p>
          <a:p>
            <a:r>
              <a:rPr lang="cs-CZ" dirty="0"/>
              <a:t>Humus je </a:t>
            </a:r>
            <a:r>
              <a:rPr lang="cs-CZ" b="1" dirty="0"/>
              <a:t>tmavý, většinou černý nebo tmavě hnědý </a:t>
            </a:r>
            <a:r>
              <a:rPr lang="cs-CZ" dirty="0"/>
              <a:t>organický </a:t>
            </a:r>
            <a:r>
              <a:rPr lang="cs-CZ" dirty="0" smtClean="0"/>
              <a:t>materiál. </a:t>
            </a:r>
            <a:r>
              <a:rPr lang="cs-CZ" dirty="0"/>
              <a:t>Humus také pomáhá při </a:t>
            </a:r>
            <a:r>
              <a:rPr lang="cs-CZ" b="1" dirty="0"/>
              <a:t>růstu rostlin a</a:t>
            </a:r>
            <a:r>
              <a:rPr lang="cs-CZ" b="1" u="sng" dirty="0"/>
              <a:t> koloběhu </a:t>
            </a:r>
            <a:r>
              <a:rPr lang="cs-CZ" b="1" u="sng" dirty="0" smtClean="0"/>
              <a:t>živin</a:t>
            </a:r>
            <a:r>
              <a:rPr lang="cs-CZ" dirty="0" smtClean="0"/>
              <a:t>. </a:t>
            </a:r>
            <a:r>
              <a:rPr lang="cs-CZ" dirty="0"/>
              <a:t>Humus je velmi bohatý na uhlík a slouží jako </a:t>
            </a:r>
            <a:r>
              <a:rPr lang="cs-CZ" b="1" dirty="0"/>
              <a:t>domov pro půdní </a:t>
            </a:r>
            <a:r>
              <a:rPr lang="cs-CZ" b="1" u="sng" dirty="0"/>
              <a:t>mikroorganismy</a:t>
            </a:r>
            <a:r>
              <a:rPr lang="cs-CZ" dirty="0"/>
              <a:t>. </a:t>
            </a:r>
            <a:endParaRPr lang="cs-CZ" dirty="0" smtClean="0"/>
          </a:p>
          <a:p>
            <a:endParaRPr lang="cs-CZ" dirty="0"/>
          </a:p>
          <a:p>
            <a:r>
              <a:rPr lang="cs-CZ" dirty="0" smtClean="0"/>
              <a:t>Celkově </a:t>
            </a:r>
            <a:r>
              <a:rPr lang="cs-CZ" dirty="0"/>
              <a:t>je humus velmi </a:t>
            </a:r>
            <a:r>
              <a:rPr lang="cs-CZ" b="1" dirty="0"/>
              <a:t>důležitý pro stabilitu </a:t>
            </a:r>
            <a:r>
              <a:rPr lang="cs-CZ" b="1" u="sng" dirty="0"/>
              <a:t>zemědělství</a:t>
            </a:r>
            <a:r>
              <a:rPr lang="cs-CZ" b="1" dirty="0"/>
              <a:t> a </a:t>
            </a:r>
            <a:r>
              <a:rPr lang="cs-CZ" b="1" u="sng" dirty="0"/>
              <a:t>ekosystému</a:t>
            </a:r>
            <a:r>
              <a:rPr lang="cs-CZ" dirty="0"/>
              <a:t>. Hraje velmi </a:t>
            </a:r>
            <a:r>
              <a:rPr lang="cs-CZ" b="1" dirty="0"/>
              <a:t>důležitou roli v úrodnosti půdy </a:t>
            </a:r>
            <a:r>
              <a:rPr lang="cs-CZ" dirty="0"/>
              <a:t>a poskytuje živiny. Humus pomáhá zadržovat vlhkost a zlepšovat strukturu půdy.</a:t>
            </a:r>
          </a:p>
        </p:txBody>
      </p:sp>
    </p:spTree>
    <p:extLst>
      <p:ext uri="{BB962C8B-B14F-4D97-AF65-F5344CB8AC3E}">
        <p14:creationId xmlns:p14="http://schemas.microsoft.com/office/powerpoint/2010/main" val="14374047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053" y="206099"/>
            <a:ext cx="10515600" cy="1010451"/>
          </a:xfrm>
        </p:spPr>
        <p:txBody>
          <a:bodyPr>
            <a:normAutofit fontScale="90000"/>
          </a:bodyPr>
          <a:lstStyle/>
          <a:p>
            <a:pPr algn="ctr"/>
            <a:r>
              <a:rPr lang="cs-CZ" b="1" dirty="0" smtClean="0"/>
              <a:t>Humus a jeho význam pro půdu</a:t>
            </a:r>
            <a:r>
              <a:rPr lang="cs-CZ" sz="4000" b="1" dirty="0" smtClean="0"/>
              <a:t/>
            </a:r>
            <a:br>
              <a:rPr lang="cs-CZ" sz="4000" b="1" dirty="0" smtClean="0"/>
            </a:br>
            <a:r>
              <a:rPr lang="cs-CZ" sz="4000" b="1" dirty="0" smtClean="0"/>
              <a:t>Půdotvorné procesy</a:t>
            </a:r>
            <a:endParaRPr lang="cs-CZ" sz="4000" b="1" dirty="0"/>
          </a:p>
        </p:txBody>
      </p:sp>
      <p:sp>
        <p:nvSpPr>
          <p:cNvPr id="3" name="Zástupný symbol pro obsah 2"/>
          <p:cNvSpPr>
            <a:spLocks noGrp="1"/>
          </p:cNvSpPr>
          <p:nvPr>
            <p:ph idx="1"/>
          </p:nvPr>
        </p:nvSpPr>
        <p:spPr>
          <a:xfrm>
            <a:off x="854102" y="1412155"/>
            <a:ext cx="10515600" cy="5044303"/>
          </a:xfrm>
        </p:spPr>
        <p:txBody>
          <a:bodyPr>
            <a:normAutofit lnSpcReduction="10000"/>
          </a:bodyPr>
          <a:lstStyle/>
          <a:p>
            <a:pPr marL="0" indent="0">
              <a:buNone/>
            </a:pPr>
            <a:r>
              <a:rPr lang="cs-CZ" b="1" dirty="0"/>
              <a:t>Humus</a:t>
            </a:r>
            <a:r>
              <a:rPr lang="cs-CZ" dirty="0"/>
              <a:t> je soubor organických látek v půdě původem z odumřelých zbytků rostlin, živočichů a mikrobů smíchaných s minerálním podílem půdy. Tyto látky jsou v různém stupni </a:t>
            </a:r>
            <a:r>
              <a:rPr lang="cs-CZ" dirty="0" smtClean="0"/>
              <a:t>přeměny.</a:t>
            </a:r>
            <a:r>
              <a:rPr lang="cs-CZ" baseline="30000" dirty="0"/>
              <a:t> </a:t>
            </a:r>
            <a:r>
              <a:rPr lang="cs-CZ" dirty="0" smtClean="0"/>
              <a:t>Je </a:t>
            </a:r>
            <a:r>
              <a:rPr lang="cs-CZ" dirty="0"/>
              <a:t>to nejúrodnější část </a:t>
            </a:r>
            <a:r>
              <a:rPr lang="cs-CZ" dirty="0" smtClean="0"/>
              <a:t>půdy.</a:t>
            </a:r>
          </a:p>
          <a:p>
            <a:pPr marL="0" indent="0">
              <a:buNone/>
            </a:pPr>
            <a:r>
              <a:rPr lang="cs-CZ" b="1" dirty="0"/>
              <a:t>Půdotvorné </a:t>
            </a:r>
            <a:r>
              <a:rPr lang="cs-CZ" b="1" dirty="0" smtClean="0"/>
              <a:t>procesy</a:t>
            </a:r>
            <a:r>
              <a:rPr lang="cs-CZ" dirty="0" smtClean="0"/>
              <a:t>:</a:t>
            </a:r>
          </a:p>
          <a:p>
            <a:pPr lvl="1"/>
            <a:r>
              <a:rPr lang="cs-CZ" b="1" dirty="0"/>
              <a:t>Akumulace </a:t>
            </a:r>
            <a:r>
              <a:rPr lang="cs-CZ" dirty="0"/>
              <a:t>– </a:t>
            </a:r>
            <a:r>
              <a:rPr lang="cs-CZ" b="1" dirty="0"/>
              <a:t>hromadění organických látek</a:t>
            </a:r>
          </a:p>
          <a:p>
            <a:pPr lvl="1"/>
            <a:r>
              <a:rPr lang="cs-CZ" b="1" dirty="0"/>
              <a:t>Erozní procesy </a:t>
            </a:r>
            <a:r>
              <a:rPr lang="cs-CZ" dirty="0"/>
              <a:t>– způsobuje voda, vítr, mráz, biologická aktivita, chemická aktivita roztoků; dochází např. k </a:t>
            </a:r>
            <a:r>
              <a:rPr lang="cs-CZ" b="1" dirty="0"/>
              <a:t>odnosu, ale i vyluhování částic z půdy</a:t>
            </a:r>
          </a:p>
          <a:p>
            <a:pPr lvl="1"/>
            <a:r>
              <a:rPr lang="cs-CZ" b="1" dirty="0"/>
              <a:t>Translokační procesy </a:t>
            </a:r>
            <a:r>
              <a:rPr lang="cs-CZ" dirty="0"/>
              <a:t>– </a:t>
            </a:r>
            <a:r>
              <a:rPr lang="cs-CZ" b="1" dirty="0"/>
              <a:t>přesouvání látek mezi půdními horizonty</a:t>
            </a:r>
          </a:p>
          <a:p>
            <a:pPr lvl="2"/>
            <a:r>
              <a:rPr lang="cs-CZ" dirty="0" err="1"/>
              <a:t>eluviace</a:t>
            </a:r>
            <a:r>
              <a:rPr lang="cs-CZ" dirty="0"/>
              <a:t> (ochuzení, vyplavení, vybělení)</a:t>
            </a:r>
          </a:p>
          <a:p>
            <a:pPr lvl="2"/>
            <a:r>
              <a:rPr lang="cs-CZ" dirty="0" err="1"/>
              <a:t>ilimerizace</a:t>
            </a:r>
            <a:r>
              <a:rPr lang="cs-CZ" dirty="0"/>
              <a:t> – průnik jílu</a:t>
            </a:r>
          </a:p>
          <a:p>
            <a:pPr lvl="1"/>
            <a:r>
              <a:rPr lang="cs-CZ" b="1" dirty="0"/>
              <a:t>Transformace</a:t>
            </a:r>
            <a:r>
              <a:rPr lang="cs-CZ" dirty="0"/>
              <a:t> – přeměna primárních nerostů na sekundární, díky </a:t>
            </a:r>
            <a:r>
              <a:rPr lang="cs-CZ" b="1" dirty="0"/>
              <a:t>zvětrávání</a:t>
            </a:r>
          </a:p>
          <a:p>
            <a:pPr lvl="1"/>
            <a:r>
              <a:rPr lang="cs-CZ" b="1" dirty="0"/>
              <a:t>Humifikace</a:t>
            </a:r>
            <a:r>
              <a:rPr lang="cs-CZ" dirty="0"/>
              <a:t> – velmi složitý proces, </a:t>
            </a:r>
            <a:r>
              <a:rPr lang="cs-CZ" b="1" dirty="0"/>
              <a:t>přeměna organické hmoty</a:t>
            </a:r>
          </a:p>
          <a:p>
            <a:pPr marL="0" indent="0">
              <a:buNone/>
            </a:pPr>
            <a:endParaRPr lang="cs-CZ" dirty="0"/>
          </a:p>
        </p:txBody>
      </p:sp>
    </p:spTree>
    <p:extLst>
      <p:ext uri="{BB962C8B-B14F-4D97-AF65-F5344CB8AC3E}">
        <p14:creationId xmlns:p14="http://schemas.microsoft.com/office/powerpoint/2010/main" val="27530679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délník 1"/>
          <p:cNvSpPr>
            <a:spLocks noChangeArrowheads="1"/>
          </p:cNvSpPr>
          <p:nvPr/>
        </p:nvSpPr>
        <p:spPr bwMode="auto">
          <a:xfrm>
            <a:off x="246490" y="1"/>
            <a:ext cx="11752028" cy="275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000"/>
              </a:spcBef>
              <a:buNone/>
            </a:pPr>
            <a:r>
              <a:rPr lang="cs-CZ" altLang="cs-CZ" sz="3000" b="1" dirty="0" smtClean="0">
                <a:latin typeface="+mn-lt"/>
                <a:cs typeface="Times New Roman" panose="02020603050405020304" pitchFamily="18" charset="0"/>
              </a:rPr>
              <a:t>			</a:t>
            </a:r>
            <a:r>
              <a:rPr lang="cs-CZ" altLang="cs-CZ" sz="3500" b="1" dirty="0" smtClean="0">
                <a:latin typeface="+mn-lt"/>
                <a:cs typeface="Times New Roman" panose="02020603050405020304" pitchFamily="18" charset="0"/>
              </a:rPr>
              <a:t>           Čtyři </a:t>
            </a:r>
            <a:r>
              <a:rPr lang="cs-CZ" altLang="cs-CZ" sz="3500" b="1" dirty="0">
                <a:latin typeface="+mn-lt"/>
                <a:cs typeface="Times New Roman" panose="02020603050405020304" pitchFamily="18" charset="0"/>
              </a:rPr>
              <a:t>základní formy humusu:</a:t>
            </a:r>
          </a:p>
          <a:p>
            <a:pPr marL="342900" indent="-342900">
              <a:spcBef>
                <a:spcPts val="1000"/>
              </a:spcBef>
            </a:pPr>
            <a:r>
              <a:rPr lang="cs-CZ" altLang="cs-CZ" sz="2000" b="1" dirty="0" err="1">
                <a:solidFill>
                  <a:srgbClr val="C00000"/>
                </a:solidFill>
                <a:latin typeface="+mn-lt"/>
                <a:cs typeface="Times New Roman" panose="02020603050405020304" pitchFamily="18" charset="0"/>
              </a:rPr>
              <a:t>Litter</a:t>
            </a:r>
            <a:r>
              <a:rPr lang="cs-CZ" altLang="cs-CZ" sz="2000" b="1" dirty="0">
                <a:solidFill>
                  <a:srgbClr val="C00000"/>
                </a:solidFill>
                <a:latin typeface="+mn-lt"/>
                <a:cs typeface="Times New Roman" panose="02020603050405020304" pitchFamily="18" charset="0"/>
              </a:rPr>
              <a:t> (hrabanka)</a:t>
            </a:r>
            <a:r>
              <a:rPr lang="cs-CZ" altLang="cs-CZ" sz="2000" dirty="0">
                <a:solidFill>
                  <a:srgbClr val="C00000"/>
                </a:solidFill>
                <a:latin typeface="+mn-lt"/>
                <a:cs typeface="Times New Roman" panose="02020603050405020304" pitchFamily="18" charset="0"/>
              </a:rPr>
              <a:t>: </a:t>
            </a:r>
            <a:r>
              <a:rPr lang="cs-CZ" altLang="cs-CZ" sz="2000" dirty="0">
                <a:latin typeface="+mn-lt"/>
                <a:cs typeface="Times New Roman" panose="02020603050405020304" pitchFamily="18" charset="0"/>
              </a:rPr>
              <a:t>opad zbytků rostlin s pouhým okem rozeznatelnými původními orgány (listí, jehličí, listové pochvy …)</a:t>
            </a:r>
          </a:p>
          <a:p>
            <a:pPr marL="342900" indent="-342900">
              <a:spcBef>
                <a:spcPts val="600"/>
              </a:spcBef>
            </a:pPr>
            <a:r>
              <a:rPr lang="cs-CZ" altLang="cs-CZ" sz="2000" b="1" dirty="0">
                <a:solidFill>
                  <a:srgbClr val="C00000"/>
                </a:solidFill>
                <a:latin typeface="+mn-lt"/>
                <a:cs typeface="Times New Roman" panose="02020603050405020304" pitchFamily="18" charset="0"/>
              </a:rPr>
              <a:t>Mor (surový humus)</a:t>
            </a:r>
            <a:r>
              <a:rPr lang="cs-CZ" altLang="cs-CZ" sz="2000" dirty="0">
                <a:solidFill>
                  <a:srgbClr val="C00000"/>
                </a:solidFill>
                <a:latin typeface="+mn-lt"/>
                <a:cs typeface="Times New Roman" panose="02020603050405020304" pitchFamily="18" charset="0"/>
              </a:rPr>
              <a:t>: </a:t>
            </a:r>
            <a:r>
              <a:rPr lang="cs-CZ" altLang="cs-CZ" sz="2000" dirty="0">
                <a:latin typeface="+mn-lt"/>
                <a:cs typeface="Times New Roman" panose="02020603050405020304" pitchFamily="18" charset="0"/>
              </a:rPr>
              <a:t>Vzniká nedokonalým rozkladem v kyselém prostředí a v chladném a vlhkém klimatu. Stále makroskopicky odlišitelné organickými zbytky. Tvoří vrstvu nepromíchanou s minerálním podložím prostoupenou </a:t>
            </a:r>
            <a:r>
              <a:rPr lang="cs-CZ" altLang="cs-CZ" sz="2000" dirty="0" err="1">
                <a:latin typeface="+mn-lt"/>
                <a:cs typeface="Times New Roman" panose="02020603050405020304" pitchFamily="18" charset="0"/>
              </a:rPr>
              <a:t>myceliemi</a:t>
            </a:r>
            <a:r>
              <a:rPr lang="cs-CZ" altLang="cs-CZ" sz="2000" dirty="0">
                <a:latin typeface="+mn-lt"/>
                <a:cs typeface="Times New Roman" panose="02020603050405020304" pitchFamily="18" charset="0"/>
              </a:rPr>
              <a:t> hub. Do půdního profilu se vyplavují </a:t>
            </a:r>
            <a:r>
              <a:rPr lang="cs-CZ" altLang="cs-CZ" sz="2000" dirty="0" err="1">
                <a:latin typeface="+mn-lt"/>
                <a:cs typeface="Times New Roman" panose="02020603050405020304" pitchFamily="18" charset="0"/>
              </a:rPr>
              <a:t>fulvokyseliny</a:t>
            </a:r>
            <a:r>
              <a:rPr lang="cs-CZ" altLang="cs-CZ" sz="2000" dirty="0">
                <a:latin typeface="+mn-lt"/>
                <a:cs typeface="Times New Roman" panose="02020603050405020304" pitchFamily="18" charset="0"/>
              </a:rPr>
              <a:t>. Podzolizace.</a:t>
            </a:r>
          </a:p>
          <a:p>
            <a:pPr marL="342900" indent="-342900">
              <a:spcBef>
                <a:spcPts val="600"/>
              </a:spcBef>
            </a:pPr>
            <a:r>
              <a:rPr lang="cs-CZ" altLang="cs-CZ" sz="2000" b="1" dirty="0" err="1">
                <a:solidFill>
                  <a:srgbClr val="C00000"/>
                </a:solidFill>
                <a:latin typeface="+mn-lt"/>
                <a:cs typeface="Times New Roman" panose="02020603050405020304" pitchFamily="18" charset="0"/>
              </a:rPr>
              <a:t>Tangel</a:t>
            </a:r>
            <a:r>
              <a:rPr lang="cs-CZ" altLang="cs-CZ" sz="2000" b="1" dirty="0">
                <a:latin typeface="+mn-lt"/>
                <a:cs typeface="Times New Roman" panose="02020603050405020304" pitchFamily="18" charset="0"/>
              </a:rPr>
              <a:t>:</a:t>
            </a:r>
            <a:r>
              <a:rPr lang="cs-CZ" altLang="cs-CZ" sz="2000" dirty="0">
                <a:latin typeface="+mn-lt"/>
                <a:cs typeface="Times New Roman" panose="02020603050405020304" pitchFamily="18" charset="0"/>
              </a:rPr>
              <a:t> Makroskopicky rozeznatelné zbytky; trus živočichů (dešťovek). Alkalický.</a:t>
            </a:r>
            <a:r>
              <a:rPr lang="cs-CZ" altLang="cs-CZ" sz="2000" dirty="0">
                <a:cs typeface="Times New Roman" panose="02020603050405020304" pitchFamily="18" charset="0"/>
              </a:rPr>
              <a:t> </a:t>
            </a:r>
          </a:p>
        </p:txBody>
      </p:sp>
      <p:pic>
        <p:nvPicPr>
          <p:cNvPr id="8196" name="Obrázek 3"/>
          <p:cNvPicPr>
            <a:picLocks noChangeAspect="1"/>
          </p:cNvPicPr>
          <p:nvPr/>
        </p:nvPicPr>
        <p:blipFill>
          <a:blip r:embed="rId2">
            <a:extLst>
              <a:ext uri="{28A0092B-C50C-407E-A947-70E740481C1C}">
                <a14:useLocalDpi xmlns:a14="http://schemas.microsoft.com/office/drawing/2010/main" val="0"/>
              </a:ext>
            </a:extLst>
          </a:blip>
          <a:srcRect l="32281" t="29526" b="5901"/>
          <a:stretch>
            <a:fillRect/>
          </a:stretch>
        </p:blipFill>
        <p:spPr bwMode="auto">
          <a:xfrm>
            <a:off x="6761533" y="2758361"/>
            <a:ext cx="5292644" cy="378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Obdélník 4"/>
          <p:cNvSpPr>
            <a:spLocks noChangeArrowheads="1"/>
          </p:cNvSpPr>
          <p:nvPr/>
        </p:nvSpPr>
        <p:spPr bwMode="auto">
          <a:xfrm>
            <a:off x="588397" y="2909739"/>
            <a:ext cx="5937815"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tabLst>
                <a:tab pos="228600" algn="l"/>
              </a:tabLst>
              <a:defRPr sz="3200">
                <a:solidFill>
                  <a:schemeClr val="tx1"/>
                </a:solidFill>
                <a:latin typeface="Times New Roman" panose="02020603050405020304" pitchFamily="18" charset="0"/>
              </a:defRPr>
            </a:lvl1pPr>
            <a:lvl2pPr marL="742950" indent="-285750">
              <a:spcBef>
                <a:spcPct val="20000"/>
              </a:spcBef>
              <a:buChar char="–"/>
              <a:tabLst>
                <a:tab pos="228600" algn="l"/>
              </a:tabLst>
              <a:defRPr sz="2800">
                <a:solidFill>
                  <a:schemeClr val="tx1"/>
                </a:solidFill>
                <a:latin typeface="Times New Roman" panose="02020603050405020304" pitchFamily="18" charset="0"/>
              </a:defRPr>
            </a:lvl2pPr>
            <a:lvl3pPr marL="1143000" indent="-228600">
              <a:spcBef>
                <a:spcPct val="20000"/>
              </a:spcBef>
              <a:buChar char="•"/>
              <a:tabLst>
                <a:tab pos="228600" algn="l"/>
              </a:tabLst>
              <a:defRPr sz="2400">
                <a:solidFill>
                  <a:schemeClr val="tx1"/>
                </a:solidFill>
                <a:latin typeface="Times New Roman" panose="02020603050405020304" pitchFamily="18" charset="0"/>
              </a:defRPr>
            </a:lvl3pPr>
            <a:lvl4pPr marL="1600200" indent="-228600">
              <a:spcBef>
                <a:spcPct val="20000"/>
              </a:spcBef>
              <a:buChar char="–"/>
              <a:tabLst>
                <a:tab pos="228600" algn="l"/>
              </a:tabLst>
              <a:defRPr sz="2000">
                <a:solidFill>
                  <a:schemeClr val="tx1"/>
                </a:solidFill>
                <a:latin typeface="Times New Roman" panose="02020603050405020304" pitchFamily="18" charset="0"/>
              </a:defRPr>
            </a:lvl4pPr>
            <a:lvl5pPr marL="2057400" indent="-228600">
              <a:spcBef>
                <a:spcPct val="20000"/>
              </a:spcBef>
              <a:buChar char="»"/>
              <a:tabLst>
                <a:tab pos="228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anose="02020603050405020304" pitchFamily="18" charset="0"/>
              </a:defRPr>
            </a:lvl9pPr>
          </a:lstStyle>
          <a:p>
            <a:pPr>
              <a:spcBef>
                <a:spcPts val="600"/>
              </a:spcBef>
            </a:pPr>
            <a:r>
              <a:rPr lang="cs-CZ" altLang="cs-CZ" sz="1900" b="1" dirty="0">
                <a:solidFill>
                  <a:srgbClr val="C00000"/>
                </a:solidFill>
                <a:latin typeface="+mn-lt"/>
                <a:cs typeface="Times New Roman" panose="02020603050405020304" pitchFamily="18" charset="0"/>
              </a:rPr>
              <a:t>Moder (drť)</a:t>
            </a:r>
            <a:r>
              <a:rPr lang="cs-CZ" altLang="cs-CZ" sz="1900" dirty="0">
                <a:solidFill>
                  <a:srgbClr val="C00000"/>
                </a:solidFill>
                <a:latin typeface="+mn-lt"/>
                <a:cs typeface="Times New Roman" panose="02020603050405020304" pitchFamily="18" charset="0"/>
              </a:rPr>
              <a:t>: </a:t>
            </a:r>
            <a:r>
              <a:rPr lang="cs-CZ" altLang="cs-CZ" sz="1900" dirty="0">
                <a:latin typeface="+mn-lt"/>
                <a:cs typeface="Times New Roman" panose="02020603050405020304" pitchFamily="18" charset="0"/>
              </a:rPr>
              <a:t>Organické zbytky již prošly trávicí soustavou živočichů (většinou ne dešťovek), jsou částečně rozložené a jsou mechanicky promíchány s minerální půdou. Organický původ je ještě patrný</a:t>
            </a:r>
            <a:r>
              <a:rPr lang="cs-CZ" altLang="cs-CZ" sz="1900" dirty="0" smtClean="0">
                <a:latin typeface="+mn-lt"/>
                <a:cs typeface="Times New Roman" panose="02020603050405020304" pitchFamily="18" charset="0"/>
              </a:rPr>
              <a:t>.</a:t>
            </a:r>
          </a:p>
          <a:p>
            <a:pPr>
              <a:spcBef>
                <a:spcPts val="600"/>
              </a:spcBef>
            </a:pPr>
            <a:endParaRPr lang="cs-CZ" altLang="cs-CZ" sz="1900" dirty="0">
              <a:latin typeface="+mn-lt"/>
              <a:cs typeface="Times New Roman" panose="02020603050405020304" pitchFamily="18" charset="0"/>
            </a:endParaRPr>
          </a:p>
          <a:p>
            <a:pPr>
              <a:spcBef>
                <a:spcPts val="600"/>
              </a:spcBef>
            </a:pPr>
            <a:r>
              <a:rPr lang="cs-CZ" altLang="cs-CZ" sz="1900" b="1" dirty="0" err="1">
                <a:solidFill>
                  <a:srgbClr val="C00000"/>
                </a:solidFill>
                <a:latin typeface="+mn-lt"/>
                <a:cs typeface="Times New Roman" panose="02020603050405020304" pitchFamily="18" charset="0"/>
              </a:rPr>
              <a:t>Mull</a:t>
            </a:r>
            <a:r>
              <a:rPr lang="cs-CZ" altLang="cs-CZ" sz="1900" b="1" dirty="0">
                <a:solidFill>
                  <a:srgbClr val="C00000"/>
                </a:solidFill>
                <a:latin typeface="+mn-lt"/>
                <a:cs typeface="Times New Roman" panose="02020603050405020304" pitchFamily="18" charset="0"/>
              </a:rPr>
              <a:t> (měl):</a:t>
            </a:r>
            <a:r>
              <a:rPr lang="cs-CZ" altLang="cs-CZ" sz="1900" dirty="0">
                <a:solidFill>
                  <a:srgbClr val="C00000"/>
                </a:solidFill>
                <a:latin typeface="+mn-lt"/>
                <a:cs typeface="Times New Roman" panose="02020603050405020304" pitchFamily="18" charset="0"/>
              </a:rPr>
              <a:t> </a:t>
            </a:r>
            <a:r>
              <a:rPr lang="cs-CZ" altLang="cs-CZ" sz="1900" dirty="0">
                <a:latin typeface="+mn-lt"/>
                <a:cs typeface="Times New Roman" panose="02020603050405020304" pitchFamily="18" charset="0"/>
              </a:rPr>
              <a:t>Organické látky jsou přeměněny v </a:t>
            </a:r>
            <a:r>
              <a:rPr lang="cs-CZ" altLang="cs-CZ" sz="1900" dirty="0" err="1">
                <a:latin typeface="+mn-lt"/>
                <a:cs typeface="Times New Roman" panose="02020603050405020304" pitchFamily="18" charset="0"/>
              </a:rPr>
              <a:t>huminové</a:t>
            </a:r>
            <a:r>
              <a:rPr lang="cs-CZ" altLang="cs-CZ" sz="1900" dirty="0">
                <a:latin typeface="+mn-lt"/>
                <a:cs typeface="Times New Roman" panose="02020603050405020304" pitchFamily="18" charset="0"/>
              </a:rPr>
              <a:t> látky, jejich struktura je nerozeznatelná, není je možné mechanicky oddělit od minerálního podílu. Černozemi, listnaté lesy. Neutrální až mírně alkalický. Vysoká aktivita </a:t>
            </a:r>
            <a:r>
              <a:rPr lang="cs-CZ" altLang="cs-CZ" sz="1900" dirty="0" err="1">
                <a:latin typeface="+mn-lt"/>
                <a:cs typeface="Times New Roman" panose="02020603050405020304" pitchFamily="18" charset="0"/>
              </a:rPr>
              <a:t>zooedafonu</a:t>
            </a:r>
            <a:r>
              <a:rPr lang="cs-CZ" altLang="cs-CZ" sz="1900" dirty="0">
                <a:latin typeface="+mn-lt"/>
                <a:cs typeface="Times New Roman" panose="02020603050405020304" pitchFamily="18" charset="0"/>
              </a:rPr>
              <a:t>, bakterií a aktinomycet. Dešťovky.</a:t>
            </a:r>
          </a:p>
        </p:txBody>
      </p:sp>
    </p:spTree>
    <p:extLst>
      <p:ext uri="{BB962C8B-B14F-4D97-AF65-F5344CB8AC3E}">
        <p14:creationId xmlns:p14="http://schemas.microsoft.com/office/powerpoint/2010/main" val="28675873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053" y="182247"/>
            <a:ext cx="10515600" cy="883230"/>
          </a:xfrm>
        </p:spPr>
        <p:txBody>
          <a:bodyPr>
            <a:normAutofit/>
          </a:bodyPr>
          <a:lstStyle/>
          <a:p>
            <a:pPr algn="ctr"/>
            <a:r>
              <a:rPr lang="cs-CZ" sz="4000" b="1" dirty="0"/>
              <a:t>Horizonty nadložního </a:t>
            </a:r>
            <a:r>
              <a:rPr lang="cs-CZ" sz="4000" b="1" dirty="0" smtClean="0"/>
              <a:t>humusu</a:t>
            </a:r>
            <a:endParaRPr lang="cs-CZ" sz="4000" b="1" dirty="0"/>
          </a:p>
        </p:txBody>
      </p:sp>
      <p:sp>
        <p:nvSpPr>
          <p:cNvPr id="3" name="Zástupný symbol pro obsah 2"/>
          <p:cNvSpPr>
            <a:spLocks noGrp="1"/>
          </p:cNvSpPr>
          <p:nvPr>
            <p:ph idx="1"/>
          </p:nvPr>
        </p:nvSpPr>
        <p:spPr>
          <a:xfrm>
            <a:off x="838200" y="1184744"/>
            <a:ext cx="10515600" cy="5231959"/>
          </a:xfrm>
        </p:spPr>
        <p:txBody>
          <a:bodyPr>
            <a:normAutofit lnSpcReduction="10000"/>
          </a:bodyPr>
          <a:lstStyle/>
          <a:p>
            <a:pPr marL="0" indent="0">
              <a:buNone/>
            </a:pPr>
            <a:r>
              <a:rPr lang="cs-CZ" b="1" dirty="0"/>
              <a:t>Z hlediska kvality může být nadložní humus:</a:t>
            </a:r>
          </a:p>
          <a:p>
            <a:r>
              <a:rPr lang="cs-CZ" b="1" dirty="0"/>
              <a:t>Mor</a:t>
            </a:r>
            <a:r>
              <a:rPr lang="cs-CZ" dirty="0"/>
              <a:t> – nekvalitní </a:t>
            </a:r>
            <a:r>
              <a:rPr lang="cs-CZ" b="1" dirty="0"/>
              <a:t>surový humus</a:t>
            </a:r>
            <a:r>
              <a:rPr lang="cs-CZ" dirty="0"/>
              <a:t>, hromadící se ve velkých vrstvách. Vzniká </a:t>
            </a:r>
            <a:r>
              <a:rPr lang="cs-CZ" b="1" dirty="0"/>
              <a:t>v chladném humidním klimatu</a:t>
            </a:r>
            <a:r>
              <a:rPr lang="cs-CZ" dirty="0"/>
              <a:t>.</a:t>
            </a:r>
          </a:p>
          <a:p>
            <a:r>
              <a:rPr lang="cs-CZ" b="1" dirty="0" err="1"/>
              <a:t>Tangel</a:t>
            </a:r>
            <a:r>
              <a:rPr lang="cs-CZ" b="1" dirty="0"/>
              <a:t> </a:t>
            </a:r>
            <a:r>
              <a:rPr lang="cs-CZ" dirty="0"/>
              <a:t>– vypadá jako mor, ale je daleko příznivější; jedná se o vrstvy jehličí kosodřeviny na vápnitém podkladě.</a:t>
            </a:r>
          </a:p>
          <a:p>
            <a:r>
              <a:rPr lang="cs-CZ" b="1" dirty="0"/>
              <a:t>Moder</a:t>
            </a:r>
            <a:r>
              <a:rPr lang="cs-CZ" dirty="0"/>
              <a:t> – přechod mezi </a:t>
            </a:r>
            <a:r>
              <a:rPr lang="cs-CZ" dirty="0" err="1"/>
              <a:t>tangelem</a:t>
            </a:r>
            <a:r>
              <a:rPr lang="cs-CZ" dirty="0"/>
              <a:t> a </a:t>
            </a:r>
            <a:r>
              <a:rPr lang="cs-CZ" dirty="0" err="1"/>
              <a:t>mullem</a:t>
            </a:r>
            <a:r>
              <a:rPr lang="cs-CZ" dirty="0"/>
              <a:t>, jsou z něj vyluhovány velmi nepříznivé </a:t>
            </a:r>
            <a:r>
              <a:rPr lang="cs-CZ" dirty="0" err="1"/>
              <a:t>fulvokyseliny</a:t>
            </a:r>
            <a:r>
              <a:rPr lang="cs-CZ" dirty="0"/>
              <a:t>, které uvolňují z půdy hliník a železo, což vede k </a:t>
            </a:r>
            <a:r>
              <a:rPr lang="cs-CZ" b="1" dirty="0"/>
              <a:t>procesu podzolizace</a:t>
            </a:r>
            <a:r>
              <a:rPr lang="cs-CZ" dirty="0"/>
              <a:t>.</a:t>
            </a:r>
          </a:p>
          <a:p>
            <a:r>
              <a:rPr lang="cs-CZ" b="1" dirty="0" err="1"/>
              <a:t>Mull</a:t>
            </a:r>
            <a:r>
              <a:rPr lang="cs-CZ" dirty="0"/>
              <a:t> – opak moru, </a:t>
            </a:r>
            <a:r>
              <a:rPr lang="cs-CZ" b="1" dirty="0"/>
              <a:t>suché aridní (teplé) klima, velmi rychlý rozklad </a:t>
            </a:r>
            <a:r>
              <a:rPr lang="cs-CZ" dirty="0"/>
              <a:t>uvolňují se z něj velmi příznivé šedé </a:t>
            </a:r>
            <a:r>
              <a:rPr lang="cs-CZ" dirty="0" err="1"/>
              <a:t>humínové</a:t>
            </a:r>
            <a:r>
              <a:rPr lang="cs-CZ" dirty="0"/>
              <a:t> kyseliny. Je to jediný geologicky zachovatelný humus a proto se nazývá </a:t>
            </a:r>
            <a:r>
              <a:rPr lang="cs-CZ" b="1" dirty="0"/>
              <a:t>trvalý humus</a:t>
            </a:r>
            <a:r>
              <a:rPr lang="cs-CZ" dirty="0"/>
              <a:t>.</a:t>
            </a:r>
          </a:p>
          <a:p>
            <a:r>
              <a:rPr lang="cs-CZ" b="1" dirty="0"/>
              <a:t>Humifikace je přeměna organických látek v humus</a:t>
            </a:r>
            <a:r>
              <a:rPr lang="cs-CZ" dirty="0"/>
              <a:t>.</a:t>
            </a:r>
          </a:p>
          <a:p>
            <a:pPr marL="0" indent="0">
              <a:buNone/>
            </a:pPr>
            <a:endParaRPr lang="cs-CZ" dirty="0"/>
          </a:p>
        </p:txBody>
      </p:sp>
    </p:spTree>
    <p:extLst>
      <p:ext uri="{BB962C8B-B14F-4D97-AF65-F5344CB8AC3E}">
        <p14:creationId xmlns:p14="http://schemas.microsoft.com/office/powerpoint/2010/main" val="33010703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35000"/>
          </a:xfrm>
        </p:spPr>
        <p:txBody>
          <a:bodyPr>
            <a:noAutofit/>
          </a:bodyPr>
          <a:lstStyle/>
          <a:p>
            <a:pPr algn="ctr"/>
            <a:r>
              <a:rPr lang="cs-CZ" sz="4000" b="1" dirty="0" smtClean="0"/>
              <a:t>Řez půdními vrstvami</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515748" y="1343771"/>
            <a:ext cx="6792402" cy="5049079"/>
          </a:xfrm>
          <a:prstGeom prst="rect">
            <a:avLst/>
          </a:prstGeom>
        </p:spPr>
      </p:pic>
      <p:pic>
        <p:nvPicPr>
          <p:cNvPr id="5" name="Obrázek 4"/>
          <p:cNvPicPr>
            <a:picLocks noChangeAspect="1"/>
          </p:cNvPicPr>
          <p:nvPr/>
        </p:nvPicPr>
        <p:blipFill>
          <a:blip r:embed="rId3"/>
          <a:stretch>
            <a:fillRect/>
          </a:stretch>
        </p:blipFill>
        <p:spPr>
          <a:xfrm>
            <a:off x="7667608" y="1132149"/>
            <a:ext cx="4097465" cy="5149382"/>
          </a:xfrm>
          <a:prstGeom prst="rect">
            <a:avLst/>
          </a:prstGeom>
        </p:spPr>
      </p:pic>
    </p:spTree>
    <p:extLst>
      <p:ext uri="{BB962C8B-B14F-4D97-AF65-F5344CB8AC3E}">
        <p14:creationId xmlns:p14="http://schemas.microsoft.com/office/powerpoint/2010/main" val="11033219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97915"/>
          </a:xfrm>
        </p:spPr>
        <p:txBody>
          <a:bodyPr>
            <a:normAutofit/>
          </a:bodyPr>
          <a:lstStyle/>
          <a:p>
            <a:pPr algn="ctr"/>
            <a:r>
              <a:rPr lang="cs-CZ" sz="4000" b="1" dirty="0"/>
              <a:t>Rozklad humusu</a:t>
            </a:r>
          </a:p>
        </p:txBody>
      </p:sp>
      <p:sp>
        <p:nvSpPr>
          <p:cNvPr id="3" name="Zástupný symbol pro obsah 2"/>
          <p:cNvSpPr>
            <a:spLocks noGrp="1"/>
          </p:cNvSpPr>
          <p:nvPr>
            <p:ph idx="1"/>
          </p:nvPr>
        </p:nvSpPr>
        <p:spPr/>
        <p:txBody>
          <a:bodyPr/>
          <a:lstStyle/>
          <a:p>
            <a:r>
              <a:rPr lang="cs-CZ" dirty="0"/>
              <a:t>V první fázi dochází díky </a:t>
            </a:r>
            <a:r>
              <a:rPr lang="cs-CZ" b="1" dirty="0"/>
              <a:t>bakteriím, houbám, plísním, vodě, teplotě, mrazu</a:t>
            </a:r>
            <a:r>
              <a:rPr lang="cs-CZ" dirty="0"/>
              <a:t> atd. k </a:t>
            </a:r>
            <a:r>
              <a:rPr lang="cs-CZ" b="1" dirty="0"/>
              <a:t>rozkladu na jednoduché anorganické látky</a:t>
            </a:r>
            <a:r>
              <a:rPr lang="cs-CZ" dirty="0"/>
              <a:t>, např. </a:t>
            </a:r>
            <a:r>
              <a:rPr lang="cs-CZ" b="1" dirty="0"/>
              <a:t>H</a:t>
            </a:r>
            <a:r>
              <a:rPr lang="cs-CZ" b="1" baseline="-25000" dirty="0"/>
              <a:t>2</a:t>
            </a:r>
            <a:r>
              <a:rPr lang="cs-CZ" b="1" dirty="0"/>
              <a:t>O, CO</a:t>
            </a:r>
            <a:r>
              <a:rPr lang="cs-CZ" b="1" baseline="-25000" dirty="0"/>
              <a:t>2</a:t>
            </a:r>
            <a:r>
              <a:rPr lang="cs-CZ" b="1" dirty="0"/>
              <a:t>, H</a:t>
            </a:r>
            <a:r>
              <a:rPr lang="cs-CZ" b="1" baseline="-25000" dirty="0"/>
              <a:t>2</a:t>
            </a:r>
            <a:r>
              <a:rPr lang="cs-CZ" b="1" dirty="0"/>
              <a:t>S, NH</a:t>
            </a:r>
            <a:r>
              <a:rPr lang="cs-CZ" b="1" baseline="-25000" dirty="0"/>
              <a:t>3</a:t>
            </a:r>
            <a:r>
              <a:rPr lang="cs-CZ" dirty="0"/>
              <a:t> (proces se nazývá </a:t>
            </a:r>
            <a:r>
              <a:rPr lang="cs-CZ" b="1" dirty="0"/>
              <a:t>mineralizace</a:t>
            </a:r>
            <a:r>
              <a:rPr lang="cs-CZ" dirty="0" smtClean="0"/>
              <a:t>).</a:t>
            </a:r>
          </a:p>
          <a:p>
            <a:endParaRPr lang="cs-CZ" dirty="0"/>
          </a:p>
          <a:p>
            <a:r>
              <a:rPr lang="cs-CZ" b="1" dirty="0"/>
              <a:t>Následně</a:t>
            </a:r>
            <a:r>
              <a:rPr lang="cs-CZ" dirty="0"/>
              <a:t> pak dochází díky biologické aktivitě ke </a:t>
            </a:r>
            <a:r>
              <a:rPr lang="cs-CZ" b="1" dirty="0"/>
              <a:t>vzniku velmi složitých organických sloučenin</a:t>
            </a:r>
            <a:r>
              <a:rPr lang="cs-CZ" dirty="0"/>
              <a:t> např. </a:t>
            </a:r>
            <a:r>
              <a:rPr lang="cs-CZ" b="1" dirty="0"/>
              <a:t>humusových kyselin </a:t>
            </a:r>
            <a:r>
              <a:rPr lang="cs-CZ" dirty="0"/>
              <a:t>– </a:t>
            </a:r>
            <a:r>
              <a:rPr lang="cs-CZ" b="1" dirty="0"/>
              <a:t>fáze humifikace</a:t>
            </a:r>
            <a:r>
              <a:rPr lang="cs-CZ" dirty="0"/>
              <a:t>. Tyto dvě fáze jsou spolu úzce propojeny a navzájem se prolínají.</a:t>
            </a:r>
          </a:p>
          <a:p>
            <a:pPr marL="0" indent="0">
              <a:buNone/>
            </a:pPr>
            <a:endParaRPr lang="cs-CZ" dirty="0"/>
          </a:p>
        </p:txBody>
      </p:sp>
    </p:spTree>
    <p:extLst>
      <p:ext uri="{BB962C8B-B14F-4D97-AF65-F5344CB8AC3E}">
        <p14:creationId xmlns:p14="http://schemas.microsoft.com/office/powerpoint/2010/main" val="20303800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0101" y="31751"/>
            <a:ext cx="10670649" cy="954107"/>
          </a:xfrm>
          <a:prstGeom prst="rect">
            <a:avLst/>
          </a:prstGeom>
        </p:spPr>
        <p:txBody>
          <a:bodyPr wrap="square">
            <a:spAutoFit/>
          </a:bodyPr>
          <a:lstStyle/>
          <a:p>
            <a:pPr indent="228600" algn="ctr">
              <a:defRPr/>
            </a:pPr>
            <a:r>
              <a:rPr lang="cs-CZ" sz="2800" dirty="0">
                <a:ea typeface="Times New Roman" panose="02020603050405020304" pitchFamily="18" charset="0"/>
              </a:rPr>
              <a:t>Na humusem bohaté substráty jsou vázány </a:t>
            </a:r>
            <a:r>
              <a:rPr lang="cs-CZ" sz="2800" b="1" dirty="0" err="1">
                <a:solidFill>
                  <a:srgbClr val="FF0000"/>
                </a:solidFill>
                <a:ea typeface="Times New Roman" panose="02020603050405020304" pitchFamily="18" charset="0"/>
              </a:rPr>
              <a:t>humikolní</a:t>
            </a:r>
            <a:r>
              <a:rPr lang="cs-CZ" sz="2800" b="1" dirty="0">
                <a:solidFill>
                  <a:srgbClr val="FF0000"/>
                </a:solidFill>
                <a:ea typeface="Times New Roman" panose="02020603050405020304" pitchFamily="18" charset="0"/>
              </a:rPr>
              <a:t> rostliny (</a:t>
            </a:r>
            <a:r>
              <a:rPr lang="cs-CZ" sz="2800" b="1" dirty="0" err="1">
                <a:solidFill>
                  <a:srgbClr val="FF0000"/>
                </a:solidFill>
                <a:ea typeface="Times New Roman" panose="02020603050405020304" pitchFamily="18" charset="0"/>
              </a:rPr>
              <a:t>humifyty</a:t>
            </a:r>
            <a:r>
              <a:rPr lang="cs-CZ" sz="2800" b="1" dirty="0">
                <a:solidFill>
                  <a:srgbClr val="FF0000"/>
                </a:solidFill>
                <a:ea typeface="Times New Roman" panose="02020603050405020304" pitchFamily="18" charset="0"/>
              </a:rPr>
              <a:t>)</a:t>
            </a:r>
            <a:r>
              <a:rPr lang="cs-CZ" sz="2800" dirty="0">
                <a:ea typeface="Times New Roman" panose="02020603050405020304" pitchFamily="18" charset="0"/>
              </a:rPr>
              <a:t>. </a:t>
            </a:r>
            <a:r>
              <a:rPr lang="cs-CZ" sz="2800" i="1" dirty="0" err="1">
                <a:ea typeface="Times New Roman" panose="02020603050405020304" pitchFamily="18" charset="0"/>
              </a:rPr>
              <a:t>Rhododendron</a:t>
            </a:r>
            <a:r>
              <a:rPr lang="cs-CZ" sz="2800" i="1" dirty="0">
                <a:ea typeface="Times New Roman" panose="02020603050405020304" pitchFamily="18" charset="0"/>
              </a:rPr>
              <a:t>, </a:t>
            </a:r>
            <a:r>
              <a:rPr lang="cs-CZ" sz="2800" i="1" dirty="0" err="1">
                <a:ea typeface="Times New Roman" panose="02020603050405020304" pitchFamily="18" charset="0"/>
              </a:rPr>
              <a:t>Ledum</a:t>
            </a:r>
            <a:r>
              <a:rPr lang="cs-CZ" sz="2800" i="1" dirty="0">
                <a:ea typeface="Times New Roman" panose="02020603050405020304" pitchFamily="18" charset="0"/>
              </a:rPr>
              <a:t>, </a:t>
            </a:r>
            <a:r>
              <a:rPr lang="cs-CZ" sz="2800" i="1" dirty="0" err="1">
                <a:ea typeface="Times New Roman" panose="02020603050405020304" pitchFamily="18" charset="0"/>
              </a:rPr>
              <a:t>Stipa</a:t>
            </a:r>
            <a:r>
              <a:rPr lang="cs-CZ" sz="2800" i="1" dirty="0">
                <a:ea typeface="Times New Roman" panose="02020603050405020304" pitchFamily="18" charset="0"/>
              </a:rPr>
              <a:t> </a:t>
            </a:r>
            <a:r>
              <a:rPr lang="cs-CZ" sz="2800" i="1" dirty="0" err="1">
                <a:ea typeface="Times New Roman" panose="02020603050405020304" pitchFamily="18" charset="0"/>
              </a:rPr>
              <a:t>tirsa</a:t>
            </a:r>
            <a:r>
              <a:rPr lang="cs-CZ" sz="2800" i="1" dirty="0">
                <a:ea typeface="Times New Roman" panose="02020603050405020304" pitchFamily="18" charset="0"/>
              </a:rPr>
              <a:t> </a:t>
            </a:r>
            <a:r>
              <a:rPr lang="cs-CZ" sz="2800" dirty="0">
                <a:ea typeface="Times New Roman" panose="02020603050405020304" pitchFamily="18" charset="0"/>
              </a:rPr>
              <a:t>(</a:t>
            </a:r>
            <a:r>
              <a:rPr lang="cs-CZ" sz="2800" dirty="0" err="1">
                <a:ea typeface="Times New Roman" panose="02020603050405020304" pitchFamily="18" charset="0"/>
              </a:rPr>
              <a:t>mull</a:t>
            </a:r>
            <a:r>
              <a:rPr lang="cs-CZ" sz="2800" dirty="0">
                <a:ea typeface="Times New Roman" panose="02020603050405020304" pitchFamily="18" charset="0"/>
              </a:rPr>
              <a:t>)</a:t>
            </a:r>
            <a:r>
              <a:rPr lang="cs-CZ" sz="2800" i="1" dirty="0">
                <a:ea typeface="Times New Roman" panose="02020603050405020304" pitchFamily="18" charset="0"/>
              </a:rPr>
              <a:t>, </a:t>
            </a:r>
            <a:r>
              <a:rPr lang="cs-CZ" sz="2800" i="1" dirty="0" err="1">
                <a:ea typeface="Times New Roman" panose="02020603050405020304" pitchFamily="18" charset="0"/>
              </a:rPr>
              <a:t>Monotropa</a:t>
            </a:r>
            <a:r>
              <a:rPr lang="cs-CZ" sz="2800" dirty="0">
                <a:ea typeface="Times New Roman" panose="02020603050405020304" pitchFamily="18" charset="0"/>
              </a:rPr>
              <a:t>.</a:t>
            </a:r>
          </a:p>
        </p:txBody>
      </p:sp>
      <p:pic>
        <p:nvPicPr>
          <p:cNvPr id="7"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323" y="1121011"/>
            <a:ext cx="3172570" cy="2379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36105" y="3530382"/>
            <a:ext cx="2696700" cy="369332"/>
          </a:xfrm>
          <a:prstGeom prst="rect">
            <a:avLst/>
          </a:prstGeom>
          <a:noFill/>
        </p:spPr>
        <p:txBody>
          <a:bodyPr wrap="none" rtlCol="0">
            <a:spAutoFit/>
          </a:bodyPr>
          <a:lstStyle/>
          <a:p>
            <a:r>
              <a:rPr lang="cs-CZ" i="1" dirty="0" err="1" smtClean="0"/>
              <a:t>Rhododenron</a:t>
            </a:r>
            <a:r>
              <a:rPr lang="cs-CZ" i="1" dirty="0" smtClean="0"/>
              <a:t> </a:t>
            </a:r>
            <a:r>
              <a:rPr lang="cs-CZ" i="1" dirty="0" err="1" smtClean="0"/>
              <a:t>ferrugineum</a:t>
            </a:r>
            <a:endParaRPr lang="cs-CZ" i="1" dirty="0"/>
          </a:p>
        </p:txBody>
      </p:sp>
      <p:pic>
        <p:nvPicPr>
          <p:cNvPr id="9" name="Picture 4"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23" y="3929658"/>
            <a:ext cx="3172570" cy="23278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780554" y="6266955"/>
            <a:ext cx="2196755" cy="369332"/>
          </a:xfrm>
          <a:prstGeom prst="rect">
            <a:avLst/>
          </a:prstGeom>
          <a:noFill/>
        </p:spPr>
        <p:txBody>
          <a:bodyPr wrap="none" rtlCol="0">
            <a:spAutoFit/>
          </a:bodyPr>
          <a:lstStyle/>
          <a:p>
            <a:r>
              <a:rPr lang="cs-CZ" i="1" dirty="0" smtClean="0"/>
              <a:t>Pěnišník černomořský</a:t>
            </a:r>
            <a:endParaRPr lang="cs-CZ" i="1" dirty="0"/>
          </a:p>
        </p:txBody>
      </p:sp>
      <p:pic>
        <p:nvPicPr>
          <p:cNvPr id="4" name="Obrázek 3"/>
          <p:cNvPicPr>
            <a:picLocks noChangeAspect="1"/>
          </p:cNvPicPr>
          <p:nvPr/>
        </p:nvPicPr>
        <p:blipFill>
          <a:blip r:embed="rId4"/>
          <a:stretch>
            <a:fillRect/>
          </a:stretch>
        </p:blipFill>
        <p:spPr>
          <a:xfrm>
            <a:off x="3738111" y="1120408"/>
            <a:ext cx="3820830" cy="2388771"/>
          </a:xfrm>
          <a:prstGeom prst="rect">
            <a:avLst/>
          </a:prstGeom>
        </p:spPr>
      </p:pic>
      <p:sp>
        <p:nvSpPr>
          <p:cNvPr id="12" name="TextovéPole 11"/>
          <p:cNvSpPr txBox="1"/>
          <p:nvPr/>
        </p:nvSpPr>
        <p:spPr>
          <a:xfrm>
            <a:off x="4367918" y="3540983"/>
            <a:ext cx="2269532" cy="369332"/>
          </a:xfrm>
          <a:prstGeom prst="rect">
            <a:avLst/>
          </a:prstGeom>
          <a:noFill/>
        </p:spPr>
        <p:txBody>
          <a:bodyPr wrap="none" rtlCol="0">
            <a:spAutoFit/>
          </a:bodyPr>
          <a:lstStyle/>
          <a:p>
            <a:r>
              <a:rPr lang="cs-CZ" i="1" dirty="0" err="1" smtClean="0"/>
              <a:t>Stipa</a:t>
            </a:r>
            <a:r>
              <a:rPr lang="cs-CZ" i="1" dirty="0" smtClean="0"/>
              <a:t> - Kavyl tenkolistý</a:t>
            </a:r>
            <a:endParaRPr lang="cs-CZ" i="1" dirty="0"/>
          </a:p>
        </p:txBody>
      </p:sp>
      <p:pic>
        <p:nvPicPr>
          <p:cNvPr id="14" name="Picture 6" descr="alternativní popis obrázku chyb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7158" y="1120408"/>
            <a:ext cx="4207993" cy="51465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p:cNvSpPr txBox="1"/>
          <p:nvPr/>
        </p:nvSpPr>
        <p:spPr>
          <a:xfrm>
            <a:off x="8456214" y="6253706"/>
            <a:ext cx="2886175" cy="369332"/>
          </a:xfrm>
          <a:prstGeom prst="rect">
            <a:avLst/>
          </a:prstGeom>
          <a:noFill/>
        </p:spPr>
        <p:txBody>
          <a:bodyPr wrap="none" rtlCol="0">
            <a:spAutoFit/>
          </a:bodyPr>
          <a:lstStyle/>
          <a:p>
            <a:r>
              <a:rPr lang="cs-CZ" i="1" dirty="0" err="1" smtClean="0"/>
              <a:t>Monotropa</a:t>
            </a:r>
            <a:r>
              <a:rPr lang="cs-CZ" i="1" dirty="0" smtClean="0"/>
              <a:t> – Hnilák smrkový</a:t>
            </a:r>
            <a:endParaRPr lang="cs-CZ" i="1" dirty="0"/>
          </a:p>
        </p:txBody>
      </p:sp>
      <p:pic>
        <p:nvPicPr>
          <p:cNvPr id="16" name="Picture 8" descr="Ledum - Etsy Ca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369" y="3921708"/>
            <a:ext cx="3799572" cy="23452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p:cNvSpPr txBox="1"/>
          <p:nvPr/>
        </p:nvSpPr>
        <p:spPr>
          <a:xfrm>
            <a:off x="4296359" y="6284185"/>
            <a:ext cx="2756524" cy="369332"/>
          </a:xfrm>
          <a:prstGeom prst="rect">
            <a:avLst/>
          </a:prstGeom>
          <a:noFill/>
        </p:spPr>
        <p:txBody>
          <a:bodyPr wrap="none" rtlCol="0">
            <a:spAutoFit/>
          </a:bodyPr>
          <a:lstStyle/>
          <a:p>
            <a:r>
              <a:rPr lang="cs-CZ" i="1" dirty="0" err="1" smtClean="0"/>
              <a:t>Ledum</a:t>
            </a:r>
            <a:r>
              <a:rPr lang="cs-CZ" i="1" dirty="0" smtClean="0"/>
              <a:t> – Rojovník bahenní) </a:t>
            </a:r>
            <a:endParaRPr lang="cs-CZ" i="1" dirty="0"/>
          </a:p>
        </p:txBody>
      </p:sp>
    </p:spTree>
    <p:extLst>
      <p:ext uri="{BB962C8B-B14F-4D97-AF65-F5344CB8AC3E}">
        <p14:creationId xmlns:p14="http://schemas.microsoft.com/office/powerpoint/2010/main" val="24835448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48057"/>
          </a:xfrm>
        </p:spPr>
        <p:txBody>
          <a:bodyPr>
            <a:normAutofit fontScale="90000"/>
          </a:bodyPr>
          <a:lstStyle/>
          <a:p>
            <a:pPr algn="ctr"/>
            <a:r>
              <a:rPr lang="cs-CZ" b="1" dirty="0" smtClean="0"/>
              <a:t/>
            </a:r>
            <a:br>
              <a:rPr lang="cs-CZ" b="1" dirty="0" smtClean="0"/>
            </a:br>
            <a:r>
              <a:rPr lang="cs-CZ" b="1" dirty="0" smtClean="0"/>
              <a:t>Jak </a:t>
            </a:r>
            <a:r>
              <a:rPr lang="cs-CZ" b="1" dirty="0"/>
              <a:t>se tvoří </a:t>
            </a:r>
            <a:r>
              <a:rPr lang="cs-CZ" b="1" dirty="0" smtClean="0"/>
              <a:t>humus ?</a:t>
            </a:r>
            <a:r>
              <a:rPr lang="cs-CZ" b="1" dirty="0"/>
              <a:t/>
            </a:r>
            <a:br>
              <a:rPr lang="cs-CZ" b="1" dirty="0"/>
            </a:br>
            <a:endParaRPr lang="cs-CZ" dirty="0"/>
          </a:p>
        </p:txBody>
      </p:sp>
      <p:sp>
        <p:nvSpPr>
          <p:cNvPr id="3" name="Zástupný symbol pro obsah 2"/>
          <p:cNvSpPr>
            <a:spLocks noGrp="1"/>
          </p:cNvSpPr>
          <p:nvPr>
            <p:ph idx="1"/>
          </p:nvPr>
        </p:nvSpPr>
        <p:spPr>
          <a:xfrm>
            <a:off x="838200" y="1319918"/>
            <a:ext cx="10515600" cy="4857045"/>
          </a:xfrm>
        </p:spPr>
        <p:txBody>
          <a:bodyPr/>
          <a:lstStyle/>
          <a:p>
            <a:pPr marL="0" indent="0">
              <a:buNone/>
            </a:pPr>
            <a:r>
              <a:rPr lang="cs-CZ" dirty="0" smtClean="0"/>
              <a:t>Tvorba humusu zahrnuje dva hlavní procesy</a:t>
            </a:r>
            <a:r>
              <a:rPr lang="cs-CZ" b="1" dirty="0" smtClean="0"/>
              <a:t>: rozklad a humifikaci:</a:t>
            </a:r>
          </a:p>
          <a:p>
            <a:pPr marL="0" indent="0">
              <a:buNone/>
            </a:pPr>
            <a:endParaRPr lang="cs-CZ" b="1" dirty="0"/>
          </a:p>
          <a:p>
            <a:pPr fontAlgn="base"/>
            <a:r>
              <a:rPr lang="cs-CZ" b="1" dirty="0"/>
              <a:t>Rozklad: </a:t>
            </a:r>
            <a:r>
              <a:rPr lang="cs-CZ" dirty="0"/>
              <a:t>Mikroorganismy, jako jsou </a:t>
            </a:r>
            <a:r>
              <a:rPr lang="cs-CZ" b="1" u="sng" dirty="0"/>
              <a:t>bakterie</a:t>
            </a:r>
            <a:r>
              <a:rPr lang="cs-CZ" b="1" dirty="0"/>
              <a:t> a </a:t>
            </a:r>
            <a:r>
              <a:rPr lang="cs-CZ" b="1" u="sng" dirty="0"/>
              <a:t>plísně</a:t>
            </a:r>
            <a:r>
              <a:rPr lang="cs-CZ" dirty="0"/>
              <a:t>, hrají roli při rozkladu složitých </a:t>
            </a:r>
            <a:r>
              <a:rPr lang="cs-CZ" b="1" dirty="0"/>
              <a:t>organických materiálů, které se formují do jednodušších látek</a:t>
            </a:r>
            <a:r>
              <a:rPr lang="cs-CZ" dirty="0"/>
              <a:t>. Když se organická hmota z rostlin a mrtvých zvířat dostane do </a:t>
            </a:r>
            <a:r>
              <a:rPr lang="cs-CZ" b="1" dirty="0"/>
              <a:t>kontaktu s povrchem půdy, začne se rozkládat</a:t>
            </a:r>
            <a:r>
              <a:rPr lang="cs-CZ" dirty="0" smtClean="0"/>
              <a:t>.</a:t>
            </a:r>
          </a:p>
          <a:p>
            <a:pPr marL="0" indent="0" fontAlgn="base">
              <a:buNone/>
            </a:pPr>
            <a:endParaRPr lang="cs-CZ" dirty="0"/>
          </a:p>
          <a:p>
            <a:pPr fontAlgn="base"/>
            <a:r>
              <a:rPr lang="cs-CZ" b="1" dirty="0"/>
              <a:t>Humifikace: </a:t>
            </a:r>
            <a:r>
              <a:rPr lang="cs-CZ" dirty="0"/>
              <a:t>Během procesu humifikace se částečně rozložená </a:t>
            </a:r>
            <a:r>
              <a:rPr lang="cs-CZ" b="1" dirty="0"/>
              <a:t>organická hmota přeměňuje na stabilní organické sloučeniny</a:t>
            </a:r>
            <a:r>
              <a:rPr lang="cs-CZ" dirty="0"/>
              <a:t>, jako jsou </a:t>
            </a:r>
            <a:r>
              <a:rPr lang="cs-CZ" b="1" dirty="0" err="1"/>
              <a:t>huminové</a:t>
            </a:r>
            <a:r>
              <a:rPr lang="cs-CZ" b="1" dirty="0"/>
              <a:t> kyseliny a </a:t>
            </a:r>
            <a:r>
              <a:rPr lang="cs-CZ" b="1" dirty="0" err="1"/>
              <a:t>humin</a:t>
            </a:r>
            <a:r>
              <a:rPr lang="cs-CZ" dirty="0"/>
              <a:t>. Tento proces je ovlivněn faktory, jako je </a:t>
            </a:r>
            <a:r>
              <a:rPr lang="cs-CZ" b="1" dirty="0"/>
              <a:t>teplota, vlhkost, pH a typy přítomných organických látek</a:t>
            </a:r>
            <a:r>
              <a:rPr lang="cs-CZ" dirty="0"/>
              <a:t>.</a:t>
            </a:r>
          </a:p>
          <a:p>
            <a:pPr marL="0" indent="0">
              <a:buNone/>
            </a:pPr>
            <a:endParaRPr lang="cs-CZ" dirty="0"/>
          </a:p>
        </p:txBody>
      </p:sp>
    </p:spTree>
    <p:extLst>
      <p:ext uri="{BB962C8B-B14F-4D97-AF65-F5344CB8AC3E}">
        <p14:creationId xmlns:p14="http://schemas.microsoft.com/office/powerpoint/2010/main" val="1735741253"/>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5276</TotalTime>
  <Words>11580</Words>
  <Application>Microsoft Office PowerPoint</Application>
  <PresentationFormat>Širokoúhlá obrazovka</PresentationFormat>
  <Paragraphs>797</Paragraphs>
  <Slides>193</Slides>
  <Notes>2</Notes>
  <HiddenSlides>0</HiddenSlides>
  <MMClips>0</MMClips>
  <ScaleCrop>false</ScaleCrop>
  <HeadingPairs>
    <vt:vector size="6" baseType="variant">
      <vt:variant>
        <vt:lpstr>Použitá písma</vt:lpstr>
      </vt:variant>
      <vt:variant>
        <vt:i4>13</vt:i4>
      </vt:variant>
      <vt:variant>
        <vt:lpstr>Motiv</vt:lpstr>
      </vt:variant>
      <vt:variant>
        <vt:i4>1</vt:i4>
      </vt:variant>
      <vt:variant>
        <vt:lpstr>Nadpisy snímků</vt:lpstr>
      </vt:variant>
      <vt:variant>
        <vt:i4>193</vt:i4>
      </vt:variant>
    </vt:vector>
  </HeadingPairs>
  <TitlesOfParts>
    <vt:vector size="207" baseType="lpstr">
      <vt:lpstr>Albert Sans</vt:lpstr>
      <vt:lpstr>Arial</vt:lpstr>
      <vt:lpstr>Arial</vt:lpstr>
      <vt:lpstr>Arial CE</vt:lpstr>
      <vt:lpstr>Calibri</vt:lpstr>
      <vt:lpstr>Calibri Light</vt:lpstr>
      <vt:lpstr>Georgia</vt:lpstr>
      <vt:lpstr>Google Sans</vt:lpstr>
      <vt:lpstr>Nunito</vt:lpstr>
      <vt:lpstr>Roboto</vt:lpstr>
      <vt:lpstr>robotooo</vt:lpstr>
      <vt:lpstr>Symbol</vt:lpstr>
      <vt:lpstr>Times New Roman</vt:lpstr>
      <vt:lpstr>Motiv Office</vt:lpstr>
      <vt:lpstr> Půda jako prostředí </vt:lpstr>
      <vt:lpstr>Prezentace aplikace PowerPoint</vt:lpstr>
      <vt:lpstr>Osnova přednášky</vt:lpstr>
      <vt:lpstr>Pedosféra = půdní obal Země</vt:lpstr>
      <vt:lpstr>Pedosféra: vrstva mezi atmosférou a nezvětralou mateřskou horninou </vt:lpstr>
      <vt:lpstr>Vznik půdy</vt:lpstr>
      <vt:lpstr>Schéma půdotvorného procesu</vt:lpstr>
      <vt:lpstr>Vznik půdy – půdotvorné procesy</vt:lpstr>
      <vt:lpstr>Prezentace aplikace PowerPoint</vt:lpstr>
      <vt:lpstr>Prezentace aplikace PowerPoint</vt:lpstr>
      <vt:lpstr>     Funkce půdy </vt:lpstr>
      <vt:lpstr>(Pokračování)</vt:lpstr>
      <vt:lpstr>Půda poskytuje mnoho základních funkcí, včetně (ve směru hodinových ručiček zleva): média, ve kterém může růst rostlinný život, zásobování vodou a filtrace, recyklace a skladování organické hmoty (na obrázku zemědělec používá půdní sondu ke kontrole hloubky organické hmoty) a úkryt pro různá zvířata (jako jsou svišti, čmeláci aj.).</vt:lpstr>
      <vt:lpstr>Struktura a textura půdy</vt:lpstr>
      <vt:lpstr>Prezentace aplikace PowerPoint</vt:lpstr>
      <vt:lpstr>Prezentace aplikace PowerPoint</vt:lpstr>
      <vt:lpstr>Prezentace aplikace PowerPoint</vt:lpstr>
      <vt:lpstr>Půda – její složení</vt:lpstr>
      <vt:lpstr>Prezentace aplikace PowerPoint</vt:lpstr>
      <vt:lpstr>Prezentace aplikace PowerPoint</vt:lpstr>
      <vt:lpstr> Permafrost </vt:lpstr>
      <vt:lpstr>Prezentace aplikace PowerPoint</vt:lpstr>
      <vt:lpstr>Prezentace aplikace PowerPoint</vt:lpstr>
      <vt:lpstr>Vlhkost</vt:lpstr>
      <vt:lpstr>Tolerance živočichů k vlhkosti</vt:lpstr>
      <vt:lpstr>Biologicky  významné sféry půdy</vt:lpstr>
      <vt:lpstr>Prezentace aplikace PowerPoint</vt:lpstr>
      <vt:lpstr>(Legenda k předchozímu obrázku)</vt:lpstr>
      <vt:lpstr>     Půda je plná života </vt:lpstr>
      <vt:lpstr>Organizace půdního života</vt:lpstr>
      <vt:lpstr>Jakou mají funkci půdní organismy?</vt:lpstr>
      <vt:lpstr>Relativní počet jednotlivých organismů podle skupin v rámci jednoho metru čtverečního (10,7 čtverečních stop) půdy. Nejhojnější organismy tvoří základnu pyramidy.  </vt:lpstr>
      <vt:lpstr>Adaptace na život v půdě</vt:lpstr>
      <vt:lpstr>Edafon - půdní fauna</vt:lpstr>
      <vt:lpstr>Edafon</vt:lpstr>
      <vt:lpstr>Schéma ekosytému</vt:lpstr>
      <vt:lpstr>Cesty toku energie</vt:lpstr>
      <vt:lpstr>Potravní řetězce a potravní síť </vt:lpstr>
      <vt:lpstr>Přesun hmoty a energie ve vodním prostředí </vt:lpstr>
      <vt:lpstr>Detritový potravní řetězec </vt:lpstr>
      <vt:lpstr>S trofickou úrovní klesá biomasa i produkce  potravní (trofická) pyramida </vt:lpstr>
      <vt:lpstr>Osud energie v potravním řetězci</vt:lpstr>
      <vt:lpstr>Osud přijaté energie v organismu konzumenta</vt:lpstr>
      <vt:lpstr>Ztráty energie v trofických řetězcích </vt:lpstr>
      <vt:lpstr>Dekompozitoři (rozkladači, reducenti)</vt:lpstr>
      <vt:lpstr>Potravní pyramida</vt:lpstr>
      <vt:lpstr>Typy ekologických pyramid</vt:lpstr>
      <vt:lpstr>Typy „potravních“ pyramid</vt:lpstr>
      <vt:lpstr>Ekologické pyramidy</vt:lpstr>
      <vt:lpstr> Trofická struktura </vt:lpstr>
      <vt:lpstr>Ekologická účinnost</vt:lpstr>
      <vt:lpstr>Potravní řetězec versus potravní síť</vt:lpstr>
      <vt:lpstr>Potravní řetězec versus potravní síť</vt:lpstr>
      <vt:lpstr>Příklady potravních sítí !</vt:lpstr>
      <vt:lpstr>Potravní řetězec</vt:lpstr>
      <vt:lpstr>Potravní pyramida </vt:lpstr>
      <vt:lpstr> Jaký vliv má moje strava na klima? </vt:lpstr>
      <vt:lpstr>Dekomnpozice – Mineralizace - Humifikace</vt:lpstr>
      <vt:lpstr>Jakou mají funkci půdní organismy?</vt:lpstr>
      <vt:lpstr>Prezentace aplikace PowerPoint</vt:lpstr>
      <vt:lpstr>Prezentace aplikace PowerPoint</vt:lpstr>
      <vt:lpstr>Zástupci edafonu</vt:lpstr>
      <vt:lpstr>Životní prostředí půdních organismů</vt:lpstr>
      <vt:lpstr>Prezentace aplikace PowerPoint</vt:lpstr>
      <vt:lpstr>Potravní síť zooedafonu v půdě agroekosystému</vt:lpstr>
      <vt:lpstr>Přehled vybraných skupin půdní fauny</vt:lpstr>
      <vt:lpstr>Vířníci(Acari) a Želvušky (Tartigrada)</vt:lpstr>
      <vt:lpstr>Roztoči (Acari) a Chvostoskoci Collembola)</vt:lpstr>
      <vt:lpstr>Stonožky (Chilopoda) a mnohonožky (Diplopoda)</vt:lpstr>
      <vt:lpstr> Žížaly a jejich nezastupitelná role v půdě </vt:lpstr>
      <vt:lpstr>Vybraní zástupci půdní fauny</vt:lpstr>
      <vt:lpstr>Vybraní zástupci půdní fauny</vt:lpstr>
      <vt:lpstr>Vliv funkčních skupin žížal na půdní procesy a ekosystémové služby. Šířkou šipek je vyjádřena míra vlivu</vt:lpstr>
      <vt:lpstr>Základní trofické skupiny zastoupené v půdě jsou: </vt:lpstr>
      <vt:lpstr>Zastoupení půdní fauny v půdách podél gradientu půdní reakce (střední Evropa)</vt:lpstr>
      <vt:lpstr>Změny mikrobiální aktivity</vt:lpstr>
      <vt:lpstr>Podíl makro-, mezo- a mikrofauny na rozkladu rostlinného opadu</vt:lpstr>
      <vt:lpstr>Prezentace aplikace PowerPoint</vt:lpstr>
      <vt:lpstr> II. Rostliny, minerální bohatost a pH půdy </vt:lpstr>
      <vt:lpstr> Rostliny a vlastnosti půdy II. Minerální bohatost a pH    </vt:lpstr>
      <vt:lpstr>Rostliny a vlastnosti půdy III. Základní živiny (N,P,K)    </vt:lpstr>
      <vt:lpstr>Prezentace aplikace PowerPoint</vt:lpstr>
      <vt:lpstr>Zákon minima a zákon tolerance</vt:lpstr>
      <vt:lpstr> Přizpůsobení prostředí a přirozený výběr </vt:lpstr>
      <vt:lpstr>Liebigův zákon minima</vt:lpstr>
      <vt:lpstr>Hodnota pH vyšší než 9 a nižší než 3 způsobuje úhyn rostlin! </vt:lpstr>
      <vt:lpstr>Rostliny a vlastnosti půdy IV. půdní textura   </vt:lpstr>
      <vt:lpstr>Prezentace aplikace PowerPoint</vt:lpstr>
      <vt:lpstr>Funkční typy půdních organismů</vt:lpstr>
      <vt:lpstr>Vztahy mezi diverzitou a funkcí v půdě</vt:lpstr>
      <vt:lpstr> Co je humus ? </vt:lpstr>
      <vt:lpstr>Co je humus ?</vt:lpstr>
      <vt:lpstr>Humus a jeho význam pro půdu Půdotvorné procesy</vt:lpstr>
      <vt:lpstr>Prezentace aplikace PowerPoint</vt:lpstr>
      <vt:lpstr>Horizonty nadložního humusu</vt:lpstr>
      <vt:lpstr>Řez půdními vrstvami</vt:lpstr>
      <vt:lpstr>Rozklad humusu</vt:lpstr>
      <vt:lpstr>Prezentace aplikace PowerPoint</vt:lpstr>
      <vt:lpstr> Jak se tvoří humus ? </vt:lpstr>
      <vt:lpstr>Tvorba humusu</vt:lpstr>
      <vt:lpstr>Funkce humusu v půdě</vt:lpstr>
      <vt:lpstr>Chemické faktory půdy - pH</vt:lpstr>
      <vt:lpstr>Chemické faktory půdy - salinita</vt:lpstr>
      <vt:lpstr>Prezentace aplikace PowerPoint</vt:lpstr>
      <vt:lpstr>Chemické faktory půdy – obsah minerálních živin </vt:lpstr>
      <vt:lpstr>    Jak jsou klasifikovány půdy </vt:lpstr>
      <vt:lpstr>Prezentace aplikace PowerPoint</vt:lpstr>
      <vt:lpstr>Pět hlavních půdních druhů</vt:lpstr>
      <vt:lpstr>Druhy půd jsou klasifikovány podle velikosti zrn.</vt:lpstr>
      <vt:lpstr>Druh půdy je možné určit podle tzn. zrnitostního trojúhelníku" na základě podílu jednotlivých frakcí.</vt:lpstr>
      <vt:lpstr>Písčitá půda</vt:lpstr>
      <vt:lpstr>Sprašová půda</vt:lpstr>
      <vt:lpstr>Jílovitá půda</vt:lpstr>
      <vt:lpstr>Hlinitá půda</vt:lpstr>
      <vt:lpstr>Kamenitá půda</vt:lpstr>
      <vt:lpstr>Většinu území ČR pokrývají půdy střední a lehčí střední - tedy půdy hlinité a hlinito písčité.</vt:lpstr>
      <vt:lpstr>  Vlastnosti půdy  </vt:lpstr>
      <vt:lpstr>Hydrologické skupiny půd</vt:lpstr>
      <vt:lpstr>Hydrologické vlastnosti půd</vt:lpstr>
      <vt:lpstr>Co je půdní profil ?</vt:lpstr>
      <vt:lpstr>Co je půdní profil ?</vt:lpstr>
      <vt:lpstr>Půdní profil versus půdní horizont</vt:lpstr>
      <vt:lpstr>Diagnostický půdní horizont</vt:lpstr>
      <vt:lpstr>Půdní horizonty</vt:lpstr>
      <vt:lpstr>Značení půdních horizontů</vt:lpstr>
      <vt:lpstr>Půdní horizonty</vt:lpstr>
      <vt:lpstr>Co jsou půdní typy ?</vt:lpstr>
      <vt:lpstr>Dělení půd na typy</vt:lpstr>
      <vt:lpstr>Půdní typy </vt:lpstr>
      <vt:lpstr>Prezentace aplikace PowerPoint</vt:lpstr>
      <vt:lpstr>Vertikální zonalita půd (výšková stupňovitost)</vt:lpstr>
      <vt:lpstr>Černozem</vt:lpstr>
      <vt:lpstr>Prezentace aplikace PowerPoint</vt:lpstr>
      <vt:lpstr>Rozmístění černozemí na Zemi</vt:lpstr>
      <vt:lpstr>Kaštanové půdy</vt:lpstr>
      <vt:lpstr>Hnědozemě</vt:lpstr>
      <vt:lpstr>Kambizem - hnědá lesní půda</vt:lpstr>
      <vt:lpstr>Taxonomický klasifikační systém kambizemě v ČR</vt:lpstr>
      <vt:lpstr>Podzolové půdy</vt:lpstr>
      <vt:lpstr>Nivní půdy</vt:lpstr>
      <vt:lpstr>Prezentace aplikace PowerPoint</vt:lpstr>
      <vt:lpstr>Ranker</vt:lpstr>
      <vt:lpstr>Prezentace aplikace PowerPoint</vt:lpstr>
      <vt:lpstr>Suťový les</vt:lpstr>
      <vt:lpstr>Glejové půdy - glejosol</vt:lpstr>
      <vt:lpstr>Prezentace aplikace PowerPoint</vt:lpstr>
      <vt:lpstr>Prezentace aplikace PowerPoint</vt:lpstr>
      <vt:lpstr>Rašeliništní půda </vt:lpstr>
      <vt:lpstr>Červená půda</vt:lpstr>
      <vt:lpstr>Prezentace aplikace PowerPoint</vt:lpstr>
      <vt:lpstr>Prezentace aplikace PowerPoint</vt:lpstr>
      <vt:lpstr>Prezentace aplikace PowerPoint</vt:lpstr>
      <vt:lpstr>Pouštní a polopouštní půdy</vt:lpstr>
      <vt:lpstr>Prezentace aplikace PowerPoint</vt:lpstr>
      <vt:lpstr>  Ilustrace zdravé půdy jako živoucího komplexu.  </vt:lpstr>
      <vt:lpstr>Zdravá půda plní několik různých funkcí:</vt:lpstr>
      <vt:lpstr>V čem spočívá ohrožení půdy ?</vt:lpstr>
      <vt:lpstr>Ohrožení a ochrana půdy I</vt:lpstr>
      <vt:lpstr>Ohrožení a ochrana půdy II</vt:lpstr>
      <vt:lpstr>Roční ztráty vybraných živin (v kg látky, jejíž obsah byl měřen) na obilném poli a ve hospodářském smrkovém lese. </vt:lpstr>
      <vt:lpstr>Průměrné ztráty živin (kg ha-1 a a-1) v důsledku odstranění biomasy sklizní, resp. těžbou.</vt:lpstr>
      <vt:lpstr>Průměrné ztráty N (jako NO3-) v závislosti na vegetačním pokryvu zemědělské půdy </vt:lpstr>
      <vt:lpstr>Míra půdní eroze v biomu tropického deštného lesa  v závislosti na vegetačním pokryvu  (zachovalý primární les a různé typy zemědělského či lesnického využití)  a sklonu terénu (rovina oproti příkrému svahu).</vt:lpstr>
      <vt:lpstr>Když dva dělají totéž, není to totéž ! (Problematika využívání tropických půd) </vt:lpstr>
      <vt:lpstr> Co je půdní degradace a proč k ní dochází? </vt:lpstr>
      <vt:lpstr>Procesy půdní degradace</vt:lpstr>
      <vt:lpstr>Kontaminace půdy</vt:lpstr>
      <vt:lpstr>Kontaminace půdy</vt:lpstr>
      <vt:lpstr>Kontaminace půdy </vt:lpstr>
      <vt:lpstr>Vodní a větrná eroze</vt:lpstr>
      <vt:lpstr>Ohrožení a ochrana půdy </vt:lpstr>
      <vt:lpstr>Ohroženost půdy v ČR větrnou erozí</vt:lpstr>
      <vt:lpstr>Dlouhodobá ztráta půdy v ČR</vt:lpstr>
      <vt:lpstr>Využití půdy v zemědělství</vt:lpstr>
      <vt:lpstr>Půdy v ČR</vt:lpstr>
      <vt:lpstr>Citadela Kastellet v Kodani, která byla přeměněna na park a ukazuje několik příkladů předměstského využití půdy</vt:lpstr>
      <vt:lpstr>Odlesňování v Evropě.  (Francie je nejvíce odlesněnou zemí v Evropě, kde zůstalo pouze 15 % původní vegetace).</vt:lpstr>
      <vt:lpstr>Mapa využití území Evropy: Mezi hlavní nepřírodní využití půdy patří orná půda  (žlutá) a pastviny (světle zelená).</vt:lpstr>
      <vt:lpstr>Globální způsoby využívání zemědělské půdy</vt:lpstr>
      <vt:lpstr>Vývoj globálního využívání půdy v průběhu  staletí a tisíciletí.</vt:lpstr>
      <vt:lpstr> Odlesňování </vt:lpstr>
      <vt:lpstr>Odlesňován deštného pralesa v Jižní Americe </vt:lpstr>
      <vt:lpstr>Spojnicový graf úbytku tropických deštných pralesů a lesů od roku 1850 - na základě grafu publikovaného v roce 2004 !</vt:lpstr>
      <vt:lpstr>Satelitní snímky míst požárů amazonského deštného pralesa v roce 2019 </vt:lpstr>
      <vt:lpstr>Příčiny odlesňování tropických lesů</vt:lpstr>
      <vt:lpstr>Míra každoročního odlesňování</vt:lpstr>
      <vt:lpstr>Meziroční úbytek plochy lesa</vt:lpstr>
      <vt:lpstr>Rozloha celosvětově potřebné zemědělské půdy by se snížila o tři čtvrtiny, pokud by veškerá populace přijala vegan strava.</vt:lpstr>
      <vt:lpstr>Satelitní monitoring – důležitý indikátor</vt:lpstr>
      <vt:lpstr>Six Earth observation satellites comprising the A-train satellite constellation as of 2014.</vt:lpstr>
      <vt:lpstr>The Space Shuttle Atlantis, backdropped against clouds over Earth, is pictured after it undocked from the International Space Station</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Terestrické prostředí  Atmosféra</dc:title>
  <dc:creator>Milan Gelnar</dc:creator>
  <cp:lastModifiedBy>Milan Gelnar</cp:lastModifiedBy>
  <cp:revision>402</cp:revision>
  <dcterms:created xsi:type="dcterms:W3CDTF">2024-10-16T06:05:03Z</dcterms:created>
  <dcterms:modified xsi:type="dcterms:W3CDTF">2024-11-08T10:50:06Z</dcterms:modified>
</cp:coreProperties>
</file>