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1"/>
  </p:notesMasterIdLst>
  <p:sldIdLst>
    <p:sldId id="256" r:id="rId2"/>
    <p:sldId id="257" r:id="rId3"/>
    <p:sldId id="260" r:id="rId4"/>
    <p:sldId id="262" r:id="rId5"/>
    <p:sldId id="264" r:id="rId6"/>
    <p:sldId id="267" r:id="rId7"/>
    <p:sldId id="268" r:id="rId8"/>
    <p:sldId id="1177" r:id="rId9"/>
    <p:sldId id="1180" r:id="rId10"/>
    <p:sldId id="266" r:id="rId11"/>
    <p:sldId id="1184" r:id="rId12"/>
    <p:sldId id="1182" r:id="rId13"/>
    <p:sldId id="1183" r:id="rId14"/>
    <p:sldId id="1187" r:id="rId15"/>
    <p:sldId id="1181" r:id="rId16"/>
    <p:sldId id="487" r:id="rId17"/>
    <p:sldId id="1167" r:id="rId18"/>
    <p:sldId id="1168" r:id="rId19"/>
    <p:sldId id="333" r:id="rId20"/>
    <p:sldId id="342" r:id="rId21"/>
    <p:sldId id="337" r:id="rId22"/>
    <p:sldId id="340" r:id="rId23"/>
    <p:sldId id="335" r:id="rId24"/>
    <p:sldId id="1191" r:id="rId25"/>
    <p:sldId id="271" r:id="rId26"/>
    <p:sldId id="269" r:id="rId27"/>
    <p:sldId id="270" r:id="rId28"/>
    <p:sldId id="272" r:id="rId29"/>
    <p:sldId id="277" r:id="rId30"/>
    <p:sldId id="815" r:id="rId31"/>
    <p:sldId id="816" r:id="rId32"/>
    <p:sldId id="273" r:id="rId33"/>
    <p:sldId id="276" r:id="rId34"/>
    <p:sldId id="274" r:id="rId35"/>
    <p:sldId id="275" r:id="rId36"/>
    <p:sldId id="1194" r:id="rId37"/>
    <p:sldId id="278" r:id="rId38"/>
    <p:sldId id="343" r:id="rId39"/>
    <p:sldId id="344" r:id="rId40"/>
    <p:sldId id="347" r:id="rId41"/>
    <p:sldId id="346" r:id="rId42"/>
    <p:sldId id="488" r:id="rId43"/>
    <p:sldId id="349" r:id="rId44"/>
    <p:sldId id="350" r:id="rId45"/>
    <p:sldId id="1192" r:id="rId46"/>
    <p:sldId id="351" r:id="rId47"/>
    <p:sldId id="1213" r:id="rId48"/>
    <p:sldId id="1214" r:id="rId49"/>
    <p:sldId id="1223" r:id="rId50"/>
    <p:sldId id="1224" r:id="rId51"/>
    <p:sldId id="1220" r:id="rId52"/>
    <p:sldId id="1217" r:id="rId53"/>
    <p:sldId id="280" r:id="rId54"/>
    <p:sldId id="282" r:id="rId55"/>
    <p:sldId id="283" r:id="rId56"/>
    <p:sldId id="288" r:id="rId57"/>
    <p:sldId id="284" r:id="rId58"/>
    <p:sldId id="627" r:id="rId59"/>
    <p:sldId id="1130" r:id="rId60"/>
    <p:sldId id="652" r:id="rId61"/>
    <p:sldId id="661" r:id="rId62"/>
    <p:sldId id="628" r:id="rId63"/>
    <p:sldId id="662" r:id="rId64"/>
    <p:sldId id="663" r:id="rId65"/>
    <p:sldId id="664" r:id="rId66"/>
    <p:sldId id="675" r:id="rId67"/>
    <p:sldId id="676" r:id="rId68"/>
    <p:sldId id="680" r:id="rId69"/>
    <p:sldId id="681" r:id="rId70"/>
    <p:sldId id="678" r:id="rId71"/>
    <p:sldId id="679" r:id="rId72"/>
    <p:sldId id="673" r:id="rId73"/>
    <p:sldId id="674" r:id="rId74"/>
    <p:sldId id="671" r:id="rId75"/>
    <p:sldId id="672" r:id="rId76"/>
    <p:sldId id="670" r:id="rId77"/>
    <p:sldId id="669" r:id="rId78"/>
    <p:sldId id="668" r:id="rId79"/>
    <p:sldId id="667" r:id="rId80"/>
    <p:sldId id="666" r:id="rId81"/>
    <p:sldId id="665" r:id="rId82"/>
    <p:sldId id="641" r:id="rId83"/>
    <p:sldId id="643" r:id="rId84"/>
    <p:sldId id="644" r:id="rId85"/>
    <p:sldId id="1133" r:id="rId86"/>
    <p:sldId id="1134" r:id="rId87"/>
    <p:sldId id="1135" r:id="rId88"/>
    <p:sldId id="1136" r:id="rId89"/>
    <p:sldId id="1137" r:id="rId90"/>
    <p:sldId id="1138" r:id="rId91"/>
    <p:sldId id="1151" r:id="rId92"/>
    <p:sldId id="1139" r:id="rId93"/>
    <p:sldId id="1235" r:id="rId94"/>
    <p:sldId id="1236" r:id="rId95"/>
    <p:sldId id="1237" r:id="rId96"/>
    <p:sldId id="1140" r:id="rId97"/>
    <p:sldId id="1141" r:id="rId98"/>
    <p:sldId id="1142" r:id="rId99"/>
    <p:sldId id="1143" r:id="rId100"/>
    <p:sldId id="1144" r:id="rId101"/>
    <p:sldId id="294" r:id="rId102"/>
    <p:sldId id="291" r:id="rId103"/>
    <p:sldId id="290" r:id="rId104"/>
    <p:sldId id="286" r:id="rId105"/>
    <p:sldId id="287" r:id="rId106"/>
    <p:sldId id="293" r:id="rId107"/>
    <p:sldId id="296" r:id="rId108"/>
    <p:sldId id="302" r:id="rId109"/>
    <p:sldId id="301" r:id="rId110"/>
    <p:sldId id="298" r:id="rId111"/>
    <p:sldId id="297" r:id="rId112"/>
    <p:sldId id="299" r:id="rId113"/>
    <p:sldId id="300" r:id="rId114"/>
    <p:sldId id="1152" r:id="rId115"/>
    <p:sldId id="1153" r:id="rId116"/>
    <p:sldId id="307" r:id="rId117"/>
    <p:sldId id="303" r:id="rId118"/>
    <p:sldId id="311" r:id="rId119"/>
    <p:sldId id="312" r:id="rId120"/>
    <p:sldId id="314" r:id="rId121"/>
    <p:sldId id="352" r:id="rId122"/>
    <p:sldId id="354" r:id="rId123"/>
    <p:sldId id="315" r:id="rId124"/>
    <p:sldId id="316" r:id="rId125"/>
    <p:sldId id="317" r:id="rId126"/>
    <p:sldId id="319" r:id="rId127"/>
    <p:sldId id="320" r:id="rId128"/>
    <p:sldId id="321" r:id="rId129"/>
    <p:sldId id="322" r:id="rId130"/>
    <p:sldId id="323" r:id="rId131"/>
    <p:sldId id="324" r:id="rId132"/>
    <p:sldId id="326" r:id="rId133"/>
    <p:sldId id="327" r:id="rId134"/>
    <p:sldId id="355" r:id="rId135"/>
    <p:sldId id="328" r:id="rId136"/>
    <p:sldId id="329" r:id="rId137"/>
    <p:sldId id="330" r:id="rId138"/>
    <p:sldId id="357" r:id="rId139"/>
    <p:sldId id="569" r:id="rId1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80" autoAdjust="0"/>
    <p:restoredTop sz="94609" autoAdjust="0"/>
  </p:normalViewPr>
  <p:slideViewPr>
    <p:cSldViewPr snapToGrid="0" showGuides="1">
      <p:cViewPr varScale="1">
        <p:scale>
          <a:sx n="120" d="100"/>
          <a:sy n="120" d="100"/>
        </p:scale>
        <p:origin x="120" y="9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35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DAE12-250A-485B-80BD-00A3A07CD48A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9FF79-4652-43E2-8CC5-9BF254B61D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8732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E9FF79-4652-43E2-8CC5-9BF254B61D9C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230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671E-C630-4C83-9D6D-13594BC3D3CF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E286-3963-4481-9DBA-1EB738611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7361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671E-C630-4C83-9D6D-13594BC3D3CF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E286-3963-4481-9DBA-1EB738611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945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671E-C630-4C83-9D6D-13594BC3D3CF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E286-3963-4481-9DBA-1EB738611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04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671E-C630-4C83-9D6D-13594BC3D3CF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E286-3963-4481-9DBA-1EB738611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083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671E-C630-4C83-9D6D-13594BC3D3CF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E286-3963-4481-9DBA-1EB738611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41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671E-C630-4C83-9D6D-13594BC3D3CF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E286-3963-4481-9DBA-1EB738611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248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671E-C630-4C83-9D6D-13594BC3D3CF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E286-3963-4481-9DBA-1EB738611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86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671E-C630-4C83-9D6D-13594BC3D3CF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E286-3963-4481-9DBA-1EB738611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448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671E-C630-4C83-9D6D-13594BC3D3CF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E286-3963-4481-9DBA-1EB738611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433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671E-C630-4C83-9D6D-13594BC3D3CF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E286-3963-4481-9DBA-1EB738611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934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671E-C630-4C83-9D6D-13594BC3D3CF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E286-3963-4481-9DBA-1EB738611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413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671E-C630-4C83-9D6D-13594BC3D3CF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3E286-3963-4481-9DBA-1EB738611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62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3.jpeg"/><Relationship Id="rId4" Type="http://schemas.openxmlformats.org/officeDocument/2006/relationships/image" Target="../media/image24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6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0.jpeg"/><Relationship Id="rId4" Type="http://schemas.openxmlformats.org/officeDocument/2006/relationships/image" Target="../media/image249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jpeg"/><Relationship Id="rId3" Type="http://schemas.openxmlformats.org/officeDocument/2006/relationships/image" Target="../media/image252.jpeg"/><Relationship Id="rId7" Type="http://schemas.openxmlformats.org/officeDocument/2006/relationships/image" Target="../media/image256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5.png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2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274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jpeg"/><Relationship Id="rId5" Type="http://schemas.openxmlformats.org/officeDocument/2006/relationships/image" Target="../media/image272.jpeg"/><Relationship Id="rId4" Type="http://schemas.openxmlformats.org/officeDocument/2006/relationships/image" Target="../media/image271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7.png"/><Relationship Id="rId5" Type="http://schemas.openxmlformats.org/officeDocument/2006/relationships/image" Target="../media/image296.png"/><Relationship Id="rId4" Type="http://schemas.openxmlformats.org/officeDocument/2006/relationships/image" Target="../media/image295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fyzmatik.pise.cz/1794-proc-klesa-teplota-vzduchu-s-nadmorskou-vyskou.htmlPokles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51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Jehli%C4%8Dnat%C3%BD_les#Tropick%C3%A9_klima" TargetMode="External"/><Relationship Id="rId13" Type="http://schemas.openxmlformats.org/officeDocument/2006/relationships/hyperlink" Target="https://cs.wikipedia.org/wiki/K%C5%99ovinn%C3%A1_vegetace#Mediter%C3%A1nn%C3%AD_klima" TargetMode="External"/><Relationship Id="rId18" Type="http://schemas.openxmlformats.org/officeDocument/2006/relationships/hyperlink" Target="https://cs.wikipedia.org/wiki/Jezero" TargetMode="External"/><Relationship Id="rId3" Type="http://schemas.openxmlformats.org/officeDocument/2006/relationships/hyperlink" Target="https://cs.wikipedia.org/wiki/Tajga" TargetMode="External"/><Relationship Id="rId21" Type="http://schemas.openxmlformats.org/officeDocument/2006/relationships/hyperlink" Target="https://cs.wikipedia.org/wiki/V%C3%A1d%C3%AD" TargetMode="External"/><Relationship Id="rId7" Type="http://schemas.openxmlformats.org/officeDocument/2006/relationships/hyperlink" Target="https://cs.wikipedia.org/wiki/Step" TargetMode="External"/><Relationship Id="rId12" Type="http://schemas.openxmlformats.org/officeDocument/2006/relationships/hyperlink" Target="https://cs.wikipedia.org/wiki/Tvrdolist%C3%BD_les" TargetMode="External"/><Relationship Id="rId17" Type="http://schemas.openxmlformats.org/officeDocument/2006/relationships/hyperlink" Target="https://cs.wikipedia.org/wiki/Mangrovy" TargetMode="External"/><Relationship Id="rId2" Type="http://schemas.openxmlformats.org/officeDocument/2006/relationships/hyperlink" Target="https://cs.wikipedia.org/wiki/Tundra" TargetMode="External"/><Relationship Id="rId16" Type="http://schemas.openxmlformats.org/officeDocument/2006/relationships/hyperlink" Target="https://cs.wikipedia.org/wiki/Mok%C5%99ad" TargetMode="External"/><Relationship Id="rId20" Type="http://schemas.openxmlformats.org/officeDocument/2006/relationships/hyperlink" Target="https://cs.wikipedia.org/wiki/Lu%C5%BEn%C3%AD_le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s.wikipedia.org/wiki/Opadav%C3%BD_listnat%C3%BD_les" TargetMode="External"/><Relationship Id="rId11" Type="http://schemas.openxmlformats.org/officeDocument/2006/relationships/hyperlink" Target="https://cs.wikipedia.org/wiki/Savana" TargetMode="External"/><Relationship Id="rId24" Type="http://schemas.openxmlformats.org/officeDocument/2006/relationships/hyperlink" Target="https://cs.wikipedia.org/wiki/Kor%C3%A1lov%C3%BD_%C3%BAtes" TargetMode="External"/><Relationship Id="rId5" Type="http://schemas.openxmlformats.org/officeDocument/2006/relationships/hyperlink" Target="https://cs.wikipedia.org/wiki/Jehli%C4%8Dnat%C3%BD_les#M%C3%ADrn%C3%A9_klima" TargetMode="External"/><Relationship Id="rId15" Type="http://schemas.openxmlformats.org/officeDocument/2006/relationships/hyperlink" Target="https://cs.wikipedia.org/wiki/K%C5%99ovinn%C3%A1_vegetace#Such%C3%A9_tropick%C3%A9_a_subtropick%C3%A9_klima" TargetMode="External"/><Relationship Id="rId23" Type="http://schemas.openxmlformats.org/officeDocument/2006/relationships/hyperlink" Target="https://cs.wikipedia.org/w/index.php?title=Upwelling&amp;action=edit&amp;redlink=1" TargetMode="External"/><Relationship Id="rId10" Type="http://schemas.openxmlformats.org/officeDocument/2006/relationships/hyperlink" Target="https://cs.wikipedia.org/wiki/Tropick%C3%BD_st%C5%99%C3%ADdav%C4%9B_vlhk%C3%BD_les" TargetMode="External"/><Relationship Id="rId19" Type="http://schemas.openxmlformats.org/officeDocument/2006/relationships/hyperlink" Target="https://cs.wikipedia.org/wiki/%C5%98%C3%AD%C4%8Dn%C3%AD_delta" TargetMode="External"/><Relationship Id="rId4" Type="http://schemas.openxmlformats.org/officeDocument/2006/relationships/hyperlink" Target="https://cs.wikipedia.org/wiki/Tundra#Alp%C3%ADnsk%C3%A1_tundra" TargetMode="External"/><Relationship Id="rId9" Type="http://schemas.openxmlformats.org/officeDocument/2006/relationships/hyperlink" Target="https://cs.wikipedia.org/wiki/Tropick%C3%BD_de%C5%A1tn%C3%BD_les" TargetMode="External"/><Relationship Id="rId14" Type="http://schemas.openxmlformats.org/officeDocument/2006/relationships/hyperlink" Target="https://cs.wikipedia.org/wiki/Pou%C5%A1%C5%A5" TargetMode="External"/><Relationship Id="rId22" Type="http://schemas.openxmlformats.org/officeDocument/2006/relationships/hyperlink" Target="https://cs.wikipedia.org/wiki/Ostrov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gi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02150" y="1122363"/>
            <a:ext cx="11354462" cy="1859376"/>
          </a:xfrm>
        </p:spPr>
        <p:txBody>
          <a:bodyPr>
            <a:normAutofit/>
          </a:bodyPr>
          <a:lstStyle/>
          <a:p>
            <a:r>
              <a:rPr lang="cs-CZ" sz="5000" b="1" dirty="0" smtClean="0"/>
              <a:t>Terestrické </a:t>
            </a:r>
            <a:r>
              <a:rPr lang="cs-CZ" sz="5000" b="1" smtClean="0"/>
              <a:t>prostředí </a:t>
            </a:r>
            <a:endParaRPr lang="cs-CZ" sz="5000" b="1" dirty="0"/>
          </a:p>
        </p:txBody>
      </p:sp>
    </p:spTree>
    <p:extLst>
      <p:ext uri="{BB962C8B-B14F-4D97-AF65-F5344CB8AC3E}">
        <p14:creationId xmlns:p14="http://schemas.microsoft.com/office/powerpoint/2010/main" val="336859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5076" y="269713"/>
            <a:ext cx="10515600" cy="954791"/>
          </a:xfrm>
        </p:spPr>
        <p:txBody>
          <a:bodyPr>
            <a:normAutofit/>
          </a:bodyPr>
          <a:lstStyle/>
          <a:p>
            <a:pPr algn="ctr"/>
            <a:endParaRPr lang="cs-CZ" sz="3600" b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 descr="9 BIOMY.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550" y="0"/>
            <a:ext cx="9010899" cy="675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4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67" y="471208"/>
            <a:ext cx="2584392" cy="3343687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87577" y="549310"/>
            <a:ext cx="1770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www.pigeonroost.net</a:t>
            </a:r>
            <a:endParaRPr lang="cs-CZ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041546" y="20714"/>
            <a:ext cx="4734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Malá doba ledová, 1300-1850 AD</a:t>
            </a:r>
            <a:endParaRPr lang="cs-CZ" sz="24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966" y="471208"/>
            <a:ext cx="4253573" cy="262948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46" y="428707"/>
            <a:ext cx="4582258" cy="343669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878966" y="3092120"/>
            <a:ext cx="18060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Hendrick</a:t>
            </a:r>
            <a:r>
              <a:rPr lang="cs-CZ" sz="1600" dirty="0"/>
              <a:t> </a:t>
            </a:r>
            <a:r>
              <a:rPr lang="cs-CZ" sz="1600" dirty="0" err="1"/>
              <a:t>Avercamp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208836" y="3954794"/>
            <a:ext cx="118424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Příčiny</a:t>
            </a:r>
            <a:r>
              <a:rPr lang="cs-CZ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cs-CZ" b="1" dirty="0" smtClean="0"/>
              <a:t>poklesy solární aktivity </a:t>
            </a:r>
            <a:r>
              <a:rPr lang="cs-CZ" dirty="0" smtClean="0"/>
              <a:t>(</a:t>
            </a:r>
            <a:r>
              <a:rPr lang="cs-CZ" dirty="0" err="1" smtClean="0"/>
              <a:t>Maunderovo</a:t>
            </a:r>
            <a:r>
              <a:rPr lang="cs-CZ" dirty="0" smtClean="0"/>
              <a:t> a </a:t>
            </a:r>
            <a:r>
              <a:rPr lang="cs-CZ" dirty="0" err="1" smtClean="0"/>
              <a:t>Spörerovo</a:t>
            </a:r>
            <a:r>
              <a:rPr lang="cs-CZ" dirty="0" smtClean="0"/>
              <a:t> minimum); šlo o začátek další doby ledové přerušený antropogenním oteplováním? (hypotéza)</a:t>
            </a:r>
          </a:p>
          <a:p>
            <a:pPr marL="285750" indent="-285750">
              <a:buFontTx/>
              <a:buChar char="-"/>
            </a:pPr>
            <a:r>
              <a:rPr lang="cs-CZ" b="1" dirty="0" smtClean="0"/>
              <a:t>zvýšená sopečná aktivita</a:t>
            </a:r>
          </a:p>
          <a:p>
            <a:pPr marL="285750" indent="-285750">
              <a:buFontTx/>
              <a:buChar char="-"/>
            </a:pPr>
            <a:r>
              <a:rPr lang="cs-CZ" b="1" dirty="0" smtClean="0"/>
              <a:t>změny mořských proudů</a:t>
            </a:r>
          </a:p>
          <a:p>
            <a:pPr marL="285750" indent="-285750">
              <a:buFontTx/>
              <a:buChar char="-"/>
            </a:pPr>
            <a:r>
              <a:rPr lang="cs-CZ" b="1" dirty="0" smtClean="0"/>
              <a:t>antropogenní vlivy </a:t>
            </a:r>
            <a:r>
              <a:rPr lang="cs-CZ" dirty="0" smtClean="0"/>
              <a:t>jako jsou změny příjmu CO</a:t>
            </a:r>
            <a:r>
              <a:rPr lang="cs-CZ" sz="1400" dirty="0" smtClean="0"/>
              <a:t>2</a:t>
            </a:r>
            <a:r>
              <a:rPr lang="cs-CZ" dirty="0" smtClean="0"/>
              <a:t> vegetací nebo </a:t>
            </a:r>
            <a:r>
              <a:rPr lang="cs-CZ" b="1" dirty="0" smtClean="0"/>
              <a:t>změny albeda </a:t>
            </a:r>
            <a:r>
              <a:rPr lang="cs-CZ" dirty="0" smtClean="0"/>
              <a:t>při kolonizaci severských oblastí (jde spíše o hypotézy)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10096" y="5991599"/>
            <a:ext cx="11569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Současné oteplování kvůli narušenému cyklu CO</a:t>
            </a:r>
            <a:r>
              <a:rPr lang="cs-CZ" sz="1600" b="1" dirty="0" smtClean="0"/>
              <a:t>2</a:t>
            </a:r>
            <a:r>
              <a:rPr lang="cs-CZ" sz="2000" b="1" dirty="0" smtClean="0"/>
              <a:t> – viz přednáška o Biogeochemických cyklech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97568783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ree Image Sunlight Streaming Through a Forest Canopy | Download on Freep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46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134677" y="5550010"/>
            <a:ext cx="3784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</a:rPr>
              <a:t>Světlo a organismy </a:t>
            </a:r>
            <a:endParaRPr lang="cs-CZ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83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1000" y="1006465"/>
            <a:ext cx="6096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/>
              <a:t>Světlo je nezbytný zdroj energie pro existenci života na Zemi.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/>
              <a:t>Mimozemské záření </a:t>
            </a:r>
            <a:r>
              <a:rPr lang="cs-CZ" sz="2200" b="1" dirty="0" smtClean="0"/>
              <a:t>přináší 99,98% </a:t>
            </a:r>
            <a:r>
              <a:rPr lang="cs-CZ" sz="2200" dirty="0" smtClean="0"/>
              <a:t>veškeré energie, </a:t>
            </a:r>
            <a:r>
              <a:rPr lang="cs-CZ" sz="2200" b="1" dirty="0" smtClean="0"/>
              <a:t>0,02% připadá na geotermální teplo</a:t>
            </a:r>
            <a:r>
              <a:rPr lang="cs-CZ" sz="2200" dirty="0" smtClean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/>
              <a:t>K povrchu atmosféry se dostává víceméně stálé množství energie,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 smtClean="0"/>
          </a:p>
          <a:p>
            <a:r>
              <a:rPr lang="cs-CZ" sz="2200" dirty="0" smtClean="0"/>
              <a:t>	tzv. </a:t>
            </a:r>
            <a:r>
              <a:rPr lang="cs-CZ" sz="2200" b="1" dirty="0" smtClean="0">
                <a:solidFill>
                  <a:srgbClr val="FF0000"/>
                </a:solidFill>
              </a:rPr>
              <a:t>SOLÁRNÍ KONSTANTA (1,38 </a:t>
            </a:r>
            <a:r>
              <a:rPr lang="cs-CZ" sz="2200" b="1" dirty="0" err="1" smtClean="0">
                <a:solidFill>
                  <a:srgbClr val="FF0000"/>
                </a:solidFill>
              </a:rPr>
              <a:t>kJ</a:t>
            </a:r>
            <a:r>
              <a:rPr lang="cs-CZ" sz="2200" b="1" dirty="0" smtClean="0">
                <a:solidFill>
                  <a:srgbClr val="FF0000"/>
                </a:solidFill>
              </a:rPr>
              <a:t>/m2/s).</a:t>
            </a:r>
          </a:p>
          <a:p>
            <a:endParaRPr lang="cs-CZ" sz="2200" b="1" dirty="0" smtClean="0">
              <a:solidFill>
                <a:srgbClr val="FF0000"/>
              </a:solidFill>
            </a:endParaRPr>
          </a:p>
          <a:p>
            <a:endParaRPr lang="cs-CZ" sz="2200" b="1" dirty="0" smtClean="0">
              <a:solidFill>
                <a:srgbClr val="FF0000"/>
              </a:solidFill>
            </a:endParaRPr>
          </a:p>
          <a:p>
            <a:r>
              <a:rPr lang="cs-CZ" sz="2200" dirty="0" smtClean="0"/>
              <a:t>      8% se odrazí od atmosféry (záření oblohy)</a:t>
            </a:r>
          </a:p>
          <a:p>
            <a:r>
              <a:rPr lang="cs-CZ" sz="2200" dirty="0" smtClean="0"/>
              <a:t>      25% se odrazí od mraků</a:t>
            </a:r>
          </a:p>
          <a:p>
            <a:r>
              <a:rPr lang="cs-CZ" sz="2200" dirty="0" smtClean="0"/>
              <a:t>      16% se v atmosféře přemění v teplo</a:t>
            </a:r>
          </a:p>
          <a:p>
            <a:r>
              <a:rPr lang="cs-CZ" sz="2200" dirty="0" smtClean="0"/>
              <a:t>       5% se odrazí od povrchu Země</a:t>
            </a:r>
          </a:p>
          <a:p>
            <a:r>
              <a:rPr lang="cs-CZ" sz="2200" dirty="0" smtClean="0"/>
              <a:t>      46% pohlcuje povrch Země (půda, vegetace)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714500" y="266700"/>
            <a:ext cx="36988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800" b="1" dirty="0" smtClean="0"/>
              <a:t>Solární konstanta</a:t>
            </a:r>
            <a:endParaRPr lang="cs-CZ" sz="3800" b="1" dirty="0"/>
          </a:p>
        </p:txBody>
      </p:sp>
      <p:sp>
        <p:nvSpPr>
          <p:cNvPr id="4" name="Obdélník 3"/>
          <p:cNvSpPr/>
          <p:nvPr/>
        </p:nvSpPr>
        <p:spPr>
          <a:xfrm>
            <a:off x="6324598" y="313462"/>
            <a:ext cx="54864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dirty="0" smtClean="0">
                <a:solidFill>
                  <a:srgbClr val="1F1F1F"/>
                </a:solidFill>
                <a:effectLst/>
                <a:latin typeface="Google Sans"/>
              </a:rPr>
              <a:t>Solární konstanta (1348,3 W/m</a:t>
            </a:r>
            <a:r>
              <a:rPr lang="cs-CZ" b="0" i="0" baseline="30000" dirty="0" smtClean="0">
                <a:solidFill>
                  <a:srgbClr val="1F1F1F"/>
                </a:solidFill>
                <a:effectLst/>
                <a:latin typeface="Google Sans"/>
              </a:rPr>
              <a:t>2</a:t>
            </a:r>
            <a:r>
              <a:rPr lang="cs-CZ" b="0" i="0" dirty="0" smtClean="0">
                <a:solidFill>
                  <a:srgbClr val="1F1F1F"/>
                </a:solidFill>
                <a:effectLst/>
                <a:latin typeface="Google Sans"/>
              </a:rPr>
              <a:t>) je </a:t>
            </a:r>
            <a:r>
              <a:rPr lang="cs-CZ" b="0" i="0" dirty="0" smtClean="0">
                <a:solidFill>
                  <a:srgbClr val="040C28"/>
                </a:solidFill>
                <a:effectLst/>
                <a:latin typeface="Google Sans"/>
              </a:rPr>
              <a:t>energie od Slunce, za jednotku času, dopadající na jednotku plochy kolmou ke směru šíření záření, při průměrné vzdálenosti Slunce od Země (149,6 * 10</a:t>
            </a:r>
            <a:r>
              <a:rPr lang="cs-CZ" b="0" i="0" baseline="30000" dirty="0" smtClean="0">
                <a:solidFill>
                  <a:srgbClr val="040C28"/>
                </a:solidFill>
                <a:effectLst/>
                <a:latin typeface="Google Sans"/>
              </a:rPr>
              <a:t>6</a:t>
            </a:r>
            <a:r>
              <a:rPr lang="cs-CZ" b="0" i="0" dirty="0" smtClean="0">
                <a:solidFill>
                  <a:srgbClr val="040C28"/>
                </a:solidFill>
                <a:effectLst/>
                <a:latin typeface="Google Sans"/>
              </a:rPr>
              <a:t> km), mimo zemskou atmosféru</a:t>
            </a:r>
            <a:r>
              <a:rPr lang="cs-CZ" b="0" i="0" dirty="0" smtClean="0">
                <a:solidFill>
                  <a:srgbClr val="1F1F1F"/>
                </a:solidFill>
                <a:effectLst/>
                <a:latin typeface="Google Sans"/>
              </a:rPr>
              <a:t>. </a:t>
            </a:r>
          </a:p>
          <a:p>
            <a:r>
              <a:rPr lang="cs-CZ" b="1" i="0" dirty="0" smtClean="0">
                <a:solidFill>
                  <a:srgbClr val="1F1F1F"/>
                </a:solidFill>
                <a:effectLst/>
                <a:latin typeface="Google Sans"/>
              </a:rPr>
              <a:t>Na Zemský povrch dopadne maximálně 1100 W/m</a:t>
            </a:r>
            <a:r>
              <a:rPr lang="cs-CZ" b="1" i="0" baseline="30000" dirty="0" smtClean="0">
                <a:solidFill>
                  <a:srgbClr val="1F1F1F"/>
                </a:solidFill>
                <a:effectLst/>
                <a:latin typeface="Google Sans"/>
              </a:rPr>
              <a:t>2</a:t>
            </a:r>
            <a:r>
              <a:rPr lang="cs-CZ" b="1" i="0" dirty="0" smtClean="0">
                <a:solidFill>
                  <a:srgbClr val="1F1F1F"/>
                </a:solidFill>
                <a:effectLst/>
                <a:latin typeface="Google Sans"/>
              </a:rPr>
              <a:t>. Jedná se však stále jen o kolmé plochy na směr toku.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684443"/>
            <a:ext cx="5537461" cy="400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5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87" y="2798859"/>
            <a:ext cx="6088713" cy="405914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476750" y="219075"/>
            <a:ext cx="32124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800" b="1" dirty="0" smtClean="0"/>
              <a:t>Důležité pojmy</a:t>
            </a:r>
            <a:endParaRPr lang="cs-CZ" sz="3800" b="1" dirty="0"/>
          </a:p>
        </p:txBody>
      </p:sp>
      <p:sp>
        <p:nvSpPr>
          <p:cNvPr id="4" name="Obdélník 3"/>
          <p:cNvSpPr/>
          <p:nvPr/>
        </p:nvSpPr>
        <p:spPr>
          <a:xfrm>
            <a:off x="752475" y="1088589"/>
            <a:ext cx="107251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 smtClean="0"/>
              <a:t>albedo</a:t>
            </a:r>
            <a:r>
              <a:rPr lang="cs-CZ" sz="2200" dirty="0" smtClean="0"/>
              <a:t> = míra odrazivosti (kolik % dopadajícího záření odrazí určitá plocha)</a:t>
            </a:r>
          </a:p>
          <a:p>
            <a:r>
              <a:rPr lang="cs-CZ" sz="2200" b="1" dirty="0" smtClean="0"/>
              <a:t>insolace</a:t>
            </a:r>
            <a:r>
              <a:rPr lang="cs-CZ" sz="2200" dirty="0" smtClean="0"/>
              <a:t> = tok sluneční energie na osvětlený povrch Země</a:t>
            </a:r>
          </a:p>
          <a:p>
            <a:r>
              <a:rPr lang="cs-CZ" sz="2200" b="1" dirty="0" smtClean="0"/>
              <a:t>difuzní světlo</a:t>
            </a:r>
            <a:r>
              <a:rPr lang="cs-CZ" sz="2200" dirty="0" smtClean="0"/>
              <a:t> = rozptýlené světlo</a:t>
            </a:r>
          </a:p>
          <a:p>
            <a:endParaRPr lang="cs-CZ" sz="2200" dirty="0" smtClean="0"/>
          </a:p>
          <a:p>
            <a:r>
              <a:rPr lang="cs-CZ" sz="2200" dirty="0" smtClean="0"/>
              <a:t>Množství energie dopadající na povrch se mění v závislosti na:</a:t>
            </a:r>
          </a:p>
          <a:p>
            <a:r>
              <a:rPr lang="cs-CZ" sz="2200" dirty="0" smtClean="0"/>
              <a:t>- </a:t>
            </a:r>
            <a:r>
              <a:rPr lang="cs-CZ" sz="2200" b="1" dirty="0" smtClean="0"/>
              <a:t>postavení slunce a zeměpisné šířce (globální škála)</a:t>
            </a:r>
          </a:p>
          <a:p>
            <a:r>
              <a:rPr lang="cs-CZ" sz="2200" b="1" dirty="0" smtClean="0"/>
              <a:t>- expozici a sklon ozařované plochy </a:t>
            </a:r>
          </a:p>
          <a:p>
            <a:r>
              <a:rPr lang="cs-CZ" sz="2200" b="1" dirty="0" smtClean="0"/>
              <a:t>- zaclonění horizontem a oblačnosti</a:t>
            </a:r>
            <a:endParaRPr lang="cs-CZ" sz="2200" b="1" dirty="0"/>
          </a:p>
        </p:txBody>
      </p:sp>
      <p:sp>
        <p:nvSpPr>
          <p:cNvPr id="5" name="Obdélník 4"/>
          <p:cNvSpPr/>
          <p:nvPr/>
        </p:nvSpPr>
        <p:spPr>
          <a:xfrm>
            <a:off x="600075" y="4061936"/>
            <a:ext cx="549592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1" dirty="0" smtClean="0">
                <a:latin typeface="+mj-lt"/>
              </a:rPr>
              <a:t>U nás dopadá nejvíce energie na j., </a:t>
            </a:r>
            <a:r>
              <a:rPr lang="cs-CZ" sz="2000" b="1" i="1" dirty="0" err="1" smtClean="0">
                <a:latin typeface="+mj-lt"/>
              </a:rPr>
              <a:t>jz</a:t>
            </a:r>
            <a:r>
              <a:rPr lang="cs-CZ" sz="2000" b="1" i="1" dirty="0" smtClean="0">
                <a:latin typeface="+mj-lt"/>
              </a:rPr>
              <a:t>. a </a:t>
            </a:r>
            <a:r>
              <a:rPr lang="cs-CZ" sz="2000" b="1" i="1" dirty="0" err="1" smtClean="0">
                <a:latin typeface="+mj-lt"/>
              </a:rPr>
              <a:t>jv</a:t>
            </a:r>
            <a:r>
              <a:rPr lang="cs-CZ" sz="2000" b="1" i="1" dirty="0" smtClean="0">
                <a:latin typeface="+mj-lt"/>
              </a:rPr>
              <a:t>. svazích o sklonu 25-30°. Na východních svazích v teplých oblastech méně, protože dochází ke ztrátě energie při výparu ranní rosy. </a:t>
            </a:r>
            <a:endParaRPr lang="cs-CZ" sz="2000" b="1" i="1" dirty="0">
              <a:latin typeface="+mj-lt"/>
            </a:endParaRPr>
          </a:p>
          <a:p>
            <a:r>
              <a:rPr lang="cs-CZ" sz="2000" b="1" i="1" dirty="0" smtClean="0">
                <a:latin typeface="+mj-lt"/>
              </a:rPr>
              <a:t>V horách to ale může být naopak, protože odpoledne bývá méně oblačnosti a západní svahy jsou proto chladnější</a:t>
            </a:r>
            <a:r>
              <a:rPr lang="cs-CZ" sz="2200" b="1" i="1" dirty="0" smtClean="0">
                <a:latin typeface="Blackadder ITC" panose="04020505051007020D02" pitchFamily="82" charset="0"/>
              </a:rPr>
              <a:t>.</a:t>
            </a:r>
            <a:endParaRPr lang="cs-CZ" sz="2200" b="1" i="1" dirty="0"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19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9728" y="111861"/>
            <a:ext cx="866851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 smtClean="0"/>
              <a:t>Světlo v porostu rostlin</a:t>
            </a:r>
          </a:p>
          <a:p>
            <a:endParaRPr lang="cs-CZ" dirty="0"/>
          </a:p>
          <a:p>
            <a:r>
              <a:rPr lang="cs-CZ" sz="2000" b="1" dirty="0">
                <a:solidFill>
                  <a:srgbClr val="FF0000"/>
                </a:solidFill>
              </a:rPr>
              <a:t>R</a:t>
            </a:r>
            <a:r>
              <a:rPr lang="cs-CZ" sz="2000" b="1" dirty="0" smtClean="0">
                <a:solidFill>
                  <a:srgbClr val="FF0000"/>
                </a:solidFill>
              </a:rPr>
              <a:t>eflexe</a:t>
            </a:r>
            <a:r>
              <a:rPr lang="cs-CZ" sz="2000" dirty="0" smtClean="0"/>
              <a:t> (odraz) na listech. 10-20% kolmo dopadajících paprsků. Odráží se zelená část spektra, proto vidíme rostliny zeleně. Hladké lesklé listy odrážení nejvíc (</a:t>
            </a:r>
            <a:r>
              <a:rPr lang="cs-CZ" sz="2000" dirty="0" err="1" smtClean="0"/>
              <a:t>tvrdolistý</a:t>
            </a:r>
            <a:r>
              <a:rPr lang="cs-CZ" sz="2000" dirty="0" smtClean="0"/>
              <a:t> biom).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16953"/>
          <a:stretch/>
        </p:blipFill>
        <p:spPr>
          <a:xfrm>
            <a:off x="7424928" y="3843970"/>
            <a:ext cx="4539234" cy="283040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545" y="199948"/>
            <a:ext cx="2355342" cy="313380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9728" y="2799643"/>
            <a:ext cx="67103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Absorpce</a:t>
            </a:r>
            <a:r>
              <a:rPr lang="cs-CZ" sz="2000" dirty="0"/>
              <a:t>. Různá dle množství a druhu pigmentů v listech. Pro fotosyntézu se využije asi 1% viditelného záření. ÚV záření absorbováno v epidermálních buňkách (ochranný filtr</a:t>
            </a:r>
            <a:r>
              <a:rPr lang="cs-CZ" sz="2000" dirty="0" smtClean="0"/>
              <a:t>).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sz="2000" b="1" dirty="0">
                <a:solidFill>
                  <a:srgbClr val="FF0000"/>
                </a:solidFill>
              </a:rPr>
              <a:t>T</a:t>
            </a:r>
            <a:r>
              <a:rPr lang="cs-CZ" sz="2000" b="1" dirty="0" smtClean="0">
                <a:solidFill>
                  <a:srgbClr val="FF0000"/>
                </a:solidFill>
              </a:rPr>
              <a:t>ransmise</a:t>
            </a:r>
            <a:r>
              <a:rPr lang="cs-CZ" sz="2000" dirty="0"/>
              <a:t>. Množství záření které prošlo listem (0-40% dle tloušťky listu). Prošlé záření je ze zelené a zčásti z červené části spektra (“červenozelený stín” v lese).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441" y="1619865"/>
            <a:ext cx="2873033" cy="20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6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28555" y="102765"/>
            <a:ext cx="11404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Metody měření průniku světla stromovým zápojem (</a:t>
            </a:r>
            <a:r>
              <a:rPr lang="cs-CZ" sz="3200" b="1" i="1" dirty="0" err="1" smtClean="0">
                <a:solidFill>
                  <a:srgbClr val="FF0000"/>
                </a:solidFill>
              </a:rPr>
              <a:t>canopy</a:t>
            </a:r>
            <a:r>
              <a:rPr lang="cs-CZ" sz="3200" b="1" dirty="0" smtClean="0">
                <a:solidFill>
                  <a:srgbClr val="FF0000"/>
                </a:solidFill>
              </a:rPr>
              <a:t>)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074229" y="202474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5" name="Picture 1" descr="DSCN16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263" y="975246"/>
            <a:ext cx="4001153" cy="300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71" y="975246"/>
            <a:ext cx="7660040" cy="569377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924544" y="4047744"/>
            <a:ext cx="245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</a:t>
            </a:r>
            <a:r>
              <a:rPr lang="cs-CZ" dirty="0" smtClean="0"/>
              <a:t>emisférická fotografie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046977" y="653217"/>
            <a:ext cx="581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58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Dětská dekorace Sluníčko bez mráčků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219075"/>
            <a:ext cx="21717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1,075 Canopy Layer Royalty-Free Photos and Stock Images | Shutter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" y="1410493"/>
            <a:ext cx="4137026" cy="517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277100" y="971550"/>
            <a:ext cx="3220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 smtClean="0"/>
              <a:t>Canopy</a:t>
            </a:r>
            <a:r>
              <a:rPr lang="cs-CZ" sz="3600" dirty="0" smtClean="0"/>
              <a:t> – Zápoj </a:t>
            </a:r>
            <a:endParaRPr lang="cs-CZ" sz="3600" dirty="0"/>
          </a:p>
        </p:txBody>
      </p:sp>
      <p:pic>
        <p:nvPicPr>
          <p:cNvPr id="21508" name="Picture 4" descr="382 Rainforest Canopy Stock Vectors and Vector Art | Shutter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49" y="2612351"/>
            <a:ext cx="6711951" cy="406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69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4794" y="213817"/>
            <a:ext cx="1113928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 smtClean="0"/>
              <a:t>Relativní ozářenost (relativní světelný požitek) </a:t>
            </a:r>
            <a:r>
              <a:rPr lang="cs-CZ" sz="2200" dirty="0" smtClean="0"/>
              <a:t>je procento prošlého světla, které se dostane k příslušnému patru  ze záření na volné ploše (100%). V mladých smrkových monokulturách nebo v tropických lesích je </a:t>
            </a:r>
            <a:r>
              <a:rPr lang="cs-CZ" sz="2200" b="1" dirty="0" smtClean="0"/>
              <a:t>relativní ozářenost bylinného patra někdy až 0%.</a:t>
            </a:r>
          </a:p>
          <a:p>
            <a:endParaRPr lang="cs-CZ" dirty="0" smtClean="0"/>
          </a:p>
          <a:p>
            <a:r>
              <a:rPr lang="cs-CZ" sz="2200" b="1" dirty="0" smtClean="0"/>
              <a:t>Sluneční skvrny </a:t>
            </a:r>
            <a:r>
              <a:rPr lang="cs-CZ" sz="2200" dirty="0" smtClean="0"/>
              <a:t>jsou místa, kde kvůli nepravidelnému zápoji dopadá víc světla na podrost lesa.</a:t>
            </a:r>
          </a:p>
          <a:p>
            <a:endParaRPr lang="cs-CZ" sz="2200" dirty="0"/>
          </a:p>
          <a:p>
            <a:r>
              <a:rPr lang="cs-CZ" sz="2200" dirty="0" smtClean="0"/>
              <a:t>Sezónní změny v průniku záření ovlivňují </a:t>
            </a:r>
            <a:r>
              <a:rPr lang="cs-CZ" sz="2200" b="1" dirty="0" smtClean="0"/>
              <a:t>fenologii</a:t>
            </a:r>
            <a:r>
              <a:rPr lang="cs-CZ" sz="2200" dirty="0" smtClean="0">
                <a:solidFill>
                  <a:srgbClr val="FF0000"/>
                </a:solidFill>
              </a:rPr>
              <a:t> </a:t>
            </a:r>
            <a:r>
              <a:rPr lang="cs-CZ" sz="2200" dirty="0" smtClean="0"/>
              <a:t>(“</a:t>
            </a:r>
            <a:r>
              <a:rPr lang="cs-CZ" sz="2200" dirty="0" err="1" smtClean="0"/>
              <a:t>fázovitost</a:t>
            </a:r>
            <a:r>
              <a:rPr lang="cs-CZ" sz="2200" dirty="0" smtClean="0"/>
              <a:t>”) podrostu v lese. V opadavém lese se vytváří jarní aspekt světlomilných bylin (“časová nika”) a letní aspekt druhů tolerujících nebo vyžadujících stín.</a:t>
            </a:r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9" y="3355260"/>
            <a:ext cx="5059405" cy="3341186"/>
          </a:xfrm>
          <a:prstGeom prst="rect">
            <a:avLst/>
          </a:prstGeom>
        </p:spPr>
      </p:pic>
      <p:pic>
        <p:nvPicPr>
          <p:cNvPr id="23554" name="Picture 2" descr="Jak se vyrovnat s kritikou? (2. část) | Ženy s.r.o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520" y="3355260"/>
            <a:ext cx="5125763" cy="334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0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12726"/>
            <a:ext cx="10515600" cy="74930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Fenologie - </a:t>
            </a:r>
            <a:r>
              <a:rPr lang="cs-CZ" sz="3800" b="1" dirty="0" err="1" smtClean="0"/>
              <a:t>fázovitost</a:t>
            </a:r>
            <a:r>
              <a:rPr lang="cs-CZ" sz="3800" b="1" dirty="0" smtClean="0"/>
              <a:t> 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5314949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Fenologie</a:t>
            </a:r>
            <a:r>
              <a:rPr lang="cs-CZ" dirty="0"/>
              <a:t> je studium </a:t>
            </a:r>
            <a:r>
              <a:rPr lang="cs-CZ" b="1" dirty="0"/>
              <a:t>periodických událostí v biologických životních cyklech</a:t>
            </a:r>
            <a:r>
              <a:rPr lang="cs-CZ" dirty="0"/>
              <a:t> a toho, jak jsou ovlivněny </a:t>
            </a:r>
            <a:r>
              <a:rPr lang="cs-CZ" b="1" dirty="0"/>
              <a:t>sezónními a meziročními změnami klimatu,</a:t>
            </a:r>
            <a:r>
              <a:rPr lang="cs-CZ" dirty="0"/>
              <a:t> stejně jako faktory stanoviště (jako je nadmořská výška). </a:t>
            </a:r>
          </a:p>
          <a:p>
            <a:r>
              <a:rPr lang="cs-CZ" dirty="0"/>
              <a:t>Příkladem může být </a:t>
            </a:r>
            <a:r>
              <a:rPr lang="cs-CZ" b="1" dirty="0"/>
              <a:t>datum vzejití listů a květů, první let motýlů, první výskyt stěhovavých ptáků, datum zbarvení listů a opadu u listnatých stromů, datum kladení vajec ptáků a obojživelníků nebo načasování vývojových cyklů včelstev medonosných v mírném pásmu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Ve </a:t>
            </a:r>
            <a:r>
              <a:rPr lang="cs-CZ" dirty="0"/>
              <a:t>vědecké </a:t>
            </a:r>
            <a:r>
              <a:rPr lang="cs-CZ" b="1" dirty="0"/>
              <a:t>literatuře o ekologii</a:t>
            </a:r>
            <a:r>
              <a:rPr lang="cs-CZ" dirty="0"/>
              <a:t> se tento termín používá obecněji k označení časového rámce pro jakékoli sezónní biologické jevy, včetně dat posledního výskytu (např. sezónní fenologie druhu může být od dubna do září).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839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Zajm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2093821"/>
            <a:ext cx="6416689" cy="399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2424" y="99536"/>
            <a:ext cx="114776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i="0" dirty="0" smtClean="0">
                <a:solidFill>
                  <a:srgbClr val="404040"/>
                </a:solidFill>
                <a:effectLst/>
                <a:latin typeface="PT Serif"/>
              </a:rPr>
              <a:t>Různé fáze v samčím kvetení břízy</a:t>
            </a:r>
            <a:r>
              <a:rPr lang="cs-CZ" sz="2400" b="0" i="0" dirty="0" smtClean="0">
                <a:solidFill>
                  <a:srgbClr val="404040"/>
                </a:solidFill>
                <a:effectLst/>
                <a:latin typeface="PT Serif"/>
              </a:rPr>
              <a:t>, </a:t>
            </a:r>
            <a:r>
              <a:rPr lang="cs-CZ" sz="2400" b="1" i="0" dirty="0" smtClean="0">
                <a:solidFill>
                  <a:srgbClr val="404040"/>
                </a:solidFill>
                <a:effectLst/>
                <a:latin typeface="PT Serif"/>
              </a:rPr>
              <a:t>samičí jehnědy, a shazování semen</a:t>
            </a:r>
            <a:r>
              <a:rPr lang="cs-CZ" sz="2400" b="0" i="0" dirty="0" smtClean="0">
                <a:solidFill>
                  <a:srgbClr val="404040"/>
                </a:solidFill>
                <a:effectLst/>
                <a:latin typeface="PT Serif"/>
              </a:rPr>
              <a:t>. Samec kočičí kočky před uvolněním pylu (A), během uvolňování pylu, (B) a po uvolnění pylu (C). Samice jehnědy těsně před vylučováním semen (E). Semeno břízy bělokoré (D) a břízy chmýří (F). 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638" y="2115033"/>
            <a:ext cx="4018312" cy="397852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312163" y="6143625"/>
            <a:ext cx="1605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Betula</a:t>
            </a:r>
            <a:r>
              <a:rPr lang="cs-CZ" dirty="0" smtClean="0"/>
              <a:t> </a:t>
            </a:r>
            <a:r>
              <a:rPr lang="cs-CZ" dirty="0" err="1" smtClean="0"/>
              <a:t>pendula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54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6151" y="94787"/>
            <a:ext cx="10515600" cy="116947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Globální distribuce slunečního záření (kWh/m</a:t>
            </a:r>
            <a:r>
              <a:rPr lang="cs-CZ" sz="4000" b="1" baseline="30000" dirty="0" smtClean="0"/>
              <a:t>2</a:t>
            </a:r>
            <a:r>
              <a:rPr lang="cs-CZ" sz="4000" b="1" dirty="0" smtClean="0"/>
              <a:t>)</a:t>
            </a:r>
            <a:endParaRPr lang="cs-CZ" sz="4000" b="1" dirty="0"/>
          </a:p>
        </p:txBody>
      </p:sp>
      <p:pic>
        <p:nvPicPr>
          <p:cNvPr id="9218" name="Picture 2" descr="Worldwide Concentrated Solar Power Industry to 2027 - Powersystems UK Lt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57" y="1165905"/>
            <a:ext cx="10732268" cy="559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19988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Soubor:Drosophila melanogaster draw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38" y="1254709"/>
            <a:ext cx="2278381" cy="18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27519" y="1417779"/>
            <a:ext cx="56255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685800" algn="l"/>
              </a:tabLst>
            </a:pPr>
            <a:r>
              <a:rPr lang="cs-CZ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rostlin hovoříme o </a:t>
            </a:r>
            <a:r>
              <a:rPr lang="cs-CZ" b="1" u="sng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heliosciofytech</a:t>
            </a:r>
            <a:r>
              <a:rPr lang="cs-CZ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Tolerují určitý rozsah ozáření, kvetou při ozářeních vyšších. </a:t>
            </a:r>
            <a:r>
              <a:rPr lang="cs-CZ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Břečťan </a:t>
            </a:r>
            <a:r>
              <a:rPr lang="cs-CZ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Hedera</a:t>
            </a:r>
            <a:r>
              <a:rPr lang="cs-CZ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helix</a:t>
            </a:r>
            <a:r>
              <a:rPr lang="cs-CZ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roste při 2-100% ozáření a kvete při 22-100% ozáření. Z živočichů např. </a:t>
            </a:r>
            <a:r>
              <a:rPr lang="cs-CZ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Drosophila</a:t>
            </a:r>
            <a:r>
              <a:rPr lang="cs-CZ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1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7675">
              <a:spcAft>
                <a:spcPts val="0"/>
              </a:spcAft>
            </a:pPr>
            <a:r>
              <a:rPr lang="cs-CZ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324531" y="12129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3" name="Picture 1" descr="IMG_31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198" y="173356"/>
            <a:ext cx="4118689" cy="645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27519" y="2825418"/>
            <a:ext cx="490758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6858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U nás jde většinou o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druhy lesních lemů a řídkých lesů, kde není stromový zápoj souvislý. Už od pravěku byly takové lesy udržovány lidským vlivem (pastva, požáry, sklizeň větví, těžba dřeva a podobně), přirozeně jsou vzácné (například v lesostepní zóně).</a:t>
            </a:r>
          </a:p>
          <a:p>
            <a:pPr lvl="0">
              <a:spcAft>
                <a:spcPts val="0"/>
              </a:spcAft>
              <a:tabLst>
                <a:tab pos="685800" algn="l"/>
              </a:tabLst>
            </a:pP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685800" algn="l"/>
              </a:tabLst>
            </a:pP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Řada </a:t>
            </a:r>
            <a:r>
              <a:rPr lang="cs-CZ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helisciofytů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je proto u nás dnes ohrožena a uchýlila se hlavně na polopřirozené louky; příliš intenzivní pastvu nebo seč ale nezvládají. Na obrázku </a:t>
            </a:r>
            <a:r>
              <a:rPr lang="cs-CZ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Adenophora</a:t>
            </a:r>
            <a:r>
              <a:rPr lang="cs-CZ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liliifolia</a:t>
            </a:r>
            <a:r>
              <a:rPr lang="cs-CZ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zvinovec</a:t>
            </a:r>
            <a:r>
              <a:rPr lang="cs-CZ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liliolistý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 flipH="1">
            <a:off x="385987" y="133058"/>
            <a:ext cx="7050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/>
              <a:t>Organismy tolerantní ke 100% ozáření a zastínění </a:t>
            </a:r>
            <a:endParaRPr lang="cs-CZ" sz="3600" dirty="0"/>
          </a:p>
        </p:txBody>
      </p:sp>
      <p:pic>
        <p:nvPicPr>
          <p:cNvPr id="28674" name="Picture 2" descr="MŽP spustilo záchranný program pro ohrožený zvonovec liliolistý - Ekolist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100" y="3028950"/>
            <a:ext cx="2700338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0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4326" y="140492"/>
            <a:ext cx="706372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>
              <a:spcAft>
                <a:spcPts val="0"/>
              </a:spcAft>
            </a:pPr>
            <a:r>
              <a:rPr lang="cs-CZ" sz="3400" b="1" cap="small" dirty="0" smtClean="0">
                <a:effectLst/>
              </a:rPr>
              <a:t>      Adaptace organismů na světlo</a:t>
            </a:r>
          </a:p>
          <a:p>
            <a:pPr marL="447675" algn="ctr">
              <a:spcAft>
                <a:spcPts val="0"/>
              </a:spcAft>
            </a:pPr>
            <a:r>
              <a:rPr lang="cs-CZ" sz="2400" b="1" dirty="0" smtClean="0">
                <a:effectLst/>
                <a:ea typeface="Times New Roman" panose="02020603050405020304" pitchFamily="18" charset="0"/>
              </a:rPr>
              <a:t>(</a:t>
            </a:r>
            <a:r>
              <a:rPr lang="cs-CZ" sz="2400" b="1" dirty="0" err="1" smtClean="0">
                <a:effectLst/>
                <a:ea typeface="Times New Roman" panose="02020603050405020304" pitchFamily="18" charset="0"/>
              </a:rPr>
              <a:t>stenofotní</a:t>
            </a:r>
            <a:r>
              <a:rPr lang="cs-CZ" sz="2400" b="1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a</a:t>
            </a:r>
            <a:r>
              <a:rPr lang="cs-CZ" sz="2400" b="1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b="1" dirty="0" err="1" smtClean="0">
                <a:effectLst/>
                <a:ea typeface="Times New Roman" panose="02020603050405020304" pitchFamily="18" charset="0"/>
              </a:rPr>
              <a:t>euryfotní</a:t>
            </a:r>
            <a:r>
              <a:rPr lang="cs-CZ" sz="2400" b="1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organismy)</a:t>
            </a:r>
            <a:endParaRPr lang="cs-CZ" sz="2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447675" algn="ctr">
              <a:spcAft>
                <a:spcPts val="0"/>
              </a:spcAft>
            </a:pPr>
            <a:r>
              <a:rPr lang="cs-CZ" sz="2400" dirty="0">
                <a:ea typeface="Times New Roman" panose="02020603050405020304" pitchFamily="18" charset="0"/>
              </a:rPr>
              <a:t>O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rganismy vyskytující se na nezastíněných stanovištích (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fotofilní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, 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heliofilní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). U rostlin hovoříme o </a:t>
            </a:r>
            <a:r>
              <a:rPr lang="cs-CZ" b="1" u="sng" dirty="0" err="1" smtClean="0">
                <a:effectLst/>
                <a:ea typeface="Times New Roman" panose="02020603050405020304" pitchFamily="18" charset="0"/>
              </a:rPr>
              <a:t>heliofytech</a:t>
            </a:r>
            <a:r>
              <a:rPr lang="cs-CZ" b="1" dirty="0" smtClean="0">
                <a:effectLst/>
                <a:ea typeface="Times New Roman" panose="02020603050405020304" pitchFamily="18" charset="0"/>
              </a:rPr>
              <a:t>. 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lphaLcParenR"/>
              <a:tabLst>
                <a:tab pos="685800" algn="l"/>
              </a:tabLst>
            </a:pPr>
            <a:endParaRPr lang="cs-CZ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685800" algn="l"/>
              </a:tabLst>
            </a:pPr>
            <a:r>
              <a:rPr lang="cs-CZ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Snášejí takové záření, které u </a:t>
            </a:r>
            <a:r>
              <a:rPr lang="cs-CZ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jiných rostlin vyvolává rozklad chlorofylu, adaptace k vysokému UV záření, fyziologické adaptace k nadbytku </a:t>
            </a:r>
            <a:r>
              <a:rPr lang="cs-CZ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světelné energie).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685800" algn="l"/>
              </a:tabLst>
            </a:pPr>
            <a:r>
              <a:rPr lang="cs-CZ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nás jde většinou o druhy přirozených stepí, luk, alpínské vegetace  nebo otevřených mokřadů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980923" y="27711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9700" name="Picture 4" descr="Hlaváček jarní: hořký a falešn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176" y="216692"/>
            <a:ext cx="4219747" cy="312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AURINIA SAXATILIS subsp. ARDUINI (Fritsch) Dostál – tařice skalní Arduinova  / tarica skalná | BOTANY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176" y="3457712"/>
            <a:ext cx="4219747" cy="325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9267825" y="2886075"/>
            <a:ext cx="18276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smtClean="0">
                <a:solidFill>
                  <a:schemeClr val="bg1"/>
                </a:solidFill>
              </a:rPr>
              <a:t>Hlaváček jarní</a:t>
            </a:r>
            <a:endParaRPr lang="cs-CZ" sz="2200" b="1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9963150" y="6257925"/>
            <a:ext cx="16089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smtClean="0">
                <a:solidFill>
                  <a:schemeClr val="bg1"/>
                </a:solidFill>
              </a:rPr>
              <a:t>Tařice skalní</a:t>
            </a:r>
            <a:endParaRPr lang="cs-CZ" sz="2200" b="1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523" y="3514725"/>
            <a:ext cx="2372247" cy="322781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391150" y="3481975"/>
            <a:ext cx="2358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>
                <a:solidFill>
                  <a:schemeClr val="bg1"/>
                </a:solidFill>
              </a:rPr>
              <a:t>Dryátka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</a:rPr>
              <a:t>osmilátečná</a:t>
            </a:r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29706" name="Picture 10" descr="ORIGINÁLNÍ SOUTĚŽ: Nejhezčí louka je již vybrána - Hradecký dení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6" y="3514725"/>
            <a:ext cx="5084838" cy="322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257550" y="3543300"/>
            <a:ext cx="1562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Horské louky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96428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64840" y="51530"/>
            <a:ext cx="718846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685800" algn="l"/>
              </a:tabLst>
            </a:pPr>
            <a:r>
              <a:rPr lang="cs-CZ" sz="3400" b="1" dirty="0" smtClean="0">
                <a:ea typeface="Times New Roman" panose="02020603050405020304" pitchFamily="18" charset="0"/>
              </a:rPr>
              <a:t>Stínomilné organismy</a:t>
            </a:r>
            <a:r>
              <a:rPr lang="cs-CZ" sz="3400" b="1" dirty="0">
                <a:ea typeface="Times New Roman" panose="02020603050405020304" pitchFamily="18" charset="0"/>
              </a:rPr>
              <a:t> </a:t>
            </a:r>
            <a:r>
              <a:rPr lang="cs-CZ" sz="3400" b="1" dirty="0" smtClean="0">
                <a:ea typeface="Times New Roman" panose="02020603050405020304" pitchFamily="18" charset="0"/>
              </a:rPr>
              <a:t>                       </a:t>
            </a:r>
          </a:p>
          <a:p>
            <a:pPr lvl="0">
              <a:spcAft>
                <a:spcPts val="0"/>
              </a:spcAft>
              <a:tabLst>
                <a:tab pos="685800" algn="l"/>
              </a:tabLst>
            </a:pPr>
            <a:r>
              <a:rPr lang="cs-CZ" sz="2200" b="1" dirty="0" err="1" smtClean="0">
                <a:effectLst/>
                <a:ea typeface="Times New Roman" panose="02020603050405020304" pitchFamily="18" charset="0"/>
              </a:rPr>
              <a:t>Sciofyty</a:t>
            </a:r>
            <a:r>
              <a:rPr lang="cs-CZ" sz="2200" b="1" dirty="0" smtClean="0">
                <a:effectLst/>
                <a:ea typeface="Times New Roman" panose="02020603050405020304" pitchFamily="18" charset="0"/>
              </a:rPr>
              <a:t> (</a:t>
            </a:r>
            <a:r>
              <a:rPr lang="cs-CZ" sz="2200" b="1" dirty="0" err="1" smtClean="0">
                <a:effectLst/>
                <a:ea typeface="Times New Roman" panose="02020603050405020304" pitchFamily="18" charset="0"/>
              </a:rPr>
              <a:t>stínobytné</a:t>
            </a:r>
            <a:r>
              <a:rPr lang="cs-CZ" sz="2200" b="1" dirty="0" smtClean="0">
                <a:effectLst/>
                <a:ea typeface="Times New Roman" panose="02020603050405020304" pitchFamily="18" charset="0"/>
              </a:rPr>
              <a:t> rostliny)</a:t>
            </a:r>
            <a:r>
              <a:rPr lang="cs-CZ" sz="2200" dirty="0" smtClean="0">
                <a:effectLst/>
                <a:ea typeface="Times New Roman" panose="02020603050405020304" pitchFamily="18" charset="0"/>
              </a:rPr>
              <a:t> rostou jen na zastíněných místech (hrachor jarní při 20-33% ozáření). Minimální požadavek na ozáření klesá od zelených kvetoucích rostlin přes kapradiny a mechy k řasám. Fylogenetická (vývojová) adaptace na stinné podmínky: </a:t>
            </a:r>
            <a:r>
              <a:rPr lang="cs-CZ" sz="2200" b="1" dirty="0" smtClean="0">
                <a:effectLst/>
                <a:ea typeface="Times New Roman" panose="02020603050405020304" pitchFamily="18" charset="0"/>
              </a:rPr>
              <a:t>liánovitý vzrůst, </a:t>
            </a:r>
            <a:r>
              <a:rPr lang="cs-CZ" sz="2200" b="1" dirty="0" err="1" smtClean="0">
                <a:effectLst/>
                <a:ea typeface="Times New Roman" panose="02020603050405020304" pitchFamily="18" charset="0"/>
              </a:rPr>
              <a:t>epifytismus</a:t>
            </a:r>
            <a:r>
              <a:rPr lang="cs-CZ" sz="2200" b="1" dirty="0" smtClean="0">
                <a:effectLst/>
                <a:ea typeface="Times New Roman" panose="02020603050405020304" pitchFamily="18" charset="0"/>
              </a:rPr>
              <a:t>, ztráta chlorofylu (vznik heterotrofie</a:t>
            </a:r>
            <a:r>
              <a:rPr lang="cs-CZ" sz="2200" dirty="0" smtClean="0">
                <a:effectLst/>
                <a:ea typeface="Times New Roman" panose="02020603050405020304" pitchFamily="18" charset="0"/>
              </a:rPr>
              <a:t>).</a:t>
            </a:r>
          </a:p>
          <a:p>
            <a:pPr marL="683895" indent="1905">
              <a:spcAft>
                <a:spcPts val="0"/>
              </a:spcAft>
            </a:pPr>
            <a:endParaRPr lang="cs-CZ" sz="2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887616" y="25845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 descr="DSCN18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8" y="2979376"/>
            <a:ext cx="4914900" cy="368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27650" name="Picture 2" descr="Lecha (hrachor) jarní | Tém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15" y="2786521"/>
            <a:ext cx="3019580" cy="407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31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Záraza douškolistá (bílá) | Tém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171" y="1796963"/>
            <a:ext cx="2174874" cy="43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Podbílek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26" y="719328"/>
            <a:ext cx="3937596" cy="58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4923" y="86082"/>
            <a:ext cx="79639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 smtClean="0"/>
              <a:t>Sciofyty</a:t>
            </a:r>
            <a:r>
              <a:rPr lang="cs-CZ" sz="2200" b="1" dirty="0" smtClean="0"/>
              <a:t> - rostliny, co se obejdou téměř bez světla.</a:t>
            </a:r>
            <a:endParaRPr lang="cs-CZ" sz="2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8280" y="719328"/>
            <a:ext cx="4009136" cy="646331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Paraziti (například záraza nebo </a:t>
            </a:r>
          </a:p>
          <a:p>
            <a:r>
              <a:rPr lang="cs-CZ" b="1" dirty="0" smtClean="0"/>
              <a:t>podbílek šupinatý)</a:t>
            </a: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068" y="-2489"/>
            <a:ext cx="4594932" cy="6860489"/>
          </a:xfrm>
          <a:prstGeom prst="rect">
            <a:avLst/>
          </a:prstGeom>
        </p:spPr>
      </p:pic>
      <p:pic>
        <p:nvPicPr>
          <p:cNvPr id="10" name="Picture 2" descr="Hlístník hnízdák – Wikiped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172" y="1631164"/>
            <a:ext cx="2580789" cy="466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132257" y="6324785"/>
            <a:ext cx="1494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Hlístník hnilák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801519" y="125771"/>
            <a:ext cx="4171115" cy="92333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Mykoheterotrofní</a:t>
            </a:r>
            <a:r>
              <a:rPr lang="cs-CZ" b="1" dirty="0" smtClean="0"/>
              <a:t> rostliny; dřív nazývané </a:t>
            </a:r>
            <a:r>
              <a:rPr lang="cs-CZ" b="1" dirty="0" err="1" smtClean="0"/>
              <a:t>saprotrofní</a:t>
            </a:r>
            <a:r>
              <a:rPr lang="cs-CZ" b="1" dirty="0" smtClean="0"/>
              <a:t> (například hlístník hnízdák nebo hnilák)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4191000" y="6334310"/>
            <a:ext cx="1942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Záraza douškolistá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469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5197" y="166075"/>
            <a:ext cx="75068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/>
              <a:t>SVĚTLO A PERIODICITA BIOLOGICKÝCH JEVŮ (FOTOPERIODISMUS)</a:t>
            </a:r>
          </a:p>
          <a:p>
            <a:endParaRPr lang="cs-CZ" sz="2000" b="1" dirty="0" smtClean="0">
              <a:solidFill>
                <a:srgbClr val="FF0000"/>
              </a:solidFill>
            </a:endParaRPr>
          </a:p>
          <a:p>
            <a:r>
              <a:rPr lang="cs-CZ" sz="2000" b="1" dirty="0" smtClean="0"/>
              <a:t>ROSTLINY</a:t>
            </a:r>
          </a:p>
          <a:p>
            <a:endParaRPr lang="cs-CZ" dirty="0" smtClean="0"/>
          </a:p>
          <a:p>
            <a:r>
              <a:rPr lang="cs-CZ" b="1" dirty="0" smtClean="0"/>
              <a:t>Rostliny reagují na změny délky dne pomocí barviv (fytochromů) v listech. Světlo tak ovlivňuje indukci kvetení, shození listů u opadavých dřevin a přesun asimilátů do kořenů u </a:t>
            </a:r>
            <a:r>
              <a:rPr lang="cs-CZ" b="1" dirty="0" err="1" smtClean="0"/>
              <a:t>přezimujích</a:t>
            </a:r>
            <a:r>
              <a:rPr lang="cs-CZ" b="1" dirty="0" smtClean="0"/>
              <a:t> rostlin.</a:t>
            </a:r>
          </a:p>
          <a:p>
            <a:endParaRPr lang="cs-CZ" dirty="0" smtClean="0"/>
          </a:p>
          <a:p>
            <a:r>
              <a:rPr lang="cs-CZ" b="1" dirty="0"/>
              <a:t>K</a:t>
            </a:r>
            <a:r>
              <a:rPr lang="cs-CZ" b="1" dirty="0" smtClean="0"/>
              <a:t>rátkodenní rostliny</a:t>
            </a:r>
            <a:r>
              <a:rPr lang="cs-CZ" dirty="0" smtClean="0"/>
              <a:t> – kvetení je vyvoláno zkracující se délkou dne. </a:t>
            </a:r>
          </a:p>
          <a:p>
            <a:r>
              <a:rPr lang="cs-CZ" dirty="0" smtClean="0"/>
              <a:t>Rostliny kvetou na podzim (astry, </a:t>
            </a:r>
            <a:r>
              <a:rPr lang="cs-CZ" dirty="0" err="1" smtClean="0"/>
              <a:t>chrysantémy</a:t>
            </a:r>
            <a:r>
              <a:rPr lang="cs-CZ" dirty="0" smtClean="0"/>
              <a:t>, salát)</a:t>
            </a:r>
          </a:p>
          <a:p>
            <a:r>
              <a:rPr lang="cs-CZ" dirty="0" smtClean="0"/>
              <a:t> </a:t>
            </a:r>
          </a:p>
          <a:p>
            <a:r>
              <a:rPr lang="cs-CZ" dirty="0" smtClean="0"/>
              <a:t> </a:t>
            </a:r>
          </a:p>
          <a:p>
            <a:r>
              <a:rPr lang="cs-CZ" dirty="0" smtClean="0"/>
              <a:t>  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137746" y="32536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D</a:t>
            </a:r>
            <a:r>
              <a:rPr lang="cs-CZ" b="1" dirty="0" smtClean="0"/>
              <a:t>louhodenní rostliny </a:t>
            </a:r>
            <a:r>
              <a:rPr lang="cs-CZ" dirty="0" smtClean="0"/>
              <a:t>– kvetení je vyvoláno při prodlužujícím se dni pšenice, ječmen, oves, cukrovka, len, jetel)</a:t>
            </a:r>
            <a:endParaRPr lang="cs-CZ" dirty="0"/>
          </a:p>
        </p:txBody>
      </p:sp>
      <p:pic>
        <p:nvPicPr>
          <p:cNvPr id="8" name="Picture 4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114339"/>
            <a:ext cx="1847850" cy="252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šenice setá (Triticum aestivum) – SuperZiemia / Shutter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6" y="3951727"/>
            <a:ext cx="4024078" cy="268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rdeum murin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224" y="3965363"/>
            <a:ext cx="2681288" cy="268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Oves – plodina s velkým potenciálem | Uroda.cz - Informace o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026" y="3955838"/>
            <a:ext cx="2164499" cy="268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3525" y="3974888"/>
            <a:ext cx="2625985" cy="2649749"/>
          </a:xfrm>
          <a:prstGeom prst="rect">
            <a:avLst/>
          </a:prstGeom>
        </p:spPr>
      </p:pic>
      <p:pic>
        <p:nvPicPr>
          <p:cNvPr id="60420" name="Picture 4" descr="Single Mix China Aster (Callistephus chinensis) | Applewood Seed Co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18" y="114339"/>
            <a:ext cx="2804864" cy="252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ndefin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064" y="2181157"/>
            <a:ext cx="2557725" cy="170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75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748942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ŽIVOČICHOVÉ</a:t>
            </a:r>
          </a:p>
          <a:p>
            <a:r>
              <a:rPr lang="cs-CZ" dirty="0" smtClean="0"/>
              <a:t>Reagují na fotoperiodu fotoreceptory (oči), které aktivizují hormony a </a:t>
            </a:r>
          </a:p>
          <a:p>
            <a:r>
              <a:rPr lang="cs-CZ" dirty="0"/>
              <a:t>p</a:t>
            </a:r>
            <a:r>
              <a:rPr lang="cs-CZ" dirty="0" smtClean="0"/>
              <a:t>igmenty.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Periodicky nastává:</a:t>
            </a:r>
          </a:p>
          <a:p>
            <a:r>
              <a:rPr lang="cs-CZ" dirty="0" smtClean="0"/>
              <a:t>- </a:t>
            </a:r>
            <a:r>
              <a:rPr lang="cs-CZ" b="1" dirty="0" smtClean="0"/>
              <a:t>pohlavní aktivita </a:t>
            </a:r>
            <a:r>
              <a:rPr lang="cs-CZ" dirty="0" smtClean="0"/>
              <a:t>(lze však snadno ovlivnit)</a:t>
            </a:r>
          </a:p>
          <a:p>
            <a:r>
              <a:rPr lang="cs-CZ" dirty="0" smtClean="0"/>
              <a:t>- </a:t>
            </a:r>
            <a:r>
              <a:rPr lang="cs-CZ" b="1" dirty="0" smtClean="0"/>
              <a:t>línání, přepeřování</a:t>
            </a:r>
          </a:p>
          <a:p>
            <a:r>
              <a:rPr lang="cs-CZ" dirty="0" smtClean="0"/>
              <a:t>- </a:t>
            </a:r>
            <a:r>
              <a:rPr lang="cs-CZ" b="1" dirty="0" smtClean="0"/>
              <a:t>shromažďování tuku</a:t>
            </a:r>
          </a:p>
          <a:p>
            <a:r>
              <a:rPr lang="cs-CZ" dirty="0" smtClean="0"/>
              <a:t>- </a:t>
            </a:r>
            <a:r>
              <a:rPr lang="cs-CZ" b="1" dirty="0" smtClean="0"/>
              <a:t>zimní spánek, migrace </a:t>
            </a:r>
            <a:r>
              <a:rPr lang="cs-CZ" dirty="0" smtClean="0"/>
              <a:t>(zejména ptáci)</a:t>
            </a:r>
          </a:p>
          <a:p>
            <a:pPr marL="285750" indent="-285750">
              <a:buFontTx/>
              <a:buChar char="-"/>
            </a:pPr>
            <a:r>
              <a:rPr lang="cs-CZ" b="1" dirty="0" smtClean="0"/>
              <a:t>dormance</a:t>
            </a:r>
            <a:r>
              <a:rPr lang="cs-CZ" dirty="0" smtClean="0"/>
              <a:t> </a:t>
            </a:r>
            <a:r>
              <a:rPr lang="cs-CZ" dirty="0"/>
              <a:t>(přečkání nepříznivých podmínek). </a:t>
            </a:r>
            <a:endParaRPr lang="cs-CZ" dirty="0" smtClean="0"/>
          </a:p>
          <a:p>
            <a:r>
              <a:rPr lang="cs-CZ" dirty="0" smtClean="0"/>
              <a:t>	Dědičně </a:t>
            </a:r>
            <a:r>
              <a:rPr lang="cs-CZ" dirty="0"/>
              <a:t>podmíněná dormance, která synchronizuje </a:t>
            </a:r>
            <a:endParaRPr lang="cs-CZ" dirty="0" smtClean="0"/>
          </a:p>
          <a:p>
            <a:r>
              <a:rPr lang="cs-CZ" dirty="0" smtClean="0"/>
              <a:t>	životní </a:t>
            </a:r>
            <a:r>
              <a:rPr lang="cs-CZ" dirty="0"/>
              <a:t>cyklus druhu s roční dobou, se nazývá diapauza.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Zejména </a:t>
            </a:r>
            <a:r>
              <a:rPr lang="cs-CZ" dirty="0"/>
              <a:t>u hmyzu</a:t>
            </a:r>
            <a:r>
              <a:rPr lang="cs-CZ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cs-CZ" b="1" dirty="0" smtClean="0"/>
              <a:t>sezónní dimorfismus </a:t>
            </a:r>
            <a:r>
              <a:rPr lang="cs-CZ" dirty="0" smtClean="0"/>
              <a:t>(polymorfismus) hmyzu (jarní a </a:t>
            </a:r>
          </a:p>
          <a:p>
            <a:r>
              <a:rPr lang="cs-CZ" dirty="0" smtClean="0"/>
              <a:t>	letní formy lišící se morfologicky, např. </a:t>
            </a:r>
            <a:r>
              <a:rPr lang="cs-CZ" b="1" dirty="0" smtClean="0"/>
              <a:t>babočka síťkovaná</a:t>
            </a:r>
            <a:r>
              <a:rPr lang="cs-CZ" dirty="0" smtClean="0"/>
              <a:t>).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Střídání dne a noci (světlé a tmavé fáze) vyvolává u živočichů </a:t>
            </a:r>
          </a:p>
          <a:p>
            <a:r>
              <a:rPr lang="cs-CZ" dirty="0" smtClean="0"/>
              <a:t>	</a:t>
            </a:r>
            <a:r>
              <a:rPr lang="cs-CZ" b="1" dirty="0" err="1" smtClean="0"/>
              <a:t>cirkadianní</a:t>
            </a:r>
            <a:r>
              <a:rPr lang="cs-CZ" b="1" dirty="0" smtClean="0"/>
              <a:t> rytmy </a:t>
            </a:r>
            <a:r>
              <a:rPr lang="cs-CZ" dirty="0" smtClean="0"/>
              <a:t>trvající zhruba 24 hodin (“</a:t>
            </a:r>
            <a:r>
              <a:rPr lang="cs-CZ" b="1" dirty="0" smtClean="0"/>
              <a:t>biologické hodiny</a:t>
            </a:r>
            <a:r>
              <a:rPr lang="cs-CZ" dirty="0" smtClean="0"/>
              <a:t>”). </a:t>
            </a:r>
          </a:p>
          <a:p>
            <a:r>
              <a:rPr lang="cs-CZ" dirty="0"/>
              <a:t>	</a:t>
            </a:r>
            <a:r>
              <a:rPr lang="cs-CZ" dirty="0" smtClean="0"/>
              <a:t>Jsou vyvolány světlem, ale i teplem, vlhkostí apod. nebo jsou </a:t>
            </a:r>
          </a:p>
          <a:p>
            <a:r>
              <a:rPr lang="cs-CZ" dirty="0"/>
              <a:t>	</a:t>
            </a:r>
            <a:r>
              <a:rPr lang="cs-CZ" dirty="0" smtClean="0"/>
              <a:t>vrozené (</a:t>
            </a:r>
            <a:r>
              <a:rPr lang="cs-CZ" b="1" dirty="0" smtClean="0"/>
              <a:t>endogenní</a:t>
            </a:r>
            <a:r>
              <a:rPr lang="cs-CZ" dirty="0" smtClean="0"/>
              <a:t>).</a:t>
            </a:r>
          </a:p>
          <a:p>
            <a:endParaRPr lang="cs-CZ" dirty="0" smtClean="0"/>
          </a:p>
          <a:p>
            <a:r>
              <a:rPr lang="cs-CZ" dirty="0" smtClean="0"/>
              <a:t>Podle doby aktivity rozeznáváme organismy denní (</a:t>
            </a:r>
            <a:r>
              <a:rPr lang="cs-CZ" b="1" dirty="0" smtClean="0">
                <a:solidFill>
                  <a:srgbClr val="FF0000"/>
                </a:solidFill>
              </a:rPr>
              <a:t>diurnální</a:t>
            </a:r>
            <a:r>
              <a:rPr lang="cs-CZ" dirty="0" smtClean="0"/>
              <a:t>), noční (</a:t>
            </a:r>
            <a:r>
              <a:rPr lang="cs-CZ" b="1" dirty="0" err="1" smtClean="0">
                <a:solidFill>
                  <a:srgbClr val="FF0000"/>
                </a:solidFill>
              </a:rPr>
              <a:t>nokturnální</a:t>
            </a:r>
            <a:r>
              <a:rPr lang="cs-CZ" dirty="0" smtClean="0"/>
              <a:t>), soumračné (</a:t>
            </a:r>
            <a:r>
              <a:rPr lang="cs-CZ" b="1" dirty="0" err="1" smtClean="0">
                <a:solidFill>
                  <a:srgbClr val="FF0000"/>
                </a:solidFill>
              </a:rPr>
              <a:t>krepuskulární</a:t>
            </a:r>
            <a:r>
              <a:rPr lang="cs-CZ" dirty="0" smtClean="0"/>
              <a:t>) a indiferentní (</a:t>
            </a:r>
            <a:r>
              <a:rPr lang="cs-CZ" b="1" dirty="0" smtClean="0">
                <a:solidFill>
                  <a:srgbClr val="FF0000"/>
                </a:solidFill>
              </a:rPr>
              <a:t>arytmické</a:t>
            </a:r>
            <a:r>
              <a:rPr lang="cs-CZ" dirty="0" smtClean="0"/>
              <a:t>). Tyto rozdíly zanikají v polárních oblastech (není pravidelné střídání dne a noci).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512277" y="127008"/>
            <a:ext cx="92456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SVĚTLO A PERIODICITA BIOLOGICKÝCH JEVŮ </a:t>
            </a:r>
            <a:r>
              <a:rPr lang="cs-CZ" sz="2400" b="1" dirty="0" smtClean="0"/>
              <a:t>(</a:t>
            </a:r>
            <a:r>
              <a:rPr lang="cs-CZ" sz="2400" b="1" dirty="0"/>
              <a:t>FOTOPERIODISMUS)</a:t>
            </a:r>
          </a:p>
        </p:txBody>
      </p:sp>
      <p:pic>
        <p:nvPicPr>
          <p:cNvPr id="8" name="Picture 14" descr="Babočka síťkovaná – Wikiped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49" y="741073"/>
            <a:ext cx="4046659" cy="265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Mapování a ochrana motýlů České republiky: Babočka síťkovaná - Araschnia  levana (Linnaeus, 175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4" y="3393043"/>
            <a:ext cx="4046659" cy="269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33953" y="4365263"/>
            <a:ext cx="6162263" cy="5486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6615484" y="4405023"/>
            <a:ext cx="779625" cy="4611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806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17475"/>
            <a:ext cx="10515600" cy="949325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err="1" smtClean="0"/>
              <a:t>Sciofilní</a:t>
            </a:r>
            <a:r>
              <a:rPr lang="cs-CZ" sz="3600" b="1" dirty="0" smtClean="0"/>
              <a:t> živočichové – stínomilní</a:t>
            </a:r>
            <a:endParaRPr lang="cs-CZ" sz="3600" b="1" dirty="0"/>
          </a:p>
        </p:txBody>
      </p:sp>
      <p:pic>
        <p:nvPicPr>
          <p:cNvPr id="32770" name="Picture 2" descr="https://upload.wikimedia.org/wikipedia/commons/6/68/Montage_of_Eulipotyphla_V.2.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84" y="949324"/>
            <a:ext cx="7725833" cy="579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8021042" y="6311384"/>
            <a:ext cx="2101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i="0" u="none" strike="noStrike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Krtek evropský</a:t>
            </a:r>
            <a:r>
              <a:rPr lang="cs-CZ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3077567" y="3577709"/>
            <a:ext cx="27574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err="1" smtClean="0">
                <a:latin typeface="Arial" panose="020B0604020202020204" pitchFamily="34" charset="0"/>
              </a:rPr>
              <a:t>Soledon</a:t>
            </a:r>
            <a:r>
              <a:rPr lang="cs-CZ" sz="2000" b="1" dirty="0" smtClean="0">
                <a:latin typeface="Arial" panose="020B0604020202020204" pitchFamily="34" charset="0"/>
              </a:rPr>
              <a:t> </a:t>
            </a:r>
            <a:r>
              <a:rPr lang="cs-CZ" sz="2000" b="1" dirty="0" err="1" smtClean="0">
                <a:latin typeface="Arial" panose="020B0604020202020204" pitchFamily="34" charset="0"/>
              </a:rPr>
              <a:t>hispaniolan</a:t>
            </a:r>
            <a:r>
              <a:rPr lang="cs-CZ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7268567" y="3539609"/>
            <a:ext cx="21451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Ježek </a:t>
            </a:r>
            <a:r>
              <a:rPr lang="cs-CZ" sz="2000" b="1" i="0" u="none" strike="noStrike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evropský</a:t>
            </a:r>
            <a:r>
              <a:rPr lang="cs-CZ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277592" y="6254234"/>
            <a:ext cx="2045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</a:rPr>
              <a:t>Rejsek obecný</a:t>
            </a:r>
            <a:r>
              <a:rPr lang="cs-CZ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708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00275" y="123825"/>
            <a:ext cx="50463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800" dirty="0" smtClean="0"/>
              <a:t>Skiofilní druhy - dikobraz</a:t>
            </a:r>
            <a:endParaRPr lang="cs-CZ" sz="3800" dirty="0"/>
          </a:p>
        </p:txBody>
      </p:sp>
      <p:pic>
        <p:nvPicPr>
          <p:cNvPr id="25606" name="Picture 6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4297647"/>
            <a:ext cx="5324475" cy="233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756" y="514351"/>
            <a:ext cx="4085536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046" y="848558"/>
            <a:ext cx="3973989" cy="29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66925" y="3867150"/>
            <a:ext cx="251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Severoamerický dikobraz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309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265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Světlo a živočichové</a:t>
            </a:r>
            <a:endParaRPr lang="cs-CZ" sz="3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120" y="1133475"/>
            <a:ext cx="11197817" cy="2601119"/>
          </a:xfrm>
          <a:prstGeom prst="rect">
            <a:avLst/>
          </a:prstGeom>
        </p:spPr>
      </p:pic>
      <p:pic>
        <p:nvPicPr>
          <p:cNvPr id="6" name="Picture 2" descr="Světlo a organismy (Environmentální fotobiologie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028" y="2507367"/>
            <a:ext cx="5762625" cy="39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619500" y="6038850"/>
            <a:ext cx="206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Macarát jeskynní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4927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675" y="1347132"/>
            <a:ext cx="9715499" cy="5339734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455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Světlo a živočichové</a:t>
            </a:r>
            <a:endParaRPr lang="cs-CZ" sz="3800" b="1" dirty="0"/>
          </a:p>
        </p:txBody>
      </p:sp>
    </p:spTree>
    <p:extLst>
      <p:ext uri="{BB962C8B-B14F-4D97-AF65-F5344CB8AC3E}">
        <p14:creationId xmlns:p14="http://schemas.microsoft.com/office/powerpoint/2010/main" val="80820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lobal surface temperatures: BEST: Berkeley Earth Surface Temperatures |  Climate Data Guid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21" y="765528"/>
            <a:ext cx="8269357" cy="674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1168"/>
            <a:ext cx="10515600" cy="1177427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Globální distribuce povrchové teploty na Zemi</a:t>
            </a:r>
            <a:endParaRPr lang="cs-CZ" sz="4000" b="1" dirty="0"/>
          </a:p>
        </p:txBody>
      </p:sp>
      <p:sp>
        <p:nvSpPr>
          <p:cNvPr id="4" name="Obdélník 3"/>
          <p:cNvSpPr/>
          <p:nvPr/>
        </p:nvSpPr>
        <p:spPr>
          <a:xfrm>
            <a:off x="2093512" y="1049570"/>
            <a:ext cx="8235232" cy="510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14082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538" y="1695449"/>
            <a:ext cx="11298924" cy="4086226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2675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Světlo a živočichové – barvoměna</a:t>
            </a:r>
            <a:endParaRPr lang="cs-CZ" sz="3800" b="1" dirty="0"/>
          </a:p>
        </p:txBody>
      </p:sp>
    </p:spTree>
    <p:extLst>
      <p:ext uri="{BB962C8B-B14F-4D97-AF65-F5344CB8AC3E}">
        <p14:creationId xmlns:p14="http://schemas.microsoft.com/office/powerpoint/2010/main" val="127478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65101"/>
            <a:ext cx="7362825" cy="84455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Chromatofory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352550"/>
            <a:ext cx="8039100" cy="4824413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Chromatofory</a:t>
            </a:r>
            <a:r>
              <a:rPr lang="cs-CZ" dirty="0"/>
              <a:t> jsou </a:t>
            </a:r>
            <a:r>
              <a:rPr lang="cs-CZ" dirty="0" smtClean="0"/>
              <a:t>buňky, </a:t>
            </a:r>
            <a:r>
              <a:rPr lang="cs-CZ" b="1" dirty="0"/>
              <a:t>které </a:t>
            </a:r>
            <a:r>
              <a:rPr lang="cs-CZ" b="1" dirty="0" smtClean="0"/>
              <a:t>obsahují barevné pigmenty </a:t>
            </a:r>
            <a:r>
              <a:rPr lang="cs-CZ" dirty="0" smtClean="0"/>
              <a:t>a</a:t>
            </a:r>
            <a:r>
              <a:rPr lang="cs-CZ" dirty="0"/>
              <a:t> odrážejí světlo. </a:t>
            </a:r>
            <a:endParaRPr lang="cs-CZ" dirty="0" smtClean="0"/>
          </a:p>
          <a:p>
            <a:r>
              <a:rPr lang="cs-CZ" dirty="0" smtClean="0"/>
              <a:t>Vyskytují </a:t>
            </a:r>
            <a:r>
              <a:rPr lang="cs-CZ" dirty="0"/>
              <a:t>se u </a:t>
            </a:r>
            <a:r>
              <a:rPr lang="cs-CZ" b="1" dirty="0"/>
              <a:t>obojživelníků, ryb, korýšů a hlavonožců</a:t>
            </a:r>
            <a:r>
              <a:rPr lang="cs-CZ" dirty="0"/>
              <a:t>. Jsou zodpovědné za </a:t>
            </a:r>
            <a:r>
              <a:rPr lang="cs-CZ" b="1" dirty="0"/>
              <a:t>zbarvení kůže a očí </a:t>
            </a:r>
            <a:r>
              <a:rPr lang="cs-CZ" dirty="0"/>
              <a:t>u studenokrevných živočichů a tvoří se z nervové lišty během vývoje embrya. </a:t>
            </a:r>
            <a:endParaRPr lang="cs-CZ" dirty="0" smtClean="0"/>
          </a:p>
          <a:p>
            <a:r>
              <a:rPr lang="cs-CZ" dirty="0" smtClean="0"/>
              <a:t>Zralé </a:t>
            </a:r>
            <a:r>
              <a:rPr lang="cs-CZ" b="1" dirty="0"/>
              <a:t>chromatofory se řadí </a:t>
            </a:r>
            <a:r>
              <a:rPr lang="cs-CZ" dirty="0"/>
              <a:t>do podtříd podle svého zabarvení pod bílým světlem: </a:t>
            </a:r>
            <a:r>
              <a:rPr lang="cs-CZ" b="1" dirty="0" err="1">
                <a:solidFill>
                  <a:srgbClr val="FFC000"/>
                </a:solidFill>
              </a:rPr>
              <a:t>xantofory</a:t>
            </a:r>
            <a:r>
              <a:rPr lang="cs-CZ" b="1" dirty="0">
                <a:solidFill>
                  <a:srgbClr val="FFC000"/>
                </a:solidFill>
              </a:rPr>
              <a:t> (žluté</a:t>
            </a:r>
            <a:r>
              <a:rPr lang="cs-CZ" dirty="0"/>
              <a:t>), </a:t>
            </a:r>
            <a:r>
              <a:rPr lang="cs-CZ" b="1" dirty="0" err="1">
                <a:solidFill>
                  <a:srgbClr val="FF0000"/>
                </a:solidFill>
              </a:rPr>
              <a:t>erytrofory</a:t>
            </a:r>
            <a:r>
              <a:rPr lang="cs-CZ" b="1" dirty="0">
                <a:solidFill>
                  <a:srgbClr val="FF0000"/>
                </a:solidFill>
              </a:rPr>
              <a:t> (červené</a:t>
            </a:r>
            <a:r>
              <a:rPr lang="cs-CZ" b="1" dirty="0"/>
              <a:t>),</a:t>
            </a:r>
            <a:r>
              <a:rPr lang="cs-CZ" dirty="0"/>
              <a:t> </a:t>
            </a:r>
            <a:r>
              <a:rPr lang="cs-CZ" b="1" dirty="0" err="1"/>
              <a:t>iridofory</a:t>
            </a:r>
            <a:r>
              <a:rPr lang="cs-CZ" b="1" dirty="0"/>
              <a:t> (proměnlivé/duhové</a:t>
            </a:r>
            <a:r>
              <a:rPr lang="cs-CZ" dirty="0"/>
              <a:t>), </a:t>
            </a:r>
            <a:r>
              <a:rPr lang="cs-CZ" dirty="0" err="1"/>
              <a:t>leukofory</a:t>
            </a:r>
            <a:r>
              <a:rPr lang="cs-CZ" dirty="0"/>
              <a:t> (bílé), </a:t>
            </a:r>
            <a:r>
              <a:rPr lang="cs-CZ" b="1" dirty="0">
                <a:solidFill>
                  <a:srgbClr val="C00000"/>
                </a:solidFill>
              </a:rPr>
              <a:t>melanofory (černé/hnědé</a:t>
            </a:r>
            <a:r>
              <a:rPr lang="cs-CZ" dirty="0"/>
              <a:t>) a </a:t>
            </a:r>
            <a:r>
              <a:rPr lang="cs-CZ" b="1" dirty="0" err="1">
                <a:solidFill>
                  <a:srgbClr val="0070C0"/>
                </a:solidFill>
              </a:rPr>
              <a:t>cyanofory</a:t>
            </a:r>
            <a:r>
              <a:rPr lang="cs-CZ" b="1" dirty="0">
                <a:solidFill>
                  <a:srgbClr val="0070C0"/>
                </a:solidFill>
              </a:rPr>
              <a:t> (modré).</a:t>
            </a:r>
          </a:p>
        </p:txBody>
      </p:sp>
      <p:pic>
        <p:nvPicPr>
          <p:cNvPr id="49154" name="Picture 2" descr="https://upload.wikimedia.org/wikipedia/commons/6/67/Zfishchro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400" y="242887"/>
            <a:ext cx="2884451" cy="470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lternativní popis obrázku chyb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400" y="5087936"/>
            <a:ext cx="2925619" cy="139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505950" y="6434138"/>
            <a:ext cx="2023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/>
              <a:t>Dánio</a:t>
            </a:r>
            <a:r>
              <a:rPr lang="cs-CZ" sz="2000" b="1" dirty="0" smtClean="0"/>
              <a:t> pruhované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57466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12" y="9524"/>
            <a:ext cx="2592486" cy="3436315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524375" cy="3400425"/>
          </a:xfrm>
          <a:prstGeom prst="rect">
            <a:avLst/>
          </a:prstGeom>
        </p:spPr>
      </p:pic>
      <p:pic>
        <p:nvPicPr>
          <p:cNvPr id="53254" name="Picture 6" descr="Pro voko: Mazaný jako chobotnice | Ábíčko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98" y="28575"/>
            <a:ext cx="5079902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arevný paradox: Hlavonožci umí měnit barvy, přestože jsou barvoslepí |  100+1 zahraniční zajímavo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98" y="3429001"/>
            <a:ext cx="507990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Umělá kůže bude měnit barvu jako sépie | 3 pól - Magazín plný pozitivní  energi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93" y="3400426"/>
            <a:ext cx="4535968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09875" y="2736851"/>
            <a:ext cx="6848476" cy="90170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>
                <a:solidFill>
                  <a:schemeClr val="bg1"/>
                </a:solidFill>
              </a:rPr>
              <a:t>Chromatofory - Hlavonožci</a:t>
            </a:r>
            <a:endParaRPr lang="cs-CZ" sz="4000" b="1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1617" y="3398214"/>
            <a:ext cx="2650481" cy="34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7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5366" y="1374775"/>
            <a:ext cx="9509393" cy="5207000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9774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Světlo a živočichové - barvoměna</a:t>
            </a:r>
            <a:endParaRPr lang="cs-CZ" sz="3800" b="1" dirty="0"/>
          </a:p>
        </p:txBody>
      </p:sp>
    </p:spTree>
    <p:extLst>
      <p:ext uri="{BB962C8B-B14F-4D97-AF65-F5344CB8AC3E}">
        <p14:creationId xmlns:p14="http://schemas.microsoft.com/office/powerpoint/2010/main" val="23573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4567" y="1657350"/>
            <a:ext cx="11941969" cy="4210050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279400"/>
            <a:ext cx="10515600" cy="1025525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Světlo a živočichové - barvoměna</a:t>
            </a:r>
            <a:endParaRPr lang="cs-CZ" sz="3800" b="1" dirty="0"/>
          </a:p>
        </p:txBody>
      </p:sp>
      <p:sp>
        <p:nvSpPr>
          <p:cNvPr id="2" name="Obdélník 1"/>
          <p:cNvSpPr/>
          <p:nvPr/>
        </p:nvSpPr>
        <p:spPr>
          <a:xfrm>
            <a:off x="691766" y="1836751"/>
            <a:ext cx="2107093" cy="4770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08996" y="4279125"/>
            <a:ext cx="2217085" cy="4770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25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9212" y="1371602"/>
            <a:ext cx="9503174" cy="4472780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85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Světlo a živočichové - barvoměna - </a:t>
            </a:r>
            <a:endParaRPr lang="cs-CZ" sz="3800" b="1" dirty="0"/>
          </a:p>
        </p:txBody>
      </p:sp>
      <p:sp>
        <p:nvSpPr>
          <p:cNvPr id="6" name="Obdélník 5"/>
          <p:cNvSpPr/>
          <p:nvPr/>
        </p:nvSpPr>
        <p:spPr>
          <a:xfrm>
            <a:off x="2099145" y="1526650"/>
            <a:ext cx="3601940" cy="4770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2092519" y="2911506"/>
            <a:ext cx="3601940" cy="4770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2092519" y="3833852"/>
            <a:ext cx="3601940" cy="4770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362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3288" y="1389404"/>
            <a:ext cx="8702787" cy="5154271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0775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Světlo a živočichové</a:t>
            </a:r>
            <a:endParaRPr lang="cs-CZ" sz="3800" b="1" dirty="0"/>
          </a:p>
        </p:txBody>
      </p:sp>
    </p:spTree>
    <p:extLst>
      <p:ext uri="{BB962C8B-B14F-4D97-AF65-F5344CB8AC3E}">
        <p14:creationId xmlns:p14="http://schemas.microsoft.com/office/powerpoint/2010/main" val="213762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595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Světlo a živočichové  </a:t>
            </a:r>
            <a:r>
              <a:rPr lang="cs-CZ" b="1" dirty="0" smtClean="0"/>
              <a:t>- barvoměna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1247775"/>
            <a:ext cx="8871755" cy="538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9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893" y="1528762"/>
            <a:ext cx="11455806" cy="3443288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Světlo a živočichové - mimikry</a:t>
            </a:r>
            <a:endParaRPr lang="cs-CZ" sz="3800" b="1" dirty="0"/>
          </a:p>
        </p:txBody>
      </p:sp>
      <p:sp>
        <p:nvSpPr>
          <p:cNvPr id="6" name="Obdélník 5"/>
          <p:cNvSpPr/>
          <p:nvPr/>
        </p:nvSpPr>
        <p:spPr>
          <a:xfrm>
            <a:off x="787182" y="2695493"/>
            <a:ext cx="4834389" cy="4770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7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137" y="788065"/>
            <a:ext cx="9153726" cy="5831810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165101"/>
            <a:ext cx="10515600" cy="711199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Světlo a živočichové - mimikry</a:t>
            </a:r>
            <a:endParaRPr lang="cs-CZ" sz="3800" b="1" dirty="0"/>
          </a:p>
        </p:txBody>
      </p:sp>
    </p:spTree>
    <p:extLst>
      <p:ext uri="{BB962C8B-B14F-4D97-AF65-F5344CB8AC3E}">
        <p14:creationId xmlns:p14="http://schemas.microsoft.com/office/powerpoint/2010/main" val="300521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14052"/>
            <a:ext cx="10515600" cy="95479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Globální distribuce srážek</a:t>
            </a:r>
            <a:endParaRPr lang="cs-CZ" sz="4000" b="1" dirty="0"/>
          </a:p>
        </p:txBody>
      </p:sp>
      <p:pic>
        <p:nvPicPr>
          <p:cNvPr id="8194" name="Picture 2" descr="Global distribution of precipitation (After Pipkin et al. 2014) | Download 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10" y="1037645"/>
            <a:ext cx="11779290" cy="582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389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151" y="857837"/>
            <a:ext cx="11459596" cy="2965405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214051"/>
            <a:ext cx="10515600" cy="80645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Světlo a živočichové - mimikry</a:t>
            </a:r>
            <a:endParaRPr lang="cs-CZ" sz="3800" b="1" dirty="0"/>
          </a:p>
        </p:txBody>
      </p:sp>
      <p:pic>
        <p:nvPicPr>
          <p:cNvPr id="6" name="Picture 2" descr="nedefinovan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477" y="3351223"/>
            <a:ext cx="3562185" cy="332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500438" y="3831997"/>
            <a:ext cx="36337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202122"/>
                </a:solidFill>
                <a:latin typeface="Arial" panose="020B0604020202020204" pitchFamily="34" charset="0"/>
              </a:rPr>
              <a:t>Dva 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příklady </a:t>
            </a:r>
            <a:r>
              <a:rPr lang="cs-CZ" dirty="0" err="1">
                <a:solidFill>
                  <a:srgbClr val="202122"/>
                </a:solidFill>
                <a:latin typeface="Arial" panose="020B0604020202020204" pitchFamily="34" charset="0"/>
              </a:rPr>
              <a:t>Mülleriánských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cs-CZ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mimiker</a:t>
            </a:r>
            <a:r>
              <a:rPr lang="cs-CZ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u motýlů </a:t>
            </a:r>
            <a:r>
              <a:rPr lang="cs-CZ" i="1" dirty="0">
                <a:solidFill>
                  <a:srgbClr val="202122"/>
                </a:solidFill>
                <a:latin typeface="Arial" panose="020B0604020202020204" pitchFamily="34" charset="0"/>
              </a:rPr>
              <a:t>rodu </a:t>
            </a:r>
            <a:r>
              <a:rPr lang="cs-CZ" b="1" i="1" dirty="0" err="1">
                <a:solidFill>
                  <a:srgbClr val="202122"/>
                </a:solidFill>
                <a:latin typeface="Arial" panose="020B0604020202020204" pitchFamily="34" charset="0"/>
              </a:rPr>
              <a:t>Heliconius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: Na tomto obrázku jsou </a:t>
            </a:r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horní čtyři formy </a:t>
            </a:r>
            <a:r>
              <a:rPr lang="cs-CZ" b="1" i="1" dirty="0" err="1">
                <a:solidFill>
                  <a:srgbClr val="202122"/>
                </a:solidFill>
                <a:latin typeface="Arial" panose="020B0604020202020204" pitchFamily="34" charset="0"/>
              </a:rPr>
              <a:t>Heliconius</a:t>
            </a:r>
            <a:r>
              <a:rPr lang="cs-CZ" b="1" i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cs-CZ" b="1" i="1" dirty="0" err="1">
                <a:solidFill>
                  <a:srgbClr val="202122"/>
                </a:solidFill>
                <a:latin typeface="Arial" panose="020B0604020202020204" pitchFamily="34" charset="0"/>
              </a:rPr>
              <a:t>numata</a:t>
            </a:r>
            <a:r>
              <a:rPr lang="cs-CZ" i="1" dirty="0">
                <a:solidFill>
                  <a:srgbClr val="202122"/>
                </a:solidFill>
                <a:latin typeface="Arial" panose="020B0604020202020204" pitchFamily="34" charset="0"/>
              </a:rPr>
              <a:t>,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 které </a:t>
            </a:r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napodobují druhy z rodu </a:t>
            </a:r>
            <a:r>
              <a:rPr lang="cs-CZ" b="1" i="1" dirty="0" err="1">
                <a:solidFill>
                  <a:srgbClr val="202122"/>
                </a:solidFill>
                <a:latin typeface="Arial" panose="020B0604020202020204" pitchFamily="34" charset="0"/>
              </a:rPr>
              <a:t>Melinaea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, zatímco spodní čtyři jsou </a:t>
            </a:r>
            <a:r>
              <a:rPr lang="cs-CZ" i="1" dirty="0">
                <a:solidFill>
                  <a:srgbClr val="202122"/>
                </a:solidFill>
                <a:latin typeface="Arial" panose="020B0604020202020204" pitchFamily="34" charset="0"/>
              </a:rPr>
              <a:t>H. </a:t>
            </a:r>
            <a:r>
              <a:rPr lang="cs-CZ" i="1" dirty="0" err="1">
                <a:solidFill>
                  <a:srgbClr val="202122"/>
                </a:solidFill>
                <a:latin typeface="Arial" panose="020B0604020202020204" pitchFamily="34" charset="0"/>
              </a:rPr>
              <a:t>melpomene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 (vlevo) a </a:t>
            </a:r>
            <a:r>
              <a:rPr lang="cs-CZ" i="1" dirty="0">
                <a:solidFill>
                  <a:srgbClr val="202122"/>
                </a:solidFill>
                <a:latin typeface="Arial" panose="020B0604020202020204" pitchFamily="34" charset="0"/>
              </a:rPr>
              <a:t>H. </a:t>
            </a:r>
            <a:r>
              <a:rPr lang="cs-CZ" i="1" dirty="0" err="1">
                <a:solidFill>
                  <a:srgbClr val="202122"/>
                </a:solidFill>
                <a:latin typeface="Arial" panose="020B0604020202020204" pitchFamily="34" charset="0"/>
              </a:rPr>
              <a:t>erato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 (vpravo), které se navzájem napodobují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51075" y="5292446"/>
            <a:ext cx="38325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u="sng" dirty="0">
                <a:latin typeface="Arial" panose="020B0604020202020204" pitchFamily="34" charset="0"/>
              </a:rPr>
              <a:t>Motýl </a:t>
            </a:r>
            <a:r>
              <a:rPr lang="cs-CZ" u="sng" dirty="0" smtClean="0">
                <a:latin typeface="Arial" panose="020B0604020202020204" pitchFamily="34" charset="0"/>
              </a:rPr>
              <a:t>místokrál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cs-CZ" dirty="0" smtClean="0">
                <a:solidFill>
                  <a:srgbClr val="202122"/>
                </a:solidFill>
                <a:latin typeface="Arial" panose="020B0604020202020204" pitchFamily="34" charset="0"/>
              </a:rPr>
              <a:t>(vlevo) 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vypadá velmi </a:t>
            </a:r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podobně jako škodlivě chutnající </a:t>
            </a:r>
            <a:r>
              <a:rPr lang="cs-CZ" b="1" dirty="0">
                <a:latin typeface="Arial" panose="020B0604020202020204" pitchFamily="34" charset="0"/>
              </a:rPr>
              <a:t>motýl </a:t>
            </a:r>
            <a:r>
              <a:rPr lang="cs-CZ" dirty="0" smtClean="0">
                <a:latin typeface="Arial" panose="020B0604020202020204" pitchFamily="34" charset="0"/>
              </a:rPr>
              <a:t>Monarcha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 stěhovavý </a:t>
            </a:r>
            <a:r>
              <a:rPr lang="cs-CZ" dirty="0" smtClean="0">
                <a:solidFill>
                  <a:srgbClr val="202122"/>
                </a:solidFill>
                <a:latin typeface="Arial" panose="020B0604020202020204" pitchFamily="34" charset="0"/>
              </a:rPr>
              <a:t>(vpravo).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89" y="3798402"/>
            <a:ext cx="2038350" cy="14763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3753" y="3798402"/>
            <a:ext cx="2133600" cy="148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0889" y="785565"/>
            <a:ext cx="9065211" cy="5967660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-92074"/>
            <a:ext cx="10515600" cy="113030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Světlo a živočichové - mimikry</a:t>
            </a:r>
            <a:endParaRPr lang="cs-CZ" sz="3800" b="1" dirty="0"/>
          </a:p>
        </p:txBody>
      </p:sp>
    </p:spTree>
    <p:extLst>
      <p:ext uri="{BB962C8B-B14F-4D97-AF65-F5344CB8AC3E}">
        <p14:creationId xmlns:p14="http://schemas.microsoft.com/office/powerpoint/2010/main" val="113472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100" y="819151"/>
            <a:ext cx="8681679" cy="5877659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260351"/>
            <a:ext cx="10515600" cy="558800"/>
          </a:xfrm>
        </p:spPr>
        <p:txBody>
          <a:bodyPr>
            <a:noAutofit/>
          </a:bodyPr>
          <a:lstStyle/>
          <a:p>
            <a:pPr algn="ctr"/>
            <a:r>
              <a:rPr lang="cs-CZ" sz="3800" b="1" dirty="0" smtClean="0"/>
              <a:t>Světlo a živočichové - mimikry</a:t>
            </a:r>
            <a:endParaRPr lang="cs-CZ" sz="3800" b="1" dirty="0"/>
          </a:p>
        </p:txBody>
      </p:sp>
    </p:spTree>
    <p:extLst>
      <p:ext uri="{BB962C8B-B14F-4D97-AF65-F5344CB8AC3E}">
        <p14:creationId xmlns:p14="http://schemas.microsoft.com/office/powerpoint/2010/main" val="359009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2612" y="1862931"/>
            <a:ext cx="8486775" cy="4276725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3800" b="1" dirty="0" smtClean="0"/>
              <a:t>Světlo a živočichové - mimikry</a:t>
            </a:r>
            <a:endParaRPr lang="cs-CZ" sz="3800" b="1" dirty="0"/>
          </a:p>
        </p:txBody>
      </p:sp>
    </p:spTree>
    <p:extLst>
      <p:ext uri="{BB962C8B-B14F-4D97-AF65-F5344CB8AC3E}">
        <p14:creationId xmlns:p14="http://schemas.microsoft.com/office/powerpoint/2010/main" val="473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3375" y="193675"/>
            <a:ext cx="5019675" cy="777875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Mimikry u rostlin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43000"/>
            <a:ext cx="5019675" cy="5324475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Některé rostliny, jako traviny, se mohou záměrně zaměňovat s jinými, někdy jedovatými. Některé vyšší kvetoucí rostliny jako například </a:t>
            </a:r>
            <a:r>
              <a:rPr lang="cs-CZ" b="1" dirty="0" smtClean="0"/>
              <a:t>orchideje</a:t>
            </a:r>
            <a:r>
              <a:rPr lang="cs-CZ" dirty="0" smtClean="0"/>
              <a:t> vytváří květy připomínající svým </a:t>
            </a:r>
            <a:r>
              <a:rPr lang="cs-CZ" b="1" dirty="0" smtClean="0"/>
              <a:t>tvarem ale i pachem samičky hmyzích druhů</a:t>
            </a:r>
            <a:r>
              <a:rPr lang="cs-CZ" dirty="0" smtClean="0"/>
              <a:t>, jimiž pak </a:t>
            </a:r>
            <a:r>
              <a:rPr lang="cs-CZ" b="1" dirty="0" smtClean="0"/>
              <a:t>lákají samečky, kteří se bezděčně stávají opylovači.</a:t>
            </a:r>
            <a:endParaRPr lang="cs-CZ" b="1" dirty="0"/>
          </a:p>
        </p:txBody>
      </p:sp>
      <p:pic>
        <p:nvPicPr>
          <p:cNvPr id="55298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515" y="323849"/>
            <a:ext cx="4895318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52750" y="6048375"/>
            <a:ext cx="34093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err="1" smtClean="0"/>
              <a:t>Tařič</a:t>
            </a:r>
            <a:r>
              <a:rPr lang="cs-CZ" sz="2200" dirty="0" smtClean="0"/>
              <a:t> – květ připínající hmyz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75974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2526" y="1095376"/>
            <a:ext cx="10389554" cy="5632475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025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Světlo a živočichové – výstražné zbarvení</a:t>
            </a:r>
            <a:endParaRPr lang="cs-CZ" sz="3800" b="1" dirty="0"/>
          </a:p>
        </p:txBody>
      </p:sp>
    </p:spTree>
    <p:extLst>
      <p:ext uri="{BB962C8B-B14F-4D97-AF65-F5344CB8AC3E}">
        <p14:creationId xmlns:p14="http://schemas.microsoft.com/office/powerpoint/2010/main" val="282117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6823" y="1133476"/>
            <a:ext cx="9075972" cy="5724524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835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Světlo a živočichové</a:t>
            </a:r>
            <a:endParaRPr lang="cs-CZ" sz="3800" b="1" dirty="0"/>
          </a:p>
        </p:txBody>
      </p:sp>
    </p:spTree>
    <p:extLst>
      <p:ext uri="{BB962C8B-B14F-4D97-AF65-F5344CB8AC3E}">
        <p14:creationId xmlns:p14="http://schemas.microsoft.com/office/powerpoint/2010/main" val="265429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8901"/>
            <a:ext cx="10515600" cy="97790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Světlo a živočichové</a:t>
            </a:r>
            <a:endParaRPr lang="cs-CZ" sz="3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275" y="1215320"/>
            <a:ext cx="8849449" cy="564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7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89738" y="211929"/>
            <a:ext cx="1139578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685800" algn="l"/>
              </a:tabLst>
            </a:pPr>
            <a:r>
              <a:rPr lang="cs-CZ" sz="2600" b="1" dirty="0" smtClean="0">
                <a:ea typeface="Times New Roman" panose="02020603050405020304" pitchFamily="18" charset="0"/>
              </a:rPr>
              <a:t>O</a:t>
            </a:r>
            <a:r>
              <a:rPr lang="cs-CZ" sz="2600" b="1" dirty="0" smtClean="0">
                <a:effectLst/>
                <a:ea typeface="Times New Roman" panose="02020603050405020304" pitchFamily="18" charset="0"/>
              </a:rPr>
              <a:t>rganismy </a:t>
            </a:r>
            <a:r>
              <a:rPr lang="cs-CZ" sz="2600" b="1" dirty="0" err="1" smtClean="0">
                <a:effectLst/>
                <a:ea typeface="Times New Roman" panose="02020603050405020304" pitchFamily="18" charset="0"/>
              </a:rPr>
              <a:t>afotních</a:t>
            </a:r>
            <a:r>
              <a:rPr lang="cs-CZ" sz="2600" b="1" dirty="0" smtClean="0">
                <a:effectLst/>
                <a:ea typeface="Times New Roman" panose="02020603050405020304" pitchFamily="18" charset="0"/>
              </a:rPr>
              <a:t> prostředí</a:t>
            </a:r>
            <a:r>
              <a:rPr lang="cs-CZ" sz="2600" dirty="0" smtClean="0">
                <a:effectLst/>
                <a:ea typeface="Times New Roman" panose="02020603050405020304" pitchFamily="18" charset="0"/>
              </a:rPr>
              <a:t> (úplně bez světla). </a:t>
            </a:r>
          </a:p>
          <a:p>
            <a:pPr lvl="0">
              <a:spcAft>
                <a:spcPts val="0"/>
              </a:spcAft>
              <a:tabLst>
                <a:tab pos="685800" algn="l"/>
              </a:tabLst>
            </a:pPr>
            <a:r>
              <a:rPr lang="cs-CZ" b="1" dirty="0" smtClean="0">
                <a:effectLst/>
                <a:ea typeface="Times New Roman" panose="02020603050405020304" pitchFamily="18" charset="0"/>
              </a:rPr>
              <a:t>Jen živočichové 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(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fotofobní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, 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heliofobní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druhy). Žijí v jeskynních (</a:t>
            </a:r>
            <a:r>
              <a:rPr lang="cs-CZ" b="1" dirty="0" err="1" smtClean="0">
                <a:effectLst/>
                <a:ea typeface="Times New Roman" panose="02020603050405020304" pitchFamily="18" charset="0"/>
              </a:rPr>
              <a:t>troglobionti</a:t>
            </a:r>
            <a:r>
              <a:rPr lang="cs-CZ" b="1" dirty="0" smtClean="0">
                <a:effectLst/>
                <a:ea typeface="Times New Roman" panose="02020603050405020304" pitchFamily="18" charset="0"/>
              </a:rPr>
              <a:t>)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, dutinách (</a:t>
            </a:r>
            <a:r>
              <a:rPr lang="cs-CZ" b="1" dirty="0" smtClean="0">
                <a:effectLst/>
                <a:ea typeface="Times New Roman" panose="02020603050405020304" pitchFamily="18" charset="0"/>
              </a:rPr>
              <a:t>kavernikolní formy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), v půdě (</a:t>
            </a:r>
            <a:r>
              <a:rPr lang="cs-CZ" b="1" dirty="0" err="1" smtClean="0">
                <a:effectLst/>
                <a:ea typeface="Times New Roman" panose="02020603050405020304" pitchFamily="18" charset="0"/>
              </a:rPr>
              <a:t>euedafonti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), v podzemních vodách (</a:t>
            </a:r>
            <a:r>
              <a:rPr lang="cs-CZ" b="1" dirty="0" err="1" smtClean="0">
                <a:effectLst/>
                <a:ea typeface="Times New Roman" panose="02020603050405020304" pitchFamily="18" charset="0"/>
              </a:rPr>
              <a:t>stygobionti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), v mořských hlubinách (</a:t>
            </a:r>
            <a:r>
              <a:rPr lang="cs-CZ" b="1" dirty="0" smtClean="0">
                <a:effectLst/>
                <a:ea typeface="Times New Roman" panose="02020603050405020304" pitchFamily="18" charset="0"/>
              </a:rPr>
              <a:t>abysální formy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) a v tělech hostitelů (</a:t>
            </a:r>
            <a:r>
              <a:rPr lang="cs-CZ" b="1" dirty="0" smtClean="0">
                <a:effectLst/>
                <a:ea typeface="Times New Roman" panose="02020603050405020304" pitchFamily="18" charset="0"/>
              </a:rPr>
              <a:t>endoparaziti)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. </a:t>
            </a:r>
            <a:r>
              <a:rPr lang="cs-CZ" dirty="0" smtClean="0">
                <a:ea typeface="Times New Roman" panose="02020603050405020304" pitchFamily="18" charset="0"/>
              </a:rPr>
              <a:t>Redukce 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zrakových orgánů, vymizely pigmenty, zanikla fotoperiodicita.</a:t>
            </a:r>
            <a:endParaRPr lang="cs-CZ" sz="11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11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8" y="3756097"/>
            <a:ext cx="5283556" cy="29738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471" y="3756097"/>
            <a:ext cx="3965183" cy="29738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t="19785" b="13004"/>
          <a:stretch/>
        </p:blipFill>
        <p:spPr>
          <a:xfrm>
            <a:off x="303886" y="1571809"/>
            <a:ext cx="6276975" cy="191414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4831" y="2417445"/>
            <a:ext cx="2095500" cy="409575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0265664" y="1659037"/>
            <a:ext cx="156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Alzoniella</a:t>
            </a:r>
            <a:r>
              <a:rPr lang="cs-CZ" i="1" dirty="0" smtClean="0"/>
              <a:t> </a:t>
            </a:r>
            <a:r>
              <a:rPr lang="cs-CZ" i="1" dirty="0" err="1" smtClean="0"/>
              <a:t>slovenica</a:t>
            </a:r>
            <a:endParaRPr lang="cs-CZ" i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1729" y="1597271"/>
            <a:ext cx="2843067" cy="2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4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			</a:t>
            </a:r>
            <a:r>
              <a:rPr lang="cs-CZ" sz="4000" dirty="0" smtClean="0"/>
              <a:t>Děkuji za pozornost !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56521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 smtClean="0"/>
              <a:t>Správná kombinace tepla a vlhkosti (srážek) je pro vegetaci naprosto zásadní </a:t>
            </a:r>
            <a:r>
              <a:rPr lang="cs-CZ" sz="4000" dirty="0" smtClean="0"/>
              <a:t>!</a:t>
            </a:r>
            <a:endParaRPr lang="cs-CZ" sz="4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068" y="1766902"/>
            <a:ext cx="7870160" cy="4977838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 rot="3234710">
            <a:off x="2186608" y="1758806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 rot="18805043">
            <a:off x="2991014" y="5298462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9404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7565" y="365125"/>
            <a:ext cx="1095623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/>
              <a:t>Horské biomy s nadmořskou výškou a </a:t>
            </a:r>
            <a:r>
              <a:rPr lang="cs-CZ" sz="4000" b="1" dirty="0" smtClean="0"/>
              <a:t>škálou </a:t>
            </a:r>
            <a:r>
              <a:rPr lang="cs-CZ" sz="4000" b="1" dirty="0"/>
              <a:t>životních zón</a:t>
            </a:r>
            <a:r>
              <a:rPr lang="cs-CZ" sz="3000" b="1" dirty="0"/>
              <a:t/>
            </a:r>
            <a:br>
              <a:rPr lang="cs-CZ" sz="3000" b="1" dirty="0"/>
            </a:br>
            <a:endParaRPr lang="cs-CZ" sz="30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978" y="1536662"/>
            <a:ext cx="6195590" cy="45753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990" y="1690688"/>
            <a:ext cx="5391072" cy="429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98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9150" y="279400"/>
            <a:ext cx="10515600" cy="920749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Pokles teploty s nadmořskou výškou </a:t>
            </a:r>
            <a:endParaRPr lang="cs-CZ" sz="3800" b="1" dirty="0"/>
          </a:p>
        </p:txBody>
      </p:sp>
      <p:pic>
        <p:nvPicPr>
          <p:cNvPr id="41986" name="Picture 2" descr="Change in the Atmosphere with Altitude | Center for Science Educ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" y="1190626"/>
            <a:ext cx="12277602" cy="566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7585540" y="1470995"/>
            <a:ext cx="2242268" cy="914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Míra poklesu</a:t>
            </a:r>
          </a:p>
          <a:p>
            <a:pPr algn="ctr"/>
            <a:r>
              <a:rPr lang="cs-CZ" b="1" dirty="0" smtClean="0">
                <a:solidFill>
                  <a:schemeClr val="tx1"/>
                </a:solidFill>
              </a:rPr>
              <a:t>6,5</a:t>
            </a:r>
            <a:r>
              <a:rPr lang="cs-CZ" b="1" baseline="30000" dirty="0" smtClean="0">
                <a:solidFill>
                  <a:schemeClr val="tx1"/>
                </a:solidFill>
              </a:rPr>
              <a:t>o</a:t>
            </a:r>
            <a:r>
              <a:rPr lang="cs-CZ" b="1" dirty="0" smtClean="0">
                <a:solidFill>
                  <a:schemeClr val="tx1"/>
                </a:solidFill>
              </a:rPr>
              <a:t>C per 1000m</a:t>
            </a:r>
          </a:p>
          <a:p>
            <a:pPr algn="ctr"/>
            <a:r>
              <a:rPr lang="cs-CZ" b="1" dirty="0" smtClean="0">
                <a:solidFill>
                  <a:schemeClr val="tx1"/>
                </a:solidFill>
              </a:rPr>
              <a:t>3,6</a:t>
            </a:r>
            <a:r>
              <a:rPr lang="cs-CZ" b="1" baseline="30000" dirty="0" smtClean="0">
                <a:solidFill>
                  <a:schemeClr val="tx1"/>
                </a:solidFill>
              </a:rPr>
              <a:t>o</a:t>
            </a:r>
            <a:r>
              <a:rPr lang="cs-CZ" b="1" dirty="0" smtClean="0">
                <a:solidFill>
                  <a:schemeClr val="tx1"/>
                </a:solidFill>
              </a:rPr>
              <a:t>F per 1000ft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4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0856" y="58614"/>
            <a:ext cx="8229600" cy="994122"/>
          </a:xfrm>
        </p:spPr>
        <p:txBody>
          <a:bodyPr/>
          <a:lstStyle/>
          <a:p>
            <a:r>
              <a:rPr lang="cs-CZ" dirty="0" smtClean="0"/>
              <a:t>Příklad: horské biomy</a:t>
            </a:r>
            <a:endParaRPr lang="cs-CZ" dirty="0"/>
          </a:p>
        </p:txBody>
      </p:sp>
      <p:pic>
        <p:nvPicPr>
          <p:cNvPr id="39938" name="Picture 2" descr="Mountain Biom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373" y="980728"/>
            <a:ext cx="460605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Pin p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115" y="938317"/>
            <a:ext cx="4117513" cy="375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Exploring the Unique Characteristics of the Tundra Biome | Temperatur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24" y="5131247"/>
            <a:ext cx="2433933" cy="162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Taiga | Plants, Animals, Climate, Location, &amp; Facts | Britann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5131247"/>
            <a:ext cx="2309428" cy="162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6" name="Picture 10" descr="Interesting Plants Found in Temperate Deciduous Forests - Earth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31248"/>
            <a:ext cx="2251014" cy="161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8" name="Picture 12" descr="Why are tropical rainforests important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27" y="5131248"/>
            <a:ext cx="2363173" cy="161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827520" y="4571836"/>
            <a:ext cx="1588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Rostoucí sucho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809120" y="1052736"/>
            <a:ext cx="182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Stoupající teplota</a:t>
            </a:r>
          </a:p>
        </p:txBody>
      </p:sp>
    </p:spTree>
    <p:extLst>
      <p:ext uri="{BB962C8B-B14F-4D97-AF65-F5344CB8AC3E}">
        <p14:creationId xmlns:p14="http://schemas.microsoft.com/office/powerpoint/2010/main" val="3392461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Příklad: vztah organismů a prostředí</a:t>
            </a:r>
            <a:br>
              <a:rPr lang="cs-CZ" dirty="0" smtClean="0"/>
            </a:br>
            <a:r>
              <a:rPr lang="cs-CZ" sz="2700" dirty="0"/>
              <a:t>(vztah mezi nadmořskou výškou a složením rostlinných </a:t>
            </a:r>
            <a:r>
              <a:rPr lang="cs-CZ" sz="2700" dirty="0" err="1"/>
              <a:t>společnstev</a:t>
            </a:r>
            <a:r>
              <a:rPr lang="cs-CZ" sz="2700" dirty="0"/>
              <a:t> ve středoevropské krajině)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1700809"/>
            <a:ext cx="4056994" cy="4012201"/>
          </a:xfrm>
          <a:prstGeom prst="rect">
            <a:avLst/>
          </a:prstGeom>
        </p:spPr>
      </p:pic>
      <p:pic>
        <p:nvPicPr>
          <p:cNvPr id="45066" name="Picture 10" descr="I za humny je krásně! Podívejte se do přírodní rezervace Zlín u Přeštic –  FOTKY - QAP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422" y="4754272"/>
            <a:ext cx="2559236" cy="204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Swiss National Park Royalty-Free Images, Stock Photos &amp; Pictures |  Shutter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7" y="1439547"/>
            <a:ext cx="2549744" cy="170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Portál české fló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68" y="3027125"/>
            <a:ext cx="254974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Carpinion betuli - Burgenland Flor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527" y="3842964"/>
            <a:ext cx="2483768" cy="187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1591" y="1964044"/>
            <a:ext cx="2439640" cy="187892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787176" y="3522494"/>
            <a:ext cx="1148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Bukojedliny</a:t>
            </a:r>
            <a:endParaRPr lang="cs-CZ" sz="16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312810" y="5301208"/>
            <a:ext cx="1262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Dubohabřiny</a:t>
            </a:r>
            <a:endParaRPr lang="cs-CZ" sz="16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079777" y="1412776"/>
            <a:ext cx="1822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Vysokohorské louky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534408" y="3018438"/>
            <a:ext cx="841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Smrčiny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4099042" y="6525344"/>
            <a:ext cx="1924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Teplomilné doubravy</a:t>
            </a:r>
          </a:p>
        </p:txBody>
      </p:sp>
    </p:spTree>
    <p:extLst>
      <p:ext uri="{BB962C8B-B14F-4D97-AF65-F5344CB8AC3E}">
        <p14:creationId xmlns:p14="http://schemas.microsoft.com/office/powerpoint/2010/main" val="366442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everní stěna Mount Everest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49" y="3916676"/>
            <a:ext cx="5236789" cy="292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Výstup na Kilimandžáro: Túra pro každého? | Blog Invia.cz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76325"/>
            <a:ext cx="5107388" cy="290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Nejvyšší hora Evropy - výstup na Mont Blanc | Blog Invia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49" y="1091988"/>
            <a:ext cx="5189551" cy="28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36756" y="247650"/>
            <a:ext cx="6612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b="1" dirty="0" smtClean="0"/>
              <a:t>Vysoké hory  – zasněžené </a:t>
            </a:r>
            <a:r>
              <a:rPr lang="cs-CZ" sz="3600" b="1" dirty="0" err="1" smtClean="0"/>
              <a:t>vzcholy</a:t>
            </a:r>
            <a:r>
              <a:rPr lang="cs-CZ" sz="3600" b="1" dirty="0" smtClean="0"/>
              <a:t> </a:t>
            </a:r>
            <a:endParaRPr lang="cs-CZ" sz="36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716487" y="3455011"/>
            <a:ext cx="3350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err="1" smtClean="0"/>
              <a:t>Masíf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Mont</a:t>
            </a:r>
            <a:r>
              <a:rPr lang="cs-CZ" sz="2200" b="1" dirty="0" smtClean="0"/>
              <a:t> Blanku,</a:t>
            </a:r>
            <a:r>
              <a:rPr lang="cs-CZ" sz="2400" dirty="0" smtClean="0"/>
              <a:t> </a:t>
            </a:r>
            <a:r>
              <a:rPr lang="cs-CZ" sz="2200" b="1" dirty="0"/>
              <a:t>4807m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9058275" y="7943850"/>
            <a:ext cx="11993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err="1" smtClean="0">
                <a:solidFill>
                  <a:schemeClr val="bg1"/>
                </a:solidFill>
              </a:rPr>
              <a:t>Funžisan</a:t>
            </a:r>
            <a:endParaRPr lang="cs-CZ" sz="2200" b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343983" y="3497907"/>
            <a:ext cx="26453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smtClean="0"/>
              <a:t>Kilimandžáro, 5895m</a:t>
            </a:r>
            <a:endParaRPr lang="cs-CZ" sz="2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077385" y="6249724"/>
            <a:ext cx="27450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err="1" smtClean="0">
                <a:solidFill>
                  <a:schemeClr val="bg1"/>
                </a:solidFill>
              </a:rPr>
              <a:t>Mont</a:t>
            </a:r>
            <a:r>
              <a:rPr lang="cs-CZ" sz="2200" b="1" dirty="0" smtClean="0">
                <a:solidFill>
                  <a:schemeClr val="bg1"/>
                </a:solidFill>
              </a:rPr>
              <a:t> Everest, 8848 </a:t>
            </a:r>
            <a:r>
              <a:rPr lang="cs-CZ" sz="22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7892" name="Picture 4" descr="UNESCO přidalo na svůj seznam japonskou posvátnou horu Fudži - iDNES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47751"/>
            <a:ext cx="5107388" cy="287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983111" y="6202020"/>
            <a:ext cx="21355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smtClean="0">
                <a:solidFill>
                  <a:schemeClr val="bg1"/>
                </a:solidFill>
              </a:rPr>
              <a:t>Fudžisan, 3776m</a:t>
            </a:r>
            <a:endParaRPr lang="cs-CZ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3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 descr="Krkonošské mokřady jsou unikátní a důležité nejen pro českou přírodu –  Cysnew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730" y="2805708"/>
            <a:ext cx="3095627" cy="19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Opadavé listnaté lesy | gabrielafeketi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940" y="2796183"/>
            <a:ext cx="3138263" cy="194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Zeměpis pro ZŠ - R. Č. B.: prosince 20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01" y="2800350"/>
            <a:ext cx="2837716" cy="196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nimali che vivono nella sava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55" y="746959"/>
            <a:ext cx="2771713" cy="207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0530"/>
            <a:ext cx="10515600" cy="50156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 smtClean="0"/>
              <a:t>Opět velice heterogenní prostředí</a:t>
            </a:r>
            <a:endParaRPr lang="cs-CZ" sz="36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2" y="722242"/>
            <a:ext cx="3013073" cy="20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15594" y="2407801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Tropické deštné pralesy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063669" y="2426851"/>
            <a:ext cx="898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Savana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740" y="722241"/>
            <a:ext cx="3112991" cy="208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203" y="732739"/>
            <a:ext cx="3087019" cy="209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463969" y="2398276"/>
            <a:ext cx="2186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Pouště a polopouště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0169194" y="2417326"/>
            <a:ext cx="66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Stepi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Filipíny: Mangrovy - ČT edu - Česká televiz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0" y="2805708"/>
            <a:ext cx="3013072" cy="19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ibiřská tajga v Krušných horách « Krušné hory Krušnohorsky myslet, žít a  sní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6" y="4749922"/>
            <a:ext cx="3013075" cy="200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Tiere in der Tundr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775" y="4749922"/>
            <a:ext cx="2790642" cy="200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5965033" y="4341376"/>
            <a:ext cx="2864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Opadavé lesy mírného pásma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206544" y="6332101"/>
            <a:ext cx="898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Tundra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498709" y="6351151"/>
            <a:ext cx="236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 Tajga – boreální lesy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139494" y="4379476"/>
            <a:ext cx="123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Mangrove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758868" y="4350901"/>
            <a:ext cx="180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Tvrdolistý</a:t>
            </a:r>
            <a:r>
              <a:rPr lang="cs-CZ" b="1" dirty="0" smtClean="0">
                <a:solidFill>
                  <a:schemeClr val="bg1"/>
                </a:solidFill>
              </a:rPr>
              <a:t> biom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9188119" y="4293751"/>
            <a:ext cx="288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Azonální</a:t>
            </a:r>
            <a:r>
              <a:rPr lang="cs-CZ" b="1" dirty="0" smtClean="0">
                <a:solidFill>
                  <a:schemeClr val="bg1"/>
                </a:solidFill>
              </a:rPr>
              <a:t> biomy - mokřady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28" name="Picture 4" descr="polární oblasti | Skandinávský dů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81" y="4725374"/>
            <a:ext cx="3047580" cy="20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6692569" y="6303526"/>
            <a:ext cx="165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Polární pustiny</a:t>
            </a:r>
            <a:endParaRPr lang="cs-CZ" b="1" dirty="0"/>
          </a:p>
        </p:txBody>
      </p:sp>
      <p:pic>
        <p:nvPicPr>
          <p:cNvPr id="29" name="Picture 6" descr="Poznejte všechny zpřístupněné jeskyně v Česku – Kudy z nud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572" y="4724833"/>
            <a:ext cx="3107649" cy="20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ovéPole 29"/>
          <p:cNvSpPr txBox="1"/>
          <p:nvPr/>
        </p:nvSpPr>
        <p:spPr>
          <a:xfrm>
            <a:off x="9673894" y="6294001"/>
            <a:ext cx="198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Jeskyně - podzemí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9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2226"/>
            <a:ext cx="10515600" cy="107156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Proč klesá teplota s výškou ?</a:t>
            </a:r>
            <a:endParaRPr lang="cs-CZ" sz="4000" b="1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3678128"/>
            <a:ext cx="241303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Vzdušný obal Země – atmosféra, se skládá z několika vrstev. Ta nejspodnější z nich, začínající hned od zemského povrchu, se nazývá troposféra. Nad póly sahá do výšky kolem 9 km, v našich zeměpisných šířkách dosahuje do výšky kolem 11 km, ale nad rovníkem je její mocnost dokonce až 18 km. V této vrstvě atmosféry se vyskytují jevy, které nejvíce ovlivňují počasí na Zemi. Zajímavou vlastností troposféry je její teplotní gradient – pokles teploty vzduchu se zvyšující se nadmořskou výškou. Proč tomu tak je?</a:t>
            </a: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 vrcholcích hor je běžným jevem, že teplota vzduchu je zde mnohem menší než v nížinách. Přitom jsou polohy ve vyšších nadmořských výškách blíže ke slunci, které je má tedy lépe ohřívat. Navíc teplý vzduch stoupá díky své menší hustotě směrem vzhůru a měl by ohřívat vzduch ve větších nadmořských výškách.</a:t>
            </a: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Přesto pozorujeme, že průměrný pokles teploty vzduchu s výškou je 0,65 °C na 100 m. Případně se někdy přibližně udává pokles 1°C na 150 m výšky. </a:t>
            </a:r>
            <a:br>
              <a:rPr kumimoji="0" lang="cs-CZ" altLang="cs-CZ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cs-CZ" altLang="cs-CZ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Zdroj: </a:t>
            </a:r>
            <a:r>
              <a:rPr kumimoji="0" lang="cs-CZ" altLang="cs-CZ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https://fyzmatik.pise.cz/1794-proc-klesa-teplota-vzduchu-s-nadmorskou-vyskou.htmlPokles</a:t>
            </a:r>
            <a:r>
              <a:rPr kumimoji="0" lang="cs-CZ" altLang="cs-CZ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teploty s výškou je cca 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Vzdušný obal Země – atmosféra, se skládá z několika vrstev. Ta nejspodnější z nich, začínající hned od zemského povrchu, se nazývá troposféra. Nad póly sahá do výšky kolem 9 km, v našich zeměpisných šířkách dosahuje do výšky kolem 11 km, ale nad rovníkem je její mocnost dokonce až 18 km. V této vrstvě atmosféry se vyskytují jevy, které nejvíce ovlivňují počasí na Zemi. Zajímavou vlastností troposféry je její teplotní gradient – pokles teploty vzduchu se zvyšující se nadmořskou výškou. Proč tomu tak je?</a:t>
            </a:r>
            <a:endParaRPr kumimoji="0" lang="cs-CZ" altLang="cs-CZ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 vrcholcích hor je běžným jevem, že teplota vzduchu je zde mnohem menší než v nížinách. Přitom jsou polohy ve vyšších nadmořských výškách blíže ke slunci, které je má tedy lépe ohřívat. Navíc teplý vzduch stoupá díky své menší hustotě směrem vzhůru a měl by ohřívat vzduch ve větších nadmořských výškách.</a:t>
            </a:r>
            <a:endParaRPr kumimoji="0" lang="cs-CZ" altLang="cs-CZ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Přesto pozorujeme, že průměrný pokles teploty vzduchu s výškou je 0,65 °C na 100 m. Případně se někdy přibližně udává pokles 1°C na 150 m výšky. </a:t>
            </a:r>
            <a:br>
              <a:rPr kumimoji="0" lang="cs-CZ" altLang="cs-CZ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cs-CZ" altLang="cs-CZ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Zdroj: https://fyzmatik.pise.cz/1794-proc-klesa-teplota-vzduchu-s-nadmorskou-vyskou.html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22" y="1027113"/>
            <a:ext cx="11330294" cy="387826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14350" y="5229225"/>
            <a:ext cx="53079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Tloušťka atmosféry</a:t>
            </a:r>
            <a:r>
              <a:rPr lang="cs-CZ" sz="2000" dirty="0" smtClean="0"/>
              <a:t>:  nad póly sahá do výška 9km</a:t>
            </a:r>
          </a:p>
          <a:p>
            <a:r>
              <a:rPr lang="cs-CZ" sz="2000" dirty="0" smtClean="0"/>
              <a:t>V našich zeměpisných šířkách: do výše 11km</a:t>
            </a:r>
          </a:p>
          <a:p>
            <a:r>
              <a:rPr lang="cs-CZ" sz="2000" dirty="0" smtClean="0"/>
              <a:t>Nad rovníkem. Do výše až 18 km</a:t>
            </a:r>
            <a:endParaRPr lang="cs-CZ" sz="2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096000" y="501015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Pokles teploty s výškou</a:t>
            </a:r>
            <a:r>
              <a:rPr lang="cs-CZ" sz="2400" dirty="0" smtClean="0"/>
              <a:t> </a:t>
            </a:r>
          </a:p>
          <a:p>
            <a:r>
              <a:rPr lang="cs-CZ" sz="2400" dirty="0" smtClean="0"/>
              <a:t>je cca 0,65</a:t>
            </a:r>
            <a:r>
              <a:rPr lang="cs-CZ" sz="2400" baseline="30000" dirty="0" smtClean="0"/>
              <a:t>o</a:t>
            </a:r>
            <a:r>
              <a:rPr lang="cs-CZ" sz="2400" dirty="0" smtClean="0"/>
              <a:t>C/100m</a:t>
            </a:r>
          </a:p>
          <a:p>
            <a:endParaRPr lang="cs-CZ" sz="2400" dirty="0" smtClean="0"/>
          </a:p>
          <a:p>
            <a:r>
              <a:rPr lang="cs-CZ" sz="2400" b="1" dirty="0" smtClean="0"/>
              <a:t>Přibližně se udává</a:t>
            </a:r>
            <a:r>
              <a:rPr lang="cs-CZ" sz="2400" dirty="0" smtClean="0"/>
              <a:t>: 1</a:t>
            </a:r>
            <a:r>
              <a:rPr lang="cs-CZ" sz="2400" baseline="30000" dirty="0" smtClean="0"/>
              <a:t>o</a:t>
            </a:r>
            <a:r>
              <a:rPr lang="cs-CZ" sz="2400" dirty="0" smtClean="0"/>
              <a:t>C na 150m výšky</a:t>
            </a:r>
            <a:endParaRPr lang="cs-CZ" sz="2400" dirty="0"/>
          </a:p>
        </p:txBody>
      </p:sp>
      <p:sp>
        <p:nvSpPr>
          <p:cNvPr id="3" name="Obdélník 2"/>
          <p:cNvSpPr/>
          <p:nvPr/>
        </p:nvSpPr>
        <p:spPr>
          <a:xfrm>
            <a:off x="3753013" y="1470992"/>
            <a:ext cx="1152941" cy="262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650478" y="2092523"/>
            <a:ext cx="4006134" cy="262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605627" y="2434427"/>
            <a:ext cx="10088877" cy="262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605620" y="3070534"/>
            <a:ext cx="1954700" cy="262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10226696" y="3396531"/>
            <a:ext cx="1429916" cy="262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621522" y="3730948"/>
            <a:ext cx="10899918" cy="262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2267446" y="4509719"/>
            <a:ext cx="2996317" cy="262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2952583" y="4208892"/>
            <a:ext cx="6644641" cy="262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200" y="298451"/>
            <a:ext cx="7267575" cy="911224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Srovnání výšky velehor</a:t>
            </a:r>
            <a:endParaRPr lang="cs-CZ" sz="4000" b="1" dirty="0"/>
          </a:p>
        </p:txBody>
      </p:sp>
      <p:pic>
        <p:nvPicPr>
          <p:cNvPr id="4" name="Picture 4" descr="Além da beleza, as montanhas escondem perigos: aprenda a evitar problemas  de saúde em grandes altitudes. - Amat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939" y="1849437"/>
            <a:ext cx="588472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038850" y="2314575"/>
            <a:ext cx="2371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Mount Everest, 8848 m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124575" y="3695700"/>
            <a:ext cx="22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Kilimandžáro, 5895 m 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153150" y="3000375"/>
            <a:ext cx="2021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Aconcagua, 6961 m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335205" y="4388039"/>
            <a:ext cx="2136611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 smtClean="0"/>
              <a:t>Mont</a:t>
            </a:r>
            <a:r>
              <a:rPr lang="cs-CZ" dirty="0" smtClean="0"/>
              <a:t> </a:t>
            </a:r>
            <a:r>
              <a:rPr lang="cs-CZ" dirty="0" err="1" smtClean="0"/>
              <a:t>Blank</a:t>
            </a:r>
            <a:r>
              <a:rPr lang="cs-CZ" dirty="0" smtClean="0"/>
              <a:t>, 4807m  </a:t>
            </a:r>
            <a:endParaRPr lang="cs-CZ" dirty="0"/>
          </a:p>
        </p:txBody>
      </p:sp>
      <p:pic>
        <p:nvPicPr>
          <p:cNvPr id="12" name="Picture 4" descr="Není k dispozici žádný popis fotky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78365"/>
            <a:ext cx="3162300" cy="291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571802" y="5287616"/>
            <a:ext cx="187307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/>
              <a:t>Ben Nevis, 1345m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3201465"/>
            <a:ext cx="3322495" cy="270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44525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Velehory v tropech a na  severu</a:t>
            </a:r>
            <a:endParaRPr lang="cs-CZ" sz="3800" b="1" dirty="0"/>
          </a:p>
        </p:txBody>
      </p:sp>
      <p:pic>
        <p:nvPicPr>
          <p:cNvPr id="8" name="Picture 2" descr="Mount Everest | Height, Location, Map, Facts, Climbers ..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490336"/>
            <a:ext cx="5482882" cy="343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4" y="2490336"/>
            <a:ext cx="5530511" cy="343572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8896350" y="1320746"/>
            <a:ext cx="28019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Kilimandžáro, 5895 m,        </a:t>
            </a:r>
          </a:p>
          <a:p>
            <a:r>
              <a:rPr lang="cs-CZ" b="1" dirty="0" smtClean="0"/>
              <a:t>Keňa, rovníková Afrika</a:t>
            </a:r>
          </a:p>
          <a:p>
            <a:r>
              <a:rPr lang="cs-CZ" b="1" dirty="0" smtClean="0"/>
              <a:t>Úpatí: savana., tropický les </a:t>
            </a:r>
          </a:p>
          <a:p>
            <a:r>
              <a:rPr lang="cs-CZ" b="1" dirty="0" smtClean="0"/>
              <a:t>Vrchol: teplota až - 20</a:t>
            </a:r>
            <a:r>
              <a:rPr lang="cs-CZ" b="1" baseline="30000" dirty="0" smtClean="0"/>
              <a:t>o</a:t>
            </a:r>
            <a:r>
              <a:rPr lang="cs-CZ" b="1" dirty="0" smtClean="0"/>
              <a:t>C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85775" y="1543049"/>
            <a:ext cx="2847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D</a:t>
            </a:r>
            <a:r>
              <a:rPr lang="cs-CZ" b="1" dirty="0" err="1" smtClean="0"/>
              <a:t>enali</a:t>
            </a:r>
            <a:r>
              <a:rPr lang="cs-CZ" b="1" dirty="0" smtClean="0"/>
              <a:t> 6910, USA, Aljaška</a:t>
            </a:r>
          </a:p>
          <a:p>
            <a:r>
              <a:rPr lang="cs-CZ" b="1" dirty="0" smtClean="0"/>
              <a:t>Úpatí: tundra, boreální les</a:t>
            </a:r>
          </a:p>
          <a:p>
            <a:r>
              <a:rPr lang="cs-CZ" b="1" dirty="0" smtClean="0"/>
              <a:t>Vrchol: teplota až – 70</a:t>
            </a:r>
            <a:r>
              <a:rPr lang="cs-CZ" b="1" baseline="30000" dirty="0" smtClean="0"/>
              <a:t>o</a:t>
            </a:r>
            <a:r>
              <a:rPr lang="cs-CZ" b="1" dirty="0" smtClean="0"/>
              <a:t>C</a:t>
            </a:r>
            <a:endParaRPr lang="cs-CZ" b="1" dirty="0"/>
          </a:p>
          <a:p>
            <a:endParaRPr lang="cs-CZ" b="1" dirty="0"/>
          </a:p>
        </p:txBody>
      </p:sp>
      <p:pic>
        <p:nvPicPr>
          <p:cNvPr id="13" name="Picture 4" descr="Vrchol ho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40263"/>
            <a:ext cx="2613741" cy="168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42900" y="5937853"/>
            <a:ext cx="11544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dirty="0" smtClean="0">
                <a:solidFill>
                  <a:srgbClr val="111111"/>
                </a:solidFill>
                <a:effectLst/>
                <a:latin typeface="-apple-system"/>
              </a:rPr>
              <a:t>Vertikální </a:t>
            </a:r>
            <a:r>
              <a:rPr lang="cs-CZ" b="1" i="0" dirty="0" smtClean="0">
                <a:solidFill>
                  <a:srgbClr val="111111"/>
                </a:solidFill>
                <a:effectLst/>
                <a:latin typeface="-apple-system"/>
              </a:rPr>
              <a:t>teplotní gradient však není neměnný</a:t>
            </a:r>
            <a:r>
              <a:rPr lang="cs-CZ" b="0" i="0" dirty="0" smtClean="0">
                <a:solidFill>
                  <a:srgbClr val="111111"/>
                </a:solidFill>
                <a:effectLst/>
                <a:latin typeface="-apple-system"/>
              </a:rPr>
              <a:t>. </a:t>
            </a:r>
            <a:r>
              <a:rPr lang="cs-CZ" b="1" i="0" dirty="0" smtClean="0">
                <a:solidFill>
                  <a:srgbClr val="111111"/>
                </a:solidFill>
                <a:effectLst/>
                <a:latin typeface="-apple-system"/>
              </a:rPr>
              <a:t>Závisí jak na zeměpisné šířce </a:t>
            </a:r>
            <a:r>
              <a:rPr lang="cs-CZ" b="0" i="0" dirty="0" smtClean="0">
                <a:solidFill>
                  <a:srgbClr val="111111"/>
                </a:solidFill>
                <a:effectLst/>
                <a:latin typeface="-apple-system"/>
              </a:rPr>
              <a:t>- v tropech je jiný než ve středních zeměpisných šířkách a nebo v polárních oblastech</a:t>
            </a:r>
            <a:r>
              <a:rPr lang="cs-CZ" b="1" i="0" dirty="0" smtClean="0">
                <a:solidFill>
                  <a:srgbClr val="111111"/>
                </a:solidFill>
                <a:effectLst/>
                <a:latin typeface="-apple-system"/>
              </a:rPr>
              <a:t>, tak na denní i roční době</a:t>
            </a:r>
            <a:r>
              <a:rPr lang="cs-CZ" b="0" i="0" dirty="0" smtClean="0">
                <a:solidFill>
                  <a:srgbClr val="111111"/>
                </a:solidFill>
                <a:effectLst/>
                <a:latin typeface="-apple-system"/>
              </a:rPr>
              <a:t>. A </a:t>
            </a:r>
            <a:r>
              <a:rPr lang="cs-CZ" b="1" i="0" dirty="0" smtClean="0">
                <a:solidFill>
                  <a:srgbClr val="111111"/>
                </a:solidFill>
                <a:effectLst/>
                <a:latin typeface="-apple-system"/>
              </a:rPr>
              <a:t>také na nadmořské výšce a poloze daného místa i na geologickém podloží a charakteru vegetačního krytu povrchu</a:t>
            </a:r>
            <a:r>
              <a:rPr lang="cs-CZ" b="0" i="0" dirty="0" smtClean="0">
                <a:solidFill>
                  <a:srgbClr val="111111"/>
                </a:solidFill>
                <a:effectLst/>
                <a:latin typeface="-apple-system"/>
              </a:rPr>
              <a:t>.</a:t>
            </a:r>
            <a:endParaRPr lang="cs-CZ" dirty="0"/>
          </a:p>
        </p:txBody>
      </p:sp>
      <p:pic>
        <p:nvPicPr>
          <p:cNvPr id="14" name="Picture 8" descr="Denali (Mt. McKinley): Průvodce nejvyšším vrcholem Aljašky | CK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39" y="764116"/>
            <a:ext cx="2784846" cy="164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15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800" b="1" dirty="0" smtClean="0"/>
              <a:t>Pokles koncentrace O</a:t>
            </a:r>
            <a:r>
              <a:rPr lang="cs-CZ" sz="3800" b="1" baseline="-25000" dirty="0" smtClean="0"/>
              <a:t>2</a:t>
            </a:r>
            <a:r>
              <a:rPr lang="cs-CZ" sz="3800" b="1" dirty="0" smtClean="0"/>
              <a:t> a tlaku (</a:t>
            </a:r>
            <a:r>
              <a:rPr lang="cs-CZ" sz="3800" b="1" dirty="0" err="1" smtClean="0"/>
              <a:t>mb</a:t>
            </a:r>
            <a:r>
              <a:rPr lang="cs-CZ" sz="3800" b="1" dirty="0" smtClean="0"/>
              <a:t>) s výškou</a:t>
            </a:r>
            <a:endParaRPr lang="cs-CZ" sz="3800" b="1" dirty="0"/>
          </a:p>
        </p:txBody>
      </p:sp>
      <p:pic>
        <p:nvPicPr>
          <p:cNvPr id="39940" name="Picture 4" descr="High Altitude &amp; sickness &amp; Nepal &amp; Ecuador &amp; Atacama desert —  travelwildnow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45" y="1885950"/>
            <a:ext cx="4415117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Change in the Atmosphere with Altitude | Center for Science Educ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062" y="1462087"/>
            <a:ext cx="7427301" cy="481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20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825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Změny teploty v atmosféře s výškou </a:t>
            </a:r>
            <a:endParaRPr lang="cs-CZ" b="1" dirty="0"/>
          </a:p>
        </p:txBody>
      </p:sp>
      <p:pic>
        <p:nvPicPr>
          <p:cNvPr id="44034" name="Picture 2" descr="thermodynamics - Why less temperature at high altitude? - Physics Stack  Exchan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04" y="1495425"/>
            <a:ext cx="7137879" cy="503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 doprava 3"/>
          <p:cNvSpPr/>
          <p:nvPr/>
        </p:nvSpPr>
        <p:spPr>
          <a:xfrm rot="10800000">
            <a:off x="9372600" y="5467350"/>
            <a:ext cx="635508" cy="4191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>
            <a:off x="2095500" y="5514975"/>
            <a:ext cx="635508" cy="4191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71450" y="5526406"/>
            <a:ext cx="2012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Biosféra, cca 10km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048875" y="5497831"/>
            <a:ext cx="2012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Biosféra, cca 10km</a:t>
            </a:r>
            <a:endParaRPr lang="cs-CZ" b="1" dirty="0"/>
          </a:p>
        </p:txBody>
      </p:sp>
      <p:pic>
        <p:nvPicPr>
          <p:cNvPr id="9" name="Picture 4" descr="If the temperature recovered in a place at an altitude of 1000 meters above  mean sea level is 26.5°C, what will its sea level temperature be? - Qu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583" y="1514475"/>
            <a:ext cx="2707541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9369305" y="3857625"/>
            <a:ext cx="803395" cy="266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4667250" y="5600699"/>
            <a:ext cx="1264023" cy="2952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0543429" y="4052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13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8895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 smtClean="0"/>
              <a:t>Globální srovnání teploty během zimní a letní sezóny </a:t>
            </a:r>
            <a:br>
              <a:rPr lang="cs-CZ" sz="3600" b="1" dirty="0" smtClean="0"/>
            </a:br>
            <a:r>
              <a:rPr lang="cs-CZ" sz="3600" b="1" dirty="0" smtClean="0"/>
              <a:t>(severní polokoule)</a:t>
            </a:r>
            <a:br>
              <a:rPr lang="cs-CZ" sz="3600" b="1" dirty="0" smtClean="0"/>
            </a:br>
            <a:endParaRPr lang="cs-CZ" sz="36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6179" y="2223540"/>
            <a:ext cx="6042696" cy="3910557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8875" y="2172988"/>
            <a:ext cx="5846382" cy="401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9313" y="471488"/>
            <a:ext cx="5157787" cy="385762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dirty="0" smtClean="0"/>
              <a:t>Úhrn srážek v ČR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33338"/>
            <a:ext cx="5183188" cy="823912"/>
          </a:xfrm>
        </p:spPr>
        <p:txBody>
          <a:bodyPr/>
          <a:lstStyle/>
          <a:p>
            <a:pPr algn="ctr"/>
            <a:r>
              <a:rPr lang="cs-CZ" dirty="0" smtClean="0"/>
              <a:t>Teplota vzduchu v ČR</a:t>
            </a:r>
            <a:endParaRPr lang="cs-CZ" dirty="0"/>
          </a:p>
        </p:txBody>
      </p:sp>
      <p:pic>
        <p:nvPicPr>
          <p:cNvPr id="4098" name="Picture 2" descr="Není k dispozici žádný popis fotky.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" y="1255926"/>
            <a:ext cx="5521578" cy="390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eplot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1188243"/>
            <a:ext cx="6241427" cy="349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14324" y="5395436"/>
            <a:ext cx="116109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dirty="0" smtClean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Průměrná roční teplota se v Česku pohybuje </a:t>
            </a:r>
            <a:r>
              <a:rPr lang="cs-CZ" b="1" i="0" dirty="0" smtClean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mezi 5,5 °C až 9 °C</a:t>
            </a:r>
            <a:r>
              <a:rPr lang="cs-CZ" b="0" i="0" dirty="0" smtClean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. Nejchladnějším měsícem roku je </a:t>
            </a:r>
            <a:r>
              <a:rPr lang="cs-CZ" b="1" i="0" dirty="0" smtClean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leden</a:t>
            </a:r>
            <a:r>
              <a:rPr lang="cs-CZ" b="0" i="0" dirty="0" smtClean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, kdy i v nížinách klesne průměrná měsíční </a:t>
            </a:r>
            <a:r>
              <a:rPr lang="cs-CZ" b="1" i="0" dirty="0" smtClean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teplota pod 0 °C</a:t>
            </a:r>
            <a:r>
              <a:rPr lang="cs-CZ" b="0" i="0" dirty="0" smtClean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. V průměru </a:t>
            </a:r>
            <a:r>
              <a:rPr lang="cs-CZ" b="1" i="0" dirty="0" smtClean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o 20 °C teplejší </a:t>
            </a:r>
            <a:r>
              <a:rPr lang="cs-CZ" b="0" i="0" dirty="0" smtClean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než leden </a:t>
            </a:r>
            <a:r>
              <a:rPr lang="cs-CZ" b="1" i="0" dirty="0" smtClean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je červenec</a:t>
            </a:r>
            <a:r>
              <a:rPr lang="cs-CZ" b="0" i="0" dirty="0" smtClean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, který je nejteplejším měsícem roku.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324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How Does the Light Effect Plant Growth? - Lighting Equipment Sal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93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524375" y="276225"/>
            <a:ext cx="3230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S</a:t>
            </a:r>
            <a:r>
              <a:rPr lang="cs-CZ" sz="3600" b="1" dirty="0" smtClean="0">
                <a:solidFill>
                  <a:schemeClr val="bg1"/>
                </a:solidFill>
              </a:rPr>
              <a:t>větlo a </a:t>
            </a:r>
            <a:r>
              <a:rPr lang="cs-CZ" sz="3600" b="1" dirty="0" smtClean="0"/>
              <a:t>rostliny</a:t>
            </a:r>
            <a:endParaRPr lang="cs-CZ" sz="3600" b="1" dirty="0"/>
          </a:p>
        </p:txBody>
      </p:sp>
      <p:sp>
        <p:nvSpPr>
          <p:cNvPr id="5" name="Obdélník 4"/>
          <p:cNvSpPr/>
          <p:nvPr/>
        </p:nvSpPr>
        <p:spPr>
          <a:xfrm>
            <a:off x="304800" y="5847487"/>
            <a:ext cx="116300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dirty="0" smtClean="0">
                <a:solidFill>
                  <a:schemeClr val="bg1"/>
                </a:solidFill>
                <a:effectLst/>
                <a:latin typeface="Roboto"/>
              </a:rPr>
              <a:t>Intenzita světla ovlivňuje produkci primárních producent</a:t>
            </a:r>
            <a:r>
              <a:rPr lang="cs-CZ" dirty="0" smtClean="0">
                <a:solidFill>
                  <a:schemeClr val="bg1"/>
                </a:solidFill>
                <a:latin typeface="Roboto"/>
              </a:rPr>
              <a:t>ů -</a:t>
            </a:r>
            <a:r>
              <a:rPr lang="cs-CZ" b="0" i="0" dirty="0" smtClean="0">
                <a:solidFill>
                  <a:schemeClr val="bg1"/>
                </a:solidFill>
                <a:effectLst/>
                <a:latin typeface="Roboto"/>
              </a:rPr>
              <a:t> rostlin, délku stonku, barvu listů a kvetení. Obecně lze říci, že rostliny rostoucí při slabém osvětlení mají tendenci být vřetenovité se světle zelenými listy. Podobná rostlina pěstovaná ve velmi jasném světle mívá kratší, lepší větve a má větší, tmavě zelené listy.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1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7132" y="136527"/>
            <a:ext cx="7477125" cy="701674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Schéma fotosyntézy u rostlin. </a:t>
            </a:r>
            <a:endParaRPr lang="cs-CZ" dirty="0"/>
          </a:p>
        </p:txBody>
      </p:sp>
      <p:pic>
        <p:nvPicPr>
          <p:cNvPr id="6146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6175"/>
            <a:ext cx="4565650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97" y="487364"/>
            <a:ext cx="4502727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66725" y="5805329"/>
            <a:ext cx="11239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0" i="0" dirty="0" smtClean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cs-CZ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Fotosyntéza mění sluneční světlo na chemickou energii, štěpí vodu a uvolňuje O</a:t>
            </a:r>
            <a:r>
              <a:rPr lang="cs-CZ" b="1" i="0" baseline="-2500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 </a:t>
            </a:r>
            <a:r>
              <a:rPr lang="cs-CZ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využívá  CO</a:t>
            </a:r>
            <a:r>
              <a:rPr lang="cs-CZ" b="1" i="0" baseline="-2500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cs-CZ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vytváří cukry – </a:t>
            </a:r>
            <a:r>
              <a:rPr lang="cs-CZ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uhlovodíky</a:t>
            </a:r>
            <a:r>
              <a:rPr lang="cs-CZ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1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17500"/>
            <a:ext cx="10515600" cy="663575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Fotosyntéza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90624"/>
            <a:ext cx="10515600" cy="5305425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Fotosyntéza</a:t>
            </a:r>
            <a:r>
              <a:rPr lang="cs-CZ" dirty="0"/>
              <a:t> </a:t>
            </a:r>
            <a:r>
              <a:rPr lang="cs-CZ" baseline="30000" dirty="0" smtClean="0"/>
              <a:t> </a:t>
            </a:r>
            <a:r>
              <a:rPr lang="cs-CZ" dirty="0" smtClean="0"/>
              <a:t>je</a:t>
            </a:r>
            <a:r>
              <a:rPr lang="cs-CZ" dirty="0"/>
              <a:t> systém biologických procesů, kterými </a:t>
            </a:r>
            <a:r>
              <a:rPr lang="cs-CZ" b="1" dirty="0"/>
              <a:t>fotosyntetické organismy</a:t>
            </a:r>
            <a:r>
              <a:rPr lang="cs-CZ" dirty="0"/>
              <a:t>, jako je většina rostlin, řas a sinic, </a:t>
            </a:r>
            <a:r>
              <a:rPr lang="cs-CZ" b="1" dirty="0"/>
              <a:t>přeměňují světelnou </a:t>
            </a:r>
            <a:r>
              <a:rPr lang="cs-CZ" dirty="0" smtClean="0"/>
              <a:t>energii, </a:t>
            </a:r>
            <a:r>
              <a:rPr lang="cs-CZ" dirty="0"/>
              <a:t>obvykle </a:t>
            </a:r>
            <a:r>
              <a:rPr lang="cs-CZ" b="1" dirty="0"/>
              <a:t>ze slunečního světla</a:t>
            </a:r>
            <a:r>
              <a:rPr lang="cs-CZ" dirty="0"/>
              <a:t>, </a:t>
            </a:r>
            <a:r>
              <a:rPr lang="cs-CZ" b="1" dirty="0"/>
              <a:t>na chemickou energii</a:t>
            </a:r>
            <a:r>
              <a:rPr lang="cs-CZ" dirty="0"/>
              <a:t> potřebnou k pohonu svého </a:t>
            </a:r>
            <a:r>
              <a:rPr lang="cs-CZ" b="1" dirty="0"/>
              <a:t>metabolismu</a:t>
            </a:r>
            <a:r>
              <a:rPr lang="cs-CZ" dirty="0"/>
              <a:t>. </a:t>
            </a:r>
            <a:endParaRPr lang="cs-CZ" dirty="0" smtClean="0"/>
          </a:p>
          <a:p>
            <a:r>
              <a:rPr lang="cs-CZ" dirty="0" smtClean="0"/>
              <a:t>Jako fotosyntézu</a:t>
            </a:r>
            <a:r>
              <a:rPr lang="cs-CZ" dirty="0"/>
              <a:t> obvykle označuje </a:t>
            </a:r>
            <a:r>
              <a:rPr lang="cs-CZ" b="1" dirty="0"/>
              <a:t>kyslíkovou </a:t>
            </a:r>
            <a:r>
              <a:rPr lang="cs-CZ" b="1" dirty="0" smtClean="0"/>
              <a:t>fotosyntézu</a:t>
            </a:r>
            <a:r>
              <a:rPr lang="cs-CZ" dirty="0" smtClean="0"/>
              <a:t>, </a:t>
            </a:r>
            <a:r>
              <a:rPr lang="cs-CZ" dirty="0"/>
              <a:t>což je proces, při kterém </a:t>
            </a:r>
            <a:r>
              <a:rPr lang="cs-CZ" b="1" dirty="0"/>
              <a:t>vzniká kyslík</a:t>
            </a:r>
            <a:r>
              <a:rPr lang="cs-CZ" dirty="0"/>
              <a:t>. Fotosyntetické organismy </a:t>
            </a:r>
            <a:r>
              <a:rPr lang="cs-CZ" b="1" dirty="0"/>
              <a:t>ukládají chemickou energii</a:t>
            </a:r>
            <a:r>
              <a:rPr lang="cs-CZ" dirty="0"/>
              <a:t> takto produkovanou v </a:t>
            </a:r>
            <a:r>
              <a:rPr lang="cs-CZ" b="1" dirty="0"/>
              <a:t>intracelulárních organických sloučeninách </a:t>
            </a:r>
            <a:r>
              <a:rPr lang="cs-CZ" dirty="0"/>
              <a:t>(sloučeninách obsahujících uhlík), jako jsou </a:t>
            </a:r>
            <a:r>
              <a:rPr lang="cs-CZ" b="1" dirty="0"/>
              <a:t>cukry, glykogen, celulóza a škroby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Aby </a:t>
            </a:r>
            <a:r>
              <a:rPr lang="cs-CZ" dirty="0"/>
              <a:t>bylo možné využít tuto uloženou chemickou energii, buňky organismu </a:t>
            </a:r>
            <a:r>
              <a:rPr lang="cs-CZ" b="1" dirty="0"/>
              <a:t>metabolizují organické sloučeniny prostřednictvím buněčného dýchání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Fotosyntéza </a:t>
            </a:r>
            <a:r>
              <a:rPr lang="cs-CZ" dirty="0"/>
              <a:t>hraje rozhodující roli při </a:t>
            </a:r>
            <a:r>
              <a:rPr lang="cs-CZ" b="1" dirty="0"/>
              <a:t>produkci a udržování obsahu kyslíku</a:t>
            </a:r>
            <a:r>
              <a:rPr lang="cs-CZ" dirty="0"/>
              <a:t> v zemské atmosféře a </a:t>
            </a:r>
            <a:r>
              <a:rPr lang="cs-CZ" b="1" dirty="0"/>
              <a:t>dodává většinu biologické energie nezbytné pro složitý život na Zemi</a:t>
            </a:r>
            <a:r>
              <a:rPr lang="cs-CZ" b="1" dirty="0" smtClean="0"/>
              <a:t>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694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83177"/>
            <a:ext cx="10515600" cy="557296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 smtClean="0"/>
              <a:t>Různé typy prostředí odpovídají tzv. biomům !</a:t>
            </a:r>
            <a:br>
              <a:rPr lang="cs-CZ" sz="3600" b="1" dirty="0" smtClean="0"/>
            </a:br>
            <a:r>
              <a:rPr lang="cs-CZ" sz="3600" b="1" dirty="0" smtClean="0"/>
              <a:t>Co je to biom ?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2417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Biom představuje </a:t>
            </a:r>
            <a:r>
              <a:rPr lang="cs-CZ" b="1" dirty="0"/>
              <a:t>dílčí oblast biosféry</a:t>
            </a:r>
            <a:r>
              <a:rPr lang="cs-CZ" dirty="0"/>
              <a:t>, charakterizovanou určitým </a:t>
            </a:r>
            <a:r>
              <a:rPr lang="cs-CZ" b="1" dirty="0"/>
              <a:t>typem biotických a abiotických podmínek </a:t>
            </a:r>
            <a:r>
              <a:rPr lang="cs-CZ" dirty="0"/>
              <a:t>– zejména </a:t>
            </a:r>
            <a:r>
              <a:rPr lang="cs-CZ" b="1" dirty="0"/>
              <a:t>klimatickými a hydrologickými faktory a půdními a geologickými poměry</a:t>
            </a:r>
            <a:r>
              <a:rPr lang="cs-CZ" dirty="0"/>
              <a:t>, které dávají vznik určitým charakteristickým </a:t>
            </a:r>
            <a:r>
              <a:rPr lang="cs-CZ" b="1" dirty="0"/>
              <a:t>typům rostlinných a živočišných společenstev</a:t>
            </a:r>
            <a:r>
              <a:rPr lang="cs-CZ" b="1" dirty="0" smtClean="0"/>
              <a:t>.</a:t>
            </a:r>
          </a:p>
          <a:p>
            <a:pPr marL="0" indent="0">
              <a:buNone/>
            </a:pPr>
            <a:endParaRPr lang="cs-CZ" b="1" dirty="0" smtClean="0"/>
          </a:p>
          <a:p>
            <a:r>
              <a:rPr lang="cs-CZ" dirty="0" smtClean="0"/>
              <a:t>Obecně jsou biomy </a:t>
            </a:r>
            <a:r>
              <a:rPr lang="cs-CZ" b="1" dirty="0" smtClean="0"/>
              <a:t>ekosystémy velkého rozsahu</a:t>
            </a:r>
            <a:r>
              <a:rPr lang="cs-CZ" dirty="0" smtClean="0"/>
              <a:t>, které mají obvykle rovnoběžkový průběh. Mezi </a:t>
            </a:r>
            <a:r>
              <a:rPr lang="cs-CZ" b="1" dirty="0" smtClean="0"/>
              <a:t>biomy</a:t>
            </a:r>
            <a:r>
              <a:rPr lang="cs-CZ" dirty="0" smtClean="0"/>
              <a:t> patří tropické deštné lesy, sezónní tropické lesy, savany, ...</a:t>
            </a:r>
          </a:p>
          <a:p>
            <a:endParaRPr lang="cs-CZ" b="1" dirty="0"/>
          </a:p>
          <a:p>
            <a:endParaRPr lang="cs-CZ" b="1" dirty="0" smtClean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99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74154"/>
            <a:ext cx="1219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 smtClean="0"/>
              <a:t>SVĚTLO A FOTOSYNTÉZA</a:t>
            </a:r>
          </a:p>
          <a:p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/>
              <a:t>Světlo je základní předpoklad pro f</a:t>
            </a:r>
            <a:r>
              <a:rPr lang="cs-CZ" sz="2200" b="1" dirty="0" smtClean="0"/>
              <a:t>otosyntézu</a:t>
            </a:r>
            <a:r>
              <a:rPr lang="cs-CZ" sz="2200" dirty="0" smtClean="0"/>
              <a:t>. Ta je </a:t>
            </a:r>
            <a:r>
              <a:rPr lang="cs-CZ" sz="2200" b="1" dirty="0" smtClean="0"/>
              <a:t>nezbytná pro primární produkci</a:t>
            </a:r>
            <a:r>
              <a:rPr lang="cs-CZ" sz="2200" dirty="0" smtClean="0"/>
              <a:t>, která je na začátku všech potravních řetězců.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b="1" dirty="0" smtClean="0"/>
              <a:t>Světelný kompenzační bod fotosyntézy nastává při takové hustotě záření, kdy množství CO2 vázaného ve fotosyntéze se rovná množství CO2 vydávaného dýcháním</a:t>
            </a:r>
            <a:r>
              <a:rPr lang="cs-CZ" sz="2200" dirty="0" smtClean="0"/>
              <a:t>. Minimální průměrná denní hustota ozáření musí ležet nad tímto bodem. Je dán i časově (ráno / večer). Pozitivní látková bilance musí být tak velká, aby stačila i na noc.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/>
              <a:t>Stín tolerující rostliny dosahují maximální fotosyntézy při 1/4 plného slunečního záření; stín netolerující rostliny nikdy maxima nedosahují a se zvyšujícím se zářením zvyšují i fotosyntézu.</a:t>
            </a:r>
          </a:p>
          <a:p>
            <a:endParaRPr lang="cs-CZ" sz="2200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039" y="4509352"/>
            <a:ext cx="2878834" cy="191802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478" y="4477848"/>
            <a:ext cx="2567354" cy="19255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0955" y="4535731"/>
            <a:ext cx="2879012" cy="191802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65" y="4502335"/>
            <a:ext cx="2877035" cy="1918023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>
          <a:xfrm flipV="1">
            <a:off x="961292" y="4259873"/>
            <a:ext cx="9689169" cy="35169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30696" y="3690516"/>
            <a:ext cx="283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</a:t>
            </a:r>
            <a:r>
              <a:rPr lang="cs-CZ" b="1" dirty="0" smtClean="0"/>
              <a:t>větelný kompenzační bod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043354" y="6447524"/>
            <a:ext cx="750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řasy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903785" y="6456681"/>
            <a:ext cx="147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mechorosty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092461" y="6453018"/>
            <a:ext cx="147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kapraďorosty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9671538" y="6484525"/>
            <a:ext cx="181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kvetoucí rostliny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761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-1" y="0"/>
            <a:ext cx="8088923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/>
              <a:t>Fotosyntetické strategie </a:t>
            </a:r>
            <a:r>
              <a:rPr lang="cs-CZ" sz="3600" dirty="0" smtClean="0"/>
              <a:t>rostlin</a:t>
            </a:r>
          </a:p>
          <a:p>
            <a:pPr algn="ctr"/>
            <a:endParaRPr lang="cs-CZ" sz="2600" b="1" dirty="0"/>
          </a:p>
          <a:p>
            <a:r>
              <a:rPr lang="cs-CZ" b="1" dirty="0">
                <a:solidFill>
                  <a:srgbClr val="FF0000"/>
                </a:solidFill>
              </a:rPr>
              <a:t>C3 rostliny</a:t>
            </a:r>
            <a:r>
              <a:rPr lang="cs-CZ" dirty="0"/>
              <a:t>. CO2 ze vzduchu je nejdříve konvertován na kyselinu 3-fosfoglycerovou (má 3 uhlíky). </a:t>
            </a:r>
            <a:r>
              <a:rPr lang="cs-CZ" b="1" dirty="0"/>
              <a:t>U těchto rostlin existuje fotorespirace (dýchání na světle</a:t>
            </a:r>
            <a:r>
              <a:rPr lang="cs-CZ" dirty="0"/>
              <a:t>), které znamená </a:t>
            </a:r>
            <a:r>
              <a:rPr lang="cs-CZ" b="1" dirty="0"/>
              <a:t>ztráty výtěžku fotosyntézy</a:t>
            </a:r>
            <a:r>
              <a:rPr lang="cs-CZ" dirty="0"/>
              <a:t>. </a:t>
            </a:r>
            <a:r>
              <a:rPr lang="cs-CZ" b="1" dirty="0"/>
              <a:t>Jsou to rostliny mírného klimatu</a:t>
            </a:r>
            <a:r>
              <a:rPr lang="cs-CZ" dirty="0"/>
              <a:t>. Při vysokých teplotách převládá fotorespirace nad </a:t>
            </a:r>
            <a:r>
              <a:rPr lang="cs-CZ" dirty="0" err="1"/>
              <a:t>Kalvinovým</a:t>
            </a:r>
            <a:r>
              <a:rPr lang="cs-CZ" dirty="0"/>
              <a:t> cyklem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C4 rostliny</a:t>
            </a:r>
            <a:r>
              <a:rPr lang="cs-CZ" dirty="0"/>
              <a:t>. První sloučeniny produkované z CO2 mají 4 uhlíky. Mají odlišnou anatomickou skladbu listu, která jim umožňuje využívat i nízké koncentrace CO2 a pro recyklaci CO2 produkovaného respirací. Na tyto pochody mají i fyziologickou adaptaci – </a:t>
            </a:r>
            <a:r>
              <a:rPr lang="cs-CZ" b="1" dirty="0"/>
              <a:t>rozdílný biochemický cyklus</a:t>
            </a:r>
            <a:r>
              <a:rPr lang="cs-CZ" dirty="0"/>
              <a:t>. Efektivním získáváním a recyklací CO2 dokáží </a:t>
            </a:r>
            <a:r>
              <a:rPr lang="cs-CZ" b="1" dirty="0"/>
              <a:t>využít vysokou intenzitu záření pro produkci</a:t>
            </a:r>
            <a:r>
              <a:rPr lang="cs-CZ" dirty="0"/>
              <a:t>. </a:t>
            </a:r>
            <a:r>
              <a:rPr lang="cs-CZ" b="1" dirty="0"/>
              <a:t>Jsou to většinou tropické trávy </a:t>
            </a:r>
            <a:r>
              <a:rPr lang="cs-CZ" dirty="0"/>
              <a:t>(</a:t>
            </a:r>
            <a:r>
              <a:rPr lang="cs-CZ" b="1" dirty="0"/>
              <a:t>kukuřice, cukrová třtina</a:t>
            </a:r>
            <a:r>
              <a:rPr lang="cs-CZ" dirty="0"/>
              <a:t>), ale i rostliny </a:t>
            </a:r>
            <a:r>
              <a:rPr lang="cs-CZ" b="1" dirty="0"/>
              <a:t>slanomilné </a:t>
            </a:r>
            <a:r>
              <a:rPr lang="cs-CZ" dirty="0"/>
              <a:t>nebo např. ruderální rostliny prašných stanovišť (“ucpané” průduchy</a:t>
            </a:r>
            <a:r>
              <a:rPr lang="cs-CZ" dirty="0" smtClean="0"/>
              <a:t>). Mají </a:t>
            </a:r>
            <a:r>
              <a:rPr lang="cs-CZ" dirty="0"/>
              <a:t>vysoké tepelné optimum fotosyntézy a upřednostňují </a:t>
            </a:r>
            <a:r>
              <a:rPr lang="cs-CZ" dirty="0" smtClean="0"/>
              <a:t>písčité </a:t>
            </a:r>
            <a:r>
              <a:rPr lang="cs-CZ" dirty="0"/>
              <a:t>(nejílovité) půdy. </a:t>
            </a:r>
            <a:r>
              <a:rPr lang="cs-CZ" b="1" dirty="0"/>
              <a:t>Předpokládá se jejich větší rozšíření při globálním oteplování</a:t>
            </a:r>
            <a:r>
              <a:rPr lang="cs-CZ" b="1" dirty="0" smtClean="0"/>
              <a:t>.</a:t>
            </a:r>
          </a:p>
          <a:p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CAM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(</a:t>
            </a:r>
            <a:r>
              <a:rPr lang="cs-CZ" dirty="0" err="1"/>
              <a:t>crassulacean</a:t>
            </a:r>
            <a:r>
              <a:rPr lang="cs-CZ" dirty="0"/>
              <a:t> acid </a:t>
            </a:r>
            <a:r>
              <a:rPr lang="cs-CZ" dirty="0" err="1"/>
              <a:t>metabolism</a:t>
            </a:r>
            <a:r>
              <a:rPr lang="cs-CZ" dirty="0"/>
              <a:t>) rostliny. </a:t>
            </a:r>
            <a:r>
              <a:rPr lang="cs-CZ" b="1" dirty="0"/>
              <a:t>Otevírají průduchy v noci a brání se tím ztrátě vody.</a:t>
            </a:r>
            <a:r>
              <a:rPr lang="cs-CZ" dirty="0"/>
              <a:t> CO2 je “uložen” v organických kyselinách a ve dne je pak využíván. Jsou adaptovány na suché pouštní oblasti (</a:t>
            </a:r>
            <a:r>
              <a:rPr lang="cs-CZ" b="1" dirty="0"/>
              <a:t>sukulenty)</a:t>
            </a:r>
            <a:r>
              <a:rPr lang="cs-CZ" dirty="0"/>
              <a:t>. Mohou “přepínat” na C3 </a:t>
            </a:r>
            <a:r>
              <a:rPr lang="cs-CZ" dirty="0" smtClean="0"/>
              <a:t>nebo C4 režim. Naše </a:t>
            </a:r>
            <a:r>
              <a:rPr lang="cs-CZ" dirty="0" err="1" smtClean="0"/>
              <a:t>šrucha</a:t>
            </a:r>
            <a:r>
              <a:rPr lang="cs-CZ" dirty="0" smtClean="0"/>
              <a:t> (</a:t>
            </a:r>
            <a:r>
              <a:rPr lang="cs-CZ" i="1" dirty="0" err="1" smtClean="0"/>
              <a:t>Portulaca</a:t>
            </a:r>
            <a:r>
              <a:rPr lang="cs-CZ" i="1" dirty="0" smtClean="0"/>
              <a:t> </a:t>
            </a:r>
            <a:r>
              <a:rPr lang="cs-CZ" i="1" dirty="0" err="1" smtClean="0"/>
              <a:t>oleracea</a:t>
            </a:r>
            <a:r>
              <a:rPr lang="cs-CZ" dirty="0" smtClean="0"/>
              <a:t>) je  rostlina, která naopak umí fakultativně přepnout na CAM režim.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168403" y="4197525"/>
            <a:ext cx="2402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Slanorožec (</a:t>
            </a:r>
            <a:r>
              <a:rPr lang="cs-CZ" dirty="0" err="1" smtClean="0">
                <a:solidFill>
                  <a:srgbClr val="FFFF00"/>
                </a:solidFill>
              </a:rPr>
              <a:t>wikipedia</a:t>
            </a:r>
            <a:r>
              <a:rPr lang="cs-CZ" dirty="0" smtClean="0">
                <a:solidFill>
                  <a:srgbClr val="FFFF00"/>
                </a:solidFill>
              </a:rPr>
              <a:t>)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10" name="Picture 8" descr="Pojďte do háje, právě kvete - Botanická zahrada Prah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013" y="-50880"/>
            <a:ext cx="3567262" cy="229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Japonská novinka červená cukrová kukuřice Yamato Rouge ovládá sociální  média | BusinessInfo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013" y="2239680"/>
            <a:ext cx="3567262" cy="237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Oblíbené sukulenty: Jak je pěstovat, aby se jim u nás dobře dařilo | Prima  Liv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013" y="4566857"/>
            <a:ext cx="3567262" cy="229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5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6224" y="279401"/>
            <a:ext cx="11591925" cy="939799"/>
          </a:xfrm>
        </p:spPr>
        <p:txBody>
          <a:bodyPr>
            <a:noAutofit/>
          </a:bodyPr>
          <a:lstStyle/>
          <a:p>
            <a:pPr algn="ctr"/>
            <a:r>
              <a:rPr lang="cs-CZ" sz="3800" b="1" dirty="0" smtClean="0"/>
              <a:t>Mapa ukazuje </a:t>
            </a:r>
            <a:r>
              <a:rPr lang="cs-CZ" sz="3800" b="1" dirty="0"/>
              <a:t>globální rozšíření fotosyntézy, včetně </a:t>
            </a:r>
            <a:r>
              <a:rPr lang="cs-CZ" sz="3800" b="1" dirty="0" smtClean="0"/>
              <a:t>oceánského</a:t>
            </a:r>
            <a:r>
              <a:rPr lang="cs-CZ" sz="3800" b="1" dirty="0"/>
              <a:t> </a:t>
            </a:r>
            <a:r>
              <a:rPr lang="cs-CZ" sz="3800" b="1" dirty="0" smtClean="0"/>
              <a:t>fytoplanktonu</a:t>
            </a:r>
            <a:r>
              <a:rPr lang="cs-CZ" sz="3800" b="1" dirty="0"/>
              <a:t> a pozemské </a:t>
            </a:r>
            <a:r>
              <a:rPr lang="cs-CZ" sz="3800" b="1" dirty="0" smtClean="0"/>
              <a:t>vegetaci</a:t>
            </a:r>
            <a:endParaRPr lang="cs-CZ" sz="3800" b="1" dirty="0"/>
          </a:p>
        </p:txBody>
      </p:sp>
      <p:pic>
        <p:nvPicPr>
          <p:cNvPr id="7170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320799"/>
            <a:ext cx="9039225" cy="578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14474" y="6172885"/>
            <a:ext cx="93249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Tmavě červená a modrozelená označují oblasti s vysokou fotosyntetickou aktivitou v oceánu a na pevnině.</a:t>
            </a:r>
            <a:r>
              <a:rPr lang="cs-CZ" sz="1400" b="0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0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158875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List</a:t>
            </a:r>
            <a:r>
              <a:rPr lang="cs-CZ" sz="3800" b="1" dirty="0"/>
              <a:t> je primárním místem fotosyntézy v rostlinách.</a:t>
            </a:r>
          </a:p>
        </p:txBody>
      </p:sp>
      <p:pic>
        <p:nvPicPr>
          <p:cNvPr id="10242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8" y="1473200"/>
            <a:ext cx="5444067" cy="408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1209675"/>
            <a:ext cx="485775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66875" y="5991910"/>
            <a:ext cx="8829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u="none" strike="noStrike" dirty="0" smtClean="0">
                <a:effectLst/>
                <a:latin typeface="Arial" panose="020B0604020202020204" pitchFamily="34" charset="0"/>
              </a:rPr>
              <a:t>Absorbance</a:t>
            </a:r>
            <a:r>
              <a:rPr lang="cs-CZ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spektra volného chlorofylu </a:t>
            </a:r>
            <a:r>
              <a:rPr lang="cs-CZ" b="0" i="1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cs-CZ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cs-CZ" b="0" i="0" dirty="0" smtClean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modrý</a:t>
            </a:r>
            <a:r>
              <a:rPr lang="cs-CZ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a </a:t>
            </a:r>
            <a:r>
              <a:rPr lang="cs-CZ" b="0" i="1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cs-CZ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cs-CZ" b="0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červený</a:t>
            </a:r>
            <a:r>
              <a:rPr lang="cs-CZ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v rozpouštědle.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802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838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Struktura chloroplastu</a:t>
            </a:r>
            <a:endParaRPr lang="cs-CZ" sz="3800" b="1" dirty="0"/>
          </a:p>
        </p:txBody>
      </p:sp>
      <p:pic>
        <p:nvPicPr>
          <p:cNvPr id="8194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323976"/>
            <a:ext cx="6788750" cy="381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4" y="1828800"/>
            <a:ext cx="4568165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8600" y="5771287"/>
            <a:ext cx="11868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U</a:t>
            </a:r>
            <a:r>
              <a:rPr lang="cs-CZ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ltrastruktura chloroplastu</a:t>
            </a:r>
            <a:r>
              <a:rPr lang="cs-CZ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vnější membrána </a:t>
            </a:r>
            <a:r>
              <a:rPr lang="cs-CZ" b="0" i="0" dirty="0" err="1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mezimembránový</a:t>
            </a:r>
            <a:r>
              <a:rPr lang="cs-CZ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prostor vnitřní membrána (1+2+3: obálka) </a:t>
            </a:r>
            <a:r>
              <a:rPr lang="cs-CZ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stroma</a:t>
            </a:r>
            <a:r>
              <a:rPr lang="cs-CZ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(vodná tekutina) </a:t>
            </a:r>
            <a:r>
              <a:rPr lang="cs-CZ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lumen </a:t>
            </a:r>
            <a:r>
              <a:rPr lang="cs-CZ" b="1" i="0" dirty="0" err="1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thylakoidu</a:t>
            </a:r>
            <a:r>
              <a:rPr lang="cs-CZ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(uvnitř </a:t>
            </a:r>
            <a:r>
              <a:rPr lang="cs-CZ" b="0" i="0" dirty="0" err="1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thylakoidu</a:t>
            </a:r>
            <a:r>
              <a:rPr lang="cs-CZ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cs-CZ" b="1" i="0" dirty="0" err="1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thylakoidní</a:t>
            </a:r>
            <a:r>
              <a:rPr lang="cs-CZ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membrána granum </a:t>
            </a:r>
            <a:r>
              <a:rPr lang="cs-CZ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(hromada </a:t>
            </a:r>
            <a:r>
              <a:rPr lang="cs-CZ" b="0" i="0" dirty="0" err="1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thylakoidů</a:t>
            </a:r>
            <a:r>
              <a:rPr lang="cs-CZ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cs-CZ" b="1" i="0" dirty="0" err="1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thylakoid</a:t>
            </a:r>
            <a:r>
              <a:rPr lang="cs-CZ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(lamela) </a:t>
            </a:r>
            <a:r>
              <a:rPr lang="cs-CZ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škrob ribozom plastidová DNA </a:t>
            </a:r>
            <a:r>
              <a:rPr lang="cs-CZ" b="1" i="0" dirty="0" err="1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plastoglobule</a:t>
            </a:r>
            <a:r>
              <a:rPr lang="cs-CZ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(kapka lipidů).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699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85616"/>
            <a:ext cx="10515600" cy="6731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Schéma </a:t>
            </a:r>
            <a:r>
              <a:rPr lang="cs-CZ" b="1" dirty="0" err="1"/>
              <a:t>Calvinova</a:t>
            </a:r>
            <a:r>
              <a:rPr lang="cs-CZ" b="1" dirty="0"/>
              <a:t> cyklu a </a:t>
            </a:r>
            <a:r>
              <a:rPr lang="cs-CZ" b="1" dirty="0" smtClean="0"/>
              <a:t>fixace uhlíku</a:t>
            </a:r>
            <a:endParaRPr lang="cs-CZ" b="1" dirty="0"/>
          </a:p>
        </p:txBody>
      </p:sp>
      <p:pic>
        <p:nvPicPr>
          <p:cNvPr id="9218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25549"/>
            <a:ext cx="5757982" cy="528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0240" y="1482724"/>
            <a:ext cx="3243648" cy="420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610600" y="5848350"/>
            <a:ext cx="1930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Prof. Melvin </a:t>
            </a:r>
            <a:r>
              <a:rPr lang="cs-CZ" dirty="0" err="1" smtClean="0"/>
              <a:t>Calvin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042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0271" y="285616"/>
            <a:ext cx="4221480" cy="70035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Chlorofyl 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831" y="548645"/>
            <a:ext cx="5941682" cy="6170207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Chlorofyl je zelený pigment</a:t>
            </a:r>
            <a:r>
              <a:rPr lang="cs-CZ" dirty="0"/>
              <a:t> obsažený v zelených rostlinách, sinicích a některých řasách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Chlorofyl </a:t>
            </a:r>
            <a:r>
              <a:rPr lang="cs-CZ" dirty="0" err="1" smtClean="0"/>
              <a:t>vprůběhu</a:t>
            </a:r>
            <a:r>
              <a:rPr lang="cs-CZ" dirty="0"/>
              <a:t> fotosyntézy </a:t>
            </a:r>
            <a:r>
              <a:rPr lang="cs-CZ" b="1" dirty="0"/>
              <a:t>absorbuje energii světelného </a:t>
            </a:r>
            <a:r>
              <a:rPr lang="cs-CZ" b="1" dirty="0" smtClean="0"/>
              <a:t> záření</a:t>
            </a:r>
            <a:r>
              <a:rPr lang="cs-CZ" b="1" dirty="0"/>
              <a:t> a používá ji k syntéze sacharidů z oxidu uhličitého a vody. </a:t>
            </a:r>
            <a:endParaRPr lang="cs-CZ" b="1" dirty="0" smtClean="0"/>
          </a:p>
          <a:p>
            <a:pPr marL="0" indent="0">
              <a:buNone/>
            </a:pPr>
            <a:endParaRPr lang="cs-CZ" dirty="0"/>
          </a:p>
          <a:p>
            <a:r>
              <a:rPr lang="cs-CZ" b="1" dirty="0" smtClean="0"/>
              <a:t>Chlorofyl </a:t>
            </a:r>
            <a:r>
              <a:rPr lang="cs-CZ" dirty="0" smtClean="0"/>
              <a:t>při fotosyntéze </a:t>
            </a:r>
            <a:r>
              <a:rPr lang="cs-CZ" b="1" dirty="0" smtClean="0"/>
              <a:t>transformuje energii světelných</a:t>
            </a:r>
            <a:r>
              <a:rPr lang="cs-CZ" b="1" dirty="0"/>
              <a:t> kvant n</a:t>
            </a:r>
            <a:r>
              <a:rPr lang="cs-CZ" dirty="0"/>
              <a:t>a biologicky zpracovatelnou </a:t>
            </a:r>
            <a:r>
              <a:rPr lang="cs-CZ" dirty="0" smtClean="0"/>
              <a:t>- </a:t>
            </a:r>
            <a:r>
              <a:rPr lang="cs-CZ" b="1" dirty="0"/>
              <a:t>na </a:t>
            </a:r>
            <a:r>
              <a:rPr lang="cs-CZ" b="1" dirty="0" err="1"/>
              <a:t>makroergní</a:t>
            </a:r>
            <a:r>
              <a:rPr lang="cs-CZ" b="1" dirty="0"/>
              <a:t> chemickou vazbu</a:t>
            </a:r>
            <a:r>
              <a:rPr lang="cs-CZ" dirty="0"/>
              <a:t>.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Uvedená </a:t>
            </a:r>
            <a:r>
              <a:rPr lang="cs-CZ" b="1" dirty="0"/>
              <a:t>reakce </a:t>
            </a:r>
            <a:r>
              <a:rPr lang="cs-CZ" b="1" dirty="0" smtClean="0"/>
              <a:t>je tak zdrojem</a:t>
            </a:r>
            <a:r>
              <a:rPr lang="cs-CZ" b="1" dirty="0"/>
              <a:t> energie pro všechny další biochemické a biologické reakce na této </a:t>
            </a:r>
            <a:r>
              <a:rPr lang="cs-CZ" b="1" dirty="0" smtClean="0"/>
              <a:t>planetě.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/>
              <a:t>Chlorofyl je zelený, protože absorbuje modrou a červenou část světelného spektra a ostatní odráží</a:t>
            </a:r>
            <a:r>
              <a:rPr lang="cs-CZ" dirty="0"/>
              <a:t>; tím se jeví jako zelený a udává tak základní barvu všem </a:t>
            </a:r>
            <a:r>
              <a:rPr lang="cs-CZ" dirty="0" err="1"/>
              <a:t>fotosyntetizujícím</a:t>
            </a:r>
            <a:r>
              <a:rPr lang="cs-CZ" dirty="0"/>
              <a:t> rostlinám.</a:t>
            </a:r>
          </a:p>
          <a:p>
            <a:endParaRPr lang="cs-CZ" dirty="0"/>
          </a:p>
        </p:txBody>
      </p:sp>
      <p:pic>
        <p:nvPicPr>
          <p:cNvPr id="18434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210" y="1225548"/>
            <a:ext cx="5379738" cy="424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044855" y="5669285"/>
            <a:ext cx="41093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/>
              <a:t>Absorpční spektrum chlorofylu a b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6307224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79400"/>
            <a:ext cx="10515600" cy="682625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Absorbance rostlin</a:t>
            </a:r>
            <a:endParaRPr lang="cs-CZ" sz="3800" b="1" dirty="0"/>
          </a:p>
        </p:txBody>
      </p:sp>
      <p:pic>
        <p:nvPicPr>
          <p:cNvPr id="11266" name="Picture 2" descr="Average plant spectral absorptance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4" y="1984245"/>
            <a:ext cx="5777266" cy="314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227452" y="1425059"/>
            <a:ext cx="4117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i="0" dirty="0" smtClean="0">
                <a:solidFill>
                  <a:srgbClr val="111111"/>
                </a:solidFill>
                <a:effectLst/>
                <a:latin typeface="Roboto"/>
              </a:rPr>
              <a:t>Průměrná spektrální absorpce rostliny.</a:t>
            </a:r>
            <a:endParaRPr lang="cs-CZ" b="0" i="0" dirty="0">
              <a:solidFill>
                <a:srgbClr val="111111"/>
              </a:solidFill>
              <a:effectLst/>
              <a:latin typeface="Roboto"/>
            </a:endParaRPr>
          </a:p>
        </p:txBody>
      </p:sp>
      <p:pic>
        <p:nvPicPr>
          <p:cNvPr id="11268" name="Picture 4" descr="Absorpční spektra rostlinných druhů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612" y="1984245"/>
            <a:ext cx="5447757" cy="305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474509" y="1415534"/>
            <a:ext cx="5463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i="0" dirty="0" smtClean="0">
                <a:solidFill>
                  <a:srgbClr val="111111"/>
                </a:solidFill>
                <a:effectLst/>
                <a:latin typeface="Roboto"/>
              </a:rPr>
              <a:t>Absorpční spektra </a:t>
            </a:r>
            <a:r>
              <a:rPr lang="cs-CZ" dirty="0" smtClean="0">
                <a:solidFill>
                  <a:srgbClr val="111111"/>
                </a:solidFill>
                <a:latin typeface="Roboto"/>
              </a:rPr>
              <a:t>růz</a:t>
            </a:r>
            <a:r>
              <a:rPr lang="cs-CZ" b="0" i="0" dirty="0" smtClean="0">
                <a:solidFill>
                  <a:srgbClr val="111111"/>
                </a:solidFill>
                <a:effectLst/>
                <a:latin typeface="Roboto"/>
              </a:rPr>
              <a:t>ných druhů rostlinných barviv.</a:t>
            </a:r>
            <a:endParaRPr lang="cs-CZ" b="0" i="0" dirty="0">
              <a:solidFill>
                <a:srgbClr val="111111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82136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717483"/>
            <a:ext cx="10515600" cy="208030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Otázka za milion !</a:t>
            </a:r>
            <a:br>
              <a:rPr lang="cs-CZ" sz="4000" b="1" dirty="0" smtClean="0"/>
            </a:b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b="1" dirty="0" smtClean="0"/>
              <a:t>Existují </a:t>
            </a:r>
            <a:r>
              <a:rPr lang="cs-CZ" sz="4000" b="1" dirty="0" err="1" smtClean="0"/>
              <a:t>fotosyntetizující</a:t>
            </a:r>
            <a:r>
              <a:rPr lang="cs-CZ" sz="4000" b="1" dirty="0" smtClean="0"/>
              <a:t> živočichové ?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159720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8" descr="Dionaea muscipula | Mucholapka podivná | 5 mladých rostlin | zeleneudoli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2" y="3886259"/>
            <a:ext cx="419498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Rosnatka okrouhlolistá — Kouzelné bylinky — Česká televiz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038225"/>
            <a:ext cx="4191429" cy="271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338" y="236497"/>
            <a:ext cx="10515600" cy="68012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 smtClean="0"/>
              <a:t>Když mohou existovat masožravé rostliny ? Proč ne !</a:t>
            </a:r>
            <a:endParaRPr lang="cs-CZ" sz="4000" b="1" dirty="0"/>
          </a:p>
        </p:txBody>
      </p:sp>
      <p:sp>
        <p:nvSpPr>
          <p:cNvPr id="4" name="TextovéPole 3"/>
          <p:cNvSpPr txBox="1"/>
          <p:nvPr/>
        </p:nvSpPr>
        <p:spPr>
          <a:xfrm flipH="1">
            <a:off x="969643" y="3267075"/>
            <a:ext cx="2773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Rosnatka okrouhlolistá</a:t>
            </a:r>
            <a:endParaRPr lang="cs-CZ" sz="2000" b="1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 flipH="1">
            <a:off x="1064893" y="6229350"/>
            <a:ext cx="2773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>
                <a:solidFill>
                  <a:schemeClr val="bg1"/>
                </a:solidFill>
              </a:rPr>
              <a:t>Muchoplapka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</a:rPr>
              <a:t>podivnáí</a:t>
            </a:r>
            <a:endParaRPr lang="cs-CZ" sz="2000" b="1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 flipH="1">
            <a:off x="8446767" y="3486149"/>
            <a:ext cx="2773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Láčkovka </a:t>
            </a:r>
            <a:endParaRPr lang="cs-CZ" sz="2000" b="1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 flipH="1">
            <a:off x="5332093" y="6153178"/>
            <a:ext cx="2773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Lilie kobra</a:t>
            </a:r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505" y="998155"/>
            <a:ext cx="3132870" cy="456399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295900" y="5667375"/>
            <a:ext cx="15408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smtClean="0"/>
              <a:t>Opičí pohár</a:t>
            </a:r>
            <a:endParaRPr lang="cs-CZ" sz="2200" b="1" dirty="0"/>
          </a:p>
        </p:txBody>
      </p:sp>
      <p:pic>
        <p:nvPicPr>
          <p:cNvPr id="48132" name="Picture 4" descr="alternativní popis obrázku chyb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958" y="995391"/>
            <a:ext cx="4334946" cy="563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8342340" y="5835134"/>
            <a:ext cx="31935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0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Láčkovka </a:t>
            </a:r>
          </a:p>
          <a:p>
            <a:pPr algn="ctr"/>
            <a:r>
              <a:rPr lang="cs-CZ" sz="20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Nepenthes </a:t>
            </a:r>
            <a:r>
              <a:rPr lang="cs-CZ" sz="2000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sibuyanensis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2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upload.wikimedia.org/wikipedia/commons/thumb/e/ea/Biomes_of_the_World_-_Retouched.png/1920px-Biomes_of_the_World_-_Retouch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690285"/>
            <a:ext cx="11353800" cy="616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69847"/>
            <a:ext cx="10515600" cy="4690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4000" b="1" dirty="0" smtClean="0"/>
              <a:t>Mezinárodní </a:t>
            </a:r>
            <a:r>
              <a:rPr lang="cs-CZ" sz="4000" b="1" dirty="0"/>
              <a:t>členění </a:t>
            </a:r>
            <a:r>
              <a:rPr lang="cs-CZ" sz="4000" b="1" dirty="0" smtClean="0"/>
              <a:t>biomů dle </a:t>
            </a:r>
            <a:r>
              <a:rPr lang="cs-CZ" sz="4000" b="1" dirty="0"/>
              <a:t>WWF</a:t>
            </a:r>
            <a:br>
              <a:rPr lang="cs-CZ" sz="4000" b="1" dirty="0"/>
            </a:b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19963" y="8380580"/>
            <a:ext cx="4929780" cy="184116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Tato klasifikace z roku 1998 rozlišuje 14 suchozemských, 12 sladkovodních a 5 mořských biomů (</a:t>
            </a:r>
            <a:r>
              <a:rPr lang="cs-CZ" dirty="0" err="1"/>
              <a:t>ekoregionů</a:t>
            </a:r>
            <a:r>
              <a:rPr lang="cs-CZ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3538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839995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Fotosyntéza u živočichů</a:t>
            </a:r>
            <a:endParaRPr lang="cs-CZ" sz="3800" b="1" dirty="0"/>
          </a:p>
        </p:txBody>
      </p:sp>
      <p:pic>
        <p:nvPicPr>
          <p:cNvPr id="5" name="Picture 2" descr="Mořské rostliny a řasy - Rudé moře - Potápění Hurgh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71" y="3429000"/>
            <a:ext cx="5570929" cy="32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inice - Novin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178" y="3429000"/>
            <a:ext cx="5566850" cy="317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25071" y="1223944"/>
            <a:ext cx="1132021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 smtClean="0"/>
              <a:t>Někteří živočichové </a:t>
            </a:r>
            <a:r>
              <a:rPr lang="cs-CZ" sz="2600" b="1" dirty="0" smtClean="0"/>
              <a:t>obsahují zelené barvivo chlorofyl </a:t>
            </a:r>
            <a:r>
              <a:rPr lang="cs-CZ" sz="2600" dirty="0" smtClean="0"/>
              <a:t>schopné zachycovat </a:t>
            </a:r>
          </a:p>
          <a:p>
            <a:r>
              <a:rPr lang="cs-CZ" sz="2600" dirty="0"/>
              <a:t> </a:t>
            </a:r>
            <a:r>
              <a:rPr lang="cs-CZ" sz="2600" dirty="0" smtClean="0"/>
              <a:t>   sluneční záření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 smtClean="0"/>
              <a:t>Ve všech známých případech se jedná </a:t>
            </a:r>
            <a:r>
              <a:rPr lang="cs-CZ" sz="2600" b="1" dirty="0" smtClean="0"/>
              <a:t>o pohlcené symbiotické řasy nebo sinice</a:t>
            </a:r>
            <a:r>
              <a:rPr lang="cs-CZ" sz="2600" dirty="0" smtClean="0"/>
              <a:t>, </a:t>
            </a:r>
          </a:p>
          <a:p>
            <a:r>
              <a:rPr lang="cs-CZ" sz="2600" dirty="0"/>
              <a:t> </a:t>
            </a:r>
            <a:r>
              <a:rPr lang="cs-CZ" sz="2600" dirty="0" smtClean="0"/>
              <a:t>   které jsou součástí příslušných organismů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b="1" dirty="0" smtClean="0"/>
              <a:t>Energie z fotosyntézy slouží jako doplňkový zdroj energie</a:t>
            </a:r>
            <a:endParaRPr lang="cs-CZ" sz="2600" b="1" dirty="0"/>
          </a:p>
        </p:txBody>
      </p:sp>
    </p:spTree>
    <p:extLst>
      <p:ext uri="{BB962C8B-B14F-4D97-AF65-F5344CB8AC3E}">
        <p14:creationId xmlns:p14="http://schemas.microsoft.com/office/powerpoint/2010/main" val="401320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85644"/>
            <a:ext cx="10515600" cy="769216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Fotosyntéza u živočichů ?</a:t>
            </a:r>
            <a:endParaRPr lang="cs-CZ" sz="3800" b="1" dirty="0"/>
          </a:p>
        </p:txBody>
      </p:sp>
      <p:pic>
        <p:nvPicPr>
          <p:cNvPr id="5" name="Picture 2" descr="Fascinante Naturaleza: Las Euglenas. – Blog del Aula de Naturaleza  Graellsia (C.E.A. Los Llanillos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5" y="3519625"/>
            <a:ext cx="3209066" cy="326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nse kelp forest with understorey at Partridge Point near Dave's Caves, Cape Peninsu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847" y="3519624"/>
            <a:ext cx="3232196" cy="326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inophyta hi-res stock photography and images - Alam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95543" y="3806244"/>
            <a:ext cx="3196766" cy="26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d Algae Royalty-Free Images, Stock Photos &amp; Pictures | Shutter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729" y="3519624"/>
            <a:ext cx="2739748" cy="33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88410" y="1094466"/>
            <a:ext cx="1060213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</a:t>
            </a:r>
            <a:r>
              <a:rPr lang="cs-CZ" sz="2400" dirty="0" smtClean="0"/>
              <a:t>ormální </a:t>
            </a:r>
            <a:r>
              <a:rPr lang="cs-CZ" sz="2400" b="1" dirty="0" smtClean="0"/>
              <a:t>heterotrofní organismy</a:t>
            </a:r>
            <a:r>
              <a:rPr lang="cs-CZ" sz="2400" dirty="0" smtClean="0"/>
              <a:t>, které získaly </a:t>
            </a:r>
            <a:r>
              <a:rPr lang="cs-CZ" sz="2400" b="1" dirty="0" smtClean="0"/>
              <a:t>schopnost fotosyntézy</a:t>
            </a:r>
          </a:p>
          <a:p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/>
              <a:t>Sekundární a terciální </a:t>
            </a:r>
            <a:r>
              <a:rPr lang="cs-CZ" sz="2400" b="1" dirty="0" err="1" smtClean="0"/>
              <a:t>endosymbióza</a:t>
            </a:r>
            <a:r>
              <a:rPr lang="cs-CZ" sz="2400" b="1" dirty="0" smtClean="0"/>
              <a:t> </a:t>
            </a:r>
            <a:r>
              <a:rPr lang="cs-CZ" sz="2400" dirty="0" smtClean="0"/>
              <a:t>u krásnooček </a:t>
            </a:r>
            <a:r>
              <a:rPr lang="cs-CZ" sz="2400" b="1" dirty="0" err="1" smtClean="0"/>
              <a:t>Euglena</a:t>
            </a:r>
            <a:r>
              <a:rPr lang="cs-CZ" sz="2400" dirty="0" smtClean="0"/>
              <a:t>) a hnědých řas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(</a:t>
            </a:r>
            <a:r>
              <a:rPr lang="cs-CZ" sz="2400" b="1" dirty="0" err="1" smtClean="0"/>
              <a:t>Ochrophyta</a:t>
            </a:r>
            <a:r>
              <a:rPr lang="cs-CZ" sz="2400" dirty="0" smtClean="0"/>
              <a:t>), obrněnek (</a:t>
            </a:r>
            <a:r>
              <a:rPr lang="cs-CZ" sz="2400" b="1" dirty="0" err="1" smtClean="0"/>
              <a:t>Dinophyta</a:t>
            </a:r>
            <a:r>
              <a:rPr lang="cs-CZ" sz="2400" dirty="0" smtClean="0"/>
              <a:t>) a dalších organismů</a:t>
            </a:r>
          </a:p>
          <a:p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Pohlcení </a:t>
            </a:r>
            <a:r>
              <a:rPr lang="cs-CZ" sz="2400" dirty="0" err="1" smtClean="0"/>
              <a:t>fotosyntizujících</a:t>
            </a:r>
            <a:r>
              <a:rPr lang="cs-CZ" sz="2400" dirty="0" smtClean="0"/>
              <a:t> hnědých řas nebo ruduch eukaryotickým organismem</a:t>
            </a:r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0615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38200" y="190197"/>
            <a:ext cx="10515600" cy="891181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Fotosyntéza u živočichů - příklady</a:t>
            </a:r>
            <a:endParaRPr lang="cs-CZ" sz="3800" b="1" dirty="0"/>
          </a:p>
        </p:txBody>
      </p:sp>
      <p:pic>
        <p:nvPicPr>
          <p:cNvPr id="6150" name="Picture 6" descr="Mořské houby, Houbovci - Živočichové Rudého moře - Potápění Hurghad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59" y="1074062"/>
            <a:ext cx="2271423" cy="170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Zooxanthellae Evolu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717" y="1081378"/>
            <a:ext cx="2477624" cy="170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Žahavci – Procvičování online – Umíme fak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8" y="2903350"/>
            <a:ext cx="4793974" cy="196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Green micro algae (Chlorella vulgaris) - Phytoco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077" y="2895399"/>
            <a:ext cx="5082498" cy="196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Zévy | Bezobratlí | Živočichové | E-shop | Mořské akvári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06" y="4962795"/>
            <a:ext cx="2310860" cy="169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8077" y="4962795"/>
            <a:ext cx="2594403" cy="169625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956021" y="1105231"/>
            <a:ext cx="12588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/>
              <a:t>Houbovci</a:t>
            </a:r>
            <a:endParaRPr lang="cs-CZ" sz="2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8380674" y="1081380"/>
            <a:ext cx="313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 smtClean="0"/>
              <a:t>Symbiodinidum</a:t>
            </a:r>
            <a:r>
              <a:rPr lang="cs-CZ" sz="2200" dirty="0" smtClean="0"/>
              <a:t>, </a:t>
            </a:r>
            <a:r>
              <a:rPr lang="cs-CZ" sz="2200" dirty="0" err="1" smtClean="0"/>
              <a:t>Chlorella</a:t>
            </a:r>
            <a:endParaRPr lang="cs-CZ" sz="2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8374049" y="2346963"/>
            <a:ext cx="313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 smtClean="0"/>
              <a:t>Symbiodinidum</a:t>
            </a:r>
            <a:r>
              <a:rPr lang="cs-CZ" sz="2200" dirty="0" smtClean="0"/>
              <a:t>, </a:t>
            </a:r>
            <a:r>
              <a:rPr lang="cs-CZ" sz="2200" dirty="0" err="1" smtClean="0"/>
              <a:t>Chlorella</a:t>
            </a:r>
            <a:endParaRPr lang="cs-CZ" sz="2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8533074" y="6123831"/>
            <a:ext cx="313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 smtClean="0"/>
              <a:t>Symbiodinidum</a:t>
            </a:r>
            <a:r>
              <a:rPr lang="cs-CZ" sz="2200" dirty="0"/>
              <a:t> 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979339" y="2474182"/>
            <a:ext cx="1111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Žahavci</a:t>
            </a:r>
            <a:endParaRPr lang="cs-CZ" sz="22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1273533" y="6243101"/>
            <a:ext cx="18354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Zéva obrovská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62384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155576"/>
            <a:ext cx="10515600" cy="81597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800" b="1" dirty="0" err="1" smtClean="0"/>
              <a:t>Nahožábrý</a:t>
            </a:r>
            <a:r>
              <a:rPr lang="cs-CZ" sz="3800" b="1" dirty="0" smtClean="0"/>
              <a:t> plž </a:t>
            </a:r>
            <a:r>
              <a:rPr lang="cs-CZ" sz="3800" b="1" i="1" dirty="0" smtClean="0"/>
              <a:t>Elysia </a:t>
            </a:r>
            <a:r>
              <a:rPr lang="cs-CZ" sz="3800" b="1" i="1" dirty="0" err="1" smtClean="0"/>
              <a:t>chlorotica</a:t>
            </a:r>
            <a:r>
              <a:rPr lang="cs-CZ" sz="3800" b="1" i="1" dirty="0" smtClean="0"/>
              <a:t> </a:t>
            </a:r>
            <a:r>
              <a:rPr lang="cs-CZ" sz="3800" b="1" dirty="0" smtClean="0"/>
              <a:t>– řasa </a:t>
            </a:r>
            <a:r>
              <a:rPr lang="cs-CZ" sz="3800" b="1" i="1" dirty="0" err="1" smtClean="0"/>
              <a:t>Vaucheria</a:t>
            </a:r>
            <a:r>
              <a:rPr lang="cs-CZ" sz="3800" b="1" i="1" dirty="0" smtClean="0"/>
              <a:t> </a:t>
            </a:r>
            <a:r>
              <a:rPr lang="cs-CZ" sz="3800" b="1" i="1" dirty="0" err="1" smtClean="0"/>
              <a:t>litotea</a:t>
            </a:r>
            <a:endParaRPr lang="cs-CZ" sz="3800" b="1" i="1" dirty="0"/>
          </a:p>
        </p:txBody>
      </p:sp>
      <p:pic>
        <p:nvPicPr>
          <p:cNvPr id="7" name="Picture 2" descr="Světlo a organismy (Environmentální fotobiologi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126" y="4088254"/>
            <a:ext cx="4140805" cy="266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Vaucheria litorea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58" y="4122749"/>
            <a:ext cx="3536219" cy="259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nvertebrate of the Week #14 – Elysia chlorotica: a (possibly)  solar-powered sea slug | The Common Naturali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7" y="4122748"/>
            <a:ext cx="3852635" cy="259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536685" y="1086374"/>
            <a:ext cx="1116439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i="1" dirty="0" smtClean="0"/>
              <a:t>Elysia </a:t>
            </a:r>
            <a:r>
              <a:rPr lang="cs-CZ" sz="2200" i="1" dirty="0" err="1" smtClean="0"/>
              <a:t>chlorotica</a:t>
            </a:r>
            <a:r>
              <a:rPr lang="cs-CZ" sz="2200" i="1" dirty="0" smtClean="0"/>
              <a:t> </a:t>
            </a:r>
            <a:r>
              <a:rPr lang="cs-CZ" sz="2200" dirty="0" smtClean="0"/>
              <a:t>„</a:t>
            </a:r>
            <a:r>
              <a:rPr lang="cs-CZ" sz="2200" b="1" dirty="0" smtClean="0"/>
              <a:t>krade plastidy</a:t>
            </a:r>
            <a:r>
              <a:rPr lang="cs-CZ" sz="2200" dirty="0" smtClean="0"/>
              <a:t>“ v pohlcené řasy </a:t>
            </a:r>
            <a:r>
              <a:rPr lang="cs-CZ" sz="2200" dirty="0" err="1" smtClean="0"/>
              <a:t>posypanky</a:t>
            </a:r>
            <a:r>
              <a:rPr lang="cs-CZ" sz="2200" dirty="0" smtClean="0"/>
              <a:t> </a:t>
            </a:r>
            <a:r>
              <a:rPr lang="cs-CZ" sz="2200" i="1" dirty="0" err="1" smtClean="0"/>
              <a:t>Vaucheria</a:t>
            </a:r>
            <a:r>
              <a:rPr lang="cs-CZ" sz="2200" i="1" dirty="0" smtClean="0"/>
              <a:t> </a:t>
            </a:r>
            <a:r>
              <a:rPr lang="cs-CZ" sz="2200" i="1" dirty="0" err="1" smtClean="0"/>
              <a:t>litorea</a:t>
            </a:r>
            <a:endParaRPr lang="cs-CZ" sz="2200" i="1" dirty="0" smtClean="0"/>
          </a:p>
          <a:p>
            <a:r>
              <a:rPr lang="cs-CZ" sz="2200" dirty="0" smtClean="0"/>
              <a:t>Tento jev označujeme jako </a:t>
            </a:r>
            <a:r>
              <a:rPr lang="cs-CZ" sz="2200" b="1" dirty="0" err="1" smtClean="0"/>
              <a:t>kleptoplastidie</a:t>
            </a:r>
            <a:r>
              <a:rPr lang="cs-CZ" sz="2200" b="1" dirty="0" smtClean="0"/>
              <a:t>  !</a:t>
            </a:r>
          </a:p>
          <a:p>
            <a:r>
              <a:rPr lang="cs-CZ" sz="2200" dirty="0" smtClean="0"/>
              <a:t>Týká se </a:t>
            </a:r>
            <a:r>
              <a:rPr lang="cs-CZ" sz="2200" b="1" dirty="0" smtClean="0"/>
              <a:t>trávicích buněk</a:t>
            </a:r>
            <a:r>
              <a:rPr lang="cs-CZ" sz="2200" dirty="0" smtClean="0"/>
              <a:t>, v nichž mohou </a:t>
            </a:r>
            <a:r>
              <a:rPr lang="cs-CZ" sz="2200" b="1" dirty="0" smtClean="0"/>
              <a:t>pohlcené chloroplasty </a:t>
            </a:r>
            <a:r>
              <a:rPr lang="cs-CZ" sz="2200" dirty="0" smtClean="0"/>
              <a:t>uvolněné ze strávené řasy</a:t>
            </a:r>
          </a:p>
          <a:p>
            <a:r>
              <a:rPr lang="cs-CZ" sz="2200" dirty="0"/>
              <a:t> </a:t>
            </a:r>
            <a:r>
              <a:rPr lang="cs-CZ" sz="2200" b="1" dirty="0" smtClean="0"/>
              <a:t>přežívat až 9 měsíců </a:t>
            </a:r>
            <a:r>
              <a:rPr lang="cs-CZ" sz="2200" dirty="0" smtClean="0"/>
              <a:t>(to je často déle než je délka života samotně řasy)</a:t>
            </a:r>
          </a:p>
          <a:p>
            <a:r>
              <a:rPr lang="cs-CZ" sz="2200" dirty="0" smtClean="0"/>
              <a:t>Plž tak </a:t>
            </a:r>
            <a:r>
              <a:rPr lang="cs-CZ" sz="2200" b="1" dirty="0" smtClean="0"/>
              <a:t>získává geny pro klíčové molekuly zapojené do fotosyntézy</a:t>
            </a:r>
            <a:r>
              <a:rPr lang="cs-CZ" sz="2200" dirty="0" smtClean="0"/>
              <a:t>, </a:t>
            </a:r>
            <a:r>
              <a:rPr lang="cs-CZ" sz="2200" b="1" dirty="0" smtClean="0"/>
              <a:t>včetně enzymů </a:t>
            </a:r>
          </a:p>
          <a:p>
            <a:r>
              <a:rPr lang="cs-CZ" sz="2200" b="1" dirty="0"/>
              <a:t>s</a:t>
            </a:r>
            <a:r>
              <a:rPr lang="cs-CZ" sz="2200" b="1" dirty="0" smtClean="0"/>
              <a:t>yntetizujících chlorofyl v genomu plže</a:t>
            </a:r>
          </a:p>
          <a:p>
            <a:r>
              <a:rPr lang="cs-CZ" sz="2200" dirty="0" smtClean="0"/>
              <a:t>Jedná se jeden z </a:t>
            </a:r>
            <a:r>
              <a:rPr lang="cs-CZ" sz="2200" b="1" dirty="0" smtClean="0"/>
              <a:t>prvních případu horizontálního přenosu genů mezi dvěma</a:t>
            </a:r>
          </a:p>
          <a:p>
            <a:r>
              <a:rPr lang="cs-CZ" sz="2200" b="1" dirty="0" smtClean="0"/>
              <a:t> </a:t>
            </a:r>
            <a:r>
              <a:rPr lang="cs-CZ" sz="2200" b="1" dirty="0" err="1" smtClean="0"/>
              <a:t>mnohobunečnými</a:t>
            </a:r>
            <a:r>
              <a:rPr lang="cs-CZ" sz="2200" b="1" dirty="0" smtClean="0"/>
              <a:t> organismy !!!</a:t>
            </a:r>
            <a:endParaRPr lang="cs-CZ" sz="2200" b="1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332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307975"/>
            <a:ext cx="10515600" cy="911225"/>
          </a:xfrm>
        </p:spPr>
        <p:txBody>
          <a:bodyPr>
            <a:noAutofit/>
          </a:bodyPr>
          <a:lstStyle/>
          <a:p>
            <a:pPr algn="ctr"/>
            <a:r>
              <a:rPr lang="cs-CZ" sz="3300" b="1" dirty="0" smtClean="0"/>
              <a:t>Americký mlok Axolotl skvrnitý – </a:t>
            </a:r>
            <a:r>
              <a:rPr lang="cs-CZ" sz="3300" b="1" i="1" dirty="0" err="1" smtClean="0"/>
              <a:t>Ambystoma</a:t>
            </a:r>
            <a:r>
              <a:rPr lang="cs-CZ" sz="3300" b="1" i="1" dirty="0" smtClean="0"/>
              <a:t> </a:t>
            </a:r>
            <a:r>
              <a:rPr lang="cs-CZ" sz="3300" b="1" i="1" dirty="0" err="1" smtClean="0"/>
              <a:t>maculatum</a:t>
            </a:r>
            <a:endParaRPr lang="cs-CZ" sz="3300" b="1" i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323682" y="1478943"/>
            <a:ext cx="114297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V roce 2012 se na </a:t>
            </a:r>
            <a:r>
              <a:rPr lang="cs-CZ" sz="2000" b="1" dirty="0" err="1" smtClean="0"/>
              <a:t>seznam“zelených</a:t>
            </a:r>
            <a:r>
              <a:rPr lang="cs-CZ" sz="2000" b="1" dirty="0" smtClean="0"/>
              <a:t>“ živočichů zařadil jako první obratlovec</a:t>
            </a:r>
            <a:r>
              <a:rPr lang="cs-CZ" sz="2000" dirty="0" smtClean="0"/>
              <a:t> Axolotl </a:t>
            </a:r>
            <a:r>
              <a:rPr lang="cs-CZ" sz="2000" dirty="0"/>
              <a:t>skvrnitý – </a:t>
            </a:r>
            <a:r>
              <a:rPr lang="cs-CZ" sz="2000" i="1" dirty="0" err="1"/>
              <a:t>Ambystoma</a:t>
            </a:r>
            <a:r>
              <a:rPr lang="cs-CZ" sz="2000" i="1" dirty="0"/>
              <a:t> </a:t>
            </a:r>
            <a:r>
              <a:rPr lang="cs-CZ" sz="2000" i="1" dirty="0" err="1" smtClean="0"/>
              <a:t>maculatum</a:t>
            </a:r>
            <a:endParaRPr lang="cs-CZ" sz="20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Vyznačuje se </a:t>
            </a:r>
            <a:r>
              <a:rPr lang="cs-CZ" sz="2000" b="1" dirty="0" smtClean="0"/>
              <a:t>typickými „zelenými“ vajíčky </a:t>
            </a:r>
            <a:r>
              <a:rPr lang="cs-CZ" sz="2000" dirty="0" smtClean="0"/>
              <a:t>s vyvíjejícími se embryi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Během </a:t>
            </a:r>
            <a:r>
              <a:rPr lang="cs-CZ" sz="2000" b="1" dirty="0" smtClean="0"/>
              <a:t>ontogenetického vývoje symbiotická řasa </a:t>
            </a:r>
            <a:r>
              <a:rPr lang="cs-CZ" sz="2000" b="1" i="1" dirty="0" err="1" smtClean="0"/>
              <a:t>Oophila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ambystomatis</a:t>
            </a:r>
            <a:r>
              <a:rPr lang="cs-CZ" sz="2000" b="1" i="1" dirty="0" smtClean="0"/>
              <a:t> </a:t>
            </a:r>
            <a:r>
              <a:rPr lang="cs-CZ" sz="2000" b="1" dirty="0" smtClean="0"/>
              <a:t>evidentně </a:t>
            </a:r>
            <a:r>
              <a:rPr lang="cs-CZ" sz="2000" b="1" dirty="0" err="1" smtClean="0"/>
              <a:t>fotosyntetizuje</a:t>
            </a:r>
            <a:endParaRPr lang="cs-CZ" sz="2000" b="1" dirty="0" smtClean="0"/>
          </a:p>
          <a:p>
            <a:r>
              <a:rPr lang="cs-CZ" sz="2000" b="1" dirty="0" smtClean="0"/>
              <a:t>      a pomáhá vyživovat </a:t>
            </a:r>
            <a:r>
              <a:rPr lang="cs-CZ" sz="2000" b="1" dirty="0" err="1" smtClean="0"/>
              <a:t>emrbyo</a:t>
            </a:r>
            <a:r>
              <a:rPr lang="cs-CZ" sz="2000" b="1" dirty="0" smtClean="0"/>
              <a:t> mloka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Jednobuněčná </a:t>
            </a:r>
            <a:r>
              <a:rPr lang="cs-CZ" sz="2000" dirty="0" err="1" smtClean="0"/>
              <a:t>endosymbiotická</a:t>
            </a:r>
            <a:r>
              <a:rPr lang="cs-CZ" sz="2000" dirty="0" smtClean="0"/>
              <a:t> řasa </a:t>
            </a:r>
            <a:r>
              <a:rPr lang="cs-CZ" sz="2000" b="1" dirty="0" smtClean="0"/>
              <a:t>v průběhu </a:t>
            </a:r>
            <a:r>
              <a:rPr lang="cs-CZ" sz="2000" b="1" dirty="0" err="1" smtClean="0"/>
              <a:t>ontogenetickéhovývoje</a:t>
            </a:r>
            <a:r>
              <a:rPr lang="cs-CZ" sz="2000" b="1" dirty="0" smtClean="0"/>
              <a:t> mloka pravděpodobně vymizí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Dospělý mlok se živí jako typický </a:t>
            </a:r>
            <a:r>
              <a:rPr lang="cs-CZ" sz="2000" b="1" dirty="0" err="1" smtClean="0"/>
              <a:t>heterotrof</a:t>
            </a:r>
            <a:r>
              <a:rPr lang="cs-CZ" sz="2000" b="1" dirty="0" smtClean="0"/>
              <a:t> !!!</a:t>
            </a:r>
            <a:endParaRPr lang="cs-CZ" sz="2000" b="1" dirty="0"/>
          </a:p>
        </p:txBody>
      </p:sp>
      <p:pic>
        <p:nvPicPr>
          <p:cNvPr id="9" name="Picture 2" descr="Spotted Salamander (Ambystoma maculatum) - Indiana Herp Atla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0" y="4277802"/>
            <a:ext cx="3410981" cy="227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Spotted Salamanders Beget More Spotted Salamanders — Ed Kanze,  Naturalist and Adirondack Gu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017" y="4277802"/>
            <a:ext cx="3419234" cy="227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277802"/>
            <a:ext cx="3284091" cy="2260786"/>
          </a:xfrm>
          <a:prstGeom prst="rect">
            <a:avLst/>
          </a:prstGeom>
        </p:spPr>
      </p:pic>
      <p:pic>
        <p:nvPicPr>
          <p:cNvPr id="12" name="Picture 10" descr="UTEX B 3238 Oophila amblystomatis | UTEX Culture Collection of Alg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721" y="4226016"/>
            <a:ext cx="3085279" cy="231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46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8687" y="301517"/>
            <a:ext cx="10515600" cy="97864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Horizontální </a:t>
            </a:r>
            <a:r>
              <a:rPr lang="cs-CZ" b="1" dirty="0"/>
              <a:t>přenos genů</a:t>
            </a:r>
            <a:r>
              <a:rPr lang="cs-CZ" dirty="0"/>
              <a:t/>
            </a:r>
            <a:br>
              <a:rPr lang="cs-CZ" dirty="0"/>
            </a:b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5030" y="1113183"/>
            <a:ext cx="5764695" cy="50637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Horizontální přenos genů</a:t>
            </a:r>
            <a:r>
              <a:rPr lang="cs-CZ" dirty="0"/>
              <a:t> (</a:t>
            </a:r>
            <a:r>
              <a:rPr lang="cs-CZ" b="1" dirty="0"/>
              <a:t>HGT)</a:t>
            </a:r>
            <a:r>
              <a:rPr lang="cs-CZ" dirty="0"/>
              <a:t> nebo </a:t>
            </a:r>
            <a:r>
              <a:rPr lang="cs-CZ" b="1" dirty="0"/>
              <a:t>laterální přenos genů</a:t>
            </a:r>
            <a:r>
              <a:rPr lang="cs-CZ" dirty="0"/>
              <a:t> (</a:t>
            </a:r>
            <a:r>
              <a:rPr lang="cs-CZ" b="1" dirty="0" smtClean="0"/>
              <a:t>LGT</a:t>
            </a:r>
            <a:r>
              <a:rPr lang="cs-CZ" dirty="0" smtClean="0"/>
              <a:t>)</a:t>
            </a:r>
            <a:r>
              <a:rPr lang="cs-CZ" baseline="30000" dirty="0"/>
              <a:t> </a:t>
            </a:r>
            <a:r>
              <a:rPr lang="cs-CZ" dirty="0" smtClean="0"/>
              <a:t>je </a:t>
            </a:r>
            <a:r>
              <a:rPr lang="cs-CZ" dirty="0"/>
              <a:t>pohyb genetického materiálu </a:t>
            </a:r>
            <a:r>
              <a:rPr lang="cs-CZ" b="1" dirty="0"/>
              <a:t>mezi organismy jinak než ("vertikálním") přenosem</a:t>
            </a:r>
            <a:r>
              <a:rPr lang="cs-CZ" dirty="0"/>
              <a:t> DNA z rodiče na potomstvo (rozmnožování). </a:t>
            </a:r>
            <a:endParaRPr lang="cs-CZ" baseline="30000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HGT </a:t>
            </a:r>
            <a:r>
              <a:rPr lang="cs-CZ" dirty="0"/>
              <a:t>je </a:t>
            </a:r>
            <a:r>
              <a:rPr lang="cs-CZ" b="1" dirty="0"/>
              <a:t>důležitým faktorem v evoluci mnoha organismů</a:t>
            </a:r>
            <a:r>
              <a:rPr lang="cs-CZ" dirty="0"/>
              <a:t>. </a:t>
            </a:r>
            <a:r>
              <a:rPr lang="cs-CZ" dirty="0" smtClean="0"/>
              <a:t>HGT </a:t>
            </a:r>
            <a:r>
              <a:rPr lang="cs-CZ" dirty="0"/>
              <a:t>ovlivňuje vědecké chápání evoluce vyššího řádu, zatímco významněji posouvá </a:t>
            </a:r>
            <a:r>
              <a:rPr lang="cs-CZ" b="1" dirty="0"/>
              <a:t>perspektivy bakteriální </a:t>
            </a:r>
            <a:r>
              <a:rPr lang="cs-CZ" b="1" dirty="0" smtClean="0"/>
              <a:t>evoluce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5362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91" y="1036114"/>
            <a:ext cx="4092366" cy="544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150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73" y="214050"/>
            <a:ext cx="6614822" cy="867327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Světlo a jeho vliv na organismy</a:t>
            </a:r>
            <a:endParaRPr lang="cs-CZ" sz="38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02149" y="1296065"/>
            <a:ext cx="1127495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00" b="1" dirty="0" smtClean="0"/>
              <a:t>Různé organismy vnímají různých rozsah spektra.</a:t>
            </a:r>
          </a:p>
          <a:p>
            <a:r>
              <a:rPr lang="cs-CZ" sz="2300" dirty="0" smtClean="0"/>
              <a:t>Člověk vnímá zrakem </a:t>
            </a:r>
            <a:r>
              <a:rPr lang="cs-CZ" sz="2300" b="1" dirty="0" smtClean="0"/>
              <a:t>elektromagnetické vlnění o </a:t>
            </a:r>
          </a:p>
          <a:p>
            <a:r>
              <a:rPr lang="cs-CZ" sz="2300" b="1" dirty="0" smtClean="0"/>
              <a:t>vlnové délce 400 – 750nm</a:t>
            </a:r>
            <a:r>
              <a:rPr lang="cs-CZ" sz="2400" dirty="0" smtClean="0"/>
              <a:t>.</a:t>
            </a:r>
          </a:p>
          <a:p>
            <a:r>
              <a:rPr lang="cs-CZ" sz="2300" dirty="0"/>
              <a:t>Přesněji řečeno, tento rozsah je viditelným </a:t>
            </a:r>
            <a:endParaRPr lang="cs-CZ" sz="2300" dirty="0" smtClean="0"/>
          </a:p>
          <a:p>
            <a:r>
              <a:rPr lang="cs-CZ" sz="2300" dirty="0" smtClean="0"/>
              <a:t>světlem pro člověka</a:t>
            </a:r>
            <a:r>
              <a:rPr lang="cs-CZ" sz="2300" dirty="0"/>
              <a:t>. </a:t>
            </a:r>
            <a:endParaRPr lang="cs-CZ" sz="2300" dirty="0" smtClean="0"/>
          </a:p>
          <a:p>
            <a:r>
              <a:rPr lang="cs-CZ" sz="2300" b="1" dirty="0" smtClean="0"/>
              <a:t>Některé </a:t>
            </a:r>
            <a:r>
              <a:rPr lang="cs-CZ" sz="2300" b="1" dirty="0"/>
              <a:t>druhy živočichů vnímají rozsah </a:t>
            </a:r>
            <a:r>
              <a:rPr lang="cs-CZ" sz="2300" b="1" dirty="0" smtClean="0"/>
              <a:t>jiný:</a:t>
            </a:r>
            <a:r>
              <a:rPr lang="cs-CZ" sz="2300" dirty="0" smtClean="0"/>
              <a:t> </a:t>
            </a:r>
          </a:p>
          <a:p>
            <a:r>
              <a:rPr lang="cs-CZ" sz="2300" dirty="0" smtClean="0"/>
              <a:t>Na příklad</a:t>
            </a:r>
            <a:r>
              <a:rPr lang="cs-CZ" sz="2300" dirty="0"/>
              <a:t> </a:t>
            </a:r>
            <a:r>
              <a:rPr lang="cs-CZ" sz="2300" b="1" dirty="0"/>
              <a:t>včely </a:t>
            </a:r>
            <a:r>
              <a:rPr lang="cs-CZ" sz="2300" dirty="0"/>
              <a:t>jej mají posunut směrem ke </a:t>
            </a:r>
            <a:endParaRPr lang="cs-CZ" sz="2300" dirty="0" smtClean="0"/>
          </a:p>
          <a:p>
            <a:r>
              <a:rPr lang="cs-CZ" sz="2300" dirty="0" smtClean="0"/>
              <a:t>kratším vlnovým </a:t>
            </a:r>
            <a:r>
              <a:rPr lang="cs-CZ" sz="2300" dirty="0"/>
              <a:t>délkám (</a:t>
            </a:r>
            <a:r>
              <a:rPr lang="cs-CZ" sz="2300" b="1" dirty="0"/>
              <a:t>ultrafialové záření</a:t>
            </a:r>
            <a:r>
              <a:rPr lang="cs-CZ" sz="2300" dirty="0" smtClean="0"/>
              <a:t>),</a:t>
            </a:r>
          </a:p>
          <a:p>
            <a:r>
              <a:rPr lang="cs-CZ" sz="2300" dirty="0" smtClean="0"/>
              <a:t>naopak někteří</a:t>
            </a:r>
            <a:r>
              <a:rPr lang="cs-CZ" sz="2300" dirty="0"/>
              <a:t> </a:t>
            </a:r>
            <a:r>
              <a:rPr lang="cs-CZ" sz="2300" b="1" dirty="0" smtClean="0"/>
              <a:t>plazi</a:t>
            </a:r>
            <a:r>
              <a:rPr lang="cs-CZ" sz="2300" dirty="0"/>
              <a:t> vnímají i </a:t>
            </a:r>
            <a:r>
              <a:rPr lang="cs-CZ" sz="2300" b="1" dirty="0"/>
              <a:t>infračervené záření</a:t>
            </a:r>
            <a:r>
              <a:rPr lang="cs-CZ" sz="2300" dirty="0" smtClean="0"/>
              <a:t>.</a:t>
            </a:r>
            <a:endParaRPr lang="cs-CZ" sz="2400" dirty="0" smtClean="0"/>
          </a:p>
          <a:p>
            <a:r>
              <a:rPr lang="cs-CZ" sz="2400" dirty="0" smtClean="0"/>
              <a:t>Světlo působí na organismy: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smtClean="0"/>
              <a:t>vlnovou délkou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smtClean="0"/>
              <a:t>délkou působení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smtClean="0"/>
              <a:t>stupněm polarizace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/>
              <a:t>s</a:t>
            </a:r>
            <a:r>
              <a:rPr lang="cs-CZ" sz="2400" b="1" dirty="0" smtClean="0"/>
              <a:t>měrem osvětlení</a:t>
            </a:r>
          </a:p>
          <a:p>
            <a:r>
              <a:rPr lang="cs-CZ" sz="2400" b="1" dirty="0" smtClean="0"/>
              <a:t>Fotoperioda</a:t>
            </a:r>
            <a:r>
              <a:rPr lang="cs-CZ" sz="2400" dirty="0" smtClean="0"/>
              <a:t> je příčinou periodických jevů - </a:t>
            </a:r>
            <a:r>
              <a:rPr lang="cs-CZ" sz="2400" b="1" dirty="0" smtClean="0"/>
              <a:t>biorytmů.</a:t>
            </a:r>
          </a:p>
          <a:p>
            <a:endParaRPr lang="cs-CZ" dirty="0"/>
          </a:p>
        </p:txBody>
      </p:sp>
      <p:pic>
        <p:nvPicPr>
          <p:cNvPr id="11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734" y="209259"/>
            <a:ext cx="5392702" cy="16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alternativní popis obrázku chyb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0734" y="2316593"/>
            <a:ext cx="2509984" cy="163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undefin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729" y="2308501"/>
            <a:ext cx="2782707" cy="163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7816902" y="4013651"/>
            <a:ext cx="270728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00" dirty="0" smtClean="0"/>
              <a:t>Včela a ultrafialové záření</a:t>
            </a:r>
            <a:endParaRPr lang="cs-CZ" sz="19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742726" y="1859831"/>
            <a:ext cx="271067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00" dirty="0" smtClean="0"/>
              <a:t>Člověkem viditelné záření</a:t>
            </a:r>
            <a:endParaRPr lang="cs-CZ" sz="1900" dirty="0"/>
          </a:p>
        </p:txBody>
      </p:sp>
      <p:pic>
        <p:nvPicPr>
          <p:cNvPr id="18" name="Picture 10" descr="alternativní popis obrázku chyb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299" y="4411588"/>
            <a:ext cx="2534854" cy="18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undefin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557" y="4417408"/>
            <a:ext cx="2744787" cy="18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7783186" y="6334707"/>
            <a:ext cx="275973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00" dirty="0" smtClean="0"/>
              <a:t>Plazi a infračervené záření</a:t>
            </a: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275671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45861"/>
            <a:ext cx="10515600" cy="89913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Celé spektrum </a:t>
            </a:r>
            <a:r>
              <a:rPr lang="cs-CZ" sz="4000" b="1" dirty="0"/>
              <a:t>elektromagnetického </a:t>
            </a:r>
            <a:r>
              <a:rPr lang="cs-CZ" sz="4000" b="1" dirty="0" smtClean="0"/>
              <a:t>záření !</a:t>
            </a:r>
            <a:endParaRPr lang="cs-CZ" sz="4000" b="1" dirty="0"/>
          </a:p>
        </p:txBody>
      </p:sp>
      <p:pic>
        <p:nvPicPr>
          <p:cNvPr id="36866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56" y="1245378"/>
            <a:ext cx="9672335" cy="52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928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76113"/>
            <a:ext cx="4518727" cy="73539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b="1" dirty="0" smtClean="0"/>
              <a:t>Fotoperiodismus</a:t>
            </a:r>
            <a:r>
              <a:rPr lang="cs-CZ" sz="4000" b="1" dirty="0"/>
              <a:t/>
            </a:r>
            <a:br>
              <a:rPr lang="cs-CZ" sz="4000" b="1" dirty="0"/>
            </a:b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7037" y="1121619"/>
            <a:ext cx="6036658" cy="5368193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Fotoperiodismus</a:t>
            </a:r>
            <a:r>
              <a:rPr lang="cs-CZ" dirty="0"/>
              <a:t> je fyziologická nebo behaviorální reakce organismu na délku světla a tmy (tzn. na </a:t>
            </a:r>
            <a:r>
              <a:rPr lang="cs-CZ" b="1" dirty="0"/>
              <a:t>fotoperiodu</a:t>
            </a:r>
            <a:r>
              <a:rPr lang="cs-CZ" dirty="0"/>
              <a:t>). Tento biologický proces nastává u rostlin i zvířat. Fotoperiodické reakce se dají s velkou přesnosti </a:t>
            </a:r>
            <a:r>
              <a:rPr lang="cs-CZ" dirty="0" smtClean="0"/>
              <a:t>předpovědět.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V oblasti zvířat </a:t>
            </a:r>
            <a:r>
              <a:rPr lang="cs-CZ" b="1" dirty="0"/>
              <a:t>určuje</a:t>
            </a:r>
            <a:r>
              <a:rPr lang="cs-CZ" dirty="0"/>
              <a:t> </a:t>
            </a:r>
            <a:r>
              <a:rPr lang="cs-CZ" b="1" dirty="0"/>
              <a:t>délka </a:t>
            </a:r>
            <a:r>
              <a:rPr lang="cs-CZ" b="1" dirty="0" smtClean="0"/>
              <a:t>světla a jeho intenzita </a:t>
            </a:r>
            <a:r>
              <a:rPr lang="cs-CZ" dirty="0"/>
              <a:t>(někdy spolu s teplotou prostředí) </a:t>
            </a:r>
            <a:r>
              <a:rPr lang="cs-CZ" b="1" dirty="0"/>
              <a:t>řadu procesů</a:t>
            </a:r>
            <a:r>
              <a:rPr lang="cs-CZ" dirty="0"/>
              <a:t>, mj. změny v zabarvení srsti či peří, migraci, počátek </a:t>
            </a:r>
            <a:r>
              <a:rPr lang="cs-CZ" dirty="0" smtClean="0"/>
              <a:t>hibernace</a:t>
            </a:r>
            <a:r>
              <a:rPr lang="cs-CZ" dirty="0"/>
              <a:t> </a:t>
            </a:r>
            <a:r>
              <a:rPr lang="cs-CZ" dirty="0" smtClean="0"/>
              <a:t>i </a:t>
            </a:r>
            <a:r>
              <a:rPr lang="cs-CZ" dirty="0"/>
              <a:t>období říje. U rostlin se fotoperiodismus projevuje např. dobou kvetení nebo obdobím klidu.</a:t>
            </a:r>
          </a:p>
          <a:p>
            <a:endParaRPr lang="cs-CZ" dirty="0"/>
          </a:p>
        </p:txBody>
      </p:sp>
      <p:pic>
        <p:nvPicPr>
          <p:cNvPr id="4" name="Zástupný symbol pro obsah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418" y="276113"/>
            <a:ext cx="5591888" cy="275030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853954" y="3058791"/>
            <a:ext cx="5182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/>
              <a:t>Sezónní dimorfismus Babočky </a:t>
            </a:r>
            <a:r>
              <a:rPr lang="cs-CZ" sz="1600" b="1" dirty="0" err="1" smtClean="0"/>
              <a:t>siťkované</a:t>
            </a:r>
            <a:r>
              <a:rPr lang="cs-CZ" sz="1600" b="1" dirty="0" smtClean="0"/>
              <a:t> (</a:t>
            </a:r>
            <a:r>
              <a:rPr lang="cs-CZ" sz="1600" i="1" dirty="0" err="1" smtClean="0"/>
              <a:t>Araschnia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levana</a:t>
            </a:r>
            <a:r>
              <a:rPr lang="cs-CZ" sz="1600" i="1" dirty="0" smtClean="0"/>
              <a:t>)</a:t>
            </a:r>
            <a:endParaRPr lang="cs-CZ" sz="1600" i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325" y="3568588"/>
            <a:ext cx="5097981" cy="276864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805401" y="6287511"/>
            <a:ext cx="523810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00" dirty="0" smtClean="0"/>
              <a:t>Závislost zpěvu některých pěvců na </a:t>
            </a:r>
            <a:r>
              <a:rPr lang="cs-CZ" sz="1900" b="1" dirty="0" smtClean="0"/>
              <a:t>intenzitě světla</a:t>
            </a:r>
            <a:endParaRPr lang="cs-CZ" sz="1900" b="1" dirty="0"/>
          </a:p>
        </p:txBody>
      </p:sp>
      <p:pic>
        <p:nvPicPr>
          <p:cNvPr id="8" name="Picture 2" descr="Babočka síťkovaná (Araschnia levana) - světlá varianta | Michal Kup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7" y="2743200"/>
            <a:ext cx="2649256" cy="196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apování a ochrana motýlů České republiky: Babočka síťkovaná - Araschnia  levana (Linnaeus, 1758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99" y="2806810"/>
            <a:ext cx="2377017" cy="17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4344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6786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Změny fotoperiody během roku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1176" y="1558456"/>
            <a:ext cx="5780598" cy="4618507"/>
          </a:xfrm>
        </p:spPr>
        <p:txBody>
          <a:bodyPr/>
          <a:lstStyle/>
          <a:p>
            <a:r>
              <a:rPr lang="cs-CZ" b="1" dirty="0" smtClean="0"/>
              <a:t>Fotoperiodismus</a:t>
            </a:r>
            <a:r>
              <a:rPr lang="cs-CZ" dirty="0" smtClean="0"/>
              <a:t> – evoluční adaptace na sezónní změnu klimatu dle fotoperiody (délka dne)</a:t>
            </a:r>
          </a:p>
          <a:p>
            <a:r>
              <a:rPr lang="cs-CZ" b="1" dirty="0" smtClean="0"/>
              <a:t>Fotoperioda </a:t>
            </a:r>
            <a:r>
              <a:rPr lang="cs-CZ" dirty="0" smtClean="0"/>
              <a:t>–počet hodin světla za 24 hodin (délka dne)</a:t>
            </a:r>
          </a:p>
          <a:p>
            <a:r>
              <a:rPr lang="cs-CZ" dirty="0" smtClean="0"/>
              <a:t>Fotoperioda má vliv na :</a:t>
            </a:r>
          </a:p>
          <a:p>
            <a:pPr lvl="1"/>
            <a:r>
              <a:rPr lang="cs-CZ" b="1" dirty="0" smtClean="0"/>
              <a:t>Kvetení</a:t>
            </a:r>
          </a:p>
          <a:p>
            <a:pPr lvl="1"/>
            <a:r>
              <a:rPr lang="cs-CZ" b="1" dirty="0" smtClean="0"/>
              <a:t>Dormanci pupenů</a:t>
            </a:r>
          </a:p>
          <a:p>
            <a:pPr lvl="1"/>
            <a:r>
              <a:rPr lang="cs-CZ" b="1" dirty="0" smtClean="0"/>
              <a:t>Tvorba zásobních látek</a:t>
            </a:r>
          </a:p>
          <a:p>
            <a:pPr lvl="1"/>
            <a:r>
              <a:rPr lang="cs-CZ" b="1" dirty="0" smtClean="0"/>
              <a:t>Opad listů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55" y="1391478"/>
            <a:ext cx="5519779" cy="501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46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pou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5" y="2655795"/>
            <a:ext cx="3866116" cy="18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ouště a polopouště. - ppt stáhn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01" y="1733371"/>
            <a:ext cx="4403558" cy="31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5.4.7 Step mírného pás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840" y="2562008"/>
            <a:ext cx="4078165" cy="205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4154887" y="2077451"/>
            <a:ext cx="1891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Lesy mírného pásma</a:t>
            </a:r>
            <a:endParaRPr lang="cs-CZ" sz="16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0587783" y="3769894"/>
            <a:ext cx="602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Stepi</a:t>
            </a:r>
            <a:endParaRPr lang="cs-CZ" sz="16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400795" y="4010525"/>
            <a:ext cx="749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P</a:t>
            </a:r>
            <a:r>
              <a:rPr lang="cs-CZ" sz="1600" dirty="0" smtClean="0"/>
              <a:t>ouště</a:t>
            </a:r>
            <a:endParaRPr lang="cs-CZ" sz="16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590797" y="3753852"/>
            <a:ext cx="757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S</a:t>
            </a:r>
            <a:r>
              <a:rPr lang="cs-CZ" sz="1600" dirty="0" smtClean="0"/>
              <a:t>avany</a:t>
            </a:r>
            <a:endParaRPr lang="cs-CZ" sz="1600" dirty="0"/>
          </a:p>
        </p:txBody>
      </p:sp>
      <p:pic>
        <p:nvPicPr>
          <p:cNvPr id="17" name="Picture 2" descr="TAJGA - TAJGA - Zemá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434" y="4604369"/>
            <a:ext cx="4195313" cy="210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5887459" y="6296523"/>
            <a:ext cx="1852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Tajga – boreální lesy</a:t>
            </a:r>
            <a:endParaRPr lang="cs-CZ" sz="1600" dirty="0"/>
          </a:p>
        </p:txBody>
      </p:sp>
      <p:pic>
        <p:nvPicPr>
          <p:cNvPr id="31746" name="Picture 2" descr="5.4.10 Tund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54" y="4907742"/>
            <a:ext cx="3868095" cy="187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10380673" y="6107862"/>
            <a:ext cx="759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Tundra</a:t>
            </a:r>
            <a:endParaRPr lang="cs-CZ" sz="1600" dirty="0"/>
          </a:p>
        </p:txBody>
      </p:sp>
      <p:sp>
        <p:nvSpPr>
          <p:cNvPr id="20" name="Obdélník 19"/>
          <p:cNvSpPr/>
          <p:nvPr/>
        </p:nvSpPr>
        <p:spPr>
          <a:xfrm>
            <a:off x="4176992" y="1875139"/>
            <a:ext cx="914400" cy="389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4176992" y="2149642"/>
            <a:ext cx="3290608" cy="432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1754" name="Picture 10" descr="Mangrovový l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248" y="427174"/>
            <a:ext cx="4216964" cy="200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5710989" y="2157663"/>
            <a:ext cx="1050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M</a:t>
            </a:r>
            <a:r>
              <a:rPr lang="cs-CZ" sz="1600" dirty="0" smtClean="0"/>
              <a:t>angrove</a:t>
            </a:r>
            <a:endParaRPr lang="cs-CZ" sz="1600" dirty="0"/>
          </a:p>
        </p:txBody>
      </p:sp>
      <p:pic>
        <p:nvPicPr>
          <p:cNvPr id="31756" name="Picture 12" descr="5.4.1 Tropický (rovníkový) deštný l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11" y="549852"/>
            <a:ext cx="3840149" cy="18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1586775" y="1804738"/>
            <a:ext cx="2024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Tropický deštný prales</a:t>
            </a:r>
            <a:endParaRPr lang="cs-CZ" sz="16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3426500" y="-8019"/>
            <a:ext cx="5403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Srovnání rozšíření vybraných terestrických biomů</a:t>
            </a:r>
            <a:endParaRPr lang="cs-CZ" sz="2000" b="1" dirty="0"/>
          </a:p>
        </p:txBody>
      </p:sp>
      <p:pic>
        <p:nvPicPr>
          <p:cNvPr id="15" name="Picture 2" descr="5.4.6 Sklerofytní (mediteránní)">
            <a:extLst>
              <a:ext uri="{FF2B5EF4-FFF2-40B4-BE49-F238E27FC236}">
                <a16:creationId xmlns:a16="http://schemas.microsoft.com/office/drawing/2014/main" id="{BC180376-76C8-170E-2A45-E664E521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368" y="397700"/>
            <a:ext cx="4093398" cy="198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9801931" y="1741401"/>
            <a:ext cx="1460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T</a:t>
            </a:r>
            <a:r>
              <a:rPr lang="cs-CZ" sz="1600" dirty="0" err="1" smtClean="0"/>
              <a:t>vrdolisté</a:t>
            </a:r>
            <a:r>
              <a:rPr lang="cs-CZ" sz="1600" dirty="0" smtClean="0"/>
              <a:t> lesy</a:t>
            </a:r>
            <a:endParaRPr lang="cs-CZ" sz="1600" dirty="0"/>
          </a:p>
        </p:txBody>
      </p:sp>
      <p:pic>
        <p:nvPicPr>
          <p:cNvPr id="24" name="Picture 2" descr="5.4.8 Opadavý les mírného pásu">
            <a:extLst>
              <a:ext uri="{FF2B5EF4-FFF2-40B4-BE49-F238E27FC236}">
                <a16:creationId xmlns:a16="http://schemas.microsoft.com/office/drawing/2014/main" id="{7B13D8AE-54A8-092E-CDC3-A373CF8F62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35" y="4644394"/>
            <a:ext cx="3918074" cy="190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410888" y="5965156"/>
            <a:ext cx="2721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Opadavé lesy mírného pásma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96918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795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 smtClean="0"/>
              <a:t>Efekt fotoperiody a přerušení tmy na kvetení fotoperiodicky citlivých rostlin</a:t>
            </a:r>
            <a:endParaRPr lang="cs-CZ" sz="4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666" y="1644479"/>
            <a:ext cx="5432161" cy="210058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059392" y="1152937"/>
            <a:ext cx="4054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Rostliny: krátkodenní X dlouhodenní</a:t>
            </a:r>
            <a:endParaRPr lang="cs-CZ" sz="20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66" y="4137081"/>
            <a:ext cx="5458666" cy="230505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973295" y="1415333"/>
            <a:ext cx="3177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 smtClean="0"/>
              <a:t>Délka noci (temností fáze je </a:t>
            </a:r>
          </a:p>
          <a:p>
            <a:pPr algn="ctr"/>
            <a:r>
              <a:rPr lang="cs-CZ" sz="2000" b="1" dirty="0" smtClean="0"/>
              <a:t>mnohem důležitější</a:t>
            </a:r>
          </a:p>
          <a:p>
            <a:pPr algn="ctr"/>
            <a:r>
              <a:rPr lang="cs-CZ" sz="2000" b="1" dirty="0"/>
              <a:t>n</a:t>
            </a:r>
            <a:r>
              <a:rPr lang="cs-CZ" sz="2000" b="1" dirty="0" smtClean="0"/>
              <a:t>ež délka dne)</a:t>
            </a:r>
            <a:endParaRPr lang="cs-CZ" sz="2000" b="1" dirty="0"/>
          </a:p>
        </p:txBody>
      </p:sp>
      <p:pic>
        <p:nvPicPr>
          <p:cNvPr id="9" name="Picture 2" descr="Fotoperioda vs. samonakvétací: Rozdíly konopí | Cannap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68" y="2694772"/>
            <a:ext cx="5626060" cy="374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1951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9321" y="95415"/>
            <a:ext cx="10515600" cy="892147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Rostliny dlouhodenní </a:t>
            </a:r>
            <a:r>
              <a:rPr lang="cs-CZ" sz="3500" b="1" i="1" dirty="0" smtClean="0"/>
              <a:t>versus</a:t>
            </a:r>
            <a:r>
              <a:rPr lang="cs-CZ" sz="4000" b="1" dirty="0" smtClean="0"/>
              <a:t> krátkodenní</a:t>
            </a:r>
            <a:endParaRPr lang="cs-CZ" sz="4000" b="1" dirty="0"/>
          </a:p>
        </p:txBody>
      </p:sp>
      <p:pic>
        <p:nvPicPr>
          <p:cNvPr id="7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7536" y="1075024"/>
            <a:ext cx="5472276" cy="5317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1804" y="2945998"/>
            <a:ext cx="258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/>
              <a:t>Adaptace rostlin </a:t>
            </a:r>
          </a:p>
          <a:p>
            <a:pPr algn="ctr"/>
            <a:r>
              <a:rPr lang="cs-CZ" sz="1600" b="1" dirty="0" smtClean="0"/>
              <a:t>mírného pásma a subtropů</a:t>
            </a:r>
            <a:endParaRPr lang="cs-CZ" sz="16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-78248" y="3569803"/>
            <a:ext cx="2862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/>
              <a:t>Dormance, klíčení, tvorba </a:t>
            </a:r>
          </a:p>
          <a:p>
            <a:pPr algn="ctr"/>
            <a:r>
              <a:rPr lang="cs-CZ" sz="1600" b="1" dirty="0" smtClean="0"/>
              <a:t>vegetativních rozmnožovacích </a:t>
            </a:r>
          </a:p>
          <a:p>
            <a:pPr algn="ctr"/>
            <a:r>
              <a:rPr lang="cs-CZ" sz="1600" b="1" dirty="0" smtClean="0"/>
              <a:t>orgánů, stárnutí</a:t>
            </a:r>
            <a:endParaRPr lang="cs-CZ" sz="1600" b="1" dirty="0"/>
          </a:p>
        </p:txBody>
      </p:sp>
      <p:pic>
        <p:nvPicPr>
          <p:cNvPr id="38918" name="Picture 6" descr="Henbane Seeds hyoscyamus Niger Packet of 20 Seeds Palm Beach Seed Company -  Ets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24" y="1075024"/>
            <a:ext cx="1858334" cy="185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52559" y="720192"/>
            <a:ext cx="110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Blín černý</a:t>
            </a:r>
            <a:endParaRPr lang="cs-CZ" dirty="0"/>
          </a:p>
        </p:txBody>
      </p:sp>
      <p:pic>
        <p:nvPicPr>
          <p:cNvPr id="13" name="Picture 4" descr="Buy Nicotiana Sylvestris 'Only The Lonely' | Tobacco Plan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318" y="906308"/>
            <a:ext cx="2064132" cy="243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9381138" y="3286356"/>
            <a:ext cx="121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Tabák lesní</a:t>
            </a:r>
            <a:endParaRPr lang="cs-CZ" dirty="0"/>
          </a:p>
        </p:txBody>
      </p:sp>
      <p:pic>
        <p:nvPicPr>
          <p:cNvPr id="15" name="Picture 6" descr="Ipomoea nil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61" y="4400801"/>
            <a:ext cx="1874797" cy="20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453446" y="6458291"/>
            <a:ext cx="175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Svlačec </a:t>
            </a:r>
            <a:r>
              <a:rPr lang="cs-CZ" dirty="0" err="1" smtClean="0"/>
              <a:t>Ipomoea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9250882" y="6368765"/>
            <a:ext cx="159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Tabák virginský</a:t>
            </a:r>
            <a:endParaRPr lang="cs-CZ" dirty="0"/>
          </a:p>
        </p:txBody>
      </p:sp>
      <p:pic>
        <p:nvPicPr>
          <p:cNvPr id="19" name="Picture 10" descr="Nicotiana tabacum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318" y="3652153"/>
            <a:ext cx="2064132" cy="274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7667544" y="978473"/>
            <a:ext cx="747423" cy="683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10887315" y="16062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3116916" y="2918128"/>
            <a:ext cx="22760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 smtClean="0"/>
              <a:t>dlouhý den     krátký den</a:t>
            </a:r>
            <a:endParaRPr lang="cs-CZ" sz="1600" b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5837586" y="3030780"/>
            <a:ext cx="241553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 smtClean="0"/>
              <a:t>dlouhý den        krátký den</a:t>
            </a:r>
            <a:endParaRPr lang="cs-CZ" sz="1600" b="1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5885297" y="5408212"/>
            <a:ext cx="246202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 smtClean="0"/>
              <a:t>dlouhý den         krátký den</a:t>
            </a:r>
            <a:endParaRPr lang="cs-CZ" sz="1600" b="1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3142095" y="5344605"/>
            <a:ext cx="22760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smtClean="0"/>
              <a:t>krátký </a:t>
            </a:r>
            <a:r>
              <a:rPr lang="cs-CZ" sz="1600" b="1" dirty="0" smtClean="0"/>
              <a:t>den     dlouhý den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6178265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1176" y="229955"/>
            <a:ext cx="11226579" cy="1325563"/>
          </a:xfrm>
        </p:spPr>
        <p:txBody>
          <a:bodyPr>
            <a:noAutofit/>
          </a:bodyPr>
          <a:lstStyle/>
          <a:p>
            <a:pPr algn="ctr"/>
            <a:r>
              <a:rPr lang="cs-CZ" sz="3000" b="1" dirty="0" smtClean="0"/>
              <a:t>Jinan </a:t>
            </a:r>
            <a:r>
              <a:rPr lang="cs-CZ" sz="3000" b="1" dirty="0" err="1" smtClean="0"/>
              <a:t>dvoulaločnatý</a:t>
            </a:r>
            <a:r>
              <a:rPr lang="cs-CZ" sz="3000" b="1" dirty="0" smtClean="0"/>
              <a:t> (</a:t>
            </a:r>
            <a:r>
              <a:rPr lang="cs-CZ" sz="3000" b="1" i="1" dirty="0" smtClean="0"/>
              <a:t>Ginkgo </a:t>
            </a:r>
            <a:r>
              <a:rPr lang="cs-CZ" sz="3000" b="1" i="1" dirty="0" err="1" smtClean="0"/>
              <a:t>biloba</a:t>
            </a:r>
            <a:r>
              <a:rPr lang="cs-CZ" sz="3000" b="1" i="1" dirty="0" smtClean="0"/>
              <a:t> </a:t>
            </a:r>
            <a:r>
              <a:rPr lang="cs-CZ" sz="3000" b="1" dirty="0" smtClean="0"/>
              <a:t>– vlevo) a platan javorolistý (</a:t>
            </a:r>
            <a:r>
              <a:rPr lang="cs-CZ" sz="3000" b="1" i="1" dirty="0" err="1" smtClean="0"/>
              <a:t>Platannus</a:t>
            </a:r>
            <a:r>
              <a:rPr lang="cs-CZ" sz="3000" b="1" i="1" dirty="0" smtClean="0"/>
              <a:t> </a:t>
            </a:r>
            <a:r>
              <a:rPr lang="cs-CZ" sz="3000" b="1" i="1" dirty="0" err="1" smtClean="0"/>
              <a:t>hispanica</a:t>
            </a:r>
            <a:r>
              <a:rPr lang="cs-CZ" sz="3000" b="1" dirty="0" smtClean="0"/>
              <a:t>) u nás dobře prospívají, ale nejsou schopny rozmnožování.</a:t>
            </a:r>
            <a:endParaRPr lang="cs-CZ" sz="3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42" y="1491905"/>
            <a:ext cx="11674741" cy="521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564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22251"/>
            <a:ext cx="10515600" cy="806450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Jak světlo vnímají rostliny ?</a:t>
            </a:r>
            <a:endParaRPr lang="cs-CZ" sz="3800" b="1" dirty="0"/>
          </a:p>
        </p:txBody>
      </p:sp>
      <p:pic>
        <p:nvPicPr>
          <p:cNvPr id="13314" name="Picture 2" descr="Co je to světlo a jak ho vnímají rostliny ? - LedMeGro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13" y="1028701"/>
            <a:ext cx="11470574" cy="558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176791" y="1168848"/>
            <a:ext cx="1789044" cy="7712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dirty="0" smtClean="0"/>
              <a:t>Ultrafialové</a:t>
            </a:r>
          </a:p>
          <a:p>
            <a:pPr algn="ctr"/>
            <a:r>
              <a:rPr lang="cs-CZ" sz="2200" dirty="0" smtClean="0"/>
              <a:t>záření</a:t>
            </a:r>
            <a:endParaRPr lang="cs-CZ" sz="2200" dirty="0"/>
          </a:p>
        </p:txBody>
      </p:sp>
      <p:sp>
        <p:nvSpPr>
          <p:cNvPr id="5" name="Obdélník 4"/>
          <p:cNvSpPr/>
          <p:nvPr/>
        </p:nvSpPr>
        <p:spPr>
          <a:xfrm>
            <a:off x="9256638" y="1122467"/>
            <a:ext cx="1779769" cy="8574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dirty="0" smtClean="0"/>
              <a:t>Infračervené</a:t>
            </a:r>
          </a:p>
          <a:p>
            <a:pPr algn="ctr"/>
            <a:r>
              <a:rPr lang="cs-CZ" sz="2200" dirty="0" smtClean="0"/>
              <a:t>záření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00348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564082" y="498764"/>
            <a:ext cx="3314700" cy="237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570178" y="736508"/>
            <a:ext cx="2306366" cy="32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569396" y="607173"/>
            <a:ext cx="6001563" cy="4182796"/>
            <a:chOff x="2639000" y="394854"/>
            <a:chExt cx="6001563" cy="4182796"/>
          </a:xfrm>
        </p:grpSpPr>
        <p:pic>
          <p:nvPicPr>
            <p:cNvPr id="1026" name="Picture 2" descr="SouvisejÃ­cÃ­ obrÃ¡zek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000" y="394854"/>
              <a:ext cx="6001563" cy="417285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" name="TextovéPole 1"/>
            <p:cNvSpPr txBox="1"/>
            <p:nvPr/>
          </p:nvSpPr>
          <p:spPr>
            <a:xfrm>
              <a:off x="4925291" y="4208318"/>
              <a:ext cx="14027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vlnová délka</a:t>
              </a:r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 rot="16200000">
              <a:off x="1647763" y="1945041"/>
              <a:ext cx="235180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/>
                <a:t>ú</a:t>
              </a:r>
              <a:r>
                <a:rPr lang="cs-CZ" dirty="0" smtClean="0"/>
                <a:t>činnost fotosyntézy</a:t>
              </a:r>
              <a:endParaRPr lang="cs-CZ" dirty="0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3564084" y="498764"/>
              <a:ext cx="3314700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3570180" y="773084"/>
              <a:ext cx="2306366" cy="324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2" name="Přímá spojnice 11"/>
          <p:cNvCxnSpPr/>
          <p:nvPr/>
        </p:nvCxnSpPr>
        <p:spPr>
          <a:xfrm flipH="1">
            <a:off x="2414202" y="703354"/>
            <a:ext cx="48768" cy="4947126"/>
          </a:xfrm>
          <a:prstGeom prst="line">
            <a:avLst/>
          </a:prstGeom>
          <a:ln w="34925"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220156" y="4862544"/>
            <a:ext cx="202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7030A0"/>
                </a:solidFill>
              </a:rPr>
              <a:t>Ultrafialové záření</a:t>
            </a:r>
          </a:p>
          <a:p>
            <a:pPr algn="ctr"/>
            <a:r>
              <a:rPr lang="cs-CZ" b="1" dirty="0" smtClean="0">
                <a:solidFill>
                  <a:srgbClr val="7030A0"/>
                </a:solidFill>
              </a:rPr>
              <a:t>(3-400 </a:t>
            </a:r>
            <a:r>
              <a:rPr lang="cs-CZ" b="1" dirty="0" err="1" smtClean="0">
                <a:solidFill>
                  <a:srgbClr val="7030A0"/>
                </a:solidFill>
              </a:rPr>
              <a:t>nm</a:t>
            </a:r>
            <a:r>
              <a:rPr lang="cs-CZ" b="1" dirty="0" smtClean="0">
                <a:solidFill>
                  <a:srgbClr val="7030A0"/>
                </a:solidFill>
              </a:rPr>
              <a:t>)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753001" y="4758937"/>
            <a:ext cx="24104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00B050"/>
                </a:solidFill>
              </a:rPr>
              <a:t>Viditelné </a:t>
            </a:r>
          </a:p>
          <a:p>
            <a:r>
              <a:rPr lang="cs-CZ" b="1" dirty="0" smtClean="0">
                <a:solidFill>
                  <a:srgbClr val="00B050"/>
                </a:solidFill>
              </a:rPr>
              <a:t>= fotosynteticky aktivní</a:t>
            </a:r>
          </a:p>
          <a:p>
            <a:r>
              <a:rPr lang="cs-CZ" b="1" dirty="0" smtClean="0">
                <a:solidFill>
                  <a:srgbClr val="00B050"/>
                </a:solidFill>
              </a:rPr>
              <a:t>FAR / PAR</a:t>
            </a:r>
          </a:p>
          <a:p>
            <a:r>
              <a:rPr lang="cs-CZ" b="1" dirty="0" smtClean="0">
                <a:solidFill>
                  <a:srgbClr val="00B050"/>
                </a:solidFill>
              </a:rPr>
              <a:t>(ca 400-700 </a:t>
            </a:r>
            <a:r>
              <a:rPr lang="cs-CZ" b="1" dirty="0" err="1" smtClean="0">
                <a:solidFill>
                  <a:srgbClr val="00B050"/>
                </a:solidFill>
              </a:rPr>
              <a:t>nm</a:t>
            </a:r>
            <a:r>
              <a:rPr lang="cs-CZ" b="1" dirty="0" smtClean="0">
                <a:solidFill>
                  <a:srgbClr val="00B050"/>
                </a:solidFill>
              </a:rPr>
              <a:t>)</a:t>
            </a:r>
            <a:endParaRPr lang="cs-CZ" b="1" dirty="0">
              <a:solidFill>
                <a:srgbClr val="00B050"/>
              </a:solidFill>
            </a:endParaRPr>
          </a:p>
        </p:txBody>
      </p:sp>
      <p:cxnSp>
        <p:nvCxnSpPr>
          <p:cNvPr id="16" name="Přímá spojnice 15"/>
          <p:cNvCxnSpPr/>
          <p:nvPr/>
        </p:nvCxnSpPr>
        <p:spPr>
          <a:xfrm flipH="1">
            <a:off x="5349158" y="718342"/>
            <a:ext cx="40086" cy="5127844"/>
          </a:xfrm>
          <a:prstGeom prst="line">
            <a:avLst/>
          </a:prstGeom>
          <a:ln w="34925"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 17"/>
          <p:cNvSpPr/>
          <p:nvPr/>
        </p:nvSpPr>
        <p:spPr>
          <a:xfrm>
            <a:off x="5574998" y="4737042"/>
            <a:ext cx="2307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Infračervené</a:t>
            </a:r>
            <a:r>
              <a:rPr lang="cs-CZ" dirty="0" smtClean="0"/>
              <a:t> = tepelné</a:t>
            </a:r>
          </a:p>
          <a:p>
            <a:r>
              <a:rPr lang="cs-CZ" dirty="0" smtClean="0"/>
              <a:t>(</a:t>
            </a:r>
            <a:r>
              <a:rPr lang="pt-BR" dirty="0" smtClean="0"/>
              <a:t>760 </a:t>
            </a:r>
            <a:r>
              <a:rPr lang="pt-BR" dirty="0"/>
              <a:t>nm – 400 </a:t>
            </a:r>
            <a:r>
              <a:rPr lang="pt-BR" dirty="0" smtClean="0"/>
              <a:t>um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6315458" y="1609344"/>
            <a:ext cx="451518" cy="209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 rot="16200000">
            <a:off x="5145024" y="2316480"/>
            <a:ext cx="263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Nevyužitelné rostlinami?</a:t>
            </a:r>
            <a:endParaRPr lang="cs-CZ" dirty="0"/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174" y="539174"/>
            <a:ext cx="3733739" cy="2683625"/>
          </a:xfrm>
          <a:prstGeom prst="rect">
            <a:avLst/>
          </a:prstGeom>
        </p:spPr>
      </p:pic>
      <p:sp>
        <p:nvSpPr>
          <p:cNvPr id="26" name="TextovéPole 25"/>
          <p:cNvSpPr txBox="1"/>
          <p:nvPr/>
        </p:nvSpPr>
        <p:spPr>
          <a:xfrm>
            <a:off x="0" y="-47787"/>
            <a:ext cx="8113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Teoretická účinnost fotosyntézy (kdyby každá rostlina využívala všechna barviva)</a:t>
            </a:r>
            <a:endParaRPr lang="cs-CZ" sz="20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8305379" y="17538"/>
            <a:ext cx="3542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Reálná účinnost u většiny rostlin</a:t>
            </a:r>
            <a:endParaRPr lang="cs-CZ" sz="2000" dirty="0"/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821" y="3868606"/>
            <a:ext cx="2430756" cy="1561001"/>
          </a:xfrm>
          <a:prstGeom prst="rect">
            <a:avLst/>
          </a:prstGeom>
        </p:spPr>
      </p:pic>
      <p:pic>
        <p:nvPicPr>
          <p:cNvPr id="1024" name="Obrázek 1023"/>
          <p:cNvPicPr>
            <a:picLocks noChangeAspect="1"/>
          </p:cNvPicPr>
          <p:nvPr/>
        </p:nvPicPr>
        <p:blipFill rotWithShape="1">
          <a:blip r:embed="rId5"/>
          <a:srcRect b="52364"/>
          <a:stretch/>
        </p:blipFill>
        <p:spPr>
          <a:xfrm>
            <a:off x="0" y="6075414"/>
            <a:ext cx="12192000" cy="70619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9084" y="6112725"/>
            <a:ext cx="1212291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474747"/>
                </a:solidFill>
                <a:latin typeface="Arial" panose="020B0604020202020204" pitchFamily="34" charset="0"/>
              </a:rPr>
              <a:t>Akční spektrum je graf míry biologické účinnosti vynesený proti vlnové délce světla. Souvisí s absorpčním spektrem v mnoha systémech. Matematicky popisuje převrácené množství světla potřebné k vyvolání konstantní odezvy.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174" y="3382542"/>
            <a:ext cx="3561540" cy="269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3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0688" y="-70485"/>
            <a:ext cx="117530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>
              <a:solidFill>
                <a:srgbClr val="FF0000"/>
              </a:solidFill>
            </a:endParaRPr>
          </a:p>
          <a:p>
            <a:endParaRPr lang="cs-CZ" dirty="0"/>
          </a:p>
          <a:p>
            <a:endParaRPr lang="cs-CZ" dirty="0" smtClean="0"/>
          </a:p>
          <a:p>
            <a:r>
              <a:rPr lang="cs-CZ" sz="2200" dirty="0" smtClean="0"/>
              <a:t>Umožňuje </a:t>
            </a:r>
            <a:r>
              <a:rPr lang="cs-CZ" sz="2200" b="1" dirty="0" smtClean="0"/>
              <a:t>vznik vitamínu D</a:t>
            </a:r>
            <a:r>
              <a:rPr lang="cs-CZ" sz="2200" dirty="0" smtClean="0"/>
              <a:t>, ale </a:t>
            </a:r>
            <a:r>
              <a:rPr lang="cs-CZ" sz="2200" b="1" dirty="0" smtClean="0"/>
              <a:t>pro terestrické organismy je škodlivé</a:t>
            </a:r>
            <a:r>
              <a:rPr lang="cs-CZ" sz="2200" dirty="0"/>
              <a:t> </a:t>
            </a:r>
            <a:r>
              <a:rPr lang="cs-CZ" sz="2200" dirty="0" smtClean="0"/>
              <a:t>! Adaptace na UV záření jsou staré a do značné míry šlo o jednoho z </a:t>
            </a:r>
            <a:r>
              <a:rPr lang="cs-CZ" sz="2200" b="1" dirty="0" smtClean="0"/>
              <a:t>hlavních hybatelů evoluce</a:t>
            </a:r>
            <a:r>
              <a:rPr lang="cs-CZ" sz="2200" dirty="0" smtClean="0"/>
              <a:t>. Na jeho současný nárůst kvůli </a:t>
            </a:r>
            <a:r>
              <a:rPr lang="cs-CZ" sz="2200" dirty="0"/>
              <a:t>ztenčení ozonové </a:t>
            </a:r>
            <a:r>
              <a:rPr lang="cs-CZ" sz="2200" dirty="0" smtClean="0"/>
              <a:t>vrstvy už ale v řadě případů stávající </a:t>
            </a:r>
            <a:r>
              <a:rPr lang="cs-CZ" sz="2200" b="1" dirty="0" smtClean="0"/>
              <a:t>adaptace nestačí a vznikají mutace a nádory. </a:t>
            </a:r>
          </a:p>
          <a:p>
            <a:endParaRPr lang="cs-CZ" sz="2200" b="1" dirty="0"/>
          </a:p>
          <a:p>
            <a:r>
              <a:rPr lang="cs-CZ" sz="2200" b="1" dirty="0" smtClean="0"/>
              <a:t>Přirozeně je zvýšené množství UV záření  horách a v polárních (arktických) oblastech</a:t>
            </a:r>
            <a:r>
              <a:rPr lang="cs-CZ" sz="2200" dirty="0" smtClean="0"/>
              <a:t>, kde jsou taky adaptace na UV záření nejvýraznější. Jde hlavně o: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sz="2200" b="1" dirty="0" smtClean="0"/>
              <a:t>ochlupení </a:t>
            </a:r>
            <a:r>
              <a:rPr lang="cs-CZ" sz="2200" dirty="0" smtClean="0"/>
              <a:t>(u rostlin i živočichů)</a:t>
            </a:r>
          </a:p>
          <a:p>
            <a:pPr marL="285750" indent="-285750">
              <a:buFontTx/>
              <a:buChar char="-"/>
            </a:pPr>
            <a:r>
              <a:rPr lang="cs-CZ" sz="2200" b="1" dirty="0"/>
              <a:t>b</a:t>
            </a:r>
            <a:r>
              <a:rPr lang="cs-CZ" sz="2200" b="1" dirty="0" smtClean="0"/>
              <a:t>arviva</a:t>
            </a:r>
            <a:r>
              <a:rPr lang="cs-CZ" sz="2200" dirty="0" smtClean="0"/>
              <a:t>, která absorbují UV záření (</a:t>
            </a:r>
            <a:r>
              <a:rPr lang="cs-CZ" sz="2200" b="1" dirty="0" smtClean="0"/>
              <a:t>u rostlin </a:t>
            </a:r>
            <a:r>
              <a:rPr lang="cs-CZ" sz="2200" b="1" dirty="0" err="1" smtClean="0"/>
              <a:t>anthokyany</a:t>
            </a:r>
            <a:r>
              <a:rPr lang="cs-CZ" sz="2200" dirty="0" smtClean="0"/>
              <a:t>, u živočichů </a:t>
            </a:r>
            <a:r>
              <a:rPr lang="cs-CZ" sz="2200" b="1" dirty="0" smtClean="0"/>
              <a:t>kožní a oční barviva</a:t>
            </a:r>
            <a:r>
              <a:rPr lang="cs-CZ" sz="2200" dirty="0" smtClean="0"/>
              <a:t>)</a:t>
            </a:r>
          </a:p>
          <a:p>
            <a:endParaRPr lang="cs-CZ" sz="2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452" y="3590418"/>
            <a:ext cx="5020918" cy="318185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39" y="3590417"/>
            <a:ext cx="4991200" cy="31818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143375" y="133350"/>
            <a:ext cx="38903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800" dirty="0" smtClean="0"/>
              <a:t>Ultrafialové záření</a:t>
            </a:r>
            <a:endParaRPr lang="cs-CZ" sz="3800" dirty="0"/>
          </a:p>
        </p:txBody>
      </p:sp>
    </p:spTree>
    <p:extLst>
      <p:ext uri="{BB962C8B-B14F-4D97-AF65-F5344CB8AC3E}">
        <p14:creationId xmlns:p14="http://schemas.microsoft.com/office/powerpoint/2010/main" val="291692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8601" y="766286"/>
            <a:ext cx="11706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0" dirty="0" smtClean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Antokyany</a:t>
            </a:r>
            <a:r>
              <a:rPr lang="cs-CZ" b="0" i="0" dirty="0" smtClean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mají značné rozšíření v přírodě. Zbarvují např. </a:t>
            </a:r>
            <a:r>
              <a:rPr lang="cs-CZ" b="1" i="0" dirty="0" smtClean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modře květy pomněnek, červeně květy máků či růží</a:t>
            </a:r>
            <a:r>
              <a:rPr lang="cs-CZ" b="0" i="0" dirty="0" smtClean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 dále jsou obsaženy v mnohých plodech (</a:t>
            </a:r>
            <a:r>
              <a:rPr lang="cs-CZ" b="1" i="0" dirty="0" smtClean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ptačí zob</a:t>
            </a:r>
            <a:r>
              <a:rPr lang="cs-CZ" b="0" i="0" dirty="0" smtClean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 ...</a:t>
            </a:r>
          </a:p>
          <a:p>
            <a:r>
              <a:rPr lang="cs-CZ" b="0" i="0" dirty="0" smtClean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/>
            </a:r>
            <a:br>
              <a:rPr lang="cs-CZ" b="0" i="0" dirty="0" smtClean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933950" y="57150"/>
            <a:ext cx="23425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800" dirty="0" smtClean="0"/>
              <a:t>Antokyany</a:t>
            </a:r>
            <a:endParaRPr lang="cs-CZ" sz="3800" dirty="0"/>
          </a:p>
        </p:txBody>
      </p:sp>
      <p:pic>
        <p:nvPicPr>
          <p:cNvPr id="14338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462880"/>
            <a:ext cx="3666065" cy="274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Antokyany a jejich pozitivní vliv na zdraví | Jíme Jina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7" y="1481930"/>
            <a:ext cx="3629024" cy="274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Antokyany a jejich pozitivní vliv na zdraví | Jíme Jin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1500981"/>
            <a:ext cx="4124324" cy="274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Antokyany a jejich pozitivní vliv na zdraví | Jíme Jina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9" y="4333874"/>
            <a:ext cx="3627965" cy="23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Antokyany a jejich pozitivní vliv na zdraví | Jíme Jina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4333874"/>
            <a:ext cx="4124324" cy="241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undefin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7" y="4326730"/>
            <a:ext cx="3477981" cy="238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15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274" y="0"/>
            <a:ext cx="2612571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824210" y="5657671"/>
            <a:ext cx="1245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Obrázek: </a:t>
            </a:r>
            <a:r>
              <a:rPr lang="cs-CZ" dirty="0" err="1" smtClean="0"/>
              <a:t>Seuront</a:t>
            </a:r>
            <a:r>
              <a:rPr lang="cs-CZ" dirty="0" smtClean="0"/>
              <a:t> et al. 2018 </a:t>
            </a:r>
          </a:p>
          <a:p>
            <a:r>
              <a:rPr lang="cs-CZ" i="1" dirty="0" smtClean="0"/>
              <a:t>J Moll Stud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7912" y="916028"/>
            <a:ext cx="748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Zdrojem je </a:t>
            </a:r>
            <a:r>
              <a:rPr lang="cs-CZ" sz="2400" b="1" dirty="0"/>
              <a:t>S</a:t>
            </a:r>
            <a:r>
              <a:rPr lang="cs-CZ" sz="2400" b="1" dirty="0" smtClean="0"/>
              <a:t>lunce</a:t>
            </a:r>
            <a:r>
              <a:rPr lang="cs-CZ" sz="2400" dirty="0" smtClean="0"/>
              <a:t>, ale i  </a:t>
            </a:r>
            <a:r>
              <a:rPr lang="cs-CZ" sz="2400" b="1" dirty="0" smtClean="0"/>
              <a:t>geotermální teplo</a:t>
            </a:r>
            <a:r>
              <a:rPr lang="cs-CZ" sz="2400" dirty="0" smtClean="0"/>
              <a:t>, </a:t>
            </a:r>
            <a:r>
              <a:rPr lang="cs-CZ" sz="2400" b="1" dirty="0" smtClean="0"/>
              <a:t>antropogenní teplo, živočišné teplo </a:t>
            </a:r>
            <a:r>
              <a:rPr lang="cs-CZ" sz="2400" dirty="0" smtClean="0"/>
              <a:t>a </a:t>
            </a:r>
            <a:r>
              <a:rPr lang="cs-CZ" sz="2400" b="1" dirty="0" smtClean="0"/>
              <a:t>teplo </a:t>
            </a:r>
            <a:r>
              <a:rPr lang="cs-CZ" sz="2400" dirty="0" smtClean="0"/>
              <a:t>vznikající při rozkladu (</a:t>
            </a:r>
            <a:r>
              <a:rPr lang="cs-CZ" sz="2400" b="1" dirty="0" smtClean="0"/>
              <a:t>dekompozici</a:t>
            </a:r>
            <a:r>
              <a:rPr lang="cs-CZ" sz="2400" dirty="0" smtClean="0"/>
              <a:t>) organické hmoty.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23825" y="5283152"/>
            <a:ext cx="77914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Teplo vyzařuje i z objektů, moderními metodami je lze snímat (infračervené kamery) a využívat v ekologii pro měření teplotních podmínek a to jak na velké škále (metody </a:t>
            </a:r>
            <a:r>
              <a:rPr lang="cs-CZ" sz="2200" b="1" dirty="0" smtClean="0"/>
              <a:t>dálkového průzkumu Země</a:t>
            </a:r>
            <a:r>
              <a:rPr lang="cs-CZ" sz="2200" dirty="0" smtClean="0"/>
              <a:t>) i na malé škále (</a:t>
            </a:r>
            <a:r>
              <a:rPr lang="cs-CZ" sz="2200" b="1" dirty="0" err="1" smtClean="0"/>
              <a:t>mikrostanovištní</a:t>
            </a:r>
            <a:r>
              <a:rPr lang="cs-CZ" sz="2200" b="1" dirty="0" smtClean="0"/>
              <a:t> heterogenita</a:t>
            </a:r>
            <a:r>
              <a:rPr lang="cs-CZ" sz="2200" dirty="0" smtClean="0"/>
              <a:t>).</a:t>
            </a:r>
            <a:endParaRPr lang="cs-CZ" sz="2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895350" y="133350"/>
            <a:ext cx="590180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800" dirty="0" smtClean="0"/>
              <a:t>Infračervené (tepelné) záření</a:t>
            </a:r>
            <a:endParaRPr lang="cs-CZ" sz="3800" dirty="0"/>
          </a:p>
        </p:txBody>
      </p:sp>
      <p:pic>
        <p:nvPicPr>
          <p:cNvPr id="17410" name="Picture 2" descr="Rozklad Rozkladajúce Sa Zviera - Obrázok zdarma na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38" y="2220226"/>
            <a:ext cx="2698587" cy="295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13" y="2248725"/>
            <a:ext cx="4393286" cy="292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01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Jaké jsou zdroje tepelné energie na Zemi ?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1497" y="1825624"/>
            <a:ext cx="6281530" cy="4351338"/>
          </a:xfrm>
        </p:spPr>
        <p:txBody>
          <a:bodyPr/>
          <a:lstStyle/>
          <a:p>
            <a:r>
              <a:rPr lang="cs-CZ" b="1" dirty="0" smtClean="0"/>
              <a:t>Sluneční záření </a:t>
            </a:r>
          </a:p>
          <a:p>
            <a:r>
              <a:rPr lang="cs-CZ" b="1" dirty="0" smtClean="0"/>
              <a:t>Geotermální teplo</a:t>
            </a:r>
          </a:p>
          <a:p>
            <a:r>
              <a:rPr lang="cs-CZ" b="1" dirty="0" smtClean="0"/>
              <a:t>Antropogenní teplo</a:t>
            </a:r>
          </a:p>
          <a:p>
            <a:r>
              <a:rPr lang="cs-CZ" b="1" dirty="0" smtClean="0"/>
              <a:t>Živočišné teplo </a:t>
            </a:r>
            <a:endParaRPr lang="cs-CZ" b="1" dirty="0"/>
          </a:p>
          <a:p>
            <a:r>
              <a:rPr lang="cs-CZ" b="1" dirty="0" smtClean="0"/>
              <a:t>Teplo vznikající při dekompozici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252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5722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Sluneční záření – viz předchozí přednášky</a:t>
            </a:r>
            <a:endParaRPr lang="cs-CZ" b="1" dirty="0"/>
          </a:p>
        </p:txBody>
      </p:sp>
      <p:pic>
        <p:nvPicPr>
          <p:cNvPr id="4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979" y="836617"/>
            <a:ext cx="8484041" cy="596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71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2401"/>
            <a:ext cx="10515600" cy="745959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Srovnání klimatických charakteristik vybraných biomů</a:t>
            </a:r>
            <a:endParaRPr lang="cs-CZ" sz="36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00" y="1402689"/>
            <a:ext cx="1709126" cy="241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55" y="1394668"/>
            <a:ext cx="1692442" cy="238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68444" y="1010653"/>
            <a:ext cx="16763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/>
              <a:t>Tropický deštný les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293897" y="970548"/>
            <a:ext cx="7284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dirty="0" smtClean="0"/>
              <a:t>Savana</a:t>
            </a:r>
            <a:endParaRPr lang="cs-CZ" sz="1500" dirty="0"/>
          </a:p>
        </p:txBody>
      </p:sp>
      <p:pic>
        <p:nvPicPr>
          <p:cNvPr id="8" name="Picture 1028">
            <a:extLst>
              <a:ext uri="{FF2B5EF4-FFF2-40B4-BE49-F238E27FC236}">
                <a16:creationId xmlns:a16="http://schemas.microsoft.com/office/drawing/2014/main" id="{29771C36-8A6C-1F04-3666-8A3128C6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61" y="1402689"/>
            <a:ext cx="1708485" cy="240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438398" y="1002633"/>
            <a:ext cx="20694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/>
              <a:t>Tropický sezónní les</a:t>
            </a:r>
            <a:endParaRPr lang="cs-CZ" sz="15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737" y="1394668"/>
            <a:ext cx="1745699" cy="242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994356" y="938464"/>
            <a:ext cx="17842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dirty="0" smtClean="0"/>
              <a:t>Lesy mírného pásma</a:t>
            </a:r>
            <a:endParaRPr lang="cs-CZ" sz="1500" dirty="0"/>
          </a:p>
        </p:txBody>
      </p:sp>
      <p:pic>
        <p:nvPicPr>
          <p:cNvPr id="12" name="Picture 10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979" y="1333817"/>
            <a:ext cx="1749542" cy="248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9881936" y="898359"/>
            <a:ext cx="6210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dirty="0" smtClean="0"/>
              <a:t>Poušť</a:t>
            </a:r>
            <a:endParaRPr lang="cs-CZ" sz="15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98" y="3946238"/>
            <a:ext cx="1634728" cy="243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802107" y="6424862"/>
            <a:ext cx="5769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dirty="0" smtClean="0"/>
              <a:t>Stepi</a:t>
            </a:r>
            <a:endParaRPr lang="cs-CZ" sz="15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959" y="3978383"/>
            <a:ext cx="1679987" cy="243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2687060" y="6408822"/>
            <a:ext cx="13798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dirty="0" err="1" smtClean="0"/>
              <a:t>Tvrdolistý</a:t>
            </a:r>
            <a:r>
              <a:rPr lang="cs-CZ" sz="1500" dirty="0" smtClean="0"/>
              <a:t> biom</a:t>
            </a:r>
            <a:endParaRPr lang="cs-CZ" sz="15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102" y="3946238"/>
            <a:ext cx="1651095" cy="246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5382940" y="6393942"/>
            <a:ext cx="5780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dirty="0" smtClean="0"/>
              <a:t>Tajga</a:t>
            </a:r>
            <a:endParaRPr lang="cs-CZ" sz="15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501" y="3978383"/>
            <a:ext cx="1641935" cy="240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7227954" y="6392780"/>
            <a:ext cx="14142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dirty="0" smtClean="0"/>
              <a:t>Tundra - Aljaška</a:t>
            </a:r>
            <a:endParaRPr lang="cs-CZ" sz="1500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576" y="4050631"/>
            <a:ext cx="1665945" cy="233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9666351" y="6416844"/>
            <a:ext cx="14157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dirty="0" smtClean="0"/>
              <a:t>Tundra - Norsko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294704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8400"/>
            <a:ext cx="10515600" cy="1042256"/>
          </a:xfrm>
        </p:spPr>
        <p:txBody>
          <a:bodyPr/>
          <a:lstStyle/>
          <a:p>
            <a:pPr algn="ctr"/>
            <a:r>
              <a:rPr lang="cs-CZ" b="1" dirty="0" smtClean="0"/>
              <a:t>G</a:t>
            </a:r>
            <a:r>
              <a:rPr lang="cs-CZ" sz="4000" b="1" dirty="0" smtClean="0"/>
              <a:t>eoter</a:t>
            </a:r>
            <a:r>
              <a:rPr lang="cs-CZ" b="1" dirty="0" smtClean="0"/>
              <a:t>mální energie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9857" y="1213373"/>
            <a:ext cx="11497586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Geotermální energie</a:t>
            </a:r>
            <a:r>
              <a:rPr lang="cs-CZ" dirty="0"/>
              <a:t> je tepelná energie </a:t>
            </a:r>
            <a:r>
              <a:rPr lang="cs-CZ" b="1" dirty="0"/>
              <a:t>extrahovaná ze zemské kůry</a:t>
            </a:r>
            <a:r>
              <a:rPr lang="cs-CZ" dirty="0"/>
              <a:t>. Kombinuje energii z </a:t>
            </a:r>
            <a:r>
              <a:rPr lang="cs-CZ" b="1" dirty="0"/>
              <a:t>formování planety a z radioaktivního rozpadu</a:t>
            </a:r>
            <a:r>
              <a:rPr lang="cs-CZ" dirty="0"/>
              <a:t>. Geotermální energie byla po tisíciletí využívána jako zdroj tepla a/nebo elektrické energie.</a:t>
            </a:r>
          </a:p>
          <a:p>
            <a:endParaRPr lang="cs-CZ" dirty="0"/>
          </a:p>
        </p:txBody>
      </p:sp>
      <p:pic>
        <p:nvPicPr>
          <p:cNvPr id="4" name="Picture 2" descr="Why You Should Care About Geothermal Energy | Axiom Engineering 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3" y="2997641"/>
            <a:ext cx="5508335" cy="350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eothermal Energy - Advantages, Disadvantages &amp; U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932" y="2997641"/>
            <a:ext cx="5608511" cy="350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49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8393"/>
            <a:ext cx="10515600" cy="85142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Geotermální energie</a:t>
            </a:r>
            <a:endParaRPr lang="cs-CZ" sz="4000" b="1" dirty="0"/>
          </a:p>
        </p:txBody>
      </p:sp>
      <p:pic>
        <p:nvPicPr>
          <p:cNvPr id="8202" name="Picture 10" descr="OPINION: Geothermal Energy Better Than Site C - Rossland Telegrap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85" y="1479272"/>
            <a:ext cx="5753293" cy="382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Geothermal Energy | Climate Solutions | Kids Fight Climate Ch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12" y="1479272"/>
            <a:ext cx="5730556" cy="382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8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10686"/>
            <a:ext cx="10515600" cy="867327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Antropogenní energie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65475"/>
            <a:ext cx="10515600" cy="51114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A</a:t>
            </a:r>
            <a:r>
              <a:rPr lang="en-US" dirty="0" err="1" smtClean="0"/>
              <a:t>ntropogen</a:t>
            </a:r>
            <a:r>
              <a:rPr lang="cs-CZ" dirty="0" smtClean="0"/>
              <a:t>ní</a:t>
            </a:r>
            <a:r>
              <a:rPr lang="en-US" dirty="0" smtClean="0"/>
              <a:t> </a:t>
            </a:r>
            <a:r>
              <a:rPr lang="en-US" dirty="0" err="1" smtClean="0"/>
              <a:t>emis</a:t>
            </a:r>
            <a:r>
              <a:rPr lang="cs-CZ" dirty="0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cs-CZ" dirty="0" smtClean="0"/>
              <a:t>l</a:t>
            </a:r>
            <a:r>
              <a:rPr lang="en-US" dirty="0" err="1" smtClean="0"/>
              <a:t>lutant</a:t>
            </a:r>
            <a:r>
              <a:rPr lang="cs-CZ" dirty="0" smtClean="0"/>
              <a:t>ů</a:t>
            </a:r>
            <a:r>
              <a:rPr lang="en-US" dirty="0" smtClean="0"/>
              <a:t>, </a:t>
            </a:r>
            <a:r>
              <a:rPr lang="cs-CZ" dirty="0" smtClean="0"/>
              <a:t>jako jsou </a:t>
            </a:r>
            <a:r>
              <a:rPr lang="cs-CZ" b="1" dirty="0" smtClean="0"/>
              <a:t>skleníkové plyny a aerosoly významně a rychle mění funkce ekosystémů</a:t>
            </a:r>
            <a:r>
              <a:rPr lang="cs-CZ" dirty="0" smtClean="0"/>
              <a:t>.</a:t>
            </a:r>
            <a:r>
              <a:rPr lang="en-US" dirty="0" smtClean="0"/>
              <a:t> </a:t>
            </a:r>
            <a:r>
              <a:rPr lang="en-US" dirty="0" err="1" smtClean="0"/>
              <a:t>Emis</a:t>
            </a:r>
            <a:r>
              <a:rPr lang="cs-CZ" dirty="0" smtClean="0"/>
              <a:t>e skleníkových plynů mají velký význam jako </a:t>
            </a:r>
            <a:r>
              <a:rPr lang="cs-CZ" b="1" dirty="0" smtClean="0"/>
              <a:t>příčina antropogenní změny klimatu</a:t>
            </a:r>
            <a:r>
              <a:rPr lang="cs-CZ" dirty="0" smtClean="0"/>
              <a:t>. </a:t>
            </a:r>
          </a:p>
          <a:p>
            <a:pPr marL="0" indent="0">
              <a:buNone/>
            </a:pPr>
            <a:r>
              <a:rPr lang="cs-CZ" dirty="0" smtClean="0"/>
              <a:t>Na životní prostředí však mají vliv všechny zdroje a druhy energie.</a:t>
            </a:r>
          </a:p>
          <a:p>
            <a:pPr marL="0" indent="0">
              <a:buNone/>
            </a:pPr>
            <a:r>
              <a:rPr lang="cs-CZ" dirty="0" smtClean="0"/>
              <a:t>Antropogenní znečištění </a:t>
            </a:r>
            <a:r>
              <a:rPr lang="cs-CZ" dirty="0"/>
              <a:t>vzniká </a:t>
            </a:r>
            <a:r>
              <a:rPr lang="cs-CZ" b="1" dirty="0"/>
              <a:t>v důsledku odlesňování, spalování fosilních paliv, vypouštění z průmyslu, hnojiv a pesticidů </a:t>
            </a:r>
            <a:r>
              <a:rPr lang="cs-CZ" dirty="0"/>
              <a:t>atd.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Hlavní </a:t>
            </a:r>
            <a:r>
              <a:rPr lang="cs-CZ" dirty="0"/>
              <a:t>antropogenní znečišťující látky přítomné v ovzduší vznikají při </a:t>
            </a:r>
            <a:r>
              <a:rPr lang="cs-CZ" b="1" dirty="0"/>
              <a:t>spalování fosilních paliv</a:t>
            </a:r>
            <a:r>
              <a:rPr lang="cs-CZ" dirty="0"/>
              <a:t>. </a:t>
            </a:r>
            <a:r>
              <a:rPr lang="cs-CZ" b="1" dirty="0"/>
              <a:t>J</a:t>
            </a:r>
            <a:r>
              <a:rPr lang="cs-CZ" b="1" dirty="0" smtClean="0"/>
              <a:t>sou to především tyto tři </a:t>
            </a:r>
            <a:r>
              <a:rPr lang="cs-CZ" b="1" dirty="0"/>
              <a:t>hlavní antropogenní zdroje </a:t>
            </a:r>
            <a:r>
              <a:rPr lang="cs-CZ" dirty="0"/>
              <a:t>plynných látek znečišťujících </a:t>
            </a:r>
            <a:r>
              <a:rPr lang="cs-CZ" dirty="0" smtClean="0"/>
              <a:t>ovzduší</a:t>
            </a:r>
            <a:r>
              <a:rPr lang="cs-CZ" b="1" dirty="0" smtClean="0"/>
              <a:t>: </a:t>
            </a:r>
          </a:p>
          <a:p>
            <a:r>
              <a:rPr lang="cs-CZ" dirty="0"/>
              <a:t>v</a:t>
            </a:r>
            <a:r>
              <a:rPr lang="cs-CZ" dirty="0" smtClean="0"/>
              <a:t>ýroba energie </a:t>
            </a:r>
          </a:p>
          <a:p>
            <a:r>
              <a:rPr lang="cs-CZ" dirty="0" smtClean="0"/>
              <a:t>průmysl  </a:t>
            </a:r>
          </a:p>
          <a:p>
            <a:r>
              <a:rPr lang="cs-CZ" dirty="0" smtClean="0"/>
              <a:t>doprava.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833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8395"/>
            <a:ext cx="10515600" cy="68444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Antropogenní </a:t>
            </a:r>
            <a:r>
              <a:rPr lang="cs-CZ" b="1" dirty="0"/>
              <a:t>změna klimatu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4338" name="Picture 2" descr="https://energyeducation.ca/wiki/images/thumb/9/90/203_co2-graph-021116.jpeg/800px-203_co2-graph-021116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562" y="842842"/>
            <a:ext cx="7709373" cy="481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86248" y="5819821"/>
            <a:ext cx="11664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Hladiny oxidu uhličitého za posledních 400 000 let zůstaly pod 300 </a:t>
            </a:r>
            <a:r>
              <a:rPr lang="cs-CZ" dirty="0" err="1" smtClean="0">
                <a:solidFill>
                  <a:srgbClr val="0645AD"/>
                </a:solidFill>
                <a:latin typeface="Arial" panose="020B0604020202020204" pitchFamily="34" charset="0"/>
              </a:rPr>
              <a:t>ppm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 a 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od 50. let 20. století do současnosti raketově vzrostly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Před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průmyslovou revolucí 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se klima dost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změnilo. Tyto změny 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byly ale 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přirozené,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současná změna klimatu je z velké části </a:t>
            </a:r>
            <a:r>
              <a:rPr lang="cs-CZ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antropogenní !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63203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0442"/>
            <a:ext cx="10515600" cy="875278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Šedesát let globálního oteplování</a:t>
            </a:r>
          </a:p>
        </p:txBody>
      </p:sp>
      <p:pic>
        <p:nvPicPr>
          <p:cNvPr id="15362" name="Picture 2" descr="https://energyeducation.ca/wiki/images/5/52/Climate-change-33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88" y="1025720"/>
            <a:ext cx="9862624" cy="554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3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8155"/>
            <a:ext cx="10515600" cy="1058158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Další důkazy o antropogenní změně klimatu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5759" y="1372399"/>
            <a:ext cx="11600953" cy="5251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/>
              <a:t>Z</a:t>
            </a:r>
            <a:r>
              <a:rPr lang="cs-CZ" sz="3200" dirty="0" smtClean="0"/>
              <a:t>natelné </a:t>
            </a:r>
            <a:r>
              <a:rPr lang="cs-CZ" sz="3200" dirty="0"/>
              <a:t>důkazy o antropogenní změně klimatu </a:t>
            </a:r>
            <a:r>
              <a:rPr lang="cs-CZ" sz="3200" dirty="0" smtClean="0"/>
              <a:t>jsou: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cs-CZ" b="1" dirty="0" smtClean="0"/>
              <a:t>celkové</a:t>
            </a:r>
            <a:r>
              <a:rPr lang="cs-CZ" b="1" dirty="0"/>
              <a:t> zvýšení hladiny </a:t>
            </a:r>
            <a:r>
              <a:rPr lang="cs-CZ" b="1" dirty="0" smtClean="0"/>
              <a:t>moří,                                                                                                      	nárůst teploty atmosféry                                                                                                                                                 	tání </a:t>
            </a:r>
            <a:r>
              <a:rPr lang="cs-CZ" b="1" dirty="0"/>
              <a:t>ledových příkrovů a ledovců, </a:t>
            </a:r>
            <a:r>
              <a:rPr lang="cs-CZ" b="1" dirty="0" smtClean="0"/>
              <a:t>                                                                                                      	zvýšené </a:t>
            </a:r>
            <a:r>
              <a:rPr lang="cs-CZ" b="1" dirty="0"/>
              <a:t>extrémní </a:t>
            </a:r>
            <a:r>
              <a:rPr lang="cs-CZ" b="1" dirty="0" smtClean="0"/>
              <a:t>události, jako jsou např. hurikány,                                                                   </a:t>
            </a:r>
          </a:p>
          <a:p>
            <a:pPr marL="0" indent="0">
              <a:buNone/>
            </a:pPr>
            <a:r>
              <a:rPr lang="cs-CZ" b="1" dirty="0" smtClean="0"/>
              <a:t>	okyselování oceánů                    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r>
              <a:rPr lang="cs-CZ" dirty="0"/>
              <a:t>  </a:t>
            </a:r>
            <a:r>
              <a:rPr lang="cs-CZ" dirty="0" smtClean="0"/>
              <a:t>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cs-CZ" sz="3200" dirty="0" smtClean="0"/>
              <a:t>Oceány </a:t>
            </a:r>
            <a:r>
              <a:rPr lang="cs-CZ" sz="3200" dirty="0"/>
              <a:t>přirozeně stoupají s táním ledovců a sněhové pokrývky, ale ve </a:t>
            </a:r>
            <a:r>
              <a:rPr lang="cs-CZ" sz="3200" b="1" dirty="0"/>
              <a:t>srovnání s minulým stoletím se tempo vzestupu v posledním desetiletí blíží </a:t>
            </a:r>
            <a:r>
              <a:rPr lang="cs-CZ" sz="3200" b="1" dirty="0" smtClean="0"/>
              <a:t>dvojnásobku</a:t>
            </a:r>
            <a:r>
              <a:rPr lang="cs-CZ" sz="3200" dirty="0"/>
              <a:t> </a:t>
            </a:r>
            <a:r>
              <a:rPr lang="cs-CZ" sz="3200" dirty="0" smtClean="0"/>
              <a:t>!</a:t>
            </a:r>
            <a:r>
              <a:rPr lang="cs-CZ" sz="3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599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1468" y="2379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Vzestup hladiny moří a oceánů a tání ledovců</a:t>
            </a:r>
            <a:endParaRPr lang="cs-CZ" sz="4000" b="1" dirty="0"/>
          </a:p>
        </p:txBody>
      </p:sp>
      <p:pic>
        <p:nvPicPr>
          <p:cNvPr id="25602" name="Picture 2" descr="Sea Level Ri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03" y="1670328"/>
            <a:ext cx="5456553" cy="413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 graph showing ice loss sea ice, ice shelves and land ice. Land ice loss contributes to SL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66" y="1563468"/>
            <a:ext cx="638173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81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922986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Vzestup hladiny moří </a:t>
            </a:r>
            <a:endParaRPr lang="cs-CZ" sz="4000" b="1" dirty="0"/>
          </a:p>
        </p:txBody>
      </p:sp>
      <p:pic>
        <p:nvPicPr>
          <p:cNvPr id="26626" name="Picture 2" descr="Defending Infrastructure Against Sea Level Rise - ASM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40" y="826935"/>
            <a:ext cx="5811519" cy="454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63" y="826935"/>
            <a:ext cx="5840437" cy="454814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55563" y="5581285"/>
            <a:ext cx="117941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474747"/>
                </a:solidFill>
                <a:latin typeface="Arial" panose="020B0604020202020204" pitchFamily="34" charset="0"/>
              </a:rPr>
              <a:t>Měření přílivu ukazují, že současný globální </a:t>
            </a:r>
            <a:r>
              <a:rPr lang="cs-CZ" b="1" dirty="0">
                <a:solidFill>
                  <a:srgbClr val="474747"/>
                </a:solidFill>
                <a:latin typeface="Arial" panose="020B0604020202020204" pitchFamily="34" charset="0"/>
              </a:rPr>
              <a:t>vzestup mořské hladiny začal v polovině 19. století</a:t>
            </a:r>
            <a:r>
              <a:rPr lang="cs-CZ" dirty="0">
                <a:solidFill>
                  <a:srgbClr val="474747"/>
                </a:solidFill>
                <a:latin typeface="Arial" panose="020B0604020202020204" pitchFamily="34" charset="0"/>
              </a:rPr>
              <a:t>. </a:t>
            </a:r>
            <a:r>
              <a:rPr lang="cs-CZ" dirty="0" smtClean="0">
                <a:solidFill>
                  <a:srgbClr val="474747"/>
                </a:solidFill>
                <a:latin typeface="Arial" panose="020B0604020202020204" pitchFamily="34" charset="0"/>
              </a:rPr>
              <a:t>Současná data </a:t>
            </a:r>
            <a:r>
              <a:rPr lang="cs-CZ" dirty="0">
                <a:solidFill>
                  <a:srgbClr val="474747"/>
                </a:solidFill>
                <a:latin typeface="Arial" panose="020B0604020202020204" pitchFamily="34" charset="0"/>
              </a:rPr>
              <a:t>ukazují, že i teplota povrchu oceánu mohla začít růst </a:t>
            </a:r>
            <a:r>
              <a:rPr lang="cs-CZ" dirty="0" smtClean="0">
                <a:solidFill>
                  <a:srgbClr val="474747"/>
                </a:solidFill>
                <a:latin typeface="Arial" panose="020B0604020202020204" pitchFamily="34" charset="0"/>
              </a:rPr>
              <a:t>této době. </a:t>
            </a:r>
            <a:r>
              <a:rPr lang="cs-CZ" dirty="0">
                <a:solidFill>
                  <a:srgbClr val="474747"/>
                </a:solidFill>
                <a:latin typeface="Arial" panose="020B0604020202020204" pitchFamily="34" charset="0"/>
              </a:rPr>
              <a:t>V</a:t>
            </a:r>
            <a:r>
              <a:rPr lang="cs-CZ" dirty="0" smtClean="0">
                <a:solidFill>
                  <a:srgbClr val="474747"/>
                </a:solidFill>
                <a:latin typeface="Arial" panose="020B0604020202020204" pitchFamily="34" charset="0"/>
              </a:rPr>
              <a:t>zestupem </a:t>
            </a:r>
            <a:r>
              <a:rPr lang="cs-CZ" dirty="0">
                <a:solidFill>
                  <a:srgbClr val="474747"/>
                </a:solidFill>
                <a:latin typeface="Arial" panose="020B0604020202020204" pitchFamily="34" charset="0"/>
              </a:rPr>
              <a:t>hladiny oceánů se myslí </a:t>
            </a:r>
            <a:r>
              <a:rPr lang="cs-CZ" b="1" dirty="0">
                <a:solidFill>
                  <a:srgbClr val="474747"/>
                </a:solidFill>
                <a:latin typeface="Arial" panose="020B0604020202020204" pitchFamily="34" charset="0"/>
              </a:rPr>
              <a:t>eustatická změna </a:t>
            </a:r>
            <a:r>
              <a:rPr lang="cs-CZ" dirty="0">
                <a:solidFill>
                  <a:srgbClr val="474747"/>
                </a:solidFill>
                <a:latin typeface="Arial" panose="020B0604020202020204" pitchFamily="34" charset="0"/>
              </a:rPr>
              <a:t>– globální růst průměrné hladiny moří </a:t>
            </a:r>
            <a:r>
              <a:rPr lang="cs-CZ" b="1" dirty="0">
                <a:solidFill>
                  <a:srgbClr val="474747"/>
                </a:solidFill>
                <a:latin typeface="Arial" panose="020B0604020202020204" pitchFamily="34" charset="0"/>
              </a:rPr>
              <a:t>v důsledku změn celkového objemu vody v oceánech</a:t>
            </a:r>
            <a:r>
              <a:rPr lang="cs-CZ" dirty="0">
                <a:solidFill>
                  <a:srgbClr val="474747"/>
                </a:solidFill>
                <a:latin typeface="Arial" panose="020B0604020202020204" pitchFamily="34" charset="0"/>
              </a:rPr>
              <a:t>.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913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858" y="174295"/>
            <a:ext cx="5398936" cy="103430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 smtClean="0"/>
              <a:t>Prognóza vzestupu hladiny moří</a:t>
            </a:r>
            <a:endParaRPr lang="cs-CZ" sz="4000" b="1" dirty="0"/>
          </a:p>
        </p:txBody>
      </p:sp>
      <p:pic>
        <p:nvPicPr>
          <p:cNvPr id="29698" name="Picture 2" descr="EDITORIAL: Facing reality on rising sea level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5" y="1388539"/>
            <a:ext cx="5868733" cy="380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Scientists say 80% of the Maldives could be uninhabitable by 2050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489" y="130784"/>
            <a:ext cx="5819204" cy="327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401296" y="5295568"/>
            <a:ext cx="1353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Florida, USA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8660300" y="3444237"/>
            <a:ext cx="107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Maledivy</a:t>
            </a:r>
            <a:endParaRPr lang="cs-CZ" b="1" dirty="0"/>
          </a:p>
        </p:txBody>
      </p:sp>
      <p:pic>
        <p:nvPicPr>
          <p:cNvPr id="8" name="Picture 2" descr="Plážový hotel W Maldives - Maledivy | eDubai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489" y="3852659"/>
            <a:ext cx="5819204" cy="289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15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4102" y="174294"/>
            <a:ext cx="10515600" cy="986597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Potápějící se Bangladéš !</a:t>
            </a:r>
            <a:endParaRPr lang="cs-CZ" sz="4000" b="1" dirty="0"/>
          </a:p>
        </p:txBody>
      </p:sp>
      <p:pic>
        <p:nvPicPr>
          <p:cNvPr id="30722" name="Picture 2" descr="Inundation Mapping – 2030 Pale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9" y="1160891"/>
            <a:ext cx="5774663" cy="432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Rural Bangladesh Is Sinking as Sea Levels Rise - News about Energy Storage,  Batteries, Climate Change and the Environmen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558" y="1160890"/>
            <a:ext cx="5706157" cy="432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otential impact of sea-level rise in Bangladesh by 2030 ( Source:... |  Download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68" y="4329986"/>
            <a:ext cx="3927944" cy="242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53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4139" y="308980"/>
            <a:ext cx="10515600" cy="104658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 smtClean="0"/>
              <a:t>Současná klasifikace </a:t>
            </a:r>
            <a:r>
              <a:rPr lang="cs-CZ" sz="3600" b="1" dirty="0"/>
              <a:t>z roku 1998 rozlišuje 14 suchozemských, 12 sladkovodních a 5 mořských biomů (</a:t>
            </a:r>
            <a:r>
              <a:rPr lang="cs-CZ" sz="3600" b="1" dirty="0" err="1"/>
              <a:t>ekoregionů</a:t>
            </a:r>
            <a:r>
              <a:rPr lang="cs-CZ" sz="3600" b="1" dirty="0"/>
              <a:t>).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73507" y="1604211"/>
            <a:ext cx="4054642" cy="528587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b="1" dirty="0"/>
              <a:t>Suchozemské biomy</a:t>
            </a:r>
            <a:endParaRPr lang="cs-CZ" dirty="0"/>
          </a:p>
          <a:p>
            <a:r>
              <a:rPr lang="cs-CZ" dirty="0">
                <a:hlinkClick r:id="rId2" tooltip="Tundra"/>
              </a:rPr>
              <a:t>Tundra</a:t>
            </a:r>
            <a:endParaRPr lang="cs-CZ" dirty="0"/>
          </a:p>
          <a:p>
            <a:r>
              <a:rPr lang="cs-CZ" dirty="0">
                <a:hlinkClick r:id="rId3" tooltip="Tajga"/>
              </a:rPr>
              <a:t>Subpolární lesy</a:t>
            </a:r>
            <a:r>
              <a:rPr lang="cs-CZ" dirty="0"/>
              <a:t> (tajga)</a:t>
            </a:r>
          </a:p>
          <a:p>
            <a:r>
              <a:rPr lang="cs-CZ" dirty="0">
                <a:hlinkClick r:id="rId4" tooltip="Tundra"/>
              </a:rPr>
              <a:t>Vysokohorské trávníky a křoviny</a:t>
            </a:r>
            <a:endParaRPr lang="cs-CZ" dirty="0"/>
          </a:p>
          <a:p>
            <a:r>
              <a:rPr lang="cs-CZ" dirty="0">
                <a:hlinkClick r:id="rId5" tooltip="Jehličnatý les"/>
              </a:rPr>
              <a:t>Jehličnaté lesy mírného pásma</a:t>
            </a:r>
            <a:endParaRPr lang="cs-CZ" dirty="0"/>
          </a:p>
          <a:p>
            <a:r>
              <a:rPr lang="cs-CZ" dirty="0">
                <a:hlinkClick r:id="rId6" tooltip="Opadavý listnatý les"/>
              </a:rPr>
              <a:t>Listnaté a smíšené lesy mírného pásma</a:t>
            </a:r>
            <a:endParaRPr lang="cs-CZ" dirty="0"/>
          </a:p>
          <a:p>
            <a:r>
              <a:rPr lang="cs-CZ" dirty="0">
                <a:hlinkClick r:id="rId7" tooltip="Step"/>
              </a:rPr>
              <a:t>Trávníky, savany a křoviny mírného pásma</a:t>
            </a:r>
            <a:endParaRPr lang="cs-CZ" dirty="0"/>
          </a:p>
          <a:p>
            <a:r>
              <a:rPr lang="cs-CZ" dirty="0">
                <a:hlinkClick r:id="rId8" tooltip="Jehličnatý les"/>
              </a:rPr>
              <a:t>Tropické a subtropické jehličnaté lesy</a:t>
            </a:r>
            <a:endParaRPr lang="cs-CZ" dirty="0"/>
          </a:p>
          <a:p>
            <a:r>
              <a:rPr lang="cs-CZ" dirty="0">
                <a:hlinkClick r:id="rId9" tooltip="Tropický deštný les"/>
              </a:rPr>
              <a:t>Tropické a subtropické vlhké listnaté lesy</a:t>
            </a:r>
            <a:endParaRPr lang="cs-CZ" dirty="0"/>
          </a:p>
          <a:p>
            <a:r>
              <a:rPr lang="cs-CZ" dirty="0">
                <a:hlinkClick r:id="rId10" tooltip="Tropický střídavě vlhký les"/>
              </a:rPr>
              <a:t>Tropické a subtropické suché listnaté lesy</a:t>
            </a:r>
            <a:endParaRPr lang="cs-CZ" dirty="0"/>
          </a:p>
          <a:p>
            <a:r>
              <a:rPr lang="cs-CZ" dirty="0">
                <a:hlinkClick r:id="rId11" tooltip="Savana"/>
              </a:rPr>
              <a:t>Tropické a subtropické trávníky, savany a křoviny</a:t>
            </a:r>
            <a:endParaRPr lang="cs-CZ" dirty="0"/>
          </a:p>
          <a:p>
            <a:r>
              <a:rPr lang="cs-CZ" dirty="0">
                <a:hlinkClick r:id="rId12" tooltip="Tvrdolistý les"/>
              </a:rPr>
              <a:t>Středomořské lesy</a:t>
            </a:r>
            <a:r>
              <a:rPr lang="cs-CZ" dirty="0"/>
              <a:t> a </a:t>
            </a:r>
            <a:r>
              <a:rPr lang="cs-CZ" dirty="0">
                <a:hlinkClick r:id="rId13" tooltip="Křovinná vegetace"/>
              </a:rPr>
              <a:t>křoviny</a:t>
            </a:r>
            <a:endParaRPr lang="cs-CZ" dirty="0"/>
          </a:p>
          <a:p>
            <a:r>
              <a:rPr lang="cs-CZ" dirty="0">
                <a:hlinkClick r:id="rId14" tooltip="Poušť"/>
              </a:rPr>
              <a:t>Pouště</a:t>
            </a:r>
            <a:r>
              <a:rPr lang="cs-CZ" dirty="0"/>
              <a:t> a </a:t>
            </a:r>
            <a:r>
              <a:rPr lang="cs-CZ" dirty="0">
                <a:hlinkClick r:id="rId15" tooltip="Křovinná vegetace"/>
              </a:rPr>
              <a:t>suché křoviny</a:t>
            </a:r>
            <a:endParaRPr lang="cs-CZ" dirty="0"/>
          </a:p>
          <a:p>
            <a:r>
              <a:rPr lang="cs-CZ" dirty="0">
                <a:hlinkClick r:id="rId16" tooltip="Mokřad"/>
              </a:rPr>
              <a:t>Mokřadní trávníky a savany</a:t>
            </a:r>
            <a:endParaRPr lang="cs-CZ" dirty="0"/>
          </a:p>
          <a:p>
            <a:r>
              <a:rPr lang="cs-CZ" dirty="0">
                <a:hlinkClick r:id="rId17" tooltip="Mangrovy"/>
              </a:rPr>
              <a:t>Mangrovy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04882" y="1617078"/>
            <a:ext cx="3789935" cy="507248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b="1" dirty="0"/>
              <a:t>Sladkovodní biomy</a:t>
            </a:r>
            <a:endParaRPr lang="cs-CZ" dirty="0"/>
          </a:p>
          <a:p>
            <a:r>
              <a:rPr lang="cs-CZ" dirty="0">
                <a:hlinkClick r:id="rId18" tooltip="Jezero"/>
              </a:rPr>
              <a:t>Velká jezera</a:t>
            </a:r>
            <a:endParaRPr lang="cs-CZ" dirty="0"/>
          </a:p>
          <a:p>
            <a:r>
              <a:rPr lang="cs-CZ" dirty="0">
                <a:hlinkClick r:id="rId19" tooltip="Říční delta"/>
              </a:rPr>
              <a:t>Velké říční delty</a:t>
            </a:r>
            <a:endParaRPr lang="cs-CZ" dirty="0"/>
          </a:p>
          <a:p>
            <a:r>
              <a:rPr lang="cs-CZ" dirty="0"/>
              <a:t>Polární řeky a jezera</a:t>
            </a:r>
          </a:p>
          <a:p>
            <a:r>
              <a:rPr lang="cs-CZ" dirty="0"/>
              <a:t>Vysokohorské řeky a jezera</a:t>
            </a:r>
          </a:p>
          <a:p>
            <a:r>
              <a:rPr lang="cs-CZ" dirty="0"/>
              <a:t>Pobřežní řeky mírného pásma</a:t>
            </a:r>
          </a:p>
          <a:p>
            <a:r>
              <a:rPr lang="cs-CZ" dirty="0">
                <a:hlinkClick r:id="rId20" tooltip="Lužní les"/>
              </a:rPr>
              <a:t>Lužní řeky a mokřady mírného pásma</a:t>
            </a:r>
            <a:endParaRPr lang="cs-CZ" dirty="0"/>
          </a:p>
          <a:p>
            <a:r>
              <a:rPr lang="cs-CZ" dirty="0"/>
              <a:t>Horské řeky mírného pásma</a:t>
            </a:r>
          </a:p>
          <a:p>
            <a:r>
              <a:rPr lang="cs-CZ" dirty="0"/>
              <a:t>Tropické a subtropické pobřežní řeky</a:t>
            </a:r>
          </a:p>
          <a:p>
            <a:r>
              <a:rPr lang="cs-CZ" dirty="0"/>
              <a:t>Tropické a subtropické lužní řeky a mokřady</a:t>
            </a:r>
          </a:p>
          <a:p>
            <a:r>
              <a:rPr lang="cs-CZ" dirty="0"/>
              <a:t>Tropické a subtropické horské řeky</a:t>
            </a:r>
          </a:p>
          <a:p>
            <a:r>
              <a:rPr lang="cs-CZ" dirty="0">
                <a:hlinkClick r:id="rId21" tooltip="Vádí"/>
              </a:rPr>
              <a:t>Vysychavé řeky a bezodtoká jezera</a:t>
            </a:r>
            <a:endParaRPr lang="cs-CZ" dirty="0"/>
          </a:p>
          <a:p>
            <a:r>
              <a:rPr lang="cs-CZ" dirty="0">
                <a:hlinkClick r:id="rId22" tooltip="Ostrov"/>
              </a:rPr>
              <a:t>Oceánské ostrovy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775033" y="1540044"/>
            <a:ext cx="27077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b="1" dirty="0"/>
              <a:t>Mořské biomy</a:t>
            </a:r>
            <a:endParaRPr lang="cs-CZ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/>
              <a:t>Polární moře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/>
              <a:t>Šelfy a moře mírného pásma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 err="1">
                <a:hlinkClick r:id="rId23" tooltip="Upwelling (stránka neexistuje)"/>
              </a:rPr>
              <a:t>Upwelling</a:t>
            </a:r>
            <a:r>
              <a:rPr lang="cs-CZ" sz="1500" dirty="0"/>
              <a:t> mírného pásma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/>
              <a:t>Tropické </a:t>
            </a:r>
            <a:r>
              <a:rPr lang="cs-CZ" sz="1500" dirty="0" err="1">
                <a:hlinkClick r:id="rId23" tooltip="Upwelling (stránka neexistuje)"/>
              </a:rPr>
              <a:t>upwelling</a:t>
            </a:r>
            <a:endParaRPr lang="cs-CZ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hlinkClick r:id="rId24" tooltip="Korálový útes"/>
              </a:rPr>
              <a:t>Tropická korálová moře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36876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0201" y="150440"/>
            <a:ext cx="10995991" cy="93093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 smtClean="0"/>
              <a:t>Mapa Země s dlouhodobým vzestupem hladiny moře o </a:t>
            </a:r>
            <a:br>
              <a:rPr lang="cs-CZ" sz="4000" b="1" dirty="0" smtClean="0"/>
            </a:br>
            <a:r>
              <a:rPr lang="cs-CZ" sz="4000" b="1" dirty="0" smtClean="0"/>
              <a:t>6 metrů - červeně</a:t>
            </a:r>
            <a:endParaRPr lang="cs-CZ" sz="4000" b="1" dirty="0"/>
          </a:p>
        </p:txBody>
      </p:sp>
      <p:pic>
        <p:nvPicPr>
          <p:cNvPr id="28674" name="Picture 2" descr="A map showing major SLR impact in south-east Asia, Northern Europe and the East Coast of the 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25" y="1081377"/>
            <a:ext cx="11326576" cy="566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44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41272"/>
            <a:ext cx="10515600" cy="1121769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Změna klimatu - vzestup extrémních událostí </a:t>
            </a:r>
            <a:br>
              <a:rPr lang="cs-CZ" sz="4000" b="1" dirty="0" smtClean="0"/>
            </a:br>
            <a:r>
              <a:rPr lang="cs-CZ" sz="3100" b="1" dirty="0"/>
              <a:t>(</a:t>
            </a:r>
            <a:r>
              <a:rPr lang="cs-CZ" sz="3100" b="1" dirty="0" smtClean="0"/>
              <a:t>příklad USA)</a:t>
            </a:r>
            <a:endParaRPr lang="cs-CZ" sz="31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37994" y="1793821"/>
            <a:ext cx="5006009" cy="4351338"/>
          </a:xfrm>
        </p:spPr>
        <p:txBody>
          <a:bodyPr/>
          <a:lstStyle/>
          <a:p>
            <a:r>
              <a:rPr lang="cs-CZ" dirty="0" smtClean="0"/>
              <a:t>Dlouhotrvající sucho</a:t>
            </a:r>
          </a:p>
          <a:p>
            <a:r>
              <a:rPr lang="cs-CZ" dirty="0" smtClean="0"/>
              <a:t>Extrémní horko</a:t>
            </a:r>
          </a:p>
          <a:p>
            <a:r>
              <a:rPr lang="cs-CZ" dirty="0" smtClean="0"/>
              <a:t>Extrémní zima</a:t>
            </a:r>
          </a:p>
          <a:p>
            <a:r>
              <a:rPr lang="cs-CZ" dirty="0" smtClean="0"/>
              <a:t>Přívalové povodně</a:t>
            </a:r>
          </a:p>
          <a:p>
            <a:r>
              <a:rPr lang="cs-CZ" dirty="0" smtClean="0"/>
              <a:t>Tropické cyklony</a:t>
            </a:r>
          </a:p>
          <a:p>
            <a:r>
              <a:rPr lang="cs-CZ" dirty="0" smtClean="0"/>
              <a:t>Silné bouře</a:t>
            </a:r>
          </a:p>
          <a:p>
            <a:r>
              <a:rPr lang="cs-CZ" dirty="0" smtClean="0"/>
              <a:t>Vzestup hladiny moře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657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0441"/>
            <a:ext cx="10515600" cy="708301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Dlouhotrvající </a:t>
            </a:r>
            <a:r>
              <a:rPr lang="cs-CZ" b="1" dirty="0"/>
              <a:t>sucho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24578" name="Picture 2" descr="Kontinentální USA (Conus) procentuální plocha v kategoriích monitoru sucha v USA. Graf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8" y="1001865"/>
            <a:ext cx="11447796" cy="410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36088" y="5263230"/>
            <a:ext cx="11447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1B1B1B"/>
                </a:solidFill>
                <a:latin typeface="Source Sans Pro Web"/>
              </a:rPr>
              <a:t> Pokud 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vzorec počasí, který má za následek deficit srážek, </a:t>
            </a:r>
            <a:r>
              <a:rPr lang="cs-CZ" b="1" dirty="0">
                <a:solidFill>
                  <a:srgbClr val="1B1B1B"/>
                </a:solidFill>
                <a:latin typeface="Source Sans Pro Web"/>
              </a:rPr>
              <a:t>trvá několik týdnů nebo měsíců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, je považován </a:t>
            </a:r>
            <a:r>
              <a:rPr lang="cs-CZ" dirty="0" smtClean="0">
                <a:solidFill>
                  <a:srgbClr val="1B1B1B"/>
                </a:solidFill>
                <a:latin typeface="Source Sans Pro Web"/>
              </a:rPr>
              <a:t>	za </a:t>
            </a:r>
            <a:r>
              <a:rPr lang="cs-CZ" b="1" dirty="0" smtClean="0">
                <a:solidFill>
                  <a:srgbClr val="1B1B1B"/>
                </a:solidFill>
                <a:latin typeface="Source Sans Pro Web"/>
              </a:rPr>
              <a:t>krátkodobé </a:t>
            </a:r>
            <a:r>
              <a:rPr lang="cs-CZ" b="1" dirty="0">
                <a:solidFill>
                  <a:srgbClr val="1B1B1B"/>
                </a:solidFill>
                <a:latin typeface="Source Sans Pro Web"/>
              </a:rPr>
              <a:t>nebo bleskové sucho</a:t>
            </a:r>
            <a:r>
              <a:rPr lang="cs-CZ" dirty="0" smtClean="0">
                <a:solidFill>
                  <a:srgbClr val="1B1B1B"/>
                </a:solidFill>
                <a:latin typeface="Source Sans Pro Web"/>
              </a:rPr>
              <a:t>.</a:t>
            </a:r>
          </a:p>
          <a:p>
            <a:endParaRPr lang="cs-CZ" dirty="0">
              <a:solidFill>
                <a:srgbClr val="1B1B1B"/>
              </a:solidFill>
              <a:latin typeface="Source Sans Pro Web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1B1B1B"/>
                </a:solidFill>
                <a:latin typeface="Source Sans Pro Web"/>
              </a:rPr>
              <a:t> Pokud 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deficit vzorce a srážek </a:t>
            </a:r>
            <a:r>
              <a:rPr lang="cs-CZ" b="1" dirty="0">
                <a:solidFill>
                  <a:srgbClr val="1B1B1B"/>
                </a:solidFill>
                <a:latin typeface="Source Sans Pro Web"/>
              </a:rPr>
              <a:t>trvá déle než šest měsíců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, je obvykle považován za </a:t>
            </a:r>
            <a:r>
              <a:rPr lang="cs-CZ" b="1" dirty="0" smtClean="0">
                <a:solidFill>
                  <a:srgbClr val="1B1B1B"/>
                </a:solidFill>
                <a:latin typeface="Source Sans Pro Web"/>
              </a:rPr>
              <a:t>dlouhodobé sucho</a:t>
            </a:r>
            <a:r>
              <a:rPr lang="cs-CZ" b="1" dirty="0">
                <a:solidFill>
                  <a:srgbClr val="1B1B1B"/>
                </a:solidFill>
                <a:latin typeface="Source Sans Pro Web"/>
              </a:rPr>
              <a:t>.</a:t>
            </a:r>
            <a:endParaRPr lang="cs-CZ" b="1" i="0" dirty="0">
              <a:solidFill>
                <a:srgbClr val="1B1B1B"/>
              </a:solidFill>
              <a:effectLst/>
              <a:latin typeface="Source Sans Pro Web"/>
            </a:endParaRPr>
          </a:p>
        </p:txBody>
      </p:sp>
    </p:spTree>
    <p:extLst>
      <p:ext uri="{BB962C8B-B14F-4D97-AF65-F5344CB8AC3E}">
        <p14:creationId xmlns:p14="http://schemas.microsoft.com/office/powerpoint/2010/main" val="5484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61758"/>
            <a:ext cx="10515600" cy="692399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Rozlišujeme čtyři druhy sucha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05230"/>
            <a:ext cx="10515600" cy="5430741"/>
          </a:xfrm>
        </p:spPr>
        <p:txBody>
          <a:bodyPr>
            <a:normAutofit/>
          </a:bodyPr>
          <a:lstStyle/>
          <a:p>
            <a:r>
              <a:rPr lang="cs-CZ" b="1" dirty="0"/>
              <a:t>Meteorologické sucho</a:t>
            </a:r>
            <a:r>
              <a:rPr lang="cs-CZ" dirty="0"/>
              <a:t> nastává, když v oblasti převládá suché počasí, které může </a:t>
            </a:r>
            <a:r>
              <a:rPr lang="cs-CZ" b="1" dirty="0"/>
              <a:t>rychle začít a skončit</a:t>
            </a:r>
            <a:r>
              <a:rPr lang="cs-CZ" dirty="0"/>
              <a:t>.</a:t>
            </a:r>
          </a:p>
          <a:p>
            <a:r>
              <a:rPr lang="cs-CZ" b="1" dirty="0"/>
              <a:t>Hydrologické sucho</a:t>
            </a:r>
            <a:r>
              <a:rPr lang="cs-CZ" dirty="0"/>
              <a:t> nastává, když se projeví </a:t>
            </a:r>
            <a:r>
              <a:rPr lang="cs-CZ" b="1" dirty="0"/>
              <a:t>nízká zásoba vody, zejména v tocích, nádržích a hladinách podzemních vod</a:t>
            </a:r>
            <a:r>
              <a:rPr lang="cs-CZ" dirty="0"/>
              <a:t>, obvykle po mnoha měsících meteorologického sucha. Z toho je těžší se vzpamatovat než z meteorologického sucha.</a:t>
            </a:r>
          </a:p>
          <a:p>
            <a:r>
              <a:rPr lang="cs-CZ" b="1" dirty="0"/>
              <a:t>Zemědělské sucho</a:t>
            </a:r>
            <a:r>
              <a:rPr lang="cs-CZ" dirty="0"/>
              <a:t> nastává, když jsou plodiny ovlivněny dešťovými srážkami nebo </a:t>
            </a:r>
            <a:r>
              <a:rPr lang="cs-CZ" b="1" dirty="0"/>
              <a:t>nedostatkem vody v půdě, sníženou podzemní vodou </a:t>
            </a:r>
            <a:r>
              <a:rPr lang="cs-CZ" dirty="0"/>
              <a:t>nebo nižšími hladinami nádrží potřebnými pro zavlažování.</a:t>
            </a:r>
          </a:p>
          <a:p>
            <a:r>
              <a:rPr lang="cs-CZ" b="1" dirty="0"/>
              <a:t>Socioekonomické sucho</a:t>
            </a:r>
            <a:r>
              <a:rPr lang="cs-CZ" dirty="0"/>
              <a:t> dává do souvislosti </a:t>
            </a:r>
            <a:r>
              <a:rPr lang="cs-CZ" b="1" dirty="0"/>
              <a:t>nabídku a poptávku po různých komoditách se suchem</a:t>
            </a:r>
            <a:r>
              <a:rPr lang="cs-CZ" dirty="0"/>
              <a:t> (např. ovoce, zelenina, obiloviny, maso atd.).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74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rafické znázornění roční teploty v USA ve srovnání s průměrem 20. století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9" y="789537"/>
            <a:ext cx="9835763" cy="41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8485" y="166345"/>
            <a:ext cx="11135315" cy="93888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Extrémní horko </a:t>
            </a:r>
            <a:endParaRPr lang="cs-CZ" sz="4000" b="1" dirty="0"/>
          </a:p>
        </p:txBody>
      </p:sp>
      <p:sp>
        <p:nvSpPr>
          <p:cNvPr id="4" name="Obdélník 3"/>
          <p:cNvSpPr/>
          <p:nvPr/>
        </p:nvSpPr>
        <p:spPr>
          <a:xfrm>
            <a:off x="357809" y="5228100"/>
            <a:ext cx="11704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1B1B1B"/>
                </a:solidFill>
                <a:latin typeface="Source Sans Pro Web"/>
              </a:rPr>
              <a:t>Všech </a:t>
            </a:r>
            <a:r>
              <a:rPr lang="cs-CZ" b="1" dirty="0">
                <a:solidFill>
                  <a:srgbClr val="1B1B1B"/>
                </a:solidFill>
                <a:latin typeface="Source Sans Pro Web"/>
              </a:rPr>
              <a:t>10 nejteplejších let od roku 1850 nastalo od roku 2013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. V roce 2023 byla průměrná roční teplota v </a:t>
            </a:r>
            <a:r>
              <a:rPr lang="cs-CZ" dirty="0" smtClean="0">
                <a:solidFill>
                  <a:srgbClr val="1B1B1B"/>
                </a:solidFill>
                <a:latin typeface="Source Sans Pro Web"/>
              </a:rPr>
              <a:t> 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USA </a:t>
            </a:r>
            <a:r>
              <a:rPr lang="cs-CZ" dirty="0" smtClean="0">
                <a:latin typeface="Source Sans Pro Web"/>
              </a:rPr>
              <a:t>54,4°F, </a:t>
            </a:r>
            <a:r>
              <a:rPr lang="cs-CZ" dirty="0">
                <a:latin typeface="Source Sans Pro Web"/>
              </a:rPr>
              <a:t>což je o </a:t>
            </a:r>
            <a:r>
              <a:rPr lang="cs-CZ" dirty="0" smtClean="0">
                <a:latin typeface="Source Sans Pro Web"/>
              </a:rPr>
              <a:t>2,4°F 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nad průměrem 20. století, což z roku 2023 učinilo pátý nejteplejší rok ve 129letém záznamu pro zemi jako celek. V roce 2023 bylo rekordními vedry </a:t>
            </a:r>
            <a:r>
              <a:rPr lang="cs-CZ" b="1" dirty="0">
                <a:solidFill>
                  <a:srgbClr val="1B1B1B"/>
                </a:solidFill>
                <a:latin typeface="Source Sans Pro Web"/>
              </a:rPr>
              <a:t>zasaženo přibližně 65 milionů lidí a</a:t>
            </a:r>
            <a:r>
              <a:rPr lang="cs-CZ" b="1" dirty="0">
                <a:solidFill>
                  <a:srgbClr val="005B84"/>
                </a:solidFill>
                <a:latin typeface="Source Sans Pro Web"/>
              </a:rPr>
              <a:t> </a:t>
            </a:r>
            <a:r>
              <a:rPr lang="cs-CZ" b="1" dirty="0">
                <a:latin typeface="Source Sans Pro Web"/>
              </a:rPr>
              <a:t>35 států</a:t>
            </a:r>
            <a:r>
              <a:rPr lang="cs-CZ" b="1" dirty="0">
                <a:solidFill>
                  <a:srgbClr val="1B1B1B"/>
                </a:solidFill>
                <a:latin typeface="Source Sans Pro Web"/>
              </a:rPr>
              <a:t> zažilo </a:t>
            </a:r>
            <a:r>
              <a:rPr lang="cs-CZ" b="1" dirty="0">
                <a:solidFill>
                  <a:srgbClr val="162E51"/>
                </a:solidFill>
                <a:latin typeface="Source Sans Pro Web"/>
              </a:rPr>
              <a:t>10 nejteplejších roků pro </a:t>
            </a:r>
            <a:r>
              <a:rPr lang="cs-CZ" b="1" dirty="0" smtClean="0">
                <a:solidFill>
                  <a:srgbClr val="162E51"/>
                </a:solidFill>
                <a:latin typeface="Source Sans Pro Web"/>
              </a:rPr>
              <a:t>daný stát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88" y="1105234"/>
            <a:ext cx="1501041" cy="362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2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85615"/>
            <a:ext cx="10515600" cy="97864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Analýza </a:t>
            </a:r>
            <a:r>
              <a:rPr lang="cs-CZ" b="1" dirty="0"/>
              <a:t>teploty a </a:t>
            </a:r>
            <a:r>
              <a:rPr lang="cs-CZ" b="1" dirty="0" smtClean="0"/>
              <a:t>srážek (příklad  USA)</a:t>
            </a:r>
            <a:r>
              <a:rPr lang="cs-CZ" b="1" dirty="0"/>
              <a:t/>
            </a:r>
            <a:br>
              <a:rPr lang="cs-CZ" b="1" dirty="0"/>
            </a:br>
            <a:endParaRPr lang="cs-CZ" b="1" dirty="0"/>
          </a:p>
        </p:txBody>
      </p:sp>
      <p:pic>
        <p:nvPicPr>
          <p:cNvPr id="23554" name="Picture 2" descr="Mapa hodnocení národní teploty 202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0" y="1375576"/>
            <a:ext cx="5581816" cy="40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Mapa národního hodnocení srážek 2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530" y="1375576"/>
            <a:ext cx="5581817" cy="40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882520" y="5939826"/>
            <a:ext cx="4326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1C1D1F"/>
                </a:solidFill>
                <a:latin typeface="Merriweather"/>
              </a:rPr>
              <a:t>Mapa národního hodnocení srážek 2023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459192" y="5972958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1C1D1F"/>
                </a:solidFill>
                <a:latin typeface="Merriweather"/>
              </a:rPr>
              <a:t>Mapa národního hodnocení </a:t>
            </a:r>
            <a:r>
              <a:rPr lang="cs-CZ" dirty="0" smtClean="0">
                <a:solidFill>
                  <a:srgbClr val="1C1D1F"/>
                </a:solidFill>
                <a:latin typeface="Merriweather"/>
              </a:rPr>
              <a:t>průměrných teplot </a:t>
            </a:r>
            <a:r>
              <a:rPr lang="cs-CZ" dirty="0">
                <a:solidFill>
                  <a:srgbClr val="1C1D1F"/>
                </a:solidFill>
                <a:latin typeface="Merriweather"/>
              </a:rPr>
              <a:t>2023</a:t>
            </a:r>
            <a:endParaRPr lang="cs-CZ" dirty="0"/>
          </a:p>
        </p:txBody>
      </p:sp>
      <p:sp>
        <p:nvSpPr>
          <p:cNvPr id="3" name="Šipka nahoru 2"/>
          <p:cNvSpPr/>
          <p:nvPr/>
        </p:nvSpPr>
        <p:spPr>
          <a:xfrm>
            <a:off x="2981738" y="5359184"/>
            <a:ext cx="405517" cy="51723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nahoru 7"/>
          <p:cNvSpPr/>
          <p:nvPr/>
        </p:nvSpPr>
        <p:spPr>
          <a:xfrm>
            <a:off x="9018103" y="5344601"/>
            <a:ext cx="405517" cy="51723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452189" y="5526156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Průměr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377235" y="5511583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Průměr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026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0196"/>
            <a:ext cx="10515600" cy="80371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 smtClean="0"/>
              <a:t>Předpokládaný nárůst počtu velkých požárů</a:t>
            </a:r>
            <a:br>
              <a:rPr lang="cs-CZ" sz="4000" b="1" dirty="0" smtClean="0"/>
            </a:br>
            <a:r>
              <a:rPr lang="cs-CZ" sz="2400" dirty="0" smtClean="0"/>
              <a:t>(</a:t>
            </a:r>
            <a:r>
              <a:rPr lang="cs-CZ" sz="2400" b="1" dirty="0" smtClean="0"/>
              <a:t>Do </a:t>
            </a:r>
            <a:r>
              <a:rPr lang="cs-CZ" sz="2400" b="1" dirty="0"/>
              <a:t>poloviny století (2021-2070) ve srovnání s nedávnou minulostí (</a:t>
            </a:r>
            <a:r>
              <a:rPr lang="cs-CZ" sz="2400" b="1" dirty="0" smtClean="0"/>
              <a:t>1971-2000</a:t>
            </a:r>
            <a:r>
              <a:rPr lang="cs-CZ" sz="2400" dirty="0" smtClean="0"/>
              <a:t>)</a:t>
            </a:r>
            <a:endParaRPr lang="cs-CZ" sz="2400" b="1" dirty="0"/>
          </a:p>
        </p:txBody>
      </p:sp>
      <p:pic>
        <p:nvPicPr>
          <p:cNvPr id="21506" name="Picture 2" descr="Mapa USA zobrazující procentuální nárůst týdnů s rizikem velmi rozsáhlých požárů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62" y="1102134"/>
            <a:ext cx="589387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70343" y="5628991"/>
            <a:ext cx="116725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rgbClr val="1B1B1B"/>
                </a:solidFill>
                <a:latin typeface="Source Sans Pro Web"/>
              </a:rPr>
              <a:t> Přirozeně </a:t>
            </a:r>
            <a:r>
              <a:rPr lang="cs-CZ" b="1" dirty="0">
                <a:solidFill>
                  <a:srgbClr val="1B1B1B"/>
                </a:solidFill>
                <a:latin typeface="Source Sans Pro Web"/>
              </a:rPr>
              <a:t>se vyskytující požáry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 jsou nejčastěji způsobeny bleskem. V závislosti na okolnostech dochází také k požárům sopečných ložisek, meteorů a uhelných slojí.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rgbClr val="1B1B1B"/>
                </a:solidFill>
                <a:latin typeface="Source Sans Pro Web"/>
              </a:rPr>
              <a:t> Požáry </a:t>
            </a:r>
            <a:r>
              <a:rPr lang="cs-CZ" b="1" dirty="0">
                <a:solidFill>
                  <a:srgbClr val="1B1B1B"/>
                </a:solidFill>
                <a:latin typeface="Source Sans Pro Web"/>
              </a:rPr>
              <a:t>způsobené člověkem 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mohou být náhodné, úmyslné (žhářství) nebo z nedbalosti.</a:t>
            </a:r>
            <a:endParaRPr lang="cs-CZ" b="0" i="0" dirty="0">
              <a:solidFill>
                <a:srgbClr val="1B1B1B"/>
              </a:solidFill>
              <a:effectLst/>
              <a:latin typeface="Source Sans Pro Web"/>
            </a:endParaRPr>
          </a:p>
        </p:txBody>
      </p:sp>
    </p:spTree>
    <p:extLst>
      <p:ext uri="{BB962C8B-B14F-4D97-AF65-F5344CB8AC3E}">
        <p14:creationId xmlns:p14="http://schemas.microsoft.com/office/powerpoint/2010/main" val="161567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Oblast přilehlých 48 států s neobvykle nízkými zimními teplotami, 1911–202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451" y="607958"/>
            <a:ext cx="7496163" cy="477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320"/>
            <a:ext cx="10515600" cy="1074061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Extrémní zima</a:t>
            </a:r>
            <a:endParaRPr lang="cs-CZ" sz="4000" b="1" dirty="0"/>
          </a:p>
        </p:txBody>
      </p:sp>
      <p:sp>
        <p:nvSpPr>
          <p:cNvPr id="4" name="Obdélník 3"/>
          <p:cNvSpPr/>
          <p:nvPr/>
        </p:nvSpPr>
        <p:spPr>
          <a:xfrm>
            <a:off x="318052" y="5259904"/>
            <a:ext cx="11481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1B1B1B"/>
                </a:solidFill>
                <a:latin typeface="Source Sans Pro Web"/>
              </a:rPr>
              <a:t>Za 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posledních 40 let způsobily velké mrazy a </a:t>
            </a:r>
            <a:r>
              <a:rPr lang="cs-CZ" b="1" dirty="0">
                <a:solidFill>
                  <a:srgbClr val="1B1B1B"/>
                </a:solidFill>
                <a:latin typeface="Source Sans Pro Web"/>
              </a:rPr>
              <a:t>zimní bouře katastrofy za 30 miliard dolarů 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v celkové výši přes 120 miliard dolarů. Navzdory celkovým trendům oteplování na celém světě mohou výkyvy extrémních teplotních změn vést k většímu množství srážek dostupných pro velké zimní povětrnostní události a mohou vést k "silnějším </a:t>
            </a:r>
            <a:r>
              <a:rPr lang="cs-CZ" dirty="0" smtClean="0">
                <a:solidFill>
                  <a:srgbClr val="1B1B1B"/>
                </a:solidFill>
                <a:latin typeface="Source Sans Pro Web"/>
              </a:rPr>
              <a:t>úderům„ zimy.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06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y USA ukazující rostoucí množství srážek v celé zemi v průběhu 20. stolet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7" y="398797"/>
            <a:ext cx="11283786" cy="479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1075" y="126589"/>
            <a:ext cx="11688417" cy="78781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Přívalové povodně</a:t>
            </a:r>
            <a:endParaRPr lang="cs-CZ" sz="4000" b="1" dirty="0"/>
          </a:p>
        </p:txBody>
      </p:sp>
      <p:sp>
        <p:nvSpPr>
          <p:cNvPr id="4" name="Obdélník 3"/>
          <p:cNvSpPr/>
          <p:nvPr/>
        </p:nvSpPr>
        <p:spPr>
          <a:xfrm>
            <a:off x="151075" y="5780069"/>
            <a:ext cx="116884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1B1B1B"/>
                </a:solidFill>
                <a:latin typeface="Source Sans Pro Web"/>
              </a:rPr>
              <a:t>Přívalové povodně: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 vyskytují se v </a:t>
            </a:r>
            <a:r>
              <a:rPr lang="cs-CZ" b="1" dirty="0">
                <a:solidFill>
                  <a:srgbClr val="1B1B1B"/>
                </a:solidFill>
                <a:latin typeface="Source Sans Pro Web"/>
              </a:rPr>
              <a:t>malých a strmých povodích a vodních tocích 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a mohou být způsobeny </a:t>
            </a:r>
            <a:r>
              <a:rPr lang="cs-CZ" b="1" dirty="0">
                <a:solidFill>
                  <a:srgbClr val="1B1B1B"/>
                </a:solidFill>
                <a:latin typeface="Source Sans Pro Web"/>
              </a:rPr>
              <a:t>krátkodobými intenzivními srážkami, 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selháním přehrad nebo hrází nebo kolapsem trosek a ledových </a:t>
            </a:r>
            <a:r>
              <a:rPr lang="cs-CZ" dirty="0" smtClean="0">
                <a:solidFill>
                  <a:srgbClr val="1B1B1B"/>
                </a:solidFill>
                <a:latin typeface="Source Sans Pro Web"/>
              </a:rPr>
              <a:t>ucpávek. 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Většina úmrtí souvisejících s povodněmi v USA je spojena s bleskovými povodněmi.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945711" y="5200158"/>
            <a:ext cx="2217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Odchylka od průměru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304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loupcový graf zobrazující roční tropické cyklóny od roku 198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76" y="126591"/>
            <a:ext cx="7565439" cy="566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26591"/>
            <a:ext cx="10515600" cy="56517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Tropické </a:t>
            </a:r>
            <a:r>
              <a:rPr lang="cs-CZ" b="1" dirty="0"/>
              <a:t>cyklóny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4" name="Obdélník 3"/>
          <p:cNvSpPr/>
          <p:nvPr/>
        </p:nvSpPr>
        <p:spPr>
          <a:xfrm>
            <a:off x="71559" y="5724415"/>
            <a:ext cx="120939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1B1B1B"/>
                </a:solidFill>
                <a:latin typeface="Source Sans Pro Web"/>
              </a:rPr>
              <a:t>Teplejší oceány produkují více odpařování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, což znamená, že </a:t>
            </a:r>
            <a:r>
              <a:rPr lang="cs-CZ" b="1" dirty="0">
                <a:solidFill>
                  <a:srgbClr val="1B1B1B"/>
                </a:solidFill>
                <a:latin typeface="Source Sans Pro Web"/>
              </a:rPr>
              <a:t>v atmosféře je k dispozici více vody 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ve formě vodní páry a </a:t>
            </a:r>
            <a:r>
              <a:rPr lang="cs-CZ" b="1" dirty="0">
                <a:solidFill>
                  <a:srgbClr val="1B1B1B"/>
                </a:solidFill>
                <a:latin typeface="Source Sans Pro Web"/>
              </a:rPr>
              <a:t>umožňuje více deště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. Tento </a:t>
            </a:r>
            <a:r>
              <a:rPr lang="cs-CZ" b="1" dirty="0">
                <a:solidFill>
                  <a:srgbClr val="1B1B1B"/>
                </a:solidFill>
                <a:latin typeface="Source Sans Pro Web"/>
              </a:rPr>
              <a:t>zvýšený déšť uvolňuje více tepla a zesiluje větry kolem jádra cyklóny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. Tyto klimaticky zesílené tropické cyklóny způsobily </a:t>
            </a:r>
            <a:r>
              <a:rPr lang="cs-CZ" b="1" dirty="0">
                <a:solidFill>
                  <a:srgbClr val="1B1B1B"/>
                </a:solidFill>
                <a:latin typeface="Source Sans Pro Web"/>
              </a:rPr>
              <a:t>od roku 1980 škody za více než 1 333 miliard dolarů</a:t>
            </a:r>
            <a:r>
              <a:rPr lang="cs-CZ" dirty="0">
                <a:solidFill>
                  <a:srgbClr val="1B1B1B"/>
                </a:solidFill>
                <a:latin typeface="Source Sans Pro Web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426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5759" y="930303"/>
            <a:ext cx="11481683" cy="5709036"/>
          </a:xfrm>
        </p:spPr>
        <p:txBody>
          <a:bodyPr>
            <a:normAutofit fontScale="85000" lnSpcReduction="10000"/>
          </a:bodyPr>
          <a:lstStyle/>
          <a:p>
            <a:pPr marL="0" indent="0" fontAlgn="base">
              <a:buNone/>
            </a:pPr>
            <a:r>
              <a:rPr lang="cs-CZ" b="1" dirty="0"/>
              <a:t>Suchozemské ekosystémy se vyznačují několika klíčovými vlastnostmi</a:t>
            </a:r>
            <a:r>
              <a:rPr lang="cs-CZ" dirty="0"/>
              <a:t>:</a:t>
            </a:r>
          </a:p>
          <a:p>
            <a:pPr fontAlgn="base"/>
            <a:r>
              <a:rPr lang="cs-CZ" b="1" dirty="0"/>
              <a:t>Nižší dostupnost vody</a:t>
            </a:r>
            <a:r>
              <a:rPr lang="cs-CZ" dirty="0"/>
              <a:t>: Ve srovnání s vodními ekosystémy mají suchozemské ekosystémy </a:t>
            </a:r>
            <a:r>
              <a:rPr lang="cs-CZ" b="1" dirty="0"/>
              <a:t>nižší dostupnost vody</a:t>
            </a:r>
            <a:r>
              <a:rPr lang="cs-CZ" dirty="0"/>
              <a:t>, což vede k většímu významu ochrany vody a </a:t>
            </a:r>
            <a:r>
              <a:rPr lang="cs-CZ" b="1" dirty="0"/>
              <a:t>adaptace organismů</a:t>
            </a:r>
            <a:r>
              <a:rPr lang="cs-CZ" dirty="0"/>
              <a:t>.</a:t>
            </a:r>
          </a:p>
          <a:p>
            <a:pPr fontAlgn="base"/>
            <a:r>
              <a:rPr lang="cs-CZ" b="1" dirty="0"/>
              <a:t>Větší teplotní výkyvy</a:t>
            </a:r>
            <a:r>
              <a:rPr lang="cs-CZ" dirty="0"/>
              <a:t>: Suchozemské ekosystémy zažívají </a:t>
            </a:r>
            <a:r>
              <a:rPr lang="cs-CZ" b="1" dirty="0"/>
              <a:t>významné teplotní výkyvy na denní i sezónní bázi</a:t>
            </a:r>
            <a:r>
              <a:rPr lang="cs-CZ" dirty="0"/>
              <a:t>, což má dopad na adaptace organismů v nich.</a:t>
            </a:r>
          </a:p>
          <a:p>
            <a:pPr fontAlgn="base"/>
            <a:r>
              <a:rPr lang="cs-CZ" b="1" dirty="0"/>
              <a:t>Hojnost světla a plynů</a:t>
            </a:r>
            <a:r>
              <a:rPr lang="cs-CZ" dirty="0"/>
              <a:t>: Díky průhledné atmosféře je větší dostupnost světla a základní plyny, jako je oxid uhličitý pro fotosyntézu, kyslík pro dýchání a dusík pro různé biologické procesy, jsou v suchozemských ekosystémech snadněji dostupné.</a:t>
            </a:r>
          </a:p>
          <a:p>
            <a:pPr fontAlgn="base"/>
            <a:r>
              <a:rPr lang="cs-CZ" b="1" dirty="0"/>
              <a:t>Převaha půdy</a:t>
            </a:r>
            <a:r>
              <a:rPr lang="cs-CZ" dirty="0"/>
              <a:t>: Na rozdíl od vodních ekosystémů se suchozemské ekosystémy vyznačují převážně přítomností </a:t>
            </a:r>
            <a:r>
              <a:rPr lang="cs-CZ" b="1" dirty="0"/>
              <a:t>půdy, která hraje zásadní roli při podpoře rostlinného života a celého ekosystému.</a:t>
            </a:r>
          </a:p>
          <a:p>
            <a:pPr fontAlgn="base"/>
            <a:r>
              <a:rPr lang="cs-CZ" b="1" dirty="0"/>
              <a:t>Rozmanitost typů ekosystémů</a:t>
            </a:r>
            <a:r>
              <a:rPr lang="cs-CZ" dirty="0"/>
              <a:t>: Suchozemské ekosystémy zahrnují širokou škálu prostředí, včetně </a:t>
            </a:r>
            <a:r>
              <a:rPr lang="cs-CZ" b="1" dirty="0"/>
              <a:t>tundry, tajg, listnatých lesů mírného pásma, tropických deštných pralesů, pastvin a pouští</a:t>
            </a:r>
            <a:r>
              <a:rPr lang="cs-CZ" dirty="0"/>
              <a:t>, z nichž každé </a:t>
            </a:r>
            <a:r>
              <a:rPr lang="cs-CZ" b="1" dirty="0"/>
              <a:t>má své vlastní jedinečné vlastnosti a obyvatele</a:t>
            </a:r>
            <a:r>
              <a:rPr lang="cs-CZ" dirty="0"/>
              <a:t>.</a:t>
            </a:r>
          </a:p>
          <a:p>
            <a:pPr marL="0" indent="0" fontAlgn="base">
              <a:buNone/>
            </a:pPr>
            <a:r>
              <a:rPr lang="cs-CZ" b="1" dirty="0"/>
              <a:t>Tyto vlastnosti společně utvářejí dynamiku a biologickou rozmanitost suchozemských ekosystémů a ovlivňují distribuci a adaptaci organismů v nich.</a:t>
            </a:r>
          </a:p>
          <a:p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5844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b="1" dirty="0" smtClean="0"/>
              <a:t>Charakteristika </a:t>
            </a:r>
            <a:r>
              <a:rPr lang="cs-CZ" sz="4000" b="1" dirty="0"/>
              <a:t>suchozemského ekosystému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49481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668545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Silné bouře – škody v miliardách dolarů - USA</a:t>
            </a:r>
            <a:endParaRPr lang="cs-CZ" sz="4000" b="1" dirty="0"/>
          </a:p>
        </p:txBody>
      </p:sp>
      <p:pic>
        <p:nvPicPr>
          <p:cNvPr id="17410" name="Picture 2" descr="sloupcový graf s názvem Katastrofy ve Spojených státech v letech 1980–2023 v hodnotě miliard dolarů (upravený o CPI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004" y="1073426"/>
            <a:ext cx="8921459" cy="473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90833" y="5950372"/>
            <a:ext cx="11961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1B1B1B"/>
                </a:solidFill>
                <a:latin typeface="Source Sans Pro Web"/>
              </a:rPr>
              <a:t>Od roku 1980 bylo zaznamenáno 186 silných bouří, které způsobily škody ve výši nejméně 1 miliardy dolarů, přičemž do roku 2023 dosáhnou celkové výše 455 miliard dolarů. Více než třetina bouřkových událostí se odehrála v posledních pěti letech.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38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apa USA zobrazující rychlost zvyšování hladiny moří na pobřež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0926"/>
            <a:ext cx="10390626" cy="659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0926"/>
            <a:ext cx="10515600" cy="75600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Vzestup </a:t>
            </a:r>
            <a:r>
              <a:rPr lang="cs-CZ" b="1" dirty="0"/>
              <a:t>hladiny moře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99227" y="5144492"/>
            <a:ext cx="39492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Relativní trendy – mm/rok (stopa/století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536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8149"/>
            <a:ext cx="10515600" cy="1325563"/>
          </a:xfrm>
        </p:spPr>
        <p:txBody>
          <a:bodyPr/>
          <a:lstStyle/>
          <a:p>
            <a:r>
              <a:rPr lang="cs-CZ" b="1" dirty="0" smtClean="0"/>
              <a:t>Živočišné teplo - </a:t>
            </a:r>
            <a:r>
              <a:rPr lang="cs-CZ" b="1" dirty="0"/>
              <a:t>Produkce tepla v organismu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57524"/>
            <a:ext cx="10515600" cy="547049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Teplo vzniká </a:t>
            </a:r>
            <a:r>
              <a:rPr lang="cs-CZ" dirty="0"/>
              <a:t>v těle především jako </a:t>
            </a:r>
            <a:r>
              <a:rPr lang="cs-CZ" b="1" dirty="0"/>
              <a:t>vedlejší efekt metabolických procesů a důsledek svalové práce</a:t>
            </a:r>
            <a:r>
              <a:rPr lang="cs-CZ" dirty="0"/>
              <a:t>. V klidu je více než </a:t>
            </a:r>
            <a:r>
              <a:rPr lang="cs-CZ" b="1" dirty="0"/>
              <a:t>polovina</a:t>
            </a:r>
            <a:r>
              <a:rPr lang="cs-CZ" dirty="0"/>
              <a:t> (56 </a:t>
            </a:r>
            <a:r>
              <a:rPr lang="cs-CZ" dirty="0" smtClean="0"/>
              <a:t>%) </a:t>
            </a:r>
            <a:r>
              <a:rPr lang="cs-CZ" dirty="0"/>
              <a:t>tepla produkována </a:t>
            </a:r>
            <a:r>
              <a:rPr lang="cs-CZ" b="1" dirty="0"/>
              <a:t>ve vnitřních orgánech</a:t>
            </a:r>
            <a:r>
              <a:rPr lang="cs-CZ" dirty="0"/>
              <a:t>. Na tvorbě tepla se podílí:</a:t>
            </a:r>
          </a:p>
          <a:p>
            <a:r>
              <a:rPr lang="cs-CZ" b="1" i="1" dirty="0"/>
              <a:t>průměrný bazální metabolismus všech buněk</a:t>
            </a:r>
            <a:r>
              <a:rPr lang="cs-CZ" dirty="0"/>
              <a:t> Množství uvolněného tepla takovýmto způsobem lze měřit buď kalorimetricky nebo nepřímo, tedy měřením </a:t>
            </a:r>
            <a:r>
              <a:rPr lang="cs-CZ" b="1" dirty="0"/>
              <a:t>spotřeby kyslíku </a:t>
            </a:r>
            <a:r>
              <a:rPr lang="cs-CZ" b="1" dirty="0" err="1"/>
              <a:t>podílícího</a:t>
            </a:r>
            <a:r>
              <a:rPr lang="cs-CZ" b="1" dirty="0"/>
              <a:t> se na uvolnění 95 % energie z přijaté potravy</a:t>
            </a:r>
            <a:r>
              <a:rPr lang="cs-CZ" dirty="0"/>
              <a:t>. Jestliže známe energetický ekvivalent kyslíku u jednotlivých živin, tedy kolik energie se uvolní spotřebou 1 litru kyslíku, můžeme celkovou uvolněnou energii za daný časový úsek vypočítat;</a:t>
            </a:r>
          </a:p>
          <a:p>
            <a:r>
              <a:rPr lang="cs-CZ" b="1" i="1" dirty="0" err="1"/>
              <a:t>termogenní</a:t>
            </a:r>
            <a:r>
              <a:rPr lang="cs-CZ" b="1" i="1" dirty="0"/>
              <a:t> efekt potravy</a:t>
            </a:r>
            <a:r>
              <a:rPr lang="cs-CZ" dirty="0"/>
              <a:t>;</a:t>
            </a:r>
          </a:p>
          <a:p>
            <a:r>
              <a:rPr lang="cs-CZ" b="1" i="1" dirty="0"/>
              <a:t>zvýšený metabolismus</a:t>
            </a:r>
            <a:r>
              <a:rPr lang="cs-CZ" dirty="0"/>
              <a:t> aktivovaný v důsledku </a:t>
            </a:r>
            <a:r>
              <a:rPr lang="cs-CZ" b="1" dirty="0"/>
              <a:t>působení regulačních hormonů</a:t>
            </a:r>
            <a:r>
              <a:rPr lang="cs-CZ" dirty="0"/>
              <a:t>, např. sympatikem, adrenalinem, noradrenalinem, tyroxinem atd. (Tento faktor se projevuje zejména </a:t>
            </a:r>
            <a:r>
              <a:rPr lang="cs-CZ" dirty="0" smtClean="0"/>
              <a:t>dlouhodobě);</a:t>
            </a:r>
            <a:endParaRPr lang="cs-CZ" dirty="0"/>
          </a:p>
          <a:p>
            <a:r>
              <a:rPr lang="cs-CZ" b="1" i="1" dirty="0"/>
              <a:t>zvýšený metabolismus</a:t>
            </a:r>
            <a:r>
              <a:rPr lang="cs-CZ" dirty="0"/>
              <a:t> podmíněný </a:t>
            </a:r>
            <a:r>
              <a:rPr lang="cs-CZ" b="1" dirty="0"/>
              <a:t>svalovou námahou</a:t>
            </a:r>
            <a:r>
              <a:rPr lang="cs-CZ" dirty="0"/>
              <a:t>, chladovým třesem, trávením;</a:t>
            </a:r>
          </a:p>
          <a:p>
            <a:r>
              <a:rPr lang="cs-CZ" b="1" i="1" dirty="0"/>
              <a:t>zvýšený metabolismus</a:t>
            </a:r>
            <a:r>
              <a:rPr lang="cs-CZ" dirty="0"/>
              <a:t> podmíněný </a:t>
            </a:r>
            <a:r>
              <a:rPr lang="cs-CZ" b="1" dirty="0"/>
              <a:t>zvýšenou </a:t>
            </a:r>
            <a:r>
              <a:rPr lang="cs-CZ" b="1" i="1" dirty="0"/>
              <a:t>teplotou buněk v důsledku růstu </a:t>
            </a:r>
            <a:r>
              <a:rPr lang="cs-CZ" b="1" dirty="0"/>
              <a:t>rychlosti probíhajících chemických reakcí;</a:t>
            </a:r>
          </a:p>
          <a:p>
            <a:r>
              <a:rPr lang="cs-CZ" b="1" i="1" dirty="0"/>
              <a:t>termogeneze v hnědém tuku</a:t>
            </a:r>
            <a:r>
              <a:rPr lang="cs-CZ" dirty="0"/>
              <a:t> (chemická </a:t>
            </a:r>
            <a:r>
              <a:rPr lang="cs-CZ" b="1" dirty="0" err="1"/>
              <a:t>netřesová</a:t>
            </a:r>
            <a:r>
              <a:rPr lang="cs-CZ" b="1" dirty="0"/>
              <a:t> </a:t>
            </a:r>
            <a:r>
              <a:rPr lang="cs-CZ" b="1" dirty="0" smtClean="0"/>
              <a:t>termogeneze</a:t>
            </a:r>
            <a:r>
              <a:rPr lang="cs-CZ" dirty="0" smtClean="0"/>
              <a:t>).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Přibližně 18 </a:t>
            </a:r>
            <a:r>
              <a:rPr lang="cs-CZ" b="1" dirty="0" smtClean="0"/>
              <a:t>%</a:t>
            </a:r>
            <a:r>
              <a:rPr lang="cs-CZ" b="1" dirty="0"/>
              <a:t> tepla vzniká v klidu ve svalech</a:t>
            </a:r>
            <a:r>
              <a:rPr lang="cs-CZ" dirty="0"/>
              <a:t>. Zbytek tepla je </a:t>
            </a:r>
            <a:r>
              <a:rPr lang="cs-CZ" b="1" dirty="0"/>
              <a:t>produkován mozkem a ostatními tkáněmi</a:t>
            </a:r>
            <a:r>
              <a:rPr lang="cs-CZ" dirty="0"/>
              <a:t>. V námaze může </a:t>
            </a:r>
            <a:r>
              <a:rPr lang="cs-CZ" b="1" dirty="0"/>
              <a:t>podíl svalové práce stoupnout až na 90 </a:t>
            </a:r>
            <a:r>
              <a:rPr lang="cs-CZ" b="1" dirty="0" smtClean="0"/>
              <a:t>%. </a:t>
            </a:r>
            <a:r>
              <a:rPr lang="cs-CZ" dirty="0"/>
              <a:t>Klesne-li teplota lidského těla </a:t>
            </a:r>
            <a:r>
              <a:rPr lang="cs-CZ" b="1" dirty="0"/>
              <a:t>pod 35,5 °</a:t>
            </a:r>
            <a:r>
              <a:rPr lang="cs-CZ" b="1" dirty="0" smtClean="0"/>
              <a:t>C, </a:t>
            </a:r>
            <a:r>
              <a:rPr lang="cs-CZ" b="1" dirty="0"/>
              <a:t>nastupuje svalový třes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277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26588"/>
            <a:ext cx="10515600" cy="72420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b="1" dirty="0" smtClean="0"/>
              <a:t>Výdej </a:t>
            </a:r>
            <a:r>
              <a:rPr lang="cs-CZ" b="1" dirty="0"/>
              <a:t>tepla</a:t>
            </a:r>
            <a:r>
              <a:rPr lang="cs-CZ" sz="4000" b="1" dirty="0"/>
              <a:t/>
            </a:r>
            <a:br>
              <a:rPr lang="cs-CZ" sz="4000" b="1" dirty="0"/>
            </a:b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6003" y="914400"/>
            <a:ext cx="11632759" cy="565337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/>
              <a:t>Cévní systém </a:t>
            </a:r>
            <a:r>
              <a:rPr lang="cs-CZ" dirty="0"/>
              <a:t>přenáší teplo velmi dobře a to je </a:t>
            </a:r>
            <a:r>
              <a:rPr lang="cs-CZ" b="1" dirty="0"/>
              <a:t>z </a:t>
            </a:r>
            <a:r>
              <a:rPr lang="cs-CZ" b="1" dirty="0" smtClean="0"/>
              <a:t>nitra těla na </a:t>
            </a:r>
            <a:r>
              <a:rPr lang="cs-CZ" b="1" dirty="0"/>
              <a:t>periferii </a:t>
            </a:r>
            <a:r>
              <a:rPr lang="cs-CZ" dirty="0"/>
              <a:t>vedeno především touto cestou. </a:t>
            </a:r>
            <a:r>
              <a:rPr lang="cs-CZ" b="1" dirty="0"/>
              <a:t>Regulací průtoku krve</a:t>
            </a:r>
            <a:r>
              <a:rPr lang="cs-CZ" dirty="0"/>
              <a:t> podkožními žilními pleteněmi je možné významně </a:t>
            </a:r>
            <a:r>
              <a:rPr lang="cs-CZ" b="1" dirty="0"/>
              <a:t>ovlivnit ztráty tepla</a:t>
            </a:r>
            <a:r>
              <a:rPr lang="cs-CZ" dirty="0"/>
              <a:t>. </a:t>
            </a:r>
            <a:r>
              <a:rPr lang="cs-CZ" b="1" dirty="0"/>
              <a:t>Kůže, podkoží a tuk </a:t>
            </a:r>
            <a:r>
              <a:rPr lang="cs-CZ" dirty="0"/>
              <a:t>jsou oproti tomu </a:t>
            </a:r>
            <a:r>
              <a:rPr lang="cs-CZ" b="1" dirty="0"/>
              <a:t>izolátory – mají třetinovou schopnost vést teplo </a:t>
            </a:r>
            <a:r>
              <a:rPr lang="cs-CZ" dirty="0"/>
              <a:t>a před ztrátami organismus chrání. </a:t>
            </a:r>
            <a:r>
              <a:rPr lang="cs-CZ" b="1" dirty="0"/>
              <a:t>Velkým úbytkům tepla na periferii zabraňuje </a:t>
            </a:r>
            <a:r>
              <a:rPr lang="cs-CZ" dirty="0"/>
              <a:t>také </a:t>
            </a:r>
            <a:r>
              <a:rPr lang="cs-CZ" b="1" dirty="0"/>
              <a:t>protiproudový mechanismus</a:t>
            </a:r>
            <a:r>
              <a:rPr lang="cs-CZ" dirty="0"/>
              <a:t>, kdy teplá tepenná krev tekoucí z </a:t>
            </a:r>
            <a:r>
              <a:rPr lang="cs-CZ" dirty="0" smtClean="0"/>
              <a:t>nitra </a:t>
            </a:r>
            <a:r>
              <a:rPr lang="cs-CZ" dirty="0"/>
              <a:t>na periferii předává teplo chladnější krvi žilní vracející se zpět.</a:t>
            </a:r>
          </a:p>
          <a:p>
            <a:pPr marL="0" indent="0">
              <a:buNone/>
            </a:pPr>
            <a:r>
              <a:rPr lang="cs-CZ" b="1" dirty="0"/>
              <a:t>Běžné oblečení sníží ztráty tepla na polovinu, speciální až na jednu šestinu. Mokré oblečení naopak umožňuje až 20× vyšší ztráty </a:t>
            </a:r>
            <a:r>
              <a:rPr lang="cs-CZ" b="1" dirty="0" smtClean="0"/>
              <a:t>tepla</a:t>
            </a:r>
            <a:r>
              <a:rPr lang="cs-CZ" dirty="0"/>
              <a:t> </a:t>
            </a:r>
            <a:r>
              <a:rPr lang="cs-CZ" dirty="0" smtClean="0"/>
              <a:t>!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Ke ztrátám tepla dochází mechanismy, které dělíme na přímé a nepřímé.</a:t>
            </a:r>
          </a:p>
          <a:p>
            <a:pPr marL="0" indent="0">
              <a:buNone/>
            </a:pPr>
            <a:r>
              <a:rPr lang="cs-CZ" dirty="0"/>
              <a:t>"</a:t>
            </a:r>
            <a:r>
              <a:rPr lang="cs-CZ" b="1" dirty="0"/>
              <a:t>Přímé ztráty tepla</a:t>
            </a:r>
            <a:r>
              <a:rPr lang="cs-CZ" dirty="0"/>
              <a:t>"</a:t>
            </a:r>
          </a:p>
          <a:p>
            <a:r>
              <a:rPr lang="cs-CZ" dirty="0"/>
              <a:t>radiace (vyzařování);</a:t>
            </a:r>
          </a:p>
          <a:p>
            <a:r>
              <a:rPr lang="cs-CZ" dirty="0"/>
              <a:t>kondukce (vedení);</a:t>
            </a:r>
          </a:p>
          <a:p>
            <a:r>
              <a:rPr lang="cs-CZ" dirty="0"/>
              <a:t>konvekce (proudění).</a:t>
            </a:r>
          </a:p>
          <a:p>
            <a:pPr marL="0" indent="0">
              <a:buNone/>
            </a:pPr>
            <a:r>
              <a:rPr lang="cs-CZ" dirty="0"/>
              <a:t>"</a:t>
            </a:r>
            <a:r>
              <a:rPr lang="cs-CZ" b="1" dirty="0"/>
              <a:t>Nepřímé ztráty tepla</a:t>
            </a:r>
            <a:r>
              <a:rPr lang="cs-CZ" dirty="0"/>
              <a:t>"</a:t>
            </a:r>
          </a:p>
          <a:p>
            <a:r>
              <a:rPr lang="cs-CZ" dirty="0"/>
              <a:t>odpařování z plic;</a:t>
            </a:r>
          </a:p>
          <a:p>
            <a:r>
              <a:rPr lang="cs-CZ" dirty="0"/>
              <a:t>evaporace (pocení), neznatelné/znatelné.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299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Ztraty graf.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805"/>
            <a:ext cx="10247646" cy="679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44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5754" y="130524"/>
            <a:ext cx="6621295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Zdroj</a:t>
            </a:r>
            <a:r>
              <a:rPr lang="cs-CZ" sz="2400" dirty="0" smtClean="0"/>
              <a:t>: infračervené záření, jen vzácně ostatní zdroje (geotermální teplo, rozklad organické hmoty, antropogenní teplo – například tepelné ostrovy na obrázku).</a:t>
            </a:r>
          </a:p>
          <a:p>
            <a:endParaRPr lang="cs-CZ" dirty="0" smtClean="0"/>
          </a:p>
          <a:p>
            <a:r>
              <a:rPr lang="cs-CZ" sz="2200" b="1" dirty="0" smtClean="0"/>
              <a:t>Význam</a:t>
            </a:r>
            <a:r>
              <a:rPr lang="cs-CZ" sz="2200" dirty="0" smtClean="0"/>
              <a:t>: Život se na Zemi vyskytuje při takových teplotních podmínkách, kdy mohou </a:t>
            </a:r>
            <a:r>
              <a:rPr lang="cs-CZ" sz="2200" b="1" dirty="0" smtClean="0"/>
              <a:t>ještě existovat komplexní organické sloučeniny (-270 °C - +150 °C). </a:t>
            </a:r>
            <a:r>
              <a:rPr lang="cs-CZ" sz="2200" dirty="0" smtClean="0"/>
              <a:t>Teploty nad </a:t>
            </a:r>
            <a:r>
              <a:rPr lang="cs-CZ" sz="2200" dirty="0"/>
              <a:t>0 </a:t>
            </a:r>
            <a:r>
              <a:rPr lang="cs-CZ" sz="2200" dirty="0" smtClean="0"/>
              <a:t>°C alespoň po část roku jsou nezbytné pro život vyšších rostlin a živočichů. </a:t>
            </a:r>
            <a:r>
              <a:rPr lang="cs-CZ" sz="2200" b="1" dirty="0" smtClean="0"/>
              <a:t>V mrazu většinou neprobíhají základní životní procesy, ničí se buněčné struktury.</a:t>
            </a:r>
            <a:r>
              <a:rPr lang="cs-CZ" sz="2200" dirty="0" smtClean="0"/>
              <a:t> Příliš vysoké teploty jsou rovněž letální. </a:t>
            </a:r>
            <a:r>
              <a:rPr lang="cs-CZ" sz="2200" b="1" dirty="0" smtClean="0"/>
              <a:t>Organizmy eury- a stenotermní</a:t>
            </a:r>
            <a:r>
              <a:rPr lang="cs-CZ" sz="2200" dirty="0" smtClean="0"/>
              <a:t>.</a:t>
            </a:r>
          </a:p>
          <a:p>
            <a:endParaRPr lang="cs-CZ" dirty="0" smtClean="0"/>
          </a:p>
          <a:p>
            <a:r>
              <a:rPr lang="cs-CZ" sz="2200" b="1" dirty="0" smtClean="0"/>
              <a:t>TEPLO A ROSTLINY</a:t>
            </a:r>
          </a:p>
          <a:p>
            <a:r>
              <a:rPr lang="cs-CZ" sz="2200" dirty="0" smtClean="0"/>
              <a:t>Množství tepla </a:t>
            </a:r>
            <a:r>
              <a:rPr lang="cs-CZ" sz="2200" b="1" dirty="0" smtClean="0"/>
              <a:t>ovlivňuje u rostlin fotosyntézu, respiraci, transpiraci, růst. </a:t>
            </a:r>
            <a:r>
              <a:rPr lang="cs-CZ" sz="2200" dirty="0" smtClean="0"/>
              <a:t>Jednotlivé druhy rostlin </a:t>
            </a:r>
            <a:r>
              <a:rPr lang="cs-CZ" sz="2200" b="1" dirty="0" smtClean="0"/>
              <a:t>se liší ve své toleranci k teplotě. </a:t>
            </a:r>
            <a:r>
              <a:rPr lang="cs-CZ" sz="2200" dirty="0" smtClean="0"/>
              <a:t>Naše rostliny jsou většinou dosti eurytermní, snášející rozsah teplot ca –</a:t>
            </a:r>
            <a:r>
              <a:rPr lang="cs-CZ" sz="2200" dirty="0"/>
              <a:t>5 </a:t>
            </a:r>
            <a:r>
              <a:rPr lang="cs-CZ" sz="2200" dirty="0" smtClean="0"/>
              <a:t>°C až +</a:t>
            </a:r>
            <a:r>
              <a:rPr lang="cs-CZ" sz="2200" dirty="0"/>
              <a:t>55 </a:t>
            </a:r>
            <a:r>
              <a:rPr lang="cs-CZ" sz="2200" dirty="0" smtClean="0"/>
              <a:t>°C, s optimem mezi 20-25 °C.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0" y="4115397"/>
            <a:ext cx="4617740" cy="258304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368456" y="41083"/>
            <a:ext cx="4348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>
                <a:latin typeface="-apple-system"/>
              </a:rPr>
              <a:t>Teplo a organismy</a:t>
            </a:r>
            <a:endParaRPr lang="cs-CZ" sz="4000" dirty="0">
              <a:latin typeface="-apple-system"/>
            </a:endParaRPr>
          </a:p>
        </p:txBody>
      </p:sp>
      <p:pic>
        <p:nvPicPr>
          <p:cNvPr id="5" name="Picture 2" descr="Osvětlování rost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0" y="854006"/>
            <a:ext cx="4837366" cy="301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71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3567"/>
            <a:ext cx="10515600" cy="676495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Rozsah teplotní tolerance rostlin</a:t>
            </a:r>
            <a:endParaRPr lang="cs-CZ" sz="4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0801" y="1135717"/>
            <a:ext cx="7225255" cy="20368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023" y="3306421"/>
            <a:ext cx="6534563" cy="334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5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99323" y="108985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T</a:t>
            </a:r>
            <a:r>
              <a:rPr lang="cs-CZ" b="1" dirty="0" smtClean="0">
                <a:solidFill>
                  <a:srgbClr val="FF0000"/>
                </a:solidFill>
              </a:rPr>
              <a:t>ermofyty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– </a:t>
            </a:r>
            <a:r>
              <a:rPr lang="cs-CZ" dirty="0" err="1" smtClean="0"/>
              <a:t>teplobytné</a:t>
            </a:r>
            <a:r>
              <a:rPr lang="cs-CZ" dirty="0" smtClean="0"/>
              <a:t> rostliny, snášejí vysoké teploty. Často jsou adaptované i na nedostatek vody – </a:t>
            </a:r>
            <a:r>
              <a:rPr lang="cs-CZ" dirty="0" err="1" smtClean="0"/>
              <a:t>xerotermofyty</a:t>
            </a:r>
            <a:r>
              <a:rPr lang="cs-CZ" dirty="0" smtClean="0"/>
              <a:t> </a:t>
            </a:r>
            <a:r>
              <a:rPr lang="cs-CZ" b="1" dirty="0" smtClean="0"/>
              <a:t>(xerotermní rostliny). </a:t>
            </a:r>
            <a:r>
              <a:rPr lang="cs-CZ" dirty="0" smtClean="0"/>
              <a:t>Naše rostliny jsou často </a:t>
            </a:r>
            <a:r>
              <a:rPr lang="cs-CZ" dirty="0" err="1" smtClean="0"/>
              <a:t>subxerotermní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b="1" dirty="0" err="1" smtClean="0">
                <a:solidFill>
                  <a:srgbClr val="0070C0"/>
                </a:solidFill>
              </a:rPr>
              <a:t>Psychrofyty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smtClean="0"/>
              <a:t>– </a:t>
            </a:r>
            <a:r>
              <a:rPr lang="cs-CZ" dirty="0" err="1" smtClean="0"/>
              <a:t>chladnobytné</a:t>
            </a:r>
            <a:r>
              <a:rPr lang="cs-CZ" dirty="0" smtClean="0"/>
              <a:t> rostliny, snášejí nízké teploty</a:t>
            </a:r>
          </a:p>
          <a:p>
            <a:endParaRPr lang="cs-CZ" dirty="0" smtClean="0"/>
          </a:p>
          <a:p>
            <a:r>
              <a:rPr lang="cs-CZ" b="1" dirty="0" smtClean="0"/>
              <a:t>Kryofyty</a:t>
            </a:r>
            <a:r>
              <a:rPr lang="cs-CZ" dirty="0" smtClean="0">
                <a:solidFill>
                  <a:srgbClr val="00B050"/>
                </a:solidFill>
              </a:rPr>
              <a:t> </a:t>
            </a:r>
            <a:r>
              <a:rPr lang="cs-CZ" dirty="0" smtClean="0"/>
              <a:t>– rostliny žijící na sněhu (např. řasy).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30826" y="6249807"/>
            <a:ext cx="2855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 err="1" smtClean="0">
                <a:solidFill>
                  <a:srgbClr val="0070C0"/>
                </a:solidFill>
              </a:rPr>
              <a:t>Pryskyčník</a:t>
            </a:r>
            <a:r>
              <a:rPr lang="cs-CZ" b="1" i="1" dirty="0" smtClean="0">
                <a:solidFill>
                  <a:srgbClr val="0070C0"/>
                </a:solidFill>
              </a:rPr>
              <a:t> ledovcový</a:t>
            </a:r>
            <a:endParaRPr lang="cs-CZ" b="1" i="1" dirty="0">
              <a:solidFill>
                <a:srgbClr val="0070C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63234" y="6242130"/>
            <a:ext cx="213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FF0000"/>
                </a:solidFill>
              </a:rPr>
              <a:t>Devaterka poléhavá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401296" y="190832"/>
            <a:ext cx="4984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Rostliny – adaptace na teplo</a:t>
            </a:r>
            <a:endParaRPr lang="cs-CZ" sz="3200" b="1" dirty="0"/>
          </a:p>
        </p:txBody>
      </p:sp>
      <p:pic>
        <p:nvPicPr>
          <p:cNvPr id="9" name="Picture 2" descr="kryofy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367" y="-15901"/>
            <a:ext cx="2580752" cy="339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iskusní fórum: pryskyřník ledovcový 1 | Garten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787" y="3488129"/>
            <a:ext cx="3586038" cy="278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Devaterka poléhavá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62" y="3461369"/>
            <a:ext cx="3660200" cy="278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870167" y="2973790"/>
            <a:ext cx="1545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Řasy na sněhu</a:t>
            </a:r>
            <a:endParaRPr lang="cs-CZ" b="1" dirty="0"/>
          </a:p>
        </p:txBody>
      </p:sp>
      <p:pic>
        <p:nvPicPr>
          <p:cNvPr id="14" name="Picture 4" descr="Bez nadpis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721" y="3485222"/>
            <a:ext cx="2027583" cy="278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Přeslička rolní (equisetum arvense) úrodné stonky. úrodné pramení plakáty  na zeď • plakáty ocas koně, úrodný, společný | myloview.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752" y="3483085"/>
            <a:ext cx="1774933" cy="275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9154550" y="6250112"/>
            <a:ext cx="151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>
                <a:solidFill>
                  <a:srgbClr val="00B050"/>
                </a:solidFill>
              </a:rPr>
              <a:t>Přeslička rolní</a:t>
            </a:r>
            <a:endParaRPr lang="cs-CZ" b="1" i="1" dirty="0">
              <a:solidFill>
                <a:srgbClr val="00B050"/>
              </a:solidFill>
            </a:endParaRPr>
          </a:p>
        </p:txBody>
      </p:sp>
      <p:pic>
        <p:nvPicPr>
          <p:cNvPr id="17" name="Picture 2" descr="Herbář Wendys - Xerotermn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987" y="1502798"/>
            <a:ext cx="2432563" cy="187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7291346" y="1133630"/>
            <a:ext cx="1266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Xerotermní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0513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21920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/>
              <a:t>Teplota je spolu s dalšími klimatickými činiteli významným faktorem ovlivňujícím rozšíření rostlin v měřítku Země (viz biomy). </a:t>
            </a:r>
          </a:p>
          <a:p>
            <a:r>
              <a:rPr lang="cs-CZ" sz="2000" dirty="0" smtClean="0"/>
              <a:t>Jednotlivé druhy jsou adaptovány na specifické klimatické podmínky a podle toho vyhledávají i vhodné “mikroklima” na hranici jejich areálu. U nás </a:t>
            </a:r>
            <a:r>
              <a:rPr lang="cs-CZ" sz="2000" b="1" dirty="0" smtClean="0">
                <a:solidFill>
                  <a:srgbClr val="FF0000"/>
                </a:solidFill>
              </a:rPr>
              <a:t>kontinentální druhy, </a:t>
            </a:r>
            <a:r>
              <a:rPr lang="cs-CZ" sz="2000" b="1" dirty="0" err="1" smtClean="0">
                <a:solidFill>
                  <a:srgbClr val="FF0000"/>
                </a:solidFill>
              </a:rPr>
              <a:t>oceanické</a:t>
            </a:r>
            <a:r>
              <a:rPr lang="cs-CZ" sz="2000" b="1" dirty="0" smtClean="0">
                <a:solidFill>
                  <a:srgbClr val="FF0000"/>
                </a:solidFill>
              </a:rPr>
              <a:t> druhy, mediteránní, boreální druhy </a:t>
            </a:r>
            <a:r>
              <a:rPr lang="cs-CZ" sz="2000" dirty="0" smtClean="0"/>
              <a:t>... Listnaté stromy mají větší nároky na teplotu než jehličnaté, </a:t>
            </a:r>
            <a:r>
              <a:rPr lang="cs-CZ" sz="2000" b="1" dirty="0" smtClean="0"/>
              <a:t>za určitých klimatických podmínek končí výskyt dřevin </a:t>
            </a:r>
            <a:r>
              <a:rPr lang="cs-CZ" sz="2000" dirty="0" smtClean="0"/>
              <a:t>(alpínská a zonální tundra).</a:t>
            </a:r>
          </a:p>
          <a:p>
            <a:r>
              <a:rPr lang="cs-CZ" sz="2000" b="1" dirty="0" smtClean="0">
                <a:solidFill>
                  <a:srgbClr val="FF0000"/>
                </a:solidFill>
              </a:rPr>
              <a:t>isoterma</a:t>
            </a:r>
            <a:r>
              <a:rPr lang="cs-CZ" sz="2000" dirty="0" smtClean="0">
                <a:solidFill>
                  <a:srgbClr val="FF0000"/>
                </a:solidFill>
              </a:rPr>
              <a:t> </a:t>
            </a:r>
            <a:r>
              <a:rPr lang="cs-CZ" sz="2000" dirty="0" smtClean="0"/>
              <a:t>... spojuje na mapě místa se stejnou průměrnou teplotou.</a:t>
            </a:r>
          </a:p>
          <a:p>
            <a:r>
              <a:rPr lang="cs-CZ" sz="2000" b="1" dirty="0" smtClean="0">
                <a:solidFill>
                  <a:srgbClr val="FF0000"/>
                </a:solidFill>
              </a:rPr>
              <a:t>výškový teplotní gradient a vegetační stupňovitost: </a:t>
            </a:r>
            <a:r>
              <a:rPr lang="cs-CZ" sz="2000" i="1" dirty="0" smtClean="0"/>
              <a:t>doubravy, bučiny, smrčiny, kleč, alpínské </a:t>
            </a:r>
            <a:r>
              <a:rPr lang="cs-CZ" i="1" dirty="0" smtClean="0"/>
              <a:t>bezlesí</a:t>
            </a:r>
          </a:p>
          <a:p>
            <a:endParaRPr lang="cs-CZ" b="1" dirty="0" smtClean="0">
              <a:solidFill>
                <a:srgbClr val="FF0000"/>
              </a:solidFill>
            </a:endParaRP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645" y="3259239"/>
            <a:ext cx="5855302" cy="25317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4" y="2822818"/>
            <a:ext cx="5706208" cy="380413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103434" y="2790505"/>
            <a:ext cx="3446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inverze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= zvrat vegetačních stupňů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805354" y="4753708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buk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768969" y="4596158"/>
            <a:ext cx="1148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smrk + kleč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786554" y="3801946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buk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778995" y="6099103"/>
            <a:ext cx="318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Rozšíření tajgy kopíruje izotermy </a:t>
            </a:r>
            <a:endParaRPr lang="cs-CZ" i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058025" y="6096000"/>
            <a:ext cx="415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Rozšíření tajgy kopíruje teplotní izotermy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341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71475" y="97045"/>
            <a:ext cx="6869723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/>
              <a:t>TEPELNÁ BILANCE POROSTU</a:t>
            </a:r>
          </a:p>
          <a:p>
            <a:endParaRPr lang="cs-CZ" dirty="0"/>
          </a:p>
          <a:p>
            <a:r>
              <a:rPr lang="cs-CZ" sz="2200" b="1" dirty="0"/>
              <a:t>0,5 – 10% záření pohlceného porostem se využije na </a:t>
            </a:r>
            <a:r>
              <a:rPr lang="cs-CZ" sz="2200" b="1" dirty="0" smtClean="0"/>
              <a:t>fotosyntézu.</a:t>
            </a:r>
          </a:p>
          <a:p>
            <a:endParaRPr lang="cs-CZ" sz="2200" dirty="0"/>
          </a:p>
          <a:p>
            <a:r>
              <a:rPr lang="cs-CZ" sz="2200" dirty="0"/>
              <a:t>Zbytek se přemění na teplo. </a:t>
            </a:r>
            <a:r>
              <a:rPr lang="cs-CZ" sz="2200" b="1" dirty="0"/>
              <a:t>Rostliny se tepelné zátěže zbavují.</a:t>
            </a:r>
          </a:p>
          <a:p>
            <a:endParaRPr lang="cs-CZ" sz="2200" dirty="0" smtClean="0"/>
          </a:p>
          <a:p>
            <a:r>
              <a:rPr lang="cs-CZ" sz="2200" dirty="0" smtClean="0"/>
              <a:t>Část </a:t>
            </a:r>
            <a:r>
              <a:rPr lang="cs-CZ" sz="2200" dirty="0"/>
              <a:t>se ve formě tepelného </a:t>
            </a:r>
            <a:r>
              <a:rPr lang="cs-CZ" sz="2200" b="1" dirty="0"/>
              <a:t>infračerveného záření vydá do okolí</a:t>
            </a:r>
            <a:r>
              <a:rPr lang="cs-CZ" sz="2200" dirty="0"/>
              <a:t>, </a:t>
            </a:r>
            <a:r>
              <a:rPr lang="cs-CZ" sz="2200" dirty="0" smtClean="0"/>
              <a:t>část se </a:t>
            </a:r>
            <a:r>
              <a:rPr lang="cs-CZ" sz="2200" b="1" dirty="0" smtClean="0"/>
              <a:t>spotřebuje </a:t>
            </a:r>
            <a:r>
              <a:rPr lang="cs-CZ" sz="2200" b="1" dirty="0"/>
              <a:t>ohříváním vzduchu </a:t>
            </a:r>
            <a:r>
              <a:rPr lang="cs-CZ" sz="2200" dirty="0"/>
              <a:t>v okolí </a:t>
            </a:r>
            <a:r>
              <a:rPr lang="cs-CZ" sz="2200" dirty="0" smtClean="0"/>
              <a:t>porostu, část </a:t>
            </a:r>
            <a:r>
              <a:rPr lang="cs-CZ" sz="2200" dirty="0"/>
              <a:t>se </a:t>
            </a:r>
            <a:r>
              <a:rPr lang="cs-CZ" sz="2200" b="1" dirty="0"/>
              <a:t>spotřebuje na výpar vody </a:t>
            </a:r>
            <a:r>
              <a:rPr lang="cs-CZ" sz="2200" dirty="0"/>
              <a:t>při </a:t>
            </a:r>
            <a:r>
              <a:rPr lang="cs-CZ" sz="2200" b="1" dirty="0">
                <a:solidFill>
                  <a:srgbClr val="FF0000"/>
                </a:solidFill>
              </a:rPr>
              <a:t>transpiraci</a:t>
            </a:r>
            <a:r>
              <a:rPr lang="cs-CZ" sz="2200" dirty="0">
                <a:solidFill>
                  <a:srgbClr val="FF0000"/>
                </a:solidFill>
              </a:rPr>
              <a:t> </a:t>
            </a:r>
            <a:r>
              <a:rPr lang="cs-CZ" sz="2200" dirty="0"/>
              <a:t>a při </a:t>
            </a:r>
            <a:r>
              <a:rPr lang="cs-CZ" sz="2200" b="1" dirty="0">
                <a:solidFill>
                  <a:srgbClr val="FF0000"/>
                </a:solidFill>
              </a:rPr>
              <a:t>evaporaci</a:t>
            </a:r>
            <a:r>
              <a:rPr lang="cs-CZ" sz="2200" dirty="0">
                <a:solidFill>
                  <a:srgbClr val="FF0000"/>
                </a:solidFill>
              </a:rPr>
              <a:t> </a:t>
            </a:r>
            <a:r>
              <a:rPr lang="cs-CZ" sz="2200" dirty="0"/>
              <a:t>(ostatní výpar vody, např. z mokrého povrchu po dešti</a:t>
            </a:r>
            <a:r>
              <a:rPr lang="cs-CZ" sz="2200" dirty="0" smtClean="0"/>
              <a:t>). transpirace </a:t>
            </a:r>
            <a:r>
              <a:rPr lang="cs-CZ" sz="2200" dirty="0"/>
              <a:t>+ evaporace = </a:t>
            </a:r>
            <a:r>
              <a:rPr lang="cs-CZ" sz="2200" b="1" dirty="0">
                <a:solidFill>
                  <a:srgbClr val="FF0000"/>
                </a:solidFill>
              </a:rPr>
              <a:t>evapotranspirace</a:t>
            </a:r>
            <a:r>
              <a:rPr lang="cs-CZ" sz="2200" dirty="0" smtClean="0"/>
              <a:t>. Tomuto spotřebovanému teplu se říká </a:t>
            </a:r>
            <a:r>
              <a:rPr lang="cs-CZ" sz="2200" b="1" dirty="0" smtClean="0">
                <a:solidFill>
                  <a:srgbClr val="FF0000"/>
                </a:solidFill>
              </a:rPr>
              <a:t>latentní teplo</a:t>
            </a:r>
            <a:r>
              <a:rPr lang="cs-CZ" sz="2200" dirty="0" smtClean="0"/>
              <a:t>.</a:t>
            </a:r>
            <a:endParaRPr lang="cs-CZ" sz="2200" dirty="0"/>
          </a:p>
          <a:p>
            <a:endParaRPr lang="cs-CZ" sz="2200" dirty="0"/>
          </a:p>
          <a:p>
            <a:r>
              <a:rPr lang="cs-CZ" sz="2200" b="1" dirty="0"/>
              <a:t>BOWENŮV POMĚR </a:t>
            </a:r>
            <a:r>
              <a:rPr lang="cs-CZ" sz="2200" dirty="0"/>
              <a:t>vyjadřuje relativní poměr mezi teplem předaným vzduchu </a:t>
            </a:r>
            <a:r>
              <a:rPr lang="cs-CZ" sz="2200" dirty="0" smtClean="0"/>
              <a:t>(</a:t>
            </a:r>
            <a:r>
              <a:rPr lang="cs-CZ" sz="2200" b="1" dirty="0" smtClean="0">
                <a:solidFill>
                  <a:srgbClr val="FF0000"/>
                </a:solidFill>
              </a:rPr>
              <a:t>pocitové teplo</a:t>
            </a:r>
            <a:r>
              <a:rPr lang="cs-CZ" sz="2200" dirty="0" smtClean="0"/>
              <a:t>) a </a:t>
            </a:r>
            <a:r>
              <a:rPr lang="cs-CZ" sz="2200" dirty="0"/>
              <a:t>energií, spotřebovanou na </a:t>
            </a:r>
            <a:r>
              <a:rPr lang="cs-CZ" sz="2200" dirty="0" smtClean="0"/>
              <a:t>výpar (</a:t>
            </a:r>
            <a:r>
              <a:rPr lang="cs-CZ" sz="2200" b="1" dirty="0" smtClean="0">
                <a:solidFill>
                  <a:srgbClr val="FF0000"/>
                </a:solidFill>
              </a:rPr>
              <a:t>latentní teplo</a:t>
            </a:r>
            <a:r>
              <a:rPr lang="cs-CZ" sz="2200" dirty="0" smtClean="0"/>
              <a:t>). </a:t>
            </a:r>
            <a:r>
              <a:rPr lang="cs-CZ" sz="2200" dirty="0" err="1"/>
              <a:t>Bowenův</a:t>
            </a:r>
            <a:r>
              <a:rPr lang="cs-CZ" sz="2200" dirty="0"/>
              <a:t> poměr </a:t>
            </a:r>
            <a:r>
              <a:rPr lang="cs-CZ" sz="2200" dirty="0" smtClean="0"/>
              <a:t>tedy stoupá </a:t>
            </a:r>
            <a:r>
              <a:rPr lang="cs-CZ" sz="2200" dirty="0"/>
              <a:t>s klesající evapotranspirací.</a:t>
            </a:r>
          </a:p>
        </p:txBody>
      </p:sp>
      <p:pic>
        <p:nvPicPr>
          <p:cNvPr id="5122" name="Picture 2" descr="VÃ½sledek obrÃ¡zku pro evapotranspi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195" y="427300"/>
            <a:ext cx="3951604" cy="60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33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61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500" b="1" dirty="0" smtClean="0"/>
              <a:t/>
            </a:r>
            <a:br>
              <a:rPr lang="cs-CZ" sz="3500" b="1" dirty="0" smtClean="0"/>
            </a:br>
            <a:r>
              <a:rPr lang="cs-CZ" sz="3500" b="1" dirty="0"/>
              <a:t>S</a:t>
            </a:r>
            <a:r>
              <a:rPr lang="cs-CZ" sz="3500" b="1" dirty="0" smtClean="0"/>
              <a:t>uchozemské </a:t>
            </a:r>
            <a:r>
              <a:rPr lang="cs-CZ" sz="3500" b="1" dirty="0"/>
              <a:t>ekosystémy a vodní </a:t>
            </a:r>
            <a:r>
              <a:rPr lang="cs-CZ" sz="3500" b="1" dirty="0" smtClean="0"/>
              <a:t>ekosystémy a biomy</a:t>
            </a:r>
            <a:r>
              <a:rPr lang="cs-CZ" sz="3500" b="1" dirty="0"/>
              <a:t/>
            </a:r>
            <a:br>
              <a:rPr lang="cs-CZ" sz="3500" b="1" dirty="0"/>
            </a:br>
            <a:endParaRPr lang="cs-CZ" sz="3500" dirty="0"/>
          </a:p>
        </p:txBody>
      </p:sp>
      <p:pic>
        <p:nvPicPr>
          <p:cNvPr id="2050" name="Picture 2" descr="Biomes or Terrestrial Ecosystems and Aquatic Ecosystems - PMF IA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44" y="1685640"/>
            <a:ext cx="11084102" cy="398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756744" y="1614112"/>
            <a:ext cx="56555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Distribuce biomů s ohledem na roční teplotní a srážkový režim</a:t>
            </a:r>
            <a:endParaRPr lang="cs-CZ" sz="1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758075" y="5193524"/>
            <a:ext cx="5595725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500" dirty="0" smtClean="0"/>
              <a:t>Průměrné roční srážky (v cm)</a:t>
            </a:r>
            <a:endParaRPr lang="cs-CZ" sz="1500" dirty="0"/>
          </a:p>
        </p:txBody>
      </p:sp>
      <p:sp>
        <p:nvSpPr>
          <p:cNvPr id="6" name="TextovéPole 5"/>
          <p:cNvSpPr txBox="1"/>
          <p:nvPr/>
        </p:nvSpPr>
        <p:spPr>
          <a:xfrm rot="16200000">
            <a:off x="4182345" y="3508038"/>
            <a:ext cx="3469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Průměrná roční teplota (</a:t>
            </a:r>
            <a:r>
              <a:rPr lang="cs-CZ" sz="1600" dirty="0" err="1" smtClean="0"/>
              <a:t>oC</a:t>
            </a:r>
            <a:r>
              <a:rPr lang="cs-CZ" sz="1600" dirty="0" smtClean="0"/>
              <a:t>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2337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43796" y="783161"/>
            <a:ext cx="1144815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/>
          </a:p>
          <a:p>
            <a:r>
              <a:rPr lang="cs-CZ" sz="2200" b="1" dirty="0" smtClean="0"/>
              <a:t>Část tepla pohlceného porostem přechází do půdy. Jílovité půdy </a:t>
            </a:r>
            <a:r>
              <a:rPr lang="cs-CZ" sz="2200" dirty="0" smtClean="0"/>
              <a:t>přitom vedou teplo</a:t>
            </a:r>
            <a:r>
              <a:rPr lang="cs-CZ" sz="2200" b="1" dirty="0" smtClean="0"/>
              <a:t> do spodních vrstev</a:t>
            </a:r>
            <a:r>
              <a:rPr lang="cs-CZ" sz="2200" dirty="0" smtClean="0"/>
              <a:t>, zatímco </a:t>
            </a:r>
            <a:r>
              <a:rPr lang="cs-CZ" sz="2200" b="1" dirty="0" smtClean="0"/>
              <a:t>písčité půdy se přehřívají v povrchových vrstvách</a:t>
            </a:r>
            <a:r>
              <a:rPr lang="cs-CZ" sz="2200" dirty="0" smtClean="0"/>
              <a:t>. Směrem do </a:t>
            </a:r>
            <a:r>
              <a:rPr lang="cs-CZ" sz="2200" b="1" dirty="0" smtClean="0"/>
              <a:t>hlubších vrstev </a:t>
            </a:r>
            <a:r>
              <a:rPr lang="cs-CZ" sz="2200" dirty="0" smtClean="0"/>
              <a:t>půdy se </a:t>
            </a:r>
            <a:r>
              <a:rPr lang="cs-CZ" sz="2200" b="1" dirty="0" smtClean="0"/>
              <a:t>zmenšuje kolísání teploty</a:t>
            </a:r>
            <a:r>
              <a:rPr lang="cs-CZ" sz="2200" dirty="0" smtClean="0"/>
              <a:t>. </a:t>
            </a:r>
            <a:r>
              <a:rPr lang="cs-CZ" sz="2200" b="1" dirty="0" smtClean="0"/>
              <a:t>V hloubce 1 m neklesá u nás pod 0°C</a:t>
            </a:r>
            <a:r>
              <a:rPr lang="cs-CZ" sz="2200" dirty="0" smtClean="0"/>
              <a:t>. Půda nezamrzá do hloubky ani pod sněhovou vrstvou.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013" y="2506710"/>
            <a:ext cx="8338038" cy="421904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258447" y="2922806"/>
            <a:ext cx="27245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 smtClean="0"/>
              <a:t>Teplo a reliéf</a:t>
            </a:r>
            <a:endParaRPr lang="cs-CZ" sz="26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4308293" y="150788"/>
            <a:ext cx="3702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Teplo a půda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81109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3420" y="148749"/>
            <a:ext cx="6813679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 smtClean="0"/>
              <a:t>TEPLO A ŽIVOČICHOVÉ</a:t>
            </a:r>
          </a:p>
          <a:p>
            <a:endParaRPr lang="cs-CZ" dirty="0" smtClean="0"/>
          </a:p>
          <a:p>
            <a:r>
              <a:rPr lang="cs-CZ" sz="2200" dirty="0" smtClean="0"/>
              <a:t>Živočichové uvolňují teplo při svalové činnosti a při rozkladu potravy. Liší se ve schopnosti termoregulace:</a:t>
            </a:r>
          </a:p>
          <a:p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b="1" dirty="0" smtClean="0">
                <a:solidFill>
                  <a:srgbClr val="FF0000"/>
                </a:solidFill>
              </a:rPr>
              <a:t>studenokrevní (</a:t>
            </a:r>
            <a:r>
              <a:rPr lang="cs-CZ" sz="2200" b="1" dirty="0" err="1" smtClean="0">
                <a:solidFill>
                  <a:srgbClr val="FF0000"/>
                </a:solidFill>
              </a:rPr>
              <a:t>poikilotermní</a:t>
            </a:r>
            <a:r>
              <a:rPr lang="cs-CZ" sz="2200" b="1" dirty="0" smtClean="0">
                <a:solidFill>
                  <a:srgbClr val="FF0000"/>
                </a:solidFill>
              </a:rPr>
              <a:t>) </a:t>
            </a:r>
          </a:p>
          <a:p>
            <a:r>
              <a:rPr lang="cs-CZ" dirty="0" smtClean="0"/>
              <a:t>mají nejvyšší diverzitu v tropech (stálá teplota)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b="1" dirty="0" smtClean="0">
                <a:solidFill>
                  <a:srgbClr val="FF0000"/>
                </a:solidFill>
              </a:rPr>
              <a:t>teplokrevní (</a:t>
            </a:r>
            <a:r>
              <a:rPr lang="cs-CZ" sz="2200" b="1" dirty="0" err="1" smtClean="0">
                <a:solidFill>
                  <a:srgbClr val="FF0000"/>
                </a:solidFill>
              </a:rPr>
              <a:t>homoiotermní</a:t>
            </a:r>
            <a:r>
              <a:rPr lang="cs-CZ" sz="2200" b="1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r>
              <a:rPr lang="cs-CZ" b="1" dirty="0" smtClean="0"/>
              <a:t>Zvláštní adaptací teplokrevných živočichů </a:t>
            </a:r>
            <a:r>
              <a:rPr lang="cs-CZ" dirty="0" smtClean="0"/>
              <a:t>na chlad během zimy v mírném pásmu je </a:t>
            </a:r>
            <a:r>
              <a:rPr lang="cs-CZ" b="1" dirty="0" smtClean="0">
                <a:solidFill>
                  <a:srgbClr val="FF0000"/>
                </a:solidFill>
              </a:rPr>
              <a:t>hibernace </a:t>
            </a:r>
            <a:r>
              <a:rPr lang="cs-CZ" dirty="0" smtClean="0"/>
              <a:t>(</a:t>
            </a:r>
            <a:r>
              <a:rPr lang="cs-CZ" b="1" dirty="0" smtClean="0"/>
              <a:t>zimní spánek</a:t>
            </a:r>
            <a:r>
              <a:rPr lang="cs-CZ" dirty="0" smtClean="0"/>
              <a:t>). Životní funkce jsou sníženy na minimum, tělesná teplota snížena. Souhra nervové a humorální soustavy a činnosti tkání. Fyziologicky shodná je </a:t>
            </a:r>
            <a:r>
              <a:rPr lang="cs-CZ" b="1" dirty="0" smtClean="0">
                <a:solidFill>
                  <a:srgbClr val="FF0000"/>
                </a:solidFill>
              </a:rPr>
              <a:t>estivace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(</a:t>
            </a:r>
            <a:r>
              <a:rPr lang="cs-CZ" b="1" dirty="0" smtClean="0"/>
              <a:t>letní spánek</a:t>
            </a:r>
            <a:r>
              <a:rPr lang="cs-CZ" dirty="0" smtClean="0"/>
              <a:t>), do kterého upadají živočichové vlivem vysoké teploty a sucha.</a:t>
            </a:r>
          </a:p>
          <a:p>
            <a:endParaRPr lang="cs-CZ" dirty="0" smtClean="0"/>
          </a:p>
          <a:p>
            <a:r>
              <a:rPr lang="cs-CZ" b="1" dirty="0" smtClean="0"/>
              <a:t>Nepravý zimní spánek </a:t>
            </a:r>
            <a:r>
              <a:rPr lang="cs-CZ" dirty="0" smtClean="0"/>
              <a:t>– medvěd, jezevec. </a:t>
            </a:r>
            <a:r>
              <a:rPr lang="cs-CZ" b="1" dirty="0" smtClean="0"/>
              <a:t>Nesnižují tělesnou teplotu !</a:t>
            </a:r>
            <a:endParaRPr lang="cs-CZ" dirty="0" smtClean="0"/>
          </a:p>
          <a:p>
            <a:endParaRPr lang="cs-CZ" dirty="0" smtClean="0"/>
          </a:p>
          <a:p>
            <a:r>
              <a:rPr lang="cs-CZ" b="1" dirty="0" smtClean="0"/>
              <a:t>Adaptace k vysoké teplotě:</a:t>
            </a:r>
            <a:r>
              <a:rPr lang="cs-CZ" b="1" dirty="0"/>
              <a:t> </a:t>
            </a:r>
            <a:r>
              <a:rPr lang="cs-CZ" b="1" dirty="0" smtClean="0"/>
              <a:t>       Teplota nad 45°C je letální ! </a:t>
            </a:r>
          </a:p>
          <a:p>
            <a:endParaRPr lang="cs-CZ" dirty="0"/>
          </a:p>
          <a:p>
            <a:r>
              <a:rPr lang="cs-CZ" b="1" dirty="0" smtClean="0"/>
              <a:t>Adaptace k vysokým teplotám: </a:t>
            </a:r>
            <a:r>
              <a:rPr lang="cs-CZ" dirty="0" smtClean="0"/>
              <a:t>barva, tělní pokryvy, aktivita v noci.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240" y="497729"/>
            <a:ext cx="3752850" cy="33432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5480" t="23945" r="16613" b="7755"/>
          <a:stretch/>
        </p:blipFill>
        <p:spPr>
          <a:xfrm>
            <a:off x="8237797" y="4077477"/>
            <a:ext cx="3014922" cy="250993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621509" y="6488668"/>
            <a:ext cx="223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www.animalsake.com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164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45273" y="657712"/>
            <a:ext cx="595552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/>
              <a:t>Vztah tělesných znaků teplokrevných živočichů k teplotě prostředí</a:t>
            </a:r>
          </a:p>
          <a:p>
            <a:endParaRPr lang="cs-CZ" dirty="0" smtClean="0"/>
          </a:p>
          <a:p>
            <a:r>
              <a:rPr lang="cs-CZ" b="1" dirty="0" smtClean="0">
                <a:solidFill>
                  <a:srgbClr val="FF0000"/>
                </a:solidFill>
              </a:rPr>
              <a:t>Bergmannovo pravidlo</a:t>
            </a:r>
            <a:r>
              <a:rPr lang="cs-CZ" dirty="0" smtClean="0"/>
              <a:t>. Živočichové v chladnějších oblastech jsou větší a hmotnější než příbuzné druhy v teplejších oblastech.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b="1" dirty="0">
              <a:solidFill>
                <a:srgbClr val="00B050"/>
              </a:solidFill>
            </a:endParaRPr>
          </a:p>
          <a:p>
            <a:r>
              <a:rPr lang="cs-CZ" b="1" dirty="0" smtClean="0">
                <a:solidFill>
                  <a:srgbClr val="FF0000"/>
                </a:solidFill>
              </a:rPr>
              <a:t>Allenovo pravidlo</a:t>
            </a:r>
            <a:r>
              <a:rPr lang="cs-CZ" b="1" dirty="0" smtClean="0">
                <a:solidFill>
                  <a:srgbClr val="00B050"/>
                </a:solidFill>
              </a:rPr>
              <a:t>. </a:t>
            </a:r>
            <a:r>
              <a:rPr lang="cs-CZ" dirty="0" smtClean="0"/>
              <a:t>V chladnějších oblastech mají živočichové kratší uši, zobáky, ocasy a končetiny.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r>
              <a:rPr lang="cs-CZ" b="1" dirty="0" err="1" smtClean="0">
                <a:solidFill>
                  <a:srgbClr val="FF0000"/>
                </a:solidFill>
              </a:rPr>
              <a:t>Glogerovo</a:t>
            </a:r>
            <a:r>
              <a:rPr lang="cs-CZ" b="1" dirty="0" smtClean="0">
                <a:solidFill>
                  <a:srgbClr val="FF0000"/>
                </a:solidFill>
              </a:rPr>
              <a:t> pravidlo</a:t>
            </a:r>
            <a:r>
              <a:rPr lang="cs-CZ" dirty="0" smtClean="0"/>
              <a:t>. V teplejších a vlhčích oblastech jsou někteří teplokrevní živočichové tmavší než příbuzné formy.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958" y="446261"/>
            <a:ext cx="3224057" cy="232213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267383" y="2251064"/>
            <a:ext cx="11914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Loftwork.com</a:t>
            </a:r>
            <a:endParaRPr lang="cs-CZ" sz="1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119" y="3111425"/>
            <a:ext cx="3977628" cy="159615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0954896" y="3601727"/>
            <a:ext cx="11413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www.mun.ca</a:t>
            </a:r>
            <a:endParaRPr lang="cs-CZ" sz="1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035" y="4955747"/>
            <a:ext cx="2186396" cy="1654373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8956431" y="6333121"/>
            <a:ext cx="1863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/>
              <a:t>www.biologyexams4u.com</a:t>
            </a:r>
            <a:endParaRPr lang="cs-CZ" sz="1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956431" y="5260168"/>
            <a:ext cx="2096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/>
              <a:t>Strnadec</a:t>
            </a:r>
            <a:r>
              <a:rPr lang="cs-CZ" sz="1600" i="1" dirty="0" smtClean="0"/>
              <a:t> zpěvný</a:t>
            </a:r>
          </a:p>
          <a:p>
            <a:r>
              <a:rPr lang="cs-CZ" sz="1600" i="1" dirty="0" err="1" smtClean="0"/>
              <a:t>Melospiza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melodia</a:t>
            </a:r>
            <a:endParaRPr lang="cs-CZ" sz="1600" i="1" dirty="0"/>
          </a:p>
        </p:txBody>
      </p:sp>
    </p:spTree>
    <p:extLst>
      <p:ext uri="{BB962C8B-B14F-4D97-AF65-F5344CB8AC3E}">
        <p14:creationId xmlns:p14="http://schemas.microsoft.com/office/powerpoint/2010/main" val="354907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4077" y="111224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cs-CZ" sz="4000" dirty="0" smtClean="0"/>
          </a:p>
          <a:p>
            <a:r>
              <a:rPr lang="cs-CZ" dirty="0" smtClean="0"/>
              <a:t>	</a:t>
            </a:r>
          </a:p>
          <a:p>
            <a:endParaRPr lang="cs-CZ" dirty="0"/>
          </a:p>
          <a:p>
            <a:r>
              <a:rPr lang="cs-CZ" sz="2200" dirty="0" smtClean="0"/>
              <a:t>Teplota ovlivňuje u studenokrevných živočichů:</a:t>
            </a:r>
          </a:p>
          <a:p>
            <a:endParaRPr lang="cs-CZ" sz="2200" dirty="0" smtClean="0"/>
          </a:p>
          <a:p>
            <a:pPr marL="285750" indent="-285750">
              <a:buFontTx/>
              <a:buChar char="-"/>
            </a:pPr>
            <a:r>
              <a:rPr lang="cs-CZ" sz="2200" b="1" dirty="0" smtClean="0"/>
              <a:t>aktivitu</a:t>
            </a:r>
          </a:p>
          <a:p>
            <a:pPr marL="285750" indent="-285750">
              <a:buFontTx/>
              <a:buChar char="-"/>
            </a:pPr>
            <a:r>
              <a:rPr lang="cs-CZ" sz="2200" b="1" dirty="0" smtClean="0"/>
              <a:t>vývoj a počet</a:t>
            </a:r>
          </a:p>
          <a:p>
            <a:pPr marL="285750" indent="-285750">
              <a:buFontTx/>
              <a:buChar char="-"/>
            </a:pPr>
            <a:r>
              <a:rPr lang="cs-CZ" sz="2200" b="1" dirty="0" smtClean="0"/>
              <a:t>rozmnožování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sz="2400" b="1" dirty="0" smtClean="0">
                <a:solidFill>
                  <a:srgbClr val="0070C0"/>
                </a:solidFill>
              </a:rPr>
              <a:t>Co je suma efektivních teplot = denní stupně ?</a:t>
            </a:r>
            <a:r>
              <a:rPr lang="cs-CZ" dirty="0" smtClean="0"/>
              <a:t> </a:t>
            </a:r>
          </a:p>
          <a:p>
            <a:endParaRPr lang="cs-CZ" dirty="0"/>
          </a:p>
          <a:p>
            <a:r>
              <a:rPr lang="cs-CZ" b="1" dirty="0" smtClean="0"/>
              <a:t>Vývoj, výskyt nebo početnost </a:t>
            </a:r>
            <a:r>
              <a:rPr lang="cs-CZ" dirty="0" smtClean="0"/>
              <a:t>studenokrevného živočicha </a:t>
            </a:r>
            <a:r>
              <a:rPr lang="cs-CZ" b="1" dirty="0" smtClean="0"/>
              <a:t>souvisí s určitým počtem denních stupňů</a:t>
            </a:r>
            <a:r>
              <a:rPr lang="cs-CZ" dirty="0" smtClean="0"/>
              <a:t>. </a:t>
            </a:r>
            <a:r>
              <a:rPr lang="cs-CZ" b="1" dirty="0" smtClean="0"/>
              <a:t>Jde o součet průměrných denních teplot</a:t>
            </a:r>
            <a:r>
              <a:rPr lang="cs-CZ" dirty="0" smtClean="0"/>
              <a:t>. Např. 60 denních stupňů se může sečíst za různý počet dnů.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322" y="0"/>
            <a:ext cx="3335677" cy="260252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856322" y="2233191"/>
            <a:ext cx="1762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/>
              <a:t>http://www.chovzvirat.cz</a:t>
            </a:r>
            <a:endParaRPr lang="cs-CZ" sz="1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631" y="2803123"/>
            <a:ext cx="4736123" cy="385485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59960" y="333957"/>
            <a:ext cx="684931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500" b="1" dirty="0" smtClean="0"/>
              <a:t>Teplota  a </a:t>
            </a:r>
            <a:r>
              <a:rPr lang="cs-CZ" sz="3500" b="1" dirty="0" err="1" smtClean="0"/>
              <a:t>poikilotermní</a:t>
            </a:r>
            <a:r>
              <a:rPr lang="cs-CZ" sz="3500" b="1" dirty="0" smtClean="0"/>
              <a:t> organismus</a:t>
            </a:r>
            <a:endParaRPr lang="cs-CZ" sz="3500" b="1" dirty="0"/>
          </a:p>
        </p:txBody>
      </p:sp>
    </p:spTree>
    <p:extLst>
      <p:ext uri="{BB962C8B-B14F-4D97-AF65-F5344CB8AC3E}">
        <p14:creationId xmlns:p14="http://schemas.microsoft.com/office/powerpoint/2010/main" val="375349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702" y="2034742"/>
            <a:ext cx="6647622" cy="390726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85962" y="103367"/>
            <a:ext cx="10046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000" dirty="0" smtClean="0"/>
              <a:t>Křivka aktivity housenek Bekyně mnišky (</a:t>
            </a:r>
            <a:r>
              <a:rPr lang="cs-CZ" sz="3000" i="1" dirty="0" err="1" smtClean="0"/>
              <a:t>Lymantria</a:t>
            </a:r>
            <a:r>
              <a:rPr lang="cs-CZ" sz="3000" i="1" dirty="0" smtClean="0"/>
              <a:t> monacha</a:t>
            </a:r>
            <a:r>
              <a:rPr lang="cs-CZ" sz="3000" dirty="0" smtClean="0"/>
              <a:t>) </a:t>
            </a:r>
          </a:p>
          <a:p>
            <a:pPr algn="ctr"/>
            <a:r>
              <a:rPr lang="cs-CZ" sz="3000" dirty="0" smtClean="0"/>
              <a:t>v závislosti na teplotě vzduchu</a:t>
            </a:r>
            <a:endParaRPr lang="cs-CZ" sz="3000" dirty="0"/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64" y="2706613"/>
            <a:ext cx="2492090" cy="204228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89" y="679209"/>
            <a:ext cx="2490865" cy="1904289"/>
          </a:xfrm>
          <a:prstGeom prst="rect">
            <a:avLst/>
          </a:prstGeom>
        </p:spPr>
      </p:pic>
      <p:pic>
        <p:nvPicPr>
          <p:cNvPr id="9" name="Picture 2" descr="undefin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7" y="4872014"/>
            <a:ext cx="2491477" cy="186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undefin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534093" y="4365458"/>
            <a:ext cx="1989776" cy="273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Zástupný symbol pro obsah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3541" y="748537"/>
            <a:ext cx="2699101" cy="1909239"/>
          </a:xfrm>
          <a:prstGeom prst="rect">
            <a:avLst/>
          </a:prstGeom>
        </p:spPr>
      </p:pic>
      <p:pic>
        <p:nvPicPr>
          <p:cNvPr id="14" name="Zástupný symbol pro obsah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7099" y="2745237"/>
            <a:ext cx="2695543" cy="189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971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812" y="23222"/>
            <a:ext cx="10860819" cy="1325563"/>
          </a:xfrm>
        </p:spPr>
        <p:txBody>
          <a:bodyPr>
            <a:noAutofit/>
          </a:bodyPr>
          <a:lstStyle/>
          <a:p>
            <a:pPr algn="ctr"/>
            <a:r>
              <a:rPr lang="cs-CZ" sz="3500" b="1" dirty="0" smtClean="0"/>
              <a:t>Schopnost termoregulace člověka, ptáků, savců vystavených působení chladu, aniž nastal pokles tělesné teploty</a:t>
            </a:r>
            <a:endParaRPr lang="cs-CZ" sz="35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297" y="1306216"/>
            <a:ext cx="11684432" cy="529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661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8147" y="140476"/>
            <a:ext cx="1174102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/>
              <a:t>Změny teploty v poslední době ledové a v Holocénu</a:t>
            </a:r>
          </a:p>
          <a:p>
            <a:pPr algn="ctr"/>
            <a:endParaRPr lang="cs-CZ" dirty="0" smtClean="0"/>
          </a:p>
          <a:p>
            <a:r>
              <a:rPr lang="cs-CZ" dirty="0" smtClean="0"/>
              <a:t>Zjišťují se </a:t>
            </a:r>
            <a:r>
              <a:rPr lang="cs-CZ" b="1" dirty="0" smtClean="0"/>
              <a:t>na základě nepřímých důkazů </a:t>
            </a:r>
            <a:r>
              <a:rPr lang="cs-CZ" dirty="0" smtClean="0"/>
              <a:t>(koncentrace izotopů v ledovcích, analýza zbytků rostlin a živočichů v sedimentech apod.). </a:t>
            </a:r>
            <a:r>
              <a:rPr lang="cs-CZ" b="1" dirty="0" smtClean="0"/>
              <a:t>Změny teploty a vlhkosti klimatu během čtvrtohor jsou velké </a:t>
            </a:r>
            <a:r>
              <a:rPr lang="cs-CZ" dirty="0" smtClean="0"/>
              <a:t>a zásadním způsobem ovlivňují </a:t>
            </a:r>
            <a:r>
              <a:rPr lang="cs-CZ" b="1" dirty="0" smtClean="0"/>
              <a:t>současné</a:t>
            </a:r>
            <a:r>
              <a:rPr lang="cs-CZ" dirty="0" smtClean="0"/>
              <a:t> rozšíření druhů na Zemi.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Čtvrtohory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– vyznačují se střídáním dlouhých dob ledových (</a:t>
            </a:r>
            <a:r>
              <a:rPr lang="cs-CZ" b="1" dirty="0" smtClean="0">
                <a:solidFill>
                  <a:srgbClr val="FF0000"/>
                </a:solidFill>
              </a:rPr>
              <a:t>glaciálů</a:t>
            </a:r>
            <a:r>
              <a:rPr lang="cs-CZ" dirty="0" smtClean="0"/>
              <a:t>) a spíše kratších dob meziledových (</a:t>
            </a:r>
            <a:r>
              <a:rPr lang="cs-CZ" b="1" dirty="0" smtClean="0">
                <a:solidFill>
                  <a:srgbClr val="FF0000"/>
                </a:solidFill>
              </a:rPr>
              <a:t>interglaciálů</a:t>
            </a:r>
            <a:r>
              <a:rPr lang="cs-CZ" dirty="0" smtClean="0"/>
              <a:t>), poslední interglaciál, ve kterém žijeme, se nazývá </a:t>
            </a:r>
            <a:r>
              <a:rPr lang="cs-CZ" b="1" dirty="0" smtClean="0">
                <a:solidFill>
                  <a:srgbClr val="FF0000"/>
                </a:solidFill>
              </a:rPr>
              <a:t>holocén</a:t>
            </a:r>
            <a:r>
              <a:rPr lang="cs-CZ" dirty="0" smtClean="0"/>
              <a:t>. Na obrázku si povšimněte konce předchozího interglaciálu vpravo, rozkolísané klima s teplotními nárůsty během glaciálu a vlevo, po prudkém nárůstu asi před 10.000 lety, vývoj v holocénu. </a:t>
            </a:r>
            <a:r>
              <a:rPr lang="cs-CZ" b="1" dirty="0" smtClean="0"/>
              <a:t>V době ledové u nás převládala sprašová step, </a:t>
            </a:r>
            <a:r>
              <a:rPr lang="cs-CZ" b="1" dirty="0" err="1" smtClean="0"/>
              <a:t>stepotundra</a:t>
            </a:r>
            <a:r>
              <a:rPr lang="cs-CZ" b="1" dirty="0" smtClean="0"/>
              <a:t> a tajga s borovicí a v Karpatech s modřínem.</a:t>
            </a:r>
          </a:p>
          <a:p>
            <a:endParaRPr lang="cs-CZ" b="1" dirty="0"/>
          </a:p>
        </p:txBody>
      </p:sp>
      <p:pic>
        <p:nvPicPr>
          <p:cNvPr id="6146" name="Picture 2" descr="Epica-vostok-grip-140ky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20" y="3259015"/>
            <a:ext cx="6798744" cy="216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36848" y="6087422"/>
            <a:ext cx="12055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Tyto výkyvy, včetně glaciálů, byly způsobovány zejména tzv. </a:t>
            </a:r>
            <a:r>
              <a:rPr lang="cs-CZ" b="1" dirty="0" err="1" smtClean="0">
                <a:solidFill>
                  <a:srgbClr val="FF0000"/>
                </a:solidFill>
              </a:rPr>
              <a:t>Milankovičovými</a:t>
            </a:r>
            <a:r>
              <a:rPr lang="cs-CZ" b="1" dirty="0" smtClean="0">
                <a:solidFill>
                  <a:srgbClr val="FF0000"/>
                </a:solidFill>
              </a:rPr>
              <a:t> cykly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(pohyby Země vůči slunci). Význam oxidu uhličitého nastal až se spalováním fosilních paliv v posledních 50-100 letech (viz přednáška o biogeochemických cyklech).</a:t>
            </a:r>
          </a:p>
          <a:p>
            <a:endParaRPr lang="cs-CZ" dirty="0"/>
          </a:p>
        </p:txBody>
      </p:sp>
      <p:pic>
        <p:nvPicPr>
          <p:cNvPr id="5" name="Picture 2" descr="File:Ice age fauna of northern Spain - Mauricio Antó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484" y="3426434"/>
            <a:ext cx="4391025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427671" y="3396271"/>
            <a:ext cx="3867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Sendwick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2008,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Biology</a:t>
            </a:r>
            <a:endParaRPr lang="cs-CZ" altLang="cs-CZ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2461846" y="5509846"/>
            <a:ext cx="2895600" cy="1172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83959" y="5371121"/>
            <a:ext cx="166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7030A0"/>
                </a:solidFill>
              </a:rPr>
              <a:t>současnost</a:t>
            </a:r>
            <a:endParaRPr lang="cs-CZ" i="1" dirty="0">
              <a:solidFill>
                <a:srgbClr val="7030A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490427" y="5394568"/>
            <a:ext cx="166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7030A0"/>
                </a:solidFill>
              </a:rPr>
              <a:t>minulost</a:t>
            </a:r>
            <a:endParaRPr lang="cs-CZ" i="1" dirty="0">
              <a:solidFill>
                <a:srgbClr val="7030A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106615" y="3550258"/>
            <a:ext cx="211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oslední glaciál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83900" y="3334914"/>
            <a:ext cx="10276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holocén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4" name="Přímá spojnice 13"/>
          <p:cNvCxnSpPr/>
          <p:nvPr/>
        </p:nvCxnSpPr>
        <p:spPr>
          <a:xfrm flipV="1">
            <a:off x="1211510" y="3096108"/>
            <a:ext cx="0" cy="2090216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12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02062"/>
            <a:ext cx="10515600" cy="59657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 err="1" smtClean="0"/>
              <a:t>Milankovičovy</a:t>
            </a:r>
            <a:r>
              <a:rPr lang="cs-CZ" sz="4000" b="1" dirty="0" smtClean="0"/>
              <a:t> cykly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0131" y="1037347"/>
            <a:ext cx="11634952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 err="1"/>
              <a:t>Milankovićovy</a:t>
            </a:r>
            <a:r>
              <a:rPr lang="cs-CZ" b="1" dirty="0"/>
              <a:t> cykly </a:t>
            </a:r>
            <a:r>
              <a:rPr lang="cs-CZ" dirty="0"/>
              <a:t>(podle srbského matematika </a:t>
            </a:r>
            <a:r>
              <a:rPr lang="cs-CZ" dirty="0" err="1"/>
              <a:t>Milutina</a:t>
            </a:r>
            <a:r>
              <a:rPr lang="cs-CZ" dirty="0"/>
              <a:t> </a:t>
            </a:r>
            <a:r>
              <a:rPr lang="cs-CZ" dirty="0" err="1"/>
              <a:t>Milankoviće</a:t>
            </a:r>
            <a:r>
              <a:rPr lang="cs-CZ" dirty="0"/>
              <a:t>, 1879–1958) jsou </a:t>
            </a:r>
            <a:r>
              <a:rPr lang="cs-CZ" b="1" dirty="0"/>
              <a:t>dlouhodobé změny v globálním rozložení slunečního záření dopadajícího na Zemi</a:t>
            </a:r>
            <a:r>
              <a:rPr lang="cs-CZ" dirty="0"/>
              <a:t>, které přesahují roční rozsah kolísání.</a:t>
            </a:r>
          </a:p>
        </p:txBody>
      </p:sp>
      <p:pic>
        <p:nvPicPr>
          <p:cNvPr id="4" name="Picture 2" descr="https://vesmir.cz/images/gallery/archiv/1995/9/milankovicovy-cykly/page/1995_488_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79" y="2429874"/>
            <a:ext cx="5720396" cy="398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ilankovičovy cykly – Wikiped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382545"/>
            <a:ext cx="3867150" cy="403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39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1493" y="234668"/>
            <a:ext cx="622447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Během Holocénu </a:t>
            </a:r>
            <a:r>
              <a:rPr lang="cs-CZ" dirty="0" smtClean="0"/>
              <a:t>(období po odeznění doby poslední ledové) rozlišujeme tradičně několik období s různým klimatem, i když ve skutečnosti bylo výkyvů víc a některé změny byly spíše regionální než globální. Zobecnění je následující:</a:t>
            </a:r>
          </a:p>
          <a:p>
            <a:endParaRPr lang="cs-CZ" dirty="0" smtClean="0"/>
          </a:p>
          <a:p>
            <a:r>
              <a:rPr lang="cs-CZ" b="1" dirty="0" err="1" smtClean="0">
                <a:solidFill>
                  <a:srgbClr val="FF0000"/>
                </a:solidFill>
              </a:rPr>
              <a:t>Preboreál</a:t>
            </a:r>
            <a:r>
              <a:rPr lang="cs-CZ" b="1" dirty="0" smtClean="0">
                <a:solidFill>
                  <a:srgbClr val="FF0000"/>
                </a:solidFill>
              </a:rPr>
              <a:t> a Boreál </a:t>
            </a:r>
            <a:r>
              <a:rPr lang="cs-CZ" dirty="0" smtClean="0">
                <a:solidFill>
                  <a:srgbClr val="FF0000"/>
                </a:solidFill>
              </a:rPr>
              <a:t>(starší Holocén, před 8-10 tisíci let) </a:t>
            </a:r>
            <a:r>
              <a:rPr lang="cs-CZ" dirty="0" smtClean="0"/>
              <a:t>– období po skončení poslední doby ledové, vyznačující se nárůstem teploty a poněkud opožděným nárůstem vlhkosti. Odpovídá období </a:t>
            </a:r>
            <a:r>
              <a:rPr lang="cs-CZ" b="1" dirty="0" smtClean="0"/>
              <a:t>mezolitu</a:t>
            </a:r>
            <a:r>
              <a:rPr lang="cs-CZ" dirty="0" smtClean="0"/>
              <a:t>. Stepi postupně přecházejí v tajgu, šíří se některé listnáče.</a:t>
            </a:r>
          </a:p>
          <a:p>
            <a:endParaRPr lang="cs-CZ" dirty="0" smtClean="0"/>
          </a:p>
          <a:p>
            <a:r>
              <a:rPr lang="cs-CZ" b="1" dirty="0" smtClean="0">
                <a:solidFill>
                  <a:srgbClr val="FF0000"/>
                </a:solidFill>
              </a:rPr>
              <a:t>Atlantik</a:t>
            </a:r>
            <a:r>
              <a:rPr lang="cs-CZ" dirty="0" smtClean="0"/>
              <a:t> (</a:t>
            </a:r>
            <a:r>
              <a:rPr lang="cs-CZ" dirty="0" smtClean="0">
                <a:solidFill>
                  <a:srgbClr val="FF0000"/>
                </a:solidFill>
              </a:rPr>
              <a:t>střední Holocén</a:t>
            </a:r>
            <a:r>
              <a:rPr lang="cs-CZ" dirty="0" smtClean="0"/>
              <a:t>, tzv. </a:t>
            </a:r>
            <a:r>
              <a:rPr lang="cs-CZ" b="1" dirty="0" smtClean="0"/>
              <a:t>klimatické optimum </a:t>
            </a:r>
            <a:r>
              <a:rPr lang="cs-CZ" dirty="0" smtClean="0"/>
              <a:t>asi před 5-8 tisíci let), odpovídá období </a:t>
            </a:r>
            <a:r>
              <a:rPr lang="cs-CZ" b="1" dirty="0" smtClean="0"/>
              <a:t>neolitu</a:t>
            </a:r>
            <a:r>
              <a:rPr lang="cs-CZ" dirty="0" smtClean="0"/>
              <a:t> a </a:t>
            </a:r>
            <a:r>
              <a:rPr lang="cs-CZ" b="1" dirty="0" err="1" smtClean="0"/>
              <a:t>eneolitu</a:t>
            </a:r>
            <a:r>
              <a:rPr lang="cs-CZ" dirty="0" smtClean="0"/>
              <a:t>. Jedná se obecně o nejteplejší a nejvlhčí období. Zhruba před 7-8 tisíci let (5.-6. tisíc před n.l.) bylo tepleji než je dnes. Období se vyznačuje šířením listnáčů a postupným zapojováním lesa.</a:t>
            </a:r>
          </a:p>
          <a:p>
            <a:endParaRPr lang="cs-CZ" dirty="0" smtClean="0"/>
          </a:p>
          <a:p>
            <a:r>
              <a:rPr lang="cs-CZ" dirty="0" err="1" smtClean="0">
                <a:solidFill>
                  <a:srgbClr val="FF0000"/>
                </a:solidFill>
              </a:rPr>
              <a:t>Epipatlantic</a:t>
            </a:r>
            <a:r>
              <a:rPr lang="cs-CZ" dirty="0" smtClean="0">
                <a:solidFill>
                  <a:srgbClr val="FF0000"/>
                </a:solidFill>
              </a:rPr>
              <a:t>, </a:t>
            </a:r>
            <a:r>
              <a:rPr lang="cs-CZ" b="1" dirty="0" err="1" smtClean="0">
                <a:solidFill>
                  <a:srgbClr val="FF0000"/>
                </a:solidFill>
              </a:rPr>
              <a:t>Subboreál</a:t>
            </a:r>
            <a:r>
              <a:rPr lang="cs-CZ" b="1" dirty="0" smtClean="0">
                <a:solidFill>
                  <a:srgbClr val="FF0000"/>
                </a:solidFill>
              </a:rPr>
              <a:t> a </a:t>
            </a:r>
            <a:r>
              <a:rPr lang="cs-CZ" b="1" dirty="0" err="1" smtClean="0">
                <a:solidFill>
                  <a:srgbClr val="FF0000"/>
                </a:solidFill>
              </a:rPr>
              <a:t>Subatlantic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(mladší Holocén) </a:t>
            </a:r>
            <a:r>
              <a:rPr lang="cs-CZ" dirty="0" smtClean="0"/>
              <a:t>– ve srovnání s </a:t>
            </a:r>
            <a:r>
              <a:rPr lang="cs-CZ" dirty="0" err="1" smtClean="0"/>
              <a:t>atlantikem</a:t>
            </a:r>
            <a:r>
              <a:rPr lang="cs-CZ" dirty="0" smtClean="0"/>
              <a:t> obecně sušší a  hlavně chladnější klima, ochlazování začíná asi před 4.000 lety. V celém období výrazný vliv člověka na krajinu. Objevují se krátkodobé výrazné výkyvy (například teplejší doba bronzová a doba římská).</a:t>
            </a:r>
            <a:endParaRPr lang="cs-CZ" dirty="0"/>
          </a:p>
        </p:txBody>
      </p:sp>
      <p:pic>
        <p:nvPicPr>
          <p:cNvPr id="3" name="Picture 2" descr="obr/4_8,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842" y="1932064"/>
            <a:ext cx="48958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244252" y="331677"/>
            <a:ext cx="4449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 smtClean="0"/>
              <a:t>Tradiční představa o vývoji klimatu ve střední Evropě na základě zbytků rostlin a živočichů v rašeliništních sedimentech</a:t>
            </a:r>
            <a:endParaRPr lang="cs-CZ" sz="2200" dirty="0"/>
          </a:p>
        </p:txBody>
      </p:sp>
      <p:sp>
        <p:nvSpPr>
          <p:cNvPr id="5" name="Obdélník 4"/>
          <p:cNvSpPr/>
          <p:nvPr/>
        </p:nvSpPr>
        <p:spPr>
          <a:xfrm>
            <a:off x="7549662" y="4349262"/>
            <a:ext cx="3411415" cy="48064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7467600" y="4404919"/>
            <a:ext cx="2825262" cy="369332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tzv. klimatické optimum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3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6689" t="32311" r="40249" b="32245"/>
          <a:stretch/>
        </p:blipFill>
        <p:spPr>
          <a:xfrm>
            <a:off x="1998280" y="1987562"/>
            <a:ext cx="8213665" cy="342907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95853" y="48569"/>
            <a:ext cx="102231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Obecný globální vývoj klimatu během holocénu na základě současné (2014) rešerše všech dostupných dat.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Je vidět </a:t>
            </a:r>
            <a:r>
              <a:rPr lang="cs-CZ" b="1" dirty="0" smtClean="0"/>
              <a:t>klimatické optimum na severní polokouli </a:t>
            </a:r>
            <a:r>
              <a:rPr lang="cs-CZ" dirty="0" smtClean="0"/>
              <a:t>před 7-8  tisíci let, </a:t>
            </a:r>
            <a:r>
              <a:rPr lang="cs-CZ" b="1" dirty="0" smtClean="0"/>
              <a:t>hodně teplo (tepleji než dnes</a:t>
            </a:r>
            <a:r>
              <a:rPr lang="cs-CZ" dirty="0" smtClean="0"/>
              <a:t>),</a:t>
            </a:r>
          </a:p>
          <a:p>
            <a:r>
              <a:rPr lang="cs-CZ" dirty="0"/>
              <a:t> </a:t>
            </a:r>
            <a:r>
              <a:rPr lang="cs-CZ" dirty="0" smtClean="0"/>
              <a:t>     od starého holocénu před ca 10.000 lety, a to globálně (to se ukazuje i na některých datech od nás). 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Je vidět </a:t>
            </a:r>
            <a:r>
              <a:rPr lang="cs-CZ" b="1" dirty="0" smtClean="0"/>
              <a:t>pokles teploty v posledních 4.000 letech</a:t>
            </a:r>
            <a:r>
              <a:rPr lang="cs-CZ" dirty="0" smtClean="0"/>
              <a:t>, způsobený </a:t>
            </a:r>
            <a:r>
              <a:rPr lang="cs-CZ" b="1" dirty="0" smtClean="0"/>
              <a:t>změnou solární aktivity</a:t>
            </a:r>
            <a:r>
              <a:rPr lang="cs-CZ" dirty="0" smtClean="0"/>
              <a:t>, a </a:t>
            </a:r>
            <a:r>
              <a:rPr lang="cs-CZ" b="1" dirty="0" smtClean="0"/>
              <a:t>prudký současný nárůst teploty způsobený skleníkovými plyny</a:t>
            </a:r>
            <a:r>
              <a:rPr lang="cs-CZ" b="1" dirty="0" smtClean="0">
                <a:solidFill>
                  <a:srgbClr val="00B050"/>
                </a:solidFill>
              </a:rPr>
              <a:t>.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5" name="Ovál 4"/>
          <p:cNvSpPr/>
          <p:nvPr/>
        </p:nvSpPr>
        <p:spPr>
          <a:xfrm>
            <a:off x="5008579" y="2923901"/>
            <a:ext cx="691662" cy="53926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606972" y="5603631"/>
            <a:ext cx="10330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Proč to všechno zajímá botaniky a zoology ve střední Evropě? </a:t>
            </a:r>
          </a:p>
          <a:p>
            <a:endParaRPr lang="cs-CZ" dirty="0"/>
          </a:p>
          <a:p>
            <a:r>
              <a:rPr lang="cs-CZ" dirty="0" smtClean="0"/>
              <a:t>V klimatickém optimu se šířily lesy a potlačovaly druhy bezlesých biomů (step, tundra); v pozdním holocénu se šířily bukové a jedlové lesy a podobně.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9932281" y="3302877"/>
            <a:ext cx="17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Skleníkové plyny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Šipka nahoru 5"/>
          <p:cNvSpPr/>
          <p:nvPr/>
        </p:nvSpPr>
        <p:spPr>
          <a:xfrm rot="16200000">
            <a:off x="9356875" y="3160990"/>
            <a:ext cx="409903" cy="67791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04346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5141</TotalTime>
  <Words>7710</Words>
  <Application>Microsoft Office PowerPoint</Application>
  <PresentationFormat>Širokoúhlá obrazovka</PresentationFormat>
  <Paragraphs>731</Paragraphs>
  <Slides>139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139</vt:i4>
      </vt:variant>
    </vt:vector>
  </HeadingPairs>
  <TitlesOfParts>
    <vt:vector size="151" baseType="lpstr">
      <vt:lpstr>-apple-system</vt:lpstr>
      <vt:lpstr>Arial</vt:lpstr>
      <vt:lpstr>Blackadder ITC</vt:lpstr>
      <vt:lpstr>Calibri</vt:lpstr>
      <vt:lpstr>Calibri Light</vt:lpstr>
      <vt:lpstr>Google Sans</vt:lpstr>
      <vt:lpstr>Merriweather</vt:lpstr>
      <vt:lpstr>PT Serif</vt:lpstr>
      <vt:lpstr>Roboto</vt:lpstr>
      <vt:lpstr>Source Sans Pro Web</vt:lpstr>
      <vt:lpstr>Times New Roman</vt:lpstr>
      <vt:lpstr>Motiv Office</vt:lpstr>
      <vt:lpstr>Terestrické prostředí </vt:lpstr>
      <vt:lpstr>Opět velice heterogenní prostředí</vt:lpstr>
      <vt:lpstr>Různé typy prostředí odpovídají tzv. biomům ! Co je to biom ?</vt:lpstr>
      <vt:lpstr> Mezinárodní členění biomů dle WWF </vt:lpstr>
      <vt:lpstr>Prezentace aplikace PowerPoint</vt:lpstr>
      <vt:lpstr>Srovnání klimatických charakteristik vybraných biomů</vt:lpstr>
      <vt:lpstr>Současná klasifikace z roku 1998 rozlišuje 14 suchozemských, 12 sladkovodních a 5 mořských biomů (ekoregionů).</vt:lpstr>
      <vt:lpstr> Charakteristika suchozemského ekosystému </vt:lpstr>
      <vt:lpstr> Suchozemské ekosystémy a vodní ekosystémy a biomy </vt:lpstr>
      <vt:lpstr>Prezentace aplikace PowerPoint</vt:lpstr>
      <vt:lpstr>Globální distribuce slunečního záření (kWh/m2)</vt:lpstr>
      <vt:lpstr>Globální distribuce povrchové teploty na Zemi</vt:lpstr>
      <vt:lpstr>Globální distribuce srážek</vt:lpstr>
      <vt:lpstr>Správná kombinace tepla a vlhkosti (srážek) je pro vegetaci naprosto zásadní !</vt:lpstr>
      <vt:lpstr>Horské biomy s nadmořskou výškou a škálou životních zón </vt:lpstr>
      <vt:lpstr>Pokles teploty s nadmořskou výškou </vt:lpstr>
      <vt:lpstr>Příklad: horské biomy</vt:lpstr>
      <vt:lpstr>Příklad: vztah organismů a prostředí (vztah mezi nadmořskou výškou a složením rostlinných společnstev ve středoevropské krajině)</vt:lpstr>
      <vt:lpstr>Prezentace aplikace PowerPoint</vt:lpstr>
      <vt:lpstr>Proč klesá teplota s výškou ?</vt:lpstr>
      <vt:lpstr>Srovnání výšky velehor</vt:lpstr>
      <vt:lpstr>Velehory v tropech a na  severu</vt:lpstr>
      <vt:lpstr>Pokles koncentrace O2 a tlaku (mb) s výškou</vt:lpstr>
      <vt:lpstr>Změny teploty v atmosféře s výškou </vt:lpstr>
      <vt:lpstr>Globální srovnání teploty během zimní a letní sezóny  (severní polokoule) </vt:lpstr>
      <vt:lpstr>Prezentace aplikace PowerPoint</vt:lpstr>
      <vt:lpstr>Prezentace aplikace PowerPoint</vt:lpstr>
      <vt:lpstr>Schéma fotosyntézy u rostlin. </vt:lpstr>
      <vt:lpstr>Fotosyntéza</vt:lpstr>
      <vt:lpstr>Prezentace aplikace PowerPoint</vt:lpstr>
      <vt:lpstr>Prezentace aplikace PowerPoint</vt:lpstr>
      <vt:lpstr>Mapa ukazuje globální rozšíření fotosyntézy, včetně oceánského fytoplanktonu a pozemské vegetaci</vt:lpstr>
      <vt:lpstr>List je primárním místem fotosyntézy v rostlinách.</vt:lpstr>
      <vt:lpstr>Struktura chloroplastu</vt:lpstr>
      <vt:lpstr>Schéma Calvinova cyklu a fixace uhlíku</vt:lpstr>
      <vt:lpstr>Chlorofyl </vt:lpstr>
      <vt:lpstr>Absorbance rostlin</vt:lpstr>
      <vt:lpstr>Otázka za milion !  Existují fotosyntetizující živočichové ?</vt:lpstr>
      <vt:lpstr>Když mohou existovat masožravé rostliny ? Proč ne !</vt:lpstr>
      <vt:lpstr>Fotosyntéza u živočichů</vt:lpstr>
      <vt:lpstr>Fotosyntéza u živočichů ?</vt:lpstr>
      <vt:lpstr>Fotosyntéza u živočichů - příklady</vt:lpstr>
      <vt:lpstr>Nahožábrý plž Elysia chlorotica – řasa Vaucheria litotea</vt:lpstr>
      <vt:lpstr>Americký mlok Axolotl skvrnitý – Ambystoma maculatum</vt:lpstr>
      <vt:lpstr>Horizontální přenos genů </vt:lpstr>
      <vt:lpstr>Světlo a jeho vliv na organismy</vt:lpstr>
      <vt:lpstr>Celé spektrum elektromagnetického záření !</vt:lpstr>
      <vt:lpstr> Fotoperiodismus </vt:lpstr>
      <vt:lpstr>Změny fotoperiody během roku</vt:lpstr>
      <vt:lpstr>Efekt fotoperiody a přerušení tmy na kvetení fotoperiodicky citlivých rostlin</vt:lpstr>
      <vt:lpstr>Rostliny dlouhodenní versus krátkodenní</vt:lpstr>
      <vt:lpstr>Jinan dvoulaločnatý (Ginkgo biloba – vlevo) a platan javorolistý (Platannus hispanica) u nás dobře prospívají, ale nejsou schopny rozmnožování.</vt:lpstr>
      <vt:lpstr>Jak světlo vnímají rostliny ?</vt:lpstr>
      <vt:lpstr>Prezentace aplikace PowerPoint</vt:lpstr>
      <vt:lpstr>Prezentace aplikace PowerPoint</vt:lpstr>
      <vt:lpstr>Prezentace aplikace PowerPoint</vt:lpstr>
      <vt:lpstr>Prezentace aplikace PowerPoint</vt:lpstr>
      <vt:lpstr>Jaké jsou zdroje tepelné energie na Zemi ?</vt:lpstr>
      <vt:lpstr>Sluneční záření – viz předchozí přednášky</vt:lpstr>
      <vt:lpstr>Geotermální energie</vt:lpstr>
      <vt:lpstr>Geotermální energie</vt:lpstr>
      <vt:lpstr>Antropogenní energie</vt:lpstr>
      <vt:lpstr> Antropogenní změna klimatu </vt:lpstr>
      <vt:lpstr>Šedesát let globálního oteplování</vt:lpstr>
      <vt:lpstr>Další důkazy o antropogenní změně klimatu</vt:lpstr>
      <vt:lpstr>Vzestup hladiny moří a oceánů a tání ledovců</vt:lpstr>
      <vt:lpstr>Vzestup hladiny moří </vt:lpstr>
      <vt:lpstr>Prognóza vzestupu hladiny moří</vt:lpstr>
      <vt:lpstr>Potápějící se Bangladéš !</vt:lpstr>
      <vt:lpstr>Mapa Země s dlouhodobým vzestupem hladiny moře o  6 metrů - červeně</vt:lpstr>
      <vt:lpstr>Změna klimatu - vzestup extrémních událostí  (příklad USA)</vt:lpstr>
      <vt:lpstr> Dlouhotrvající sucho </vt:lpstr>
      <vt:lpstr>Rozlišujeme čtyři druhy sucha</vt:lpstr>
      <vt:lpstr>Extrémní horko </vt:lpstr>
      <vt:lpstr> Analýza teploty a srážek (příklad  USA) </vt:lpstr>
      <vt:lpstr>Předpokládaný nárůst počtu velkých požárů (Do poloviny století (2021-2070) ve srovnání s nedávnou minulostí (1971-2000)</vt:lpstr>
      <vt:lpstr>Extrémní zima</vt:lpstr>
      <vt:lpstr>Přívalové povodně</vt:lpstr>
      <vt:lpstr> Tropické cyklóny </vt:lpstr>
      <vt:lpstr>Silné bouře – škody v miliardách dolarů - USA</vt:lpstr>
      <vt:lpstr> Vzestup hladiny moře </vt:lpstr>
      <vt:lpstr>Živočišné teplo - Produkce tepla v organismu </vt:lpstr>
      <vt:lpstr> Výdej tepla </vt:lpstr>
      <vt:lpstr>Prezentace aplikace PowerPoint</vt:lpstr>
      <vt:lpstr>Prezentace aplikace PowerPoint</vt:lpstr>
      <vt:lpstr>Rozsah teplotní tolerance rostlin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Schopnost termoregulace člověka, ptáků, savců vystavených působení chladu, aniž nastal pokles tělesné teploty</vt:lpstr>
      <vt:lpstr>Prezentace aplikace PowerPoint</vt:lpstr>
      <vt:lpstr>Milankovičovy cykly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Fenologie - fázovitost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Sciofilní živočichové – stínomilní</vt:lpstr>
      <vt:lpstr>Prezentace aplikace PowerPoint</vt:lpstr>
      <vt:lpstr>Světlo a živočichové</vt:lpstr>
      <vt:lpstr>Světlo a živočichové</vt:lpstr>
      <vt:lpstr>Světlo a živočichové – barvoměna</vt:lpstr>
      <vt:lpstr>Chromatofory</vt:lpstr>
      <vt:lpstr>Chromatofory - Hlavonožci</vt:lpstr>
      <vt:lpstr>Světlo a živočichové - barvoměna</vt:lpstr>
      <vt:lpstr>Světlo a živočichové - barvoměna</vt:lpstr>
      <vt:lpstr>Světlo a živočichové - barvoměna - </vt:lpstr>
      <vt:lpstr>Světlo a živočichové</vt:lpstr>
      <vt:lpstr>Světlo a živočichové  - barvoměna</vt:lpstr>
      <vt:lpstr>Světlo a živočichové - mimikry</vt:lpstr>
      <vt:lpstr>Světlo a živočichové - mimikry</vt:lpstr>
      <vt:lpstr>Světlo a živočichové - mimikry</vt:lpstr>
      <vt:lpstr>Světlo a živočichové - mimikry</vt:lpstr>
      <vt:lpstr>Světlo a živočichové - mimikry</vt:lpstr>
      <vt:lpstr>Světlo a živočichové - mimikry</vt:lpstr>
      <vt:lpstr>Mimikry u rostlin</vt:lpstr>
      <vt:lpstr>Světlo a živočichové – výstražné zbarvení</vt:lpstr>
      <vt:lpstr>Světlo a živočichové</vt:lpstr>
      <vt:lpstr>Světlo a živočichové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Terestrické prostředí  Atmosféra</dc:title>
  <dc:creator>Milan Gelnar</dc:creator>
  <cp:lastModifiedBy>Milan Gelnar</cp:lastModifiedBy>
  <cp:revision>388</cp:revision>
  <dcterms:created xsi:type="dcterms:W3CDTF">2024-10-16T06:05:03Z</dcterms:created>
  <dcterms:modified xsi:type="dcterms:W3CDTF">2024-11-28T02:09:27Z</dcterms:modified>
</cp:coreProperties>
</file>