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377" r:id="rId2"/>
    <p:sldId id="372" r:id="rId3"/>
    <p:sldId id="265" r:id="rId4"/>
    <p:sldId id="257" r:id="rId5"/>
    <p:sldId id="373" r:id="rId6"/>
    <p:sldId id="258" r:id="rId7"/>
    <p:sldId id="376" r:id="rId8"/>
    <p:sldId id="658" r:id="rId9"/>
    <p:sldId id="708" r:id="rId10"/>
    <p:sldId id="262" r:id="rId11"/>
    <p:sldId id="263" r:id="rId12"/>
    <p:sldId id="711" r:id="rId13"/>
    <p:sldId id="261" r:id="rId14"/>
    <p:sldId id="707" r:id="rId15"/>
    <p:sldId id="259" r:id="rId16"/>
    <p:sldId id="710" r:id="rId17"/>
    <p:sldId id="380" r:id="rId18"/>
    <p:sldId id="260" r:id="rId19"/>
    <p:sldId id="266" r:id="rId20"/>
    <p:sldId id="382" r:id="rId21"/>
    <p:sldId id="383" r:id="rId22"/>
    <p:sldId id="387" r:id="rId23"/>
    <p:sldId id="385" r:id="rId24"/>
    <p:sldId id="403" r:id="rId25"/>
    <p:sldId id="384" r:id="rId26"/>
    <p:sldId id="267" r:id="rId27"/>
    <p:sldId id="269" r:id="rId28"/>
    <p:sldId id="388" r:id="rId29"/>
    <p:sldId id="270" r:id="rId30"/>
    <p:sldId id="402" r:id="rId31"/>
    <p:sldId id="271" r:id="rId32"/>
    <p:sldId id="448" r:id="rId33"/>
    <p:sldId id="431" r:id="rId34"/>
    <p:sldId id="392" r:id="rId35"/>
    <p:sldId id="393" r:id="rId36"/>
    <p:sldId id="397" r:id="rId37"/>
    <p:sldId id="446" r:id="rId38"/>
    <p:sldId id="394" r:id="rId39"/>
    <p:sldId id="447" r:id="rId40"/>
    <p:sldId id="398" r:id="rId41"/>
    <p:sldId id="399" r:id="rId42"/>
    <p:sldId id="389" r:id="rId43"/>
    <p:sldId id="452" r:id="rId44"/>
    <p:sldId id="272" r:id="rId45"/>
    <p:sldId id="433" r:id="rId46"/>
    <p:sldId id="409" r:id="rId47"/>
    <p:sldId id="411" r:id="rId48"/>
    <p:sldId id="418" r:id="rId49"/>
    <p:sldId id="442" r:id="rId50"/>
    <p:sldId id="443" r:id="rId51"/>
    <p:sldId id="441" r:id="rId52"/>
    <p:sldId id="439" r:id="rId53"/>
    <p:sldId id="440" r:id="rId54"/>
    <p:sldId id="450" r:id="rId55"/>
    <p:sldId id="404" r:id="rId56"/>
    <p:sldId id="451" r:id="rId57"/>
    <p:sldId id="273" r:id="rId58"/>
    <p:sldId id="274" r:id="rId59"/>
    <p:sldId id="566" r:id="rId60"/>
    <p:sldId id="569" r:id="rId61"/>
    <p:sldId id="688" r:id="rId62"/>
    <p:sldId id="689" r:id="rId63"/>
    <p:sldId id="690" r:id="rId64"/>
    <p:sldId id="570" r:id="rId65"/>
    <p:sldId id="571" r:id="rId66"/>
    <p:sldId id="572" r:id="rId67"/>
    <p:sldId id="573" r:id="rId68"/>
    <p:sldId id="574" r:id="rId69"/>
    <p:sldId id="575" r:id="rId70"/>
    <p:sldId id="576" r:id="rId71"/>
    <p:sldId id="577" r:id="rId72"/>
    <p:sldId id="578" r:id="rId73"/>
    <p:sldId id="691" r:id="rId74"/>
    <p:sldId id="580" r:id="rId75"/>
    <p:sldId id="276" r:id="rId76"/>
    <p:sldId id="692" r:id="rId77"/>
    <p:sldId id="644" r:id="rId78"/>
    <p:sldId id="561" r:id="rId79"/>
    <p:sldId id="562" r:id="rId80"/>
    <p:sldId id="278" r:id="rId81"/>
    <p:sldId id="280" r:id="rId82"/>
    <p:sldId id="695" r:id="rId83"/>
    <p:sldId id="696" r:id="rId84"/>
    <p:sldId id="277" r:id="rId85"/>
    <p:sldId id="283" r:id="rId86"/>
    <p:sldId id="698" r:id="rId87"/>
    <p:sldId id="713" r:id="rId88"/>
    <p:sldId id="714" r:id="rId89"/>
    <p:sldId id="704" r:id="rId90"/>
    <p:sldId id="703" r:id="rId91"/>
    <p:sldId id="723" r:id="rId92"/>
    <p:sldId id="705" r:id="rId93"/>
    <p:sldId id="286" r:id="rId94"/>
    <p:sldId id="715" r:id="rId95"/>
    <p:sldId id="724" r:id="rId96"/>
    <p:sldId id="717" r:id="rId97"/>
    <p:sldId id="716" r:id="rId98"/>
    <p:sldId id="719" r:id="rId99"/>
    <p:sldId id="315" r:id="rId100"/>
    <p:sldId id="318" r:id="rId101"/>
    <p:sldId id="319" r:id="rId102"/>
    <p:sldId id="321" r:id="rId103"/>
    <p:sldId id="694" r:id="rId104"/>
    <p:sldId id="322" r:id="rId105"/>
    <p:sldId id="324" r:id="rId106"/>
    <p:sldId id="641" r:id="rId107"/>
    <p:sldId id="656" r:id="rId108"/>
    <p:sldId id="642" r:id="rId109"/>
    <p:sldId id="651" r:id="rId110"/>
    <p:sldId id="653" r:id="rId111"/>
    <p:sldId id="652" r:id="rId112"/>
    <p:sldId id="654" r:id="rId113"/>
    <p:sldId id="655" r:id="rId114"/>
    <p:sldId id="325" r:id="rId115"/>
    <p:sldId id="326" r:id="rId116"/>
    <p:sldId id="511" r:id="rId117"/>
    <p:sldId id="512" r:id="rId118"/>
    <p:sldId id="513" r:id="rId119"/>
    <p:sldId id="328" r:id="rId120"/>
    <p:sldId id="514" r:id="rId121"/>
    <p:sldId id="515" r:id="rId122"/>
    <p:sldId id="516" r:id="rId123"/>
    <p:sldId id="517" r:id="rId124"/>
    <p:sldId id="520" r:id="rId125"/>
    <p:sldId id="525" r:id="rId126"/>
    <p:sldId id="518" r:id="rId127"/>
    <p:sldId id="500" r:id="rId128"/>
    <p:sldId id="468" r:id="rId129"/>
    <p:sldId id="502" r:id="rId130"/>
    <p:sldId id="499" r:id="rId131"/>
    <p:sldId id="647" r:id="rId132"/>
    <p:sldId id="663" r:id="rId133"/>
    <p:sldId id="509" r:id="rId134"/>
    <p:sldId id="505" r:id="rId135"/>
    <p:sldId id="528" r:id="rId136"/>
    <p:sldId id="507" r:id="rId137"/>
    <p:sldId id="506" r:id="rId138"/>
    <p:sldId id="508" r:id="rId139"/>
    <p:sldId id="662" r:id="rId140"/>
    <p:sldId id="526" r:id="rId141"/>
    <p:sldId id="527" r:id="rId142"/>
    <p:sldId id="529" r:id="rId143"/>
    <p:sldId id="338" r:id="rId144"/>
    <p:sldId id="344" r:id="rId145"/>
    <p:sldId id="352" r:id="rId146"/>
    <p:sldId id="356" r:id="rId147"/>
    <p:sldId id="597" r:id="rId148"/>
    <p:sldId id="596" r:id="rId149"/>
    <p:sldId id="598" r:id="rId150"/>
    <p:sldId id="599" r:id="rId151"/>
    <p:sldId id="600" r:id="rId152"/>
    <p:sldId id="601" r:id="rId153"/>
    <p:sldId id="602" r:id="rId154"/>
    <p:sldId id="603" r:id="rId155"/>
    <p:sldId id="604" r:id="rId156"/>
    <p:sldId id="605" r:id="rId157"/>
    <p:sldId id="720" r:id="rId158"/>
    <p:sldId id="721" r:id="rId159"/>
    <p:sldId id="606" r:id="rId160"/>
    <p:sldId id="607" r:id="rId161"/>
    <p:sldId id="624" r:id="rId162"/>
    <p:sldId id="608" r:id="rId163"/>
    <p:sldId id="722" r:id="rId164"/>
    <p:sldId id="609" r:id="rId165"/>
    <p:sldId id="612" r:id="rId166"/>
    <p:sldId id="613" r:id="rId167"/>
    <p:sldId id="614" r:id="rId168"/>
    <p:sldId id="615" r:id="rId169"/>
    <p:sldId id="616" r:id="rId170"/>
    <p:sldId id="617" r:id="rId171"/>
    <p:sldId id="619" r:id="rId172"/>
    <p:sldId id="620" r:id="rId173"/>
    <p:sldId id="621" r:id="rId174"/>
    <p:sldId id="622" r:id="rId175"/>
    <p:sldId id="629" r:id="rId176"/>
    <p:sldId id="560" r:id="rId17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6723" autoAdjust="0"/>
  </p:normalViewPr>
  <p:slideViewPr>
    <p:cSldViewPr snapToGrid="0" showGuides="1">
      <p:cViewPr varScale="1">
        <p:scale>
          <a:sx n="120" d="100"/>
          <a:sy n="120" d="100"/>
        </p:scale>
        <p:origin x="120" y="156"/>
      </p:cViewPr>
      <p:guideLst>
        <p:guide orient="horz" pos="2160"/>
        <p:guide pos="3840"/>
      </p:guideLst>
    </p:cSldViewPr>
  </p:slideViewPr>
  <p:notesTextViewPr>
    <p:cViewPr>
      <p:scale>
        <a:sx n="1" d="1"/>
        <a:sy n="1" d="1"/>
      </p:scale>
      <p:origin x="0" y="0"/>
    </p:cViewPr>
  </p:notesTextViewPr>
  <p:sorterViewPr>
    <p:cViewPr>
      <p:scale>
        <a:sx n="100" d="100"/>
        <a:sy n="100" d="100"/>
      </p:scale>
      <p:origin x="0" y="-447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BA392-A4CC-490B-B5B0-D335373D1A46}" type="datetimeFigureOut">
              <a:rPr lang="cs-CZ" smtClean="0"/>
              <a:t>28.11.2024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B985A-DD67-4F9E-9D6F-2FD21E973550}" type="slidenum">
              <a:rPr lang="cs-CZ" smtClean="0"/>
              <a:t>‹#›</a:t>
            </a:fld>
            <a:endParaRPr lang="cs-CZ"/>
          </a:p>
        </p:txBody>
      </p:sp>
    </p:spTree>
    <p:extLst>
      <p:ext uri="{BB962C8B-B14F-4D97-AF65-F5344CB8AC3E}">
        <p14:creationId xmlns:p14="http://schemas.microsoft.com/office/powerpoint/2010/main" val="338706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0EB985A-DD67-4F9E-9D6F-2FD21E973550}" type="slidenum">
              <a:rPr lang="cs-CZ" smtClean="0"/>
              <a:t>30</a:t>
            </a:fld>
            <a:endParaRPr lang="cs-CZ"/>
          </a:p>
        </p:txBody>
      </p:sp>
    </p:spTree>
    <p:extLst>
      <p:ext uri="{BB962C8B-B14F-4D97-AF65-F5344CB8AC3E}">
        <p14:creationId xmlns:p14="http://schemas.microsoft.com/office/powerpoint/2010/main" val="47248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0EB985A-DD67-4F9E-9D6F-2FD21E973550}" type="slidenum">
              <a:rPr lang="cs-CZ" smtClean="0"/>
              <a:t>57</a:t>
            </a:fld>
            <a:endParaRPr lang="cs-CZ"/>
          </a:p>
        </p:txBody>
      </p:sp>
    </p:spTree>
    <p:extLst>
      <p:ext uri="{BB962C8B-B14F-4D97-AF65-F5344CB8AC3E}">
        <p14:creationId xmlns:p14="http://schemas.microsoft.com/office/powerpoint/2010/main" val="296342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0EB985A-DD67-4F9E-9D6F-2FD21E973550}" type="slidenum">
              <a:rPr lang="cs-CZ" smtClean="0"/>
              <a:t>126</a:t>
            </a:fld>
            <a:endParaRPr lang="cs-CZ"/>
          </a:p>
        </p:txBody>
      </p:sp>
    </p:spTree>
    <p:extLst>
      <p:ext uri="{BB962C8B-B14F-4D97-AF65-F5344CB8AC3E}">
        <p14:creationId xmlns:p14="http://schemas.microsoft.com/office/powerpoint/2010/main" val="31507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67170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231829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385312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268411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23597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391D42D-4340-4DB2-8A38-7E07B24AAAC7}"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32019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391D42D-4340-4DB2-8A38-7E07B24AAAC7}" type="datetimeFigureOut">
              <a:rPr lang="cs-CZ" smtClean="0"/>
              <a:t>28.11.2024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428228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391D42D-4340-4DB2-8A38-7E07B24AAAC7}" type="datetimeFigureOut">
              <a:rPr lang="cs-CZ" smtClean="0"/>
              <a:t>28.11.2024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364988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391D42D-4340-4DB2-8A38-7E07B24AAAC7}" type="datetimeFigureOut">
              <a:rPr lang="cs-CZ" smtClean="0"/>
              <a:t>28.11.2024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175063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391D42D-4340-4DB2-8A38-7E07B24AAAC7}"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107091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391D42D-4340-4DB2-8A38-7E07B24AAAC7}" type="datetimeFigureOut">
              <a:rPr lang="cs-CZ" smtClean="0"/>
              <a:t>28.11.2024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EA29D44-CBCF-4C2F-BFE2-0D1A5478490A}" type="slidenum">
              <a:rPr lang="cs-CZ" smtClean="0"/>
              <a:t>‹#›</a:t>
            </a:fld>
            <a:endParaRPr lang="cs-CZ"/>
          </a:p>
        </p:txBody>
      </p:sp>
    </p:spTree>
    <p:extLst>
      <p:ext uri="{BB962C8B-B14F-4D97-AF65-F5344CB8AC3E}">
        <p14:creationId xmlns:p14="http://schemas.microsoft.com/office/powerpoint/2010/main" val="395338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1D42D-4340-4DB2-8A38-7E07B24AAAC7}" type="datetimeFigureOut">
              <a:rPr lang="cs-CZ" smtClean="0"/>
              <a:t>28.11.2024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29D44-CBCF-4C2F-BFE2-0D1A5478490A}" type="slidenum">
              <a:rPr lang="cs-CZ" smtClean="0"/>
              <a:t>‹#›</a:t>
            </a:fld>
            <a:endParaRPr lang="cs-CZ"/>
          </a:p>
        </p:txBody>
      </p:sp>
    </p:spTree>
    <p:extLst>
      <p:ext uri="{BB962C8B-B14F-4D97-AF65-F5344CB8AC3E}">
        <p14:creationId xmlns:p14="http://schemas.microsoft.com/office/powerpoint/2010/main" val="1805916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10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123.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millenniumassessment.org/"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Linnean_Society_of_London"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s://en.wikipedia.org/wiki/Fellow_of_the_Royal_Society" TargetMode="Externa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964773" y="233942"/>
            <a:ext cx="4118435" cy="1015663"/>
          </a:xfrm>
          <a:prstGeom prst="rect">
            <a:avLst/>
          </a:prstGeom>
        </p:spPr>
        <p:txBody>
          <a:bodyPr wrap="none">
            <a:spAutoFit/>
          </a:bodyPr>
          <a:lstStyle/>
          <a:p>
            <a:pPr>
              <a:spcAft>
                <a:spcPts val="0"/>
              </a:spcAft>
            </a:pPr>
            <a:r>
              <a:rPr lang="cs-CZ" sz="6000" b="1" kern="0" dirty="0">
                <a:solidFill>
                  <a:srgbClr val="FF0000"/>
                </a:solidFill>
                <a:effectLst/>
              </a:rPr>
              <a:t>Ekosystémy</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609" y="3601158"/>
            <a:ext cx="2360582" cy="1573722"/>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1" y="1874312"/>
            <a:ext cx="2491559" cy="1661039"/>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 y="3574549"/>
            <a:ext cx="2484277" cy="1656184"/>
          </a:xfrm>
          <a:prstGeom prst="rect">
            <a:avLst/>
          </a:prstGeom>
        </p:spPr>
      </p:pic>
      <p:pic>
        <p:nvPicPr>
          <p:cNvPr id="9" name="Obrázek 8"/>
          <p:cNvPicPr>
            <a:picLocks noChangeAspect="1"/>
          </p:cNvPicPr>
          <p:nvPr/>
        </p:nvPicPr>
        <p:blipFill rotWithShape="1">
          <a:blip r:embed="rId5" cstate="print">
            <a:extLst>
              <a:ext uri="{28A0092B-C50C-407E-A947-70E740481C1C}">
                <a14:useLocalDpi xmlns:a14="http://schemas.microsoft.com/office/drawing/2010/main" val="0"/>
              </a:ext>
            </a:extLst>
          </a:blip>
          <a:srcRect t="6835"/>
          <a:stretch/>
        </p:blipFill>
        <p:spPr>
          <a:xfrm>
            <a:off x="-22384" y="5207491"/>
            <a:ext cx="2490139" cy="1546639"/>
          </a:xfrm>
          <a:prstGeom prst="rect">
            <a:avLst/>
          </a:prstGeom>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7608" y="1925893"/>
            <a:ext cx="2360582" cy="1573721"/>
          </a:xfrm>
          <a:prstGeom prst="rect">
            <a:avLst/>
          </a:prstGeom>
        </p:spPr>
      </p:pic>
      <p:pic>
        <p:nvPicPr>
          <p:cNvPr id="11" name="Obráze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3453" y="5233195"/>
            <a:ext cx="2314738" cy="1543158"/>
          </a:xfrm>
          <a:prstGeom prst="rect">
            <a:avLst/>
          </a:prstGeom>
        </p:spPr>
      </p:pic>
      <p:pic>
        <p:nvPicPr>
          <p:cNvPr id="12" name="Picture 4" descr="Výsledek obrázk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2076" y="1903688"/>
            <a:ext cx="2439557" cy="162637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p:cNvGrpSpPr/>
          <p:nvPr/>
        </p:nvGrpSpPr>
        <p:grpSpPr>
          <a:xfrm>
            <a:off x="5024595" y="3561845"/>
            <a:ext cx="2469823" cy="1629575"/>
            <a:chOff x="4994329" y="3601158"/>
            <a:chExt cx="5822315" cy="3184079"/>
          </a:xfrm>
        </p:grpSpPr>
        <p:pic>
          <p:nvPicPr>
            <p:cNvPr id="13" name="Picture 2" descr="Výsledek obrázku pro coral reef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4329" y="3601158"/>
              <a:ext cx="5822315" cy="3184079"/>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133565" y="6243999"/>
              <a:ext cx="5543838" cy="541238"/>
            </a:xfrm>
            <a:prstGeom prst="rect">
              <a:avLst/>
            </a:prstGeom>
          </p:spPr>
          <p:txBody>
            <a:bodyPr wrap="square">
              <a:spAutoFit/>
            </a:bodyPr>
            <a:lstStyle/>
            <a:p>
              <a:r>
                <a:rPr lang="cs-CZ" sz="1200" dirty="0">
                  <a:solidFill>
                    <a:srgbClr val="FFFF00"/>
                  </a:solidFill>
                </a:rPr>
                <a:t>http://nationalgeogrpahic.com</a:t>
              </a:r>
            </a:p>
          </p:txBody>
        </p:sp>
      </p:grpSp>
      <p:grpSp>
        <p:nvGrpSpPr>
          <p:cNvPr id="15" name="Skupina 14"/>
          <p:cNvGrpSpPr/>
          <p:nvPr/>
        </p:nvGrpSpPr>
        <p:grpSpPr>
          <a:xfrm>
            <a:off x="5073889" y="5230733"/>
            <a:ext cx="2462271" cy="1540909"/>
            <a:chOff x="2129533" y="2263140"/>
            <a:chExt cx="7720951" cy="4286250"/>
          </a:xfrm>
        </p:grpSpPr>
        <p:pic>
          <p:nvPicPr>
            <p:cNvPr id="16" name="Picture 2" descr="Výsledek obrázku pro fynbo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9533" y="2263140"/>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17" name="Obdélník 16"/>
            <p:cNvSpPr/>
            <p:nvPr/>
          </p:nvSpPr>
          <p:spPr>
            <a:xfrm>
              <a:off x="5108771" y="5640259"/>
              <a:ext cx="4741713" cy="770511"/>
            </a:xfrm>
            <a:prstGeom prst="rect">
              <a:avLst/>
            </a:prstGeom>
          </p:spPr>
          <p:txBody>
            <a:bodyPr wrap="square">
              <a:spAutoFit/>
            </a:bodyPr>
            <a:lstStyle/>
            <a:p>
              <a:r>
                <a:rPr lang="cs-CZ" sz="1200" dirty="0">
                  <a:solidFill>
                    <a:srgbClr val="FFFF00"/>
                  </a:solidFill>
                </a:rPr>
                <a:t>http://cs.mg.co.za/</a:t>
              </a:r>
            </a:p>
          </p:txBody>
        </p:sp>
      </p:grpSp>
      <p:pic>
        <p:nvPicPr>
          <p:cNvPr id="18" name="Obrázek 17"/>
          <p:cNvPicPr>
            <a:picLocks noChangeAspect="1"/>
          </p:cNvPicPr>
          <p:nvPr/>
        </p:nvPicPr>
        <p:blipFill rotWithShape="1">
          <a:blip r:embed="rId11"/>
          <a:srcRect l="13931" r="14555"/>
          <a:stretch/>
        </p:blipFill>
        <p:spPr>
          <a:xfrm>
            <a:off x="7546188" y="1911053"/>
            <a:ext cx="4526476" cy="3417957"/>
          </a:xfrm>
          <a:prstGeom prst="rect">
            <a:avLst/>
          </a:prstGeom>
        </p:spPr>
      </p:pic>
      <p:pic>
        <p:nvPicPr>
          <p:cNvPr id="19" name="Obrázek 18"/>
          <p:cNvPicPr>
            <a:picLocks noChangeAspect="1"/>
          </p:cNvPicPr>
          <p:nvPr/>
        </p:nvPicPr>
        <p:blipFill rotWithShape="1">
          <a:blip r:embed="rId12"/>
          <a:srcRect t="11488" b="6808"/>
          <a:stretch/>
        </p:blipFill>
        <p:spPr>
          <a:xfrm>
            <a:off x="7608168" y="5466828"/>
            <a:ext cx="2395529" cy="1304814"/>
          </a:xfrm>
          <a:prstGeom prst="rect">
            <a:avLst/>
          </a:prstGeom>
        </p:spPr>
      </p:pic>
      <p:pic>
        <p:nvPicPr>
          <p:cNvPr id="20" name="Obrázek 19"/>
          <p:cNvPicPr>
            <a:picLocks noChangeAspect="1"/>
          </p:cNvPicPr>
          <p:nvPr/>
        </p:nvPicPr>
        <p:blipFill>
          <a:blip r:embed="rId13"/>
          <a:stretch>
            <a:fillRect/>
          </a:stretch>
        </p:blipFill>
        <p:spPr>
          <a:xfrm>
            <a:off x="10128448" y="5454399"/>
            <a:ext cx="1908090" cy="1317243"/>
          </a:xfrm>
          <a:prstGeom prst="rect">
            <a:avLst/>
          </a:prstGeom>
        </p:spPr>
      </p:pic>
    </p:spTree>
    <p:extLst>
      <p:ext uri="{BB962C8B-B14F-4D97-AF65-F5344CB8AC3E}">
        <p14:creationId xmlns:p14="http://schemas.microsoft.com/office/powerpoint/2010/main" val="250215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fontAlgn="base"/>
            <a:r>
              <a:rPr lang="cs-CZ" sz="4000" b="1" dirty="0"/>
              <a:t>Struktura ekosystému</a:t>
            </a:r>
          </a:p>
        </p:txBody>
      </p:sp>
      <p:sp>
        <p:nvSpPr>
          <p:cNvPr id="3" name="Zástupný symbol pro obsah 2"/>
          <p:cNvSpPr>
            <a:spLocks noGrp="1"/>
          </p:cNvSpPr>
          <p:nvPr>
            <p:ph idx="1"/>
          </p:nvPr>
        </p:nvSpPr>
        <p:spPr>
          <a:xfrm>
            <a:off x="548640" y="1825625"/>
            <a:ext cx="10805160" cy="4351338"/>
          </a:xfrm>
        </p:spPr>
        <p:txBody>
          <a:bodyPr/>
          <a:lstStyle/>
          <a:p>
            <a:pPr fontAlgn="base"/>
            <a:r>
              <a:rPr lang="cs-CZ" dirty="0"/>
              <a:t>Struktura ekosystému se skládá ze dvou hlavních složek: </a:t>
            </a:r>
            <a:r>
              <a:rPr lang="cs-CZ" b="1" dirty="0"/>
              <a:t>biotické a abiotické </a:t>
            </a:r>
            <a:r>
              <a:rPr lang="cs-CZ" dirty="0"/>
              <a:t>složky. Biotická složka interaguje s abiotickými složkami a udržuje tok </a:t>
            </a:r>
            <a:r>
              <a:rPr lang="cs-CZ" dirty="0" smtClean="0"/>
              <a:t>energie v </a:t>
            </a:r>
            <a:r>
              <a:rPr lang="cs-CZ" dirty="0" err="1" smtClean="0"/>
              <a:t>ekeosystému</a:t>
            </a:r>
            <a:r>
              <a:rPr lang="cs-CZ" dirty="0" smtClean="0"/>
              <a:t>. </a:t>
            </a:r>
            <a:r>
              <a:rPr lang="cs-CZ" dirty="0"/>
              <a:t>Energie je distribuována v prostředí. Ekosystém </a:t>
            </a:r>
            <a:r>
              <a:rPr lang="cs-CZ" dirty="0" smtClean="0"/>
              <a:t>tedy zahrnuje </a:t>
            </a:r>
            <a:r>
              <a:rPr lang="cs-CZ" dirty="0"/>
              <a:t>2 hlavní složky fungujícího ekosystému:</a:t>
            </a:r>
          </a:p>
          <a:p>
            <a:pPr lvl="1" fontAlgn="base"/>
            <a:r>
              <a:rPr lang="cs-CZ" b="1" dirty="0"/>
              <a:t>Biotická složka</a:t>
            </a:r>
          </a:p>
          <a:p>
            <a:pPr lvl="1" fontAlgn="base"/>
            <a:r>
              <a:rPr lang="cs-CZ" b="1" dirty="0"/>
              <a:t>Abiotická složka</a:t>
            </a:r>
          </a:p>
          <a:p>
            <a:endParaRPr lang="cs-CZ" dirty="0"/>
          </a:p>
        </p:txBody>
      </p:sp>
    </p:spTree>
    <p:extLst>
      <p:ext uri="{BB962C8B-B14F-4D97-AF65-F5344CB8AC3E}">
        <p14:creationId xmlns:p14="http://schemas.microsoft.com/office/powerpoint/2010/main" val="1207036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8"/>
            <a:ext cx="10515600" cy="668545"/>
          </a:xfrm>
        </p:spPr>
        <p:txBody>
          <a:bodyPr>
            <a:normAutofit fontScale="90000"/>
          </a:bodyPr>
          <a:lstStyle/>
          <a:p>
            <a:pPr algn="ctr"/>
            <a:r>
              <a:rPr lang="cs-CZ" sz="4000" dirty="0" smtClean="0">
                <a:latin typeface="+mn-lt"/>
              </a:rPr>
              <a:t/>
            </a:r>
            <a:br>
              <a:rPr lang="cs-CZ" sz="4000" dirty="0" smtClean="0">
                <a:latin typeface="+mn-lt"/>
              </a:rPr>
            </a:br>
            <a:r>
              <a:rPr lang="cs-CZ" b="1" dirty="0" smtClean="0"/>
              <a:t>Rozdíl </a:t>
            </a:r>
            <a:r>
              <a:rPr lang="cs-CZ" b="1" dirty="0"/>
              <a:t>mezi prostředím a ekosystémem</a:t>
            </a:r>
            <a:r>
              <a:rPr lang="cs-CZ" sz="4000" b="1" dirty="0"/>
              <a:t>.</a:t>
            </a:r>
            <a:br>
              <a:rPr lang="cs-CZ" sz="4000" b="1" dirty="0"/>
            </a:b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2830616" y="1027709"/>
            <a:ext cx="6530767" cy="5601594"/>
          </a:xfrm>
          <a:prstGeom prst="rect">
            <a:avLst/>
          </a:prstGeom>
        </p:spPr>
      </p:pic>
    </p:spTree>
    <p:extLst>
      <p:ext uri="{BB962C8B-B14F-4D97-AF65-F5344CB8AC3E}">
        <p14:creationId xmlns:p14="http://schemas.microsoft.com/office/powerpoint/2010/main" val="11392188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Prostředí a ekosystém !</a:t>
            </a:r>
            <a:endParaRPr lang="cs-CZ" sz="4000" b="1" dirty="0"/>
          </a:p>
        </p:txBody>
      </p:sp>
      <p:sp>
        <p:nvSpPr>
          <p:cNvPr id="3" name="Zástupný symbol pro obsah 2"/>
          <p:cNvSpPr>
            <a:spLocks noGrp="1"/>
          </p:cNvSpPr>
          <p:nvPr>
            <p:ph idx="1"/>
          </p:nvPr>
        </p:nvSpPr>
        <p:spPr>
          <a:xfrm>
            <a:off x="838200" y="1563233"/>
            <a:ext cx="10515600" cy="4351338"/>
          </a:xfrm>
        </p:spPr>
        <p:txBody>
          <a:bodyPr>
            <a:normAutofit lnSpcReduction="10000"/>
          </a:bodyPr>
          <a:lstStyle/>
          <a:p>
            <a:pPr marL="0" indent="0">
              <a:buNone/>
            </a:pPr>
            <a:endParaRPr lang="cs-CZ" dirty="0" smtClean="0"/>
          </a:p>
          <a:p>
            <a:pPr marL="0" indent="0">
              <a:buNone/>
            </a:pPr>
            <a:r>
              <a:rPr lang="cs-CZ" b="1" dirty="0" smtClean="0"/>
              <a:t>Životní </a:t>
            </a:r>
            <a:r>
              <a:rPr lang="cs-CZ" b="1" dirty="0"/>
              <a:t>prostředí a ekosystém jsou dvě strany téže mince</a:t>
            </a:r>
            <a:r>
              <a:rPr lang="cs-CZ" dirty="0"/>
              <a:t>. </a:t>
            </a:r>
            <a:endParaRPr lang="cs-CZ" dirty="0" smtClean="0"/>
          </a:p>
          <a:p>
            <a:pPr marL="0" indent="0">
              <a:buNone/>
            </a:pPr>
            <a:r>
              <a:rPr lang="cs-CZ" dirty="0" smtClean="0"/>
              <a:t>Navzdory </a:t>
            </a:r>
            <a:r>
              <a:rPr lang="cs-CZ" dirty="0"/>
              <a:t>jejich rozdílům jsou</a:t>
            </a:r>
            <a:r>
              <a:rPr lang="cs-CZ" b="1" dirty="0"/>
              <a:t> oba nezbytné pro všechny živé </a:t>
            </a:r>
            <a:r>
              <a:rPr lang="cs-CZ" b="1" dirty="0" smtClean="0"/>
              <a:t>organismy </a:t>
            </a:r>
            <a:r>
              <a:rPr lang="cs-CZ" b="1" dirty="0"/>
              <a:t>na Zemi.</a:t>
            </a:r>
            <a:r>
              <a:rPr lang="cs-CZ" dirty="0"/>
              <a:t> Zdroje životního prostředí mají v lidském blahobytu různé funkce. </a:t>
            </a:r>
            <a:endParaRPr lang="cs-CZ" dirty="0" smtClean="0"/>
          </a:p>
          <a:p>
            <a:pPr marL="0" indent="0">
              <a:buNone/>
            </a:pPr>
            <a:endParaRPr lang="cs-CZ" dirty="0" smtClean="0"/>
          </a:p>
          <a:p>
            <a:pPr marL="0" indent="0">
              <a:buNone/>
            </a:pPr>
            <a:r>
              <a:rPr lang="cs-CZ" b="1" dirty="0" smtClean="0"/>
              <a:t>Prostředí má </a:t>
            </a:r>
            <a:r>
              <a:rPr lang="cs-CZ" b="1" dirty="0"/>
              <a:t>jak instrumentální, tak základní vlastnosti</a:t>
            </a:r>
            <a:r>
              <a:rPr lang="cs-CZ" dirty="0"/>
              <a:t>. Získáváme z jeho přítomnosti oběma způsoby. </a:t>
            </a:r>
            <a:endParaRPr lang="cs-CZ" dirty="0" smtClean="0"/>
          </a:p>
          <a:p>
            <a:pPr marL="0" indent="0">
              <a:buNone/>
            </a:pPr>
            <a:r>
              <a:rPr lang="cs-CZ" b="1" dirty="0" smtClean="0"/>
              <a:t>Prostředí </a:t>
            </a:r>
            <a:r>
              <a:rPr lang="cs-CZ" b="1" dirty="0"/>
              <a:t>udržuje život, podporuje fyzickou a duševní pohodu a poskytuje duchovní radost</a:t>
            </a:r>
            <a:r>
              <a:rPr lang="cs-CZ" dirty="0"/>
              <a:t>.</a:t>
            </a:r>
          </a:p>
        </p:txBody>
      </p:sp>
    </p:spTree>
    <p:extLst>
      <p:ext uri="{BB962C8B-B14F-4D97-AF65-F5344CB8AC3E}">
        <p14:creationId xmlns:p14="http://schemas.microsoft.com/office/powerpoint/2010/main" val="18513385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Co jsou složky ekosystému ?</a:t>
            </a:r>
            <a:r>
              <a:rPr lang="cs-CZ" sz="4000" b="1" dirty="0"/>
              <a:t/>
            </a:r>
            <a:br>
              <a:rPr lang="cs-CZ" sz="4000" b="1" dirty="0"/>
            </a:br>
            <a:endParaRPr lang="cs-CZ" sz="4000" b="1" dirty="0"/>
          </a:p>
        </p:txBody>
      </p:sp>
      <p:sp>
        <p:nvSpPr>
          <p:cNvPr id="3" name="Zástupný symbol pro obsah 2"/>
          <p:cNvSpPr>
            <a:spLocks noGrp="1"/>
          </p:cNvSpPr>
          <p:nvPr>
            <p:ph idx="1"/>
          </p:nvPr>
        </p:nvSpPr>
        <p:spPr>
          <a:xfrm>
            <a:off x="747423" y="1412160"/>
            <a:ext cx="10988702" cy="5195374"/>
          </a:xfrm>
        </p:spPr>
        <p:txBody>
          <a:bodyPr>
            <a:normAutofit fontScale="92500" lnSpcReduction="20000"/>
          </a:bodyPr>
          <a:lstStyle/>
          <a:p>
            <a:pPr marL="0" indent="0" fontAlgn="base">
              <a:buNone/>
            </a:pPr>
            <a:r>
              <a:rPr lang="cs-CZ" b="1" dirty="0" smtClean="0"/>
              <a:t>Rozlišujeme v této věci následující</a:t>
            </a:r>
          </a:p>
          <a:p>
            <a:pPr marL="514350" indent="-514350" fontAlgn="base">
              <a:buAutoNum type="arabicPeriod"/>
            </a:pPr>
            <a:r>
              <a:rPr lang="cs-CZ" b="1" dirty="0" smtClean="0"/>
              <a:t>Abiotické složky - za</a:t>
            </a:r>
            <a:r>
              <a:rPr lang="cs-CZ" dirty="0" smtClean="0"/>
              <a:t>hrnují</a:t>
            </a:r>
            <a:r>
              <a:rPr lang="cs-CZ" dirty="0"/>
              <a:t> </a:t>
            </a:r>
            <a:r>
              <a:rPr lang="cs-CZ" b="1" dirty="0"/>
              <a:t>energii</a:t>
            </a:r>
            <a:r>
              <a:rPr lang="cs-CZ" dirty="0"/>
              <a:t> (</a:t>
            </a:r>
            <a:r>
              <a:rPr lang="cs-CZ" dirty="0" smtClean="0"/>
              <a:t>nezbytnou </a:t>
            </a:r>
            <a:r>
              <a:rPr lang="cs-CZ" dirty="0"/>
              <a:t>pro život), </a:t>
            </a:r>
            <a:r>
              <a:rPr lang="cs-CZ" b="1" dirty="0"/>
              <a:t>srážky</a:t>
            </a:r>
            <a:r>
              <a:rPr lang="cs-CZ" dirty="0"/>
              <a:t> (všechny biochemické reakce probíhají ve vodném prostředí), </a:t>
            </a:r>
            <a:r>
              <a:rPr lang="cs-CZ" b="1" dirty="0"/>
              <a:t>teplotu</a:t>
            </a:r>
            <a:r>
              <a:rPr lang="cs-CZ" dirty="0"/>
              <a:t> (ovlivňuje přežití živých organismů, protože snášejí určitý rozsah teplot), </a:t>
            </a:r>
            <a:r>
              <a:rPr lang="cs-CZ" b="1" dirty="0"/>
              <a:t>atmosféru</a:t>
            </a:r>
            <a:r>
              <a:rPr lang="cs-CZ" dirty="0"/>
              <a:t> (vytváří podmínky vhodné pro existenci), </a:t>
            </a:r>
            <a:r>
              <a:rPr lang="cs-CZ" b="1" dirty="0"/>
              <a:t>substrát, </a:t>
            </a:r>
            <a:r>
              <a:rPr lang="cs-CZ" dirty="0" smtClean="0"/>
              <a:t>nemalou roli hraje </a:t>
            </a:r>
            <a:r>
              <a:rPr lang="cs-CZ" b="1" dirty="0" smtClean="0"/>
              <a:t>zeměpisná </a:t>
            </a:r>
            <a:r>
              <a:rPr lang="cs-CZ" b="1" dirty="0"/>
              <a:t>šířka a nadmořská výška</a:t>
            </a:r>
            <a:r>
              <a:rPr lang="cs-CZ" dirty="0"/>
              <a:t> (Ovlivňuje a oblastní teplotu, která vede ke klimatickým podmínkám, jako je polární tropické), </a:t>
            </a:r>
            <a:r>
              <a:rPr lang="cs-CZ" b="1" dirty="0"/>
              <a:t>materiály</a:t>
            </a:r>
            <a:r>
              <a:rPr lang="cs-CZ" dirty="0"/>
              <a:t> (Organické materiály jako proteiny, sacharidy atd., které se tvoří z anorganických látek při rozkladu a </a:t>
            </a:r>
            <a:r>
              <a:rPr lang="cs-CZ" b="1" dirty="0"/>
              <a:t>anorganické sloučeniny</a:t>
            </a:r>
            <a:r>
              <a:rPr lang="cs-CZ" dirty="0"/>
              <a:t> jako CO2, Voda, síra, dusičnany atd</a:t>
            </a:r>
            <a:r>
              <a:rPr lang="cs-CZ" dirty="0" smtClean="0"/>
              <a:t>.).</a:t>
            </a:r>
          </a:p>
          <a:p>
            <a:pPr marL="514350" indent="-514350" fontAlgn="base">
              <a:buAutoNum type="arabicPeriod"/>
            </a:pPr>
            <a:r>
              <a:rPr lang="cs-CZ" b="1" dirty="0" smtClean="0"/>
              <a:t>Biotické </a:t>
            </a:r>
            <a:r>
              <a:rPr lang="cs-CZ" b="1" dirty="0"/>
              <a:t>složky: </a:t>
            </a:r>
          </a:p>
          <a:p>
            <a:pPr marL="0" indent="0" fontAlgn="base">
              <a:buNone/>
            </a:pPr>
            <a:r>
              <a:rPr lang="cs-CZ" b="1" dirty="0" smtClean="0"/>
              <a:t>	A</a:t>
            </a:r>
            <a:r>
              <a:rPr lang="cs-CZ" b="1" dirty="0"/>
              <a:t>. Primární producenti nebo </a:t>
            </a:r>
            <a:r>
              <a:rPr lang="cs-CZ" b="1" dirty="0" err="1" smtClean="0"/>
              <a:t>autotrofové</a:t>
            </a:r>
            <a:r>
              <a:rPr lang="cs-CZ" b="1" dirty="0" smtClean="0"/>
              <a:t>- p</a:t>
            </a:r>
            <a:r>
              <a:rPr lang="cs-CZ" dirty="0" smtClean="0"/>
              <a:t>atří </a:t>
            </a:r>
            <a:r>
              <a:rPr lang="cs-CZ" dirty="0"/>
              <a:t>mezi ně různé bakterie a </a:t>
            </a:r>
            <a:r>
              <a:rPr lang="cs-CZ" dirty="0" smtClean="0"/>
              <a:t>	řasy </a:t>
            </a:r>
            <a:r>
              <a:rPr lang="cs-CZ" dirty="0"/>
              <a:t>a také zelené rostliny. Pomocí procesu fotosyntézy a jednoduchých </a:t>
            </a:r>
            <a:r>
              <a:rPr lang="cs-CZ" dirty="0" smtClean="0"/>
              <a:t>	anorganických </a:t>
            </a:r>
            <a:r>
              <a:rPr lang="cs-CZ" dirty="0"/>
              <a:t>surovin, jako je oxid uhličitý a voda, vytvářejí sacharidy. </a:t>
            </a:r>
            <a:r>
              <a:rPr lang="cs-CZ" dirty="0" smtClean="0"/>
              <a:t>	Zelené </a:t>
            </a:r>
            <a:r>
              <a:rPr lang="cs-CZ" dirty="0"/>
              <a:t>rostliny spadají pod příklad primárních producentů.</a:t>
            </a:r>
          </a:p>
          <a:p>
            <a:pPr marL="514350" indent="-514350" fontAlgn="base">
              <a:buAutoNum type="arabicPeriod"/>
            </a:pPr>
            <a:endParaRPr lang="cs-CZ" dirty="0"/>
          </a:p>
          <a:p>
            <a:endParaRPr lang="cs-CZ" dirty="0"/>
          </a:p>
        </p:txBody>
      </p:sp>
    </p:spTree>
    <p:extLst>
      <p:ext uri="{BB962C8B-B14F-4D97-AF65-F5344CB8AC3E}">
        <p14:creationId xmlns:p14="http://schemas.microsoft.com/office/powerpoint/2010/main" val="21320326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onents of Ecosystem: Abiotic &amp; Biotic Compon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643" y="177281"/>
            <a:ext cx="9899331" cy="638764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688124" y="260649"/>
            <a:ext cx="8667262" cy="481814"/>
          </a:xfrm>
          <a:solidFill>
            <a:schemeClr val="bg1"/>
          </a:solidFill>
        </p:spPr>
        <p:txBody>
          <a:bodyPr>
            <a:normAutofit fontScale="90000"/>
          </a:bodyPr>
          <a:lstStyle/>
          <a:p>
            <a:pPr algn="ctr"/>
            <a:r>
              <a:rPr lang="cs-CZ" sz="3600" b="1" dirty="0"/>
              <a:t>Základní </a:t>
            </a:r>
            <a:r>
              <a:rPr lang="cs-CZ" sz="3600" b="1" dirty="0" smtClean="0"/>
              <a:t>složky/komponenty </a:t>
            </a:r>
            <a:r>
              <a:rPr lang="cs-CZ" sz="3600" b="1" dirty="0"/>
              <a:t>ekosystému</a:t>
            </a:r>
          </a:p>
        </p:txBody>
      </p:sp>
    </p:spTree>
    <p:extLst>
      <p:ext uri="{BB962C8B-B14F-4D97-AF65-F5344CB8AC3E}">
        <p14:creationId xmlns:p14="http://schemas.microsoft.com/office/powerpoint/2010/main" val="2670207967"/>
      </p:ext>
    </p:extLst>
  </p:cSld>
  <p:clrMapOvr>
    <a:masterClrMapping/>
  </p:clrMapOvr>
  <p:transition spd="slow">
    <p:cov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5761" y="1602989"/>
            <a:ext cx="11640710" cy="4351338"/>
          </a:xfrm>
        </p:spPr>
        <p:txBody>
          <a:bodyPr>
            <a:normAutofit fontScale="92500" lnSpcReduction="20000"/>
          </a:bodyPr>
          <a:lstStyle/>
          <a:p>
            <a:pPr marL="457200" lvl="1" indent="0" fontAlgn="base">
              <a:buNone/>
            </a:pPr>
            <a:r>
              <a:rPr lang="cs-CZ" sz="2600" b="1" dirty="0" smtClean="0"/>
              <a:t>2B. Konzumenti nebo </a:t>
            </a:r>
            <a:r>
              <a:rPr lang="cs-CZ" sz="2600" b="1" dirty="0" err="1" smtClean="0"/>
              <a:t>heterotrofové</a:t>
            </a:r>
            <a:r>
              <a:rPr lang="cs-CZ" sz="2600" b="1" dirty="0" smtClean="0"/>
              <a:t> </a:t>
            </a:r>
            <a:r>
              <a:rPr lang="cs-CZ" sz="2600" dirty="0" smtClean="0"/>
              <a:t>- tito jsou známí jako heterotrofní, protože 	konzumují potravu vytvořenou </a:t>
            </a:r>
            <a:r>
              <a:rPr lang="cs-CZ" sz="2600" dirty="0" err="1" smtClean="0"/>
              <a:t>autotrofy</a:t>
            </a:r>
            <a:r>
              <a:rPr lang="cs-CZ" sz="2600" dirty="0" smtClean="0"/>
              <a:t>.</a:t>
            </a:r>
          </a:p>
          <a:p>
            <a:pPr marL="457200" lvl="1" indent="0" fontAlgn="base">
              <a:buNone/>
            </a:pPr>
            <a:r>
              <a:rPr lang="cs-CZ" sz="2600" dirty="0" smtClean="0"/>
              <a:t>	Spoléhají na přirozenou potravu vyrobenou rostlinami a zvířaty.</a:t>
            </a:r>
          </a:p>
          <a:p>
            <a:pPr marL="457200" lvl="1" indent="0" fontAlgn="base">
              <a:buNone/>
            </a:pPr>
            <a:r>
              <a:rPr lang="cs-CZ" sz="2600" dirty="0" smtClean="0"/>
              <a:t>	Na základě výběru potravy jsou rozděleni do tří kategorií: </a:t>
            </a:r>
            <a:r>
              <a:rPr lang="cs-CZ" sz="2600" b="1" dirty="0" smtClean="0"/>
              <a:t>býložravci</a:t>
            </a:r>
            <a:r>
              <a:rPr lang="cs-CZ" sz="2600" dirty="0" smtClean="0"/>
              <a:t> (kteří jedí 	pouze rostliny, např.: kráva, jelen, králík atd.), masožravci (živí se zvířaty, např.: 	lev, 	kočka atd.) a </a:t>
            </a:r>
            <a:r>
              <a:rPr lang="cs-CZ" sz="2600" b="1" dirty="0" smtClean="0"/>
              <a:t>všežravci</a:t>
            </a:r>
            <a:r>
              <a:rPr lang="cs-CZ" sz="2600" dirty="0" smtClean="0"/>
              <a:t> (živí se jak rostlinami, tak zvířata např.: prasata, lidé atd.)</a:t>
            </a:r>
          </a:p>
          <a:p>
            <a:pPr marL="457200" lvl="1" indent="0" fontAlgn="base">
              <a:buNone/>
            </a:pPr>
            <a:endParaRPr lang="cs-CZ" sz="2600" dirty="0"/>
          </a:p>
          <a:p>
            <a:pPr marL="0" indent="0" fontAlgn="base">
              <a:buNone/>
            </a:pPr>
            <a:r>
              <a:rPr lang="cs-CZ" sz="2600" b="1" dirty="0"/>
              <a:t> </a:t>
            </a:r>
            <a:r>
              <a:rPr lang="cs-CZ" sz="2600" b="1" dirty="0" smtClean="0"/>
              <a:t>     C</a:t>
            </a:r>
            <a:r>
              <a:rPr lang="cs-CZ" sz="2600" b="1" dirty="0"/>
              <a:t>. </a:t>
            </a:r>
            <a:r>
              <a:rPr lang="cs-CZ" sz="2600" b="1" dirty="0" smtClean="0"/>
              <a:t>Rozkladači – </a:t>
            </a:r>
            <a:r>
              <a:rPr lang="cs-CZ" sz="2600" b="1" dirty="0" err="1" smtClean="0"/>
              <a:t>destruenti</a:t>
            </a:r>
            <a:r>
              <a:rPr lang="cs-CZ" sz="2600" b="1" dirty="0" smtClean="0"/>
              <a:t> - t</a:t>
            </a:r>
            <a:r>
              <a:rPr lang="cs-CZ" sz="2600" dirty="0" smtClean="0"/>
              <a:t>ito </a:t>
            </a:r>
            <a:r>
              <a:rPr lang="cs-CZ" sz="2600" dirty="0"/>
              <a:t>se nazývají </a:t>
            </a:r>
            <a:r>
              <a:rPr lang="cs-CZ" sz="2600" dirty="0" err="1"/>
              <a:t>saprotrofové</a:t>
            </a:r>
            <a:r>
              <a:rPr lang="cs-CZ" sz="2600" dirty="0"/>
              <a:t> nebo </a:t>
            </a:r>
            <a:r>
              <a:rPr lang="cs-CZ" sz="2600" dirty="0" err="1"/>
              <a:t>detrivorové</a:t>
            </a:r>
            <a:r>
              <a:rPr lang="cs-CZ" sz="2600" dirty="0"/>
              <a:t> nebo </a:t>
            </a:r>
            <a:r>
              <a:rPr lang="cs-CZ" sz="2600" dirty="0" smtClean="0"/>
              <a:t>   	požírači </a:t>
            </a:r>
            <a:r>
              <a:rPr lang="cs-CZ" sz="2600" dirty="0"/>
              <a:t>detritu. </a:t>
            </a:r>
            <a:r>
              <a:rPr lang="cs-CZ" sz="2600" dirty="0" smtClean="0"/>
              <a:t>Do </a:t>
            </a:r>
            <a:r>
              <a:rPr lang="cs-CZ" sz="2600" dirty="0"/>
              <a:t>této kategorie patří bakterie a houby. </a:t>
            </a:r>
            <a:r>
              <a:rPr lang="cs-CZ" sz="2600" dirty="0" smtClean="0"/>
              <a:t>Živí</a:t>
            </a:r>
            <a:r>
              <a:rPr lang="cs-CZ" sz="2600" dirty="0"/>
              <a:t> </a:t>
            </a:r>
            <a:r>
              <a:rPr lang="cs-CZ" sz="2600" dirty="0" smtClean="0"/>
              <a:t>se </a:t>
            </a:r>
            <a:r>
              <a:rPr lang="cs-CZ" sz="2600" dirty="0"/>
              <a:t>mrtvou </a:t>
            </a:r>
            <a:r>
              <a:rPr lang="cs-CZ" sz="2600" dirty="0" smtClean="0"/>
              <a:t>	rozloženou 	a </a:t>
            </a:r>
            <a:r>
              <a:rPr lang="cs-CZ" sz="2600" dirty="0"/>
              <a:t>mrtvou organickou hmotou rostlin a živočichů</a:t>
            </a:r>
            <a:r>
              <a:rPr lang="cs-CZ" sz="2600" dirty="0" smtClean="0"/>
              <a:t>.</a:t>
            </a:r>
          </a:p>
          <a:p>
            <a:pPr marL="0" indent="0" fontAlgn="base">
              <a:buNone/>
            </a:pPr>
            <a:endParaRPr lang="cs-CZ" sz="2600" dirty="0"/>
          </a:p>
          <a:p>
            <a:pPr marL="0" indent="0" fontAlgn="base">
              <a:buNone/>
            </a:pPr>
            <a:r>
              <a:rPr lang="cs-CZ" sz="2600" b="1" dirty="0"/>
              <a:t> </a:t>
            </a:r>
            <a:r>
              <a:rPr lang="cs-CZ" sz="2600" b="1" dirty="0" smtClean="0"/>
              <a:t>     Jejich </a:t>
            </a:r>
            <a:r>
              <a:rPr lang="cs-CZ" sz="2600" b="1" dirty="0"/>
              <a:t>role je velmi důležitá při recyklaci živin. Říká se jim také </a:t>
            </a:r>
            <a:r>
              <a:rPr lang="cs-CZ" sz="2600" b="1" dirty="0" err="1"/>
              <a:t>detrivorové</a:t>
            </a:r>
            <a:r>
              <a:rPr lang="cs-CZ" sz="2600" b="1" dirty="0"/>
              <a:t> nebo </a:t>
            </a:r>
            <a:r>
              <a:rPr lang="cs-CZ" sz="2600" b="1" dirty="0" smtClean="0"/>
              <a:t>  	</a:t>
            </a:r>
            <a:r>
              <a:rPr lang="cs-CZ" sz="2600" b="1" dirty="0" err="1" smtClean="0"/>
              <a:t>požíračii</a:t>
            </a:r>
            <a:r>
              <a:rPr lang="cs-CZ" sz="2600" b="1" dirty="0" smtClean="0"/>
              <a:t> </a:t>
            </a:r>
            <a:r>
              <a:rPr lang="cs-CZ" sz="2600" b="1" dirty="0"/>
              <a:t>detritu.</a:t>
            </a:r>
          </a:p>
          <a:p>
            <a:pPr marL="457200" lvl="1" indent="0" fontAlgn="base">
              <a:buNone/>
            </a:pPr>
            <a:endParaRPr lang="cs-CZ" dirty="0" smtClean="0"/>
          </a:p>
          <a:p>
            <a:endParaRPr lang="cs-CZ" dirty="0" smtClean="0"/>
          </a:p>
          <a:p>
            <a:endParaRPr lang="cs-CZ" dirty="0"/>
          </a:p>
        </p:txBody>
      </p:sp>
      <p:sp>
        <p:nvSpPr>
          <p:cNvPr id="4" name="Nadpis 1"/>
          <p:cNvSpPr>
            <a:spLocks noGrp="1"/>
          </p:cNvSpPr>
          <p:nvPr>
            <p:ph type="title"/>
          </p:nvPr>
        </p:nvSpPr>
        <p:spPr/>
        <p:txBody>
          <a:bodyPr>
            <a:normAutofit/>
          </a:bodyPr>
          <a:lstStyle/>
          <a:p>
            <a:pPr algn="ctr"/>
            <a:r>
              <a:rPr lang="cs-CZ" sz="4000" b="1" dirty="0" smtClean="0"/>
              <a:t>Co jsou složky ekosystému ?</a:t>
            </a:r>
            <a:r>
              <a:rPr lang="cs-CZ" sz="4000" b="1" dirty="0"/>
              <a:t/>
            </a:r>
            <a:br>
              <a:rPr lang="cs-CZ" sz="4000" b="1" dirty="0"/>
            </a:br>
            <a:endParaRPr lang="cs-CZ" sz="4000" b="1" dirty="0"/>
          </a:p>
        </p:txBody>
      </p:sp>
    </p:spTree>
    <p:extLst>
      <p:ext uri="{BB962C8B-B14F-4D97-AF65-F5344CB8AC3E}">
        <p14:creationId xmlns:p14="http://schemas.microsoft.com/office/powerpoint/2010/main" val="19212078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Klasifikace </a:t>
            </a:r>
            <a:r>
              <a:rPr lang="cs-CZ" sz="4000" b="1" dirty="0" smtClean="0"/>
              <a:t>ekosystémů</a:t>
            </a:r>
            <a:r>
              <a:rPr lang="cs-CZ" sz="4000" dirty="0">
                <a:latin typeface="+mn-lt"/>
              </a:rPr>
              <a:t/>
            </a:r>
            <a:br>
              <a:rPr lang="cs-CZ" sz="4000" dirty="0">
                <a:latin typeface="+mn-lt"/>
              </a:rPr>
            </a:br>
            <a:endParaRPr lang="cs-CZ" sz="4000" dirty="0">
              <a:latin typeface="+mn-lt"/>
            </a:endParaRPr>
          </a:p>
        </p:txBody>
      </p:sp>
      <p:sp>
        <p:nvSpPr>
          <p:cNvPr id="3" name="Zástupný symbol pro obsah 2"/>
          <p:cNvSpPr>
            <a:spLocks noGrp="1"/>
          </p:cNvSpPr>
          <p:nvPr>
            <p:ph idx="1"/>
          </p:nvPr>
        </p:nvSpPr>
        <p:spPr/>
        <p:txBody>
          <a:bodyPr/>
          <a:lstStyle/>
          <a:p>
            <a:pPr marL="0" indent="0" fontAlgn="base">
              <a:buNone/>
            </a:pPr>
            <a:r>
              <a:rPr lang="cs-CZ" b="1" dirty="0"/>
              <a:t>A. Přírodní ekosystém:</a:t>
            </a:r>
          </a:p>
          <a:p>
            <a:pPr marL="0" indent="0" fontAlgn="base">
              <a:buNone/>
            </a:pPr>
            <a:r>
              <a:rPr lang="cs-CZ" b="1" dirty="0" smtClean="0"/>
              <a:t>	1</a:t>
            </a:r>
            <a:r>
              <a:rPr lang="cs-CZ" b="1" dirty="0"/>
              <a:t>. Terestrický ekosystém –</a:t>
            </a:r>
            <a:r>
              <a:rPr lang="cs-CZ" dirty="0"/>
              <a:t> les, pastviny, pouště. </a:t>
            </a:r>
            <a:br>
              <a:rPr lang="cs-CZ" dirty="0"/>
            </a:br>
            <a:r>
              <a:rPr lang="cs-CZ" dirty="0" smtClean="0"/>
              <a:t>	</a:t>
            </a:r>
            <a:r>
              <a:rPr lang="cs-CZ" b="1" dirty="0" smtClean="0"/>
              <a:t>2</a:t>
            </a:r>
            <a:r>
              <a:rPr lang="cs-CZ" b="1" dirty="0"/>
              <a:t>. Vodní ekosystém –</a:t>
            </a:r>
            <a:r>
              <a:rPr lang="cs-CZ" dirty="0"/>
              <a:t> sladkovodní, slaná voda a mořská voda. </a:t>
            </a:r>
          </a:p>
          <a:p>
            <a:pPr marL="0" indent="0" fontAlgn="base">
              <a:buNone/>
            </a:pPr>
            <a:r>
              <a:rPr lang="cs-CZ" b="1" dirty="0"/>
              <a:t>B. Umělý ekosystém: </a:t>
            </a:r>
          </a:p>
          <a:p>
            <a:pPr marL="0" indent="0" fontAlgn="base">
              <a:buNone/>
            </a:pPr>
            <a:r>
              <a:rPr lang="cs-CZ" dirty="0"/>
              <a:t>Jedná se o člověkem vytvořené ekosystémy, které zahrnují plodinové, městské, průmyslové, laboratorní a vesmírné ekosystémy.</a:t>
            </a:r>
          </a:p>
          <a:p>
            <a:endParaRPr lang="cs-CZ" dirty="0"/>
          </a:p>
        </p:txBody>
      </p:sp>
    </p:spTree>
    <p:extLst>
      <p:ext uri="{BB962C8B-B14F-4D97-AF65-F5344CB8AC3E}">
        <p14:creationId xmlns:p14="http://schemas.microsoft.com/office/powerpoint/2010/main" val="6367124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8" name="Picture 4" descr="Elektronická učebnice - ELU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1" y="98441"/>
            <a:ext cx="12061517" cy="666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429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pl-PL" sz="4000" b="1" dirty="0"/>
              <a:t>Co je to přírodní ekosystém?</a:t>
            </a:r>
            <a:br>
              <a:rPr lang="pl-PL" sz="4000" b="1" dirty="0"/>
            </a:br>
            <a:endParaRPr lang="cs-CZ" sz="4000" b="1" dirty="0"/>
          </a:p>
        </p:txBody>
      </p:sp>
      <p:sp>
        <p:nvSpPr>
          <p:cNvPr id="3" name="Zástupný symbol pro obsah 2"/>
          <p:cNvSpPr>
            <a:spLocks noGrp="1"/>
          </p:cNvSpPr>
          <p:nvPr>
            <p:ph idx="1"/>
          </p:nvPr>
        </p:nvSpPr>
        <p:spPr>
          <a:xfrm>
            <a:off x="838200" y="1478943"/>
            <a:ext cx="10515600" cy="4754880"/>
          </a:xfrm>
        </p:spPr>
        <p:txBody>
          <a:bodyPr>
            <a:normAutofit lnSpcReduction="10000"/>
          </a:bodyPr>
          <a:lstStyle/>
          <a:p>
            <a:r>
              <a:rPr lang="cs-CZ" b="1" dirty="0"/>
              <a:t>Přírodní ekosystém </a:t>
            </a:r>
            <a:r>
              <a:rPr lang="cs-CZ" dirty="0"/>
              <a:t>je skupina živých a neživých tvorů, které na sebe vzájemně působí prostřednictvím biologických, fyzikálních a chemických procesů. </a:t>
            </a:r>
            <a:endParaRPr lang="cs-CZ" dirty="0" smtClean="0"/>
          </a:p>
          <a:p>
            <a:pPr marL="0" indent="0">
              <a:buNone/>
            </a:pPr>
            <a:endParaRPr lang="cs-CZ" dirty="0"/>
          </a:p>
          <a:p>
            <a:r>
              <a:rPr lang="cs-CZ" b="1" dirty="0" smtClean="0"/>
              <a:t>Vznik </a:t>
            </a:r>
            <a:r>
              <a:rPr lang="cs-CZ" b="1" dirty="0"/>
              <a:t>přirozených ekosystémů </a:t>
            </a:r>
            <a:r>
              <a:rPr lang="cs-CZ" dirty="0"/>
              <a:t>je zcela přirozený a neovlivňován lidským působením. </a:t>
            </a:r>
            <a:r>
              <a:rPr lang="cs-CZ" b="1" dirty="0"/>
              <a:t>Ekosystém v přírodním světě je soběstačný</a:t>
            </a:r>
            <a:r>
              <a:rPr lang="cs-CZ" dirty="0"/>
              <a:t>. Například les je domovem býložravců i masožravců. Přírodní ekosystémy lze rozdělit do tří kategorií: </a:t>
            </a:r>
            <a:r>
              <a:rPr lang="cs-CZ" b="1" dirty="0"/>
              <a:t>mořské, </a:t>
            </a:r>
            <a:r>
              <a:rPr lang="cs-CZ" b="1" dirty="0" smtClean="0"/>
              <a:t>sladkovodní </a:t>
            </a:r>
            <a:r>
              <a:rPr lang="cs-CZ" b="1" dirty="0"/>
              <a:t>a suchozemské</a:t>
            </a:r>
            <a:r>
              <a:rPr lang="cs-CZ" dirty="0" smtClean="0"/>
              <a:t>.</a:t>
            </a:r>
          </a:p>
          <a:p>
            <a:pPr marL="0" indent="0">
              <a:buNone/>
            </a:pPr>
            <a:endParaRPr lang="cs-CZ" dirty="0" smtClean="0"/>
          </a:p>
          <a:p>
            <a:r>
              <a:rPr lang="cs-CZ" b="1" dirty="0" smtClean="0"/>
              <a:t>Ve </a:t>
            </a:r>
            <a:r>
              <a:rPr lang="cs-CZ" b="1" dirty="0"/>
              <a:t>srovnání s většinou obhospodařovaných </a:t>
            </a:r>
            <a:r>
              <a:rPr lang="cs-CZ" b="1" dirty="0" err="1"/>
              <a:t>agroekosystémů</a:t>
            </a:r>
            <a:r>
              <a:rPr lang="cs-CZ" dirty="0"/>
              <a:t> obsahují přírodní ekosystémy více druhové rozmanitosti a nik.</a:t>
            </a:r>
          </a:p>
        </p:txBody>
      </p:sp>
    </p:spTree>
    <p:extLst>
      <p:ext uri="{BB962C8B-B14F-4D97-AF65-F5344CB8AC3E}">
        <p14:creationId xmlns:p14="http://schemas.microsoft.com/office/powerpoint/2010/main" val="7362201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8400"/>
            <a:ext cx="10515600" cy="1066101"/>
          </a:xfrm>
        </p:spPr>
        <p:txBody>
          <a:bodyPr>
            <a:normAutofit/>
          </a:bodyPr>
          <a:lstStyle/>
          <a:p>
            <a:pPr algn="ctr"/>
            <a:r>
              <a:rPr lang="cs-CZ" sz="4000" b="1" dirty="0" smtClean="0"/>
              <a:t>Umělé ekosystémy </a:t>
            </a:r>
            <a:endParaRPr lang="cs-CZ" sz="4000" b="1" dirty="0"/>
          </a:p>
        </p:txBody>
      </p:sp>
      <p:sp>
        <p:nvSpPr>
          <p:cNvPr id="3" name="Zástupný symbol pro obsah 2"/>
          <p:cNvSpPr>
            <a:spLocks noGrp="1"/>
          </p:cNvSpPr>
          <p:nvPr>
            <p:ph idx="1"/>
          </p:nvPr>
        </p:nvSpPr>
        <p:spPr>
          <a:xfrm>
            <a:off x="838200" y="1094104"/>
            <a:ext cx="10515600" cy="2563496"/>
          </a:xfrm>
        </p:spPr>
        <p:txBody>
          <a:bodyPr/>
          <a:lstStyle/>
          <a:p>
            <a:pPr marL="0" indent="0">
              <a:buNone/>
            </a:pPr>
            <a:r>
              <a:rPr lang="cs-CZ" dirty="0"/>
              <a:t>Umělým ekosystémem je </a:t>
            </a:r>
            <a:r>
              <a:rPr lang="cs-CZ" b="1" dirty="0"/>
              <a:t>pole, zahrada, park, přehrada, hospodářský les, město apod. a </a:t>
            </a:r>
            <a:r>
              <a:rPr lang="cs-CZ" b="1" dirty="0" smtClean="0"/>
              <a:t>zvířat</a:t>
            </a:r>
            <a:r>
              <a:rPr lang="cs-CZ" b="1" dirty="0"/>
              <a:t>;</a:t>
            </a:r>
            <a:r>
              <a:rPr lang="cs-CZ" b="1" dirty="0" smtClean="0"/>
              <a:t> </a:t>
            </a:r>
            <a:r>
              <a:rPr lang="cs-CZ" dirty="0" smtClean="0"/>
              <a:t>vyznačuje se používáním speciálních produktů </a:t>
            </a:r>
            <a:r>
              <a:rPr lang="cs-CZ" dirty="0"/>
              <a:t>(</a:t>
            </a:r>
            <a:r>
              <a:rPr lang="cs-CZ" b="1" dirty="0"/>
              <a:t>hnojiva, postřiky, pohonné hmoty </a:t>
            </a:r>
            <a:r>
              <a:rPr lang="cs-CZ" dirty="0"/>
              <a:t>atd.), </a:t>
            </a:r>
            <a:r>
              <a:rPr lang="cs-CZ" dirty="0" smtClean="0"/>
              <a:t>které </a:t>
            </a:r>
            <a:r>
              <a:rPr lang="cs-CZ" dirty="0"/>
              <a:t> </a:t>
            </a:r>
            <a:r>
              <a:rPr lang="cs-CZ" dirty="0" smtClean="0"/>
              <a:t>představují tzv. </a:t>
            </a:r>
            <a:r>
              <a:rPr lang="cs-CZ" b="1" dirty="0" smtClean="0"/>
              <a:t>dodatkovou energii</a:t>
            </a:r>
            <a:r>
              <a:rPr lang="cs-CZ" dirty="0" smtClean="0"/>
              <a:t>. </a:t>
            </a:r>
          </a:p>
          <a:p>
            <a:pPr marL="0" indent="0">
              <a:buNone/>
            </a:pPr>
            <a:r>
              <a:rPr lang="cs-CZ" b="1" dirty="0" smtClean="0"/>
              <a:t>Vložená </a:t>
            </a:r>
            <a:r>
              <a:rPr lang="cs-CZ" b="1" dirty="0"/>
              <a:t>dodatková energie zvyšuje produkci ekosystému </a:t>
            </a:r>
            <a:r>
              <a:rPr lang="cs-CZ" dirty="0"/>
              <a:t>(hektarový vynos hospodářských plodin).</a:t>
            </a:r>
          </a:p>
        </p:txBody>
      </p:sp>
      <p:pic>
        <p:nvPicPr>
          <p:cNvPr id="4" name="Picture 2" descr="Evropská kraj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175"/>
            <a:ext cx="3315032" cy="2262471"/>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Rybníky a jejich funk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849" y="3796421"/>
            <a:ext cx="3259372" cy="226247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Přehrady, jejich funkce a ekolog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703" y="3803298"/>
            <a:ext cx="3259372" cy="2262471"/>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Jak vrátit půdě živ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740" y="3810175"/>
            <a:ext cx="3017189" cy="226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260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Příklady přírodních a umělých ekosystémů</a:t>
            </a:r>
            <a:endParaRPr lang="cs-CZ" sz="4000" b="1" dirty="0"/>
          </a:p>
        </p:txBody>
      </p:sp>
      <p:pic>
        <p:nvPicPr>
          <p:cNvPr id="5" name="Zástupný symbol pro obsah 4"/>
          <p:cNvPicPr>
            <a:picLocks noGrp="1" noChangeAspect="1"/>
          </p:cNvPicPr>
          <p:nvPr>
            <p:ph idx="1"/>
          </p:nvPr>
        </p:nvPicPr>
        <p:blipFill>
          <a:blip r:embed="rId2"/>
          <a:stretch>
            <a:fillRect/>
          </a:stretch>
        </p:blipFill>
        <p:spPr>
          <a:xfrm>
            <a:off x="1517082" y="1825625"/>
            <a:ext cx="9157836" cy="4351338"/>
          </a:xfrm>
          <a:prstGeom prst="rect">
            <a:avLst/>
          </a:prstGeom>
        </p:spPr>
      </p:pic>
    </p:spTree>
    <p:extLst>
      <p:ext uri="{BB962C8B-B14F-4D97-AF65-F5344CB8AC3E}">
        <p14:creationId xmlns:p14="http://schemas.microsoft.com/office/powerpoint/2010/main" val="1846779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25370"/>
            <a:ext cx="10515600" cy="978645"/>
          </a:xfrm>
        </p:spPr>
        <p:txBody>
          <a:bodyPr>
            <a:normAutofit/>
          </a:bodyPr>
          <a:lstStyle/>
          <a:p>
            <a:pPr algn="ctr"/>
            <a:r>
              <a:rPr lang="cs-CZ" sz="4000" dirty="0" smtClean="0">
                <a:latin typeface="+mn-lt"/>
              </a:rPr>
              <a:t>Schéma struktury ekosystému</a:t>
            </a:r>
            <a:endParaRPr lang="cs-CZ" sz="4000" dirty="0">
              <a:latin typeface="+mn-lt"/>
            </a:endParaRPr>
          </a:p>
        </p:txBody>
      </p:sp>
      <p:pic>
        <p:nvPicPr>
          <p:cNvPr id="1026" name="Picture 2" descr="So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429" y="1304015"/>
            <a:ext cx="10268371" cy="492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232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7900" name="Picture 12" descr="Africká savana | Lepší.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verozápad USA a západní Kanada - velký okru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1"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mazonský prales | Deník Al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ntarktida: Poušť ledových rekordů | 100+1 zahraniční zajímavo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8" name="Nadpis 1"/>
          <p:cNvSpPr txBox="1">
            <a:spLocks/>
          </p:cNvSpPr>
          <p:nvPr/>
        </p:nvSpPr>
        <p:spPr>
          <a:xfrm>
            <a:off x="3816625" y="3060624"/>
            <a:ext cx="4531581" cy="716246"/>
          </a:xfrm>
          <a:prstGeom prst="rect">
            <a:avLst/>
          </a:prstGeom>
          <a:solidFill>
            <a:schemeClr val="bg1"/>
          </a:solidFill>
          <a:ln w="190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latin typeface="+mn-lt"/>
              </a:rPr>
              <a:t>Přírodní ekosystémy</a:t>
            </a:r>
            <a:endParaRPr lang="cs-CZ" sz="4000" dirty="0">
              <a:latin typeface="+mn-lt"/>
            </a:endParaRPr>
          </a:p>
        </p:txBody>
      </p:sp>
    </p:spTree>
    <p:extLst>
      <p:ext uri="{BB962C8B-B14F-4D97-AF65-F5344CB8AC3E}">
        <p14:creationId xmlns:p14="http://schemas.microsoft.com/office/powerpoint/2010/main" val="24771969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epostradatelná část tuzemské krajiny? Ovocné sady | Prosperita Fresh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66" y="3429000"/>
            <a:ext cx="569313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opit ve sklenících je drahé. Rajčata nebudou, varují farmáři - iDNES.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10854"/>
            <a:ext cx="5810203" cy="34181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rojekt PRO CHMEL spojil experty z celého světa na pomoc českému chmelu |  BusinessInfo.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429000"/>
            <a:ext cx="581020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Fototapeta Slunečnicové pol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02866" y="0"/>
            <a:ext cx="5693134"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816625" y="3060624"/>
            <a:ext cx="4531581" cy="716246"/>
          </a:xfrm>
          <a:solidFill>
            <a:schemeClr val="bg1"/>
          </a:solidFill>
          <a:ln w="19050">
            <a:solidFill>
              <a:schemeClr val="tx1"/>
            </a:solidFill>
          </a:ln>
        </p:spPr>
        <p:txBody>
          <a:bodyPr>
            <a:normAutofit/>
          </a:bodyPr>
          <a:lstStyle/>
          <a:p>
            <a:pPr algn="ctr"/>
            <a:r>
              <a:rPr lang="cs-CZ" sz="4000" dirty="0" smtClean="0">
                <a:latin typeface="+mn-lt"/>
              </a:rPr>
              <a:t>Umělé ekosystémy</a:t>
            </a:r>
            <a:endParaRPr lang="cs-CZ" sz="4000" dirty="0">
              <a:latin typeface="+mn-lt"/>
            </a:endParaRPr>
          </a:p>
        </p:txBody>
      </p:sp>
    </p:spTree>
    <p:extLst>
      <p:ext uri="{BB962C8B-B14F-4D97-AF65-F5344CB8AC3E}">
        <p14:creationId xmlns:p14="http://schemas.microsoft.com/office/powerpoint/2010/main" val="7314729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abiš oznámil plány na kolonizaci a transformaci Měsíce na obrovské pole  řepky. – Paralelní lis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001"/>
            <a:ext cx="6068832"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38916" name="Picture 4" descr="Pět nejkrásnějších zámeckých parků v České republice - Novin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5" y="3418747"/>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000+ Les bezplatné obráz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3703"/>
            <a:ext cx="6096001" cy="3463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lovy rybníků 202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 y="0"/>
            <a:ext cx="6096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p:cNvSpPr txBox="1">
            <a:spLocks/>
          </p:cNvSpPr>
          <p:nvPr/>
        </p:nvSpPr>
        <p:spPr>
          <a:xfrm>
            <a:off x="3816625" y="3060624"/>
            <a:ext cx="4531581" cy="716246"/>
          </a:xfrm>
          <a:prstGeom prst="rect">
            <a:avLst/>
          </a:prstGeom>
          <a:solidFill>
            <a:schemeClr val="bg1"/>
          </a:solidFill>
          <a:ln w="190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smtClean="0">
                <a:latin typeface="+mn-lt"/>
              </a:rPr>
              <a:t>Umělé ekosystémy</a:t>
            </a:r>
            <a:endParaRPr lang="cs-CZ" sz="4000" dirty="0">
              <a:latin typeface="+mn-lt"/>
            </a:endParaRPr>
          </a:p>
        </p:txBody>
      </p:sp>
    </p:spTree>
    <p:extLst>
      <p:ext uri="{BB962C8B-B14F-4D97-AF65-F5344CB8AC3E}">
        <p14:creationId xmlns:p14="http://schemas.microsoft.com/office/powerpoint/2010/main" val="2682315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9946" name="Picture 10" descr="Život velkoměsta obrazy na stěnu • obrazy sladký život, městskou krajinu,  velké jablko | myloview.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0763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onec skládkování bude až v roce 2030, rozhodla sněmovna. Za odpad se ale  budou zvyšovat poplatky | Hospodářské noviny (HN.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609599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řehled látek, které způsobují znečištění ovzduší | In-počas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633" y="0"/>
            <a:ext cx="608436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ědci na Madeiře tvrdí, že našli nový typ znečištění moře plasty | Věda |  Lidovky.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8" y="3429000"/>
            <a:ext cx="6084363" cy="3429000"/>
          </a:xfrm>
          <a:prstGeom prst="rect">
            <a:avLst/>
          </a:prstGeom>
          <a:noFill/>
          <a:extLst>
            <a:ext uri="{909E8E84-426E-40DD-AFC4-6F175D3DCCD1}">
              <a14:hiddenFill xmlns:a14="http://schemas.microsoft.com/office/drawing/2010/main">
                <a:solidFill>
                  <a:srgbClr val="FFFFFF"/>
                </a:solidFill>
              </a14:hiddenFill>
            </a:ext>
          </a:extLst>
        </p:spPr>
      </p:pic>
      <p:sp>
        <p:nvSpPr>
          <p:cNvPr id="16" name="Nadpis 1"/>
          <p:cNvSpPr txBox="1">
            <a:spLocks/>
          </p:cNvSpPr>
          <p:nvPr/>
        </p:nvSpPr>
        <p:spPr>
          <a:xfrm>
            <a:off x="3816625" y="3060624"/>
            <a:ext cx="4531581" cy="716246"/>
          </a:xfrm>
          <a:prstGeom prst="rect">
            <a:avLst/>
          </a:prstGeom>
          <a:solidFill>
            <a:schemeClr val="bg1"/>
          </a:solidFill>
          <a:ln w="190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latin typeface="+mn-lt"/>
              </a:rPr>
              <a:t>Je libo </a:t>
            </a:r>
            <a:r>
              <a:rPr lang="cs-CZ" sz="4000" dirty="0" err="1" smtClean="0">
                <a:latin typeface="+mn-lt"/>
              </a:rPr>
              <a:t>antropocén</a:t>
            </a:r>
            <a:r>
              <a:rPr lang="cs-CZ" sz="4000" dirty="0" smtClean="0">
                <a:latin typeface="+mn-lt"/>
              </a:rPr>
              <a:t> ?</a:t>
            </a:r>
            <a:endParaRPr lang="cs-CZ" sz="4000" dirty="0">
              <a:latin typeface="+mn-lt"/>
            </a:endParaRPr>
          </a:p>
        </p:txBody>
      </p:sp>
    </p:spTree>
    <p:extLst>
      <p:ext uri="{BB962C8B-B14F-4D97-AF65-F5344CB8AC3E}">
        <p14:creationId xmlns:p14="http://schemas.microsoft.com/office/powerpoint/2010/main" val="14869458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 </a:t>
            </a:r>
            <a:r>
              <a:rPr lang="cs-CZ" sz="4000" dirty="0" smtClean="0">
                <a:latin typeface="+mn-lt"/>
              </a:rPr>
              <a:t>Co to jsou části ekosystému ?</a:t>
            </a:r>
            <a:endParaRPr lang="cs-CZ" sz="4000" dirty="0">
              <a:latin typeface="+mn-lt"/>
            </a:endParaRPr>
          </a:p>
        </p:txBody>
      </p:sp>
      <p:sp>
        <p:nvSpPr>
          <p:cNvPr id="3" name="Zástupný symbol pro obsah 2"/>
          <p:cNvSpPr>
            <a:spLocks noGrp="1"/>
          </p:cNvSpPr>
          <p:nvPr>
            <p:ph idx="1"/>
          </p:nvPr>
        </p:nvSpPr>
        <p:spPr>
          <a:xfrm>
            <a:off x="3053301" y="1825625"/>
            <a:ext cx="8094428" cy="4351338"/>
          </a:xfrm>
        </p:spPr>
        <p:txBody>
          <a:bodyPr/>
          <a:lstStyle/>
          <a:p>
            <a:pPr marL="0" indent="0" fontAlgn="base">
              <a:buNone/>
            </a:pPr>
            <a:r>
              <a:rPr lang="cs-CZ" b="1" dirty="0" err="1" smtClean="0"/>
              <a:t>Rozličujeme</a:t>
            </a:r>
            <a:r>
              <a:rPr lang="cs-CZ" b="1" dirty="0" smtClean="0"/>
              <a:t> čtyři tzv. části ekosystému:</a:t>
            </a:r>
            <a:endParaRPr lang="cs-CZ" b="1" dirty="0"/>
          </a:p>
          <a:p>
            <a:pPr marL="971550" lvl="1" indent="-514350" fontAlgn="base">
              <a:buAutoNum type="arabicParenR"/>
            </a:pPr>
            <a:r>
              <a:rPr lang="cs-CZ" b="1" dirty="0" err="1" smtClean="0"/>
              <a:t>Ekoton</a:t>
            </a:r>
            <a:endParaRPr lang="cs-CZ" b="1" dirty="0"/>
          </a:p>
          <a:p>
            <a:pPr marL="971550" lvl="1" indent="-514350" fontAlgn="base">
              <a:buAutoNum type="arabicParenR"/>
            </a:pPr>
            <a:r>
              <a:rPr lang="cs-CZ" b="1" dirty="0" smtClean="0"/>
              <a:t>Ekologická nika</a:t>
            </a:r>
          </a:p>
          <a:p>
            <a:pPr marL="971550" lvl="1" indent="-514350" fontAlgn="base">
              <a:buAutoNum type="arabicParenR"/>
            </a:pPr>
            <a:r>
              <a:rPr lang="cs-CZ" b="1" dirty="0" smtClean="0"/>
              <a:t>Biom</a:t>
            </a:r>
          </a:p>
          <a:p>
            <a:pPr marL="971550" lvl="1" indent="-514350" fontAlgn="base">
              <a:buAutoNum type="arabicParenR"/>
            </a:pPr>
            <a:r>
              <a:rPr lang="cs-CZ" b="1" dirty="0" smtClean="0"/>
              <a:t>Biosféra</a:t>
            </a:r>
          </a:p>
          <a:p>
            <a:pPr marL="457200" lvl="1" indent="0" fontAlgn="base">
              <a:buNone/>
            </a:pPr>
            <a:endParaRPr lang="cs-CZ" b="1" dirty="0"/>
          </a:p>
          <a:p>
            <a:pPr marL="0" indent="0" fontAlgn="base">
              <a:buNone/>
            </a:pPr>
            <a:r>
              <a:rPr lang="cs-CZ" dirty="0"/>
              <a:t> </a:t>
            </a:r>
          </a:p>
        </p:txBody>
      </p:sp>
    </p:spTree>
    <p:extLst>
      <p:ext uri="{BB962C8B-B14F-4D97-AF65-F5344CB8AC3E}">
        <p14:creationId xmlns:p14="http://schemas.microsoft.com/office/powerpoint/2010/main" val="737453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92397"/>
          </a:xfrm>
        </p:spPr>
        <p:txBody>
          <a:bodyPr>
            <a:normAutofit/>
          </a:bodyPr>
          <a:lstStyle/>
          <a:p>
            <a:pPr algn="ctr"/>
            <a:r>
              <a:rPr lang="cs-CZ" sz="4000" b="1" dirty="0" err="1" smtClean="0"/>
              <a:t>Ekoton</a:t>
            </a:r>
            <a:r>
              <a:rPr lang="cs-CZ" sz="4000" b="1" dirty="0" smtClean="0"/>
              <a:t> a jeho vlastnosti </a:t>
            </a:r>
            <a:endParaRPr lang="cs-CZ" sz="4000" b="1" dirty="0"/>
          </a:p>
        </p:txBody>
      </p:sp>
      <p:sp>
        <p:nvSpPr>
          <p:cNvPr id="4" name="Obdélník 3"/>
          <p:cNvSpPr/>
          <p:nvPr/>
        </p:nvSpPr>
        <p:spPr>
          <a:xfrm>
            <a:off x="214685" y="1357845"/>
            <a:ext cx="11386268" cy="923330"/>
          </a:xfrm>
          <a:prstGeom prst="rect">
            <a:avLst/>
          </a:prstGeom>
        </p:spPr>
        <p:txBody>
          <a:bodyPr wrap="square">
            <a:spAutoFit/>
          </a:bodyPr>
          <a:lstStyle/>
          <a:p>
            <a:pPr fontAlgn="base"/>
            <a:r>
              <a:rPr lang="cs-CZ" dirty="0" smtClean="0">
                <a:latin typeface="Arial" panose="020B0604020202020204" pitchFamily="34" charset="0"/>
                <a:cs typeface="Arial" panose="020B0604020202020204" pitchFamily="34" charset="0"/>
              </a:rPr>
              <a:t>Jako </a:t>
            </a:r>
            <a:r>
              <a:rPr lang="cs-CZ" b="1" dirty="0" err="1" smtClean="0">
                <a:latin typeface="Arial" panose="020B0604020202020204" pitchFamily="34" charset="0"/>
                <a:cs typeface="Arial" panose="020B0604020202020204" pitchFamily="34" charset="0"/>
              </a:rPr>
              <a:t>ekoton</a:t>
            </a:r>
            <a:r>
              <a:rPr lang="cs-CZ" b="1" dirty="0" smtClean="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označujeme </a:t>
            </a:r>
            <a:r>
              <a:rPr lang="cs-CZ" b="1" dirty="0" smtClean="0">
                <a:latin typeface="Arial" panose="020B0604020202020204" pitchFamily="34" charset="0"/>
                <a:cs typeface="Arial" panose="020B0604020202020204" pitchFamily="34" charset="0"/>
              </a:rPr>
              <a:t>prostor, </a:t>
            </a:r>
            <a:r>
              <a:rPr lang="cs-CZ" b="1" dirty="0">
                <a:latin typeface="Arial" panose="020B0604020202020204" pitchFamily="34" charset="0"/>
                <a:cs typeface="Arial" panose="020B0604020202020204" pitchFamily="34" charset="0"/>
              </a:rPr>
              <a:t>kde se </a:t>
            </a:r>
            <a:r>
              <a:rPr lang="cs-CZ" b="1" dirty="0" smtClean="0">
                <a:latin typeface="Arial" panose="020B0604020202020204" pitchFamily="34" charset="0"/>
                <a:cs typeface="Arial" panose="020B0604020202020204" pitchFamily="34" charset="0"/>
              </a:rPr>
              <a:t>setkávají </a:t>
            </a:r>
            <a:r>
              <a:rPr lang="cs-CZ" b="1" dirty="0">
                <a:latin typeface="Arial" panose="020B0604020202020204" pitchFamily="34" charset="0"/>
                <a:cs typeface="Arial" panose="020B0604020202020204" pitchFamily="34" charset="0"/>
              </a:rPr>
              <a:t>dva nebo více různých ekosystémů</a:t>
            </a:r>
            <a:r>
              <a:rPr lang="cs-CZ" dirty="0">
                <a:latin typeface="Arial" panose="020B0604020202020204" pitchFamily="34" charset="0"/>
                <a:cs typeface="Arial" panose="020B0604020202020204" pitchFamily="34" charset="0"/>
              </a:rPr>
              <a:t>. Mangrovové lesy například slouží jako </a:t>
            </a:r>
            <a:r>
              <a:rPr lang="cs-CZ" dirty="0" err="1">
                <a:latin typeface="Arial" panose="020B0604020202020204" pitchFamily="34" charset="0"/>
                <a:cs typeface="Arial" panose="020B0604020202020204" pitchFamily="34" charset="0"/>
              </a:rPr>
              <a:t>ekoton</a:t>
            </a:r>
            <a:r>
              <a:rPr lang="cs-CZ" dirty="0">
                <a:latin typeface="Arial" panose="020B0604020202020204" pitchFamily="34" charset="0"/>
                <a:cs typeface="Arial" panose="020B0604020202020204" pitchFamily="34" charset="0"/>
              </a:rPr>
              <a:t> mezi mořskými a suchozemskými ekosystémy. Pastviny, ústí řek, mokřady</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bažiny atd. jsou některé </a:t>
            </a:r>
            <a:r>
              <a:rPr lang="cs-CZ" dirty="0" smtClean="0">
                <a:latin typeface="Arial" panose="020B0604020202020204" pitchFamily="34" charset="0"/>
                <a:cs typeface="Arial" panose="020B0604020202020204" pitchFamily="34" charset="0"/>
              </a:rPr>
              <a:t>další příklady</a:t>
            </a:r>
            <a:r>
              <a:rPr lang="cs-CZ" dirty="0">
                <a:latin typeface="Arial" panose="020B0604020202020204" pitchFamily="34" charset="0"/>
                <a:cs typeface="Arial" panose="020B0604020202020204" pitchFamily="34" charset="0"/>
              </a:rPr>
              <a:t>.</a:t>
            </a:r>
          </a:p>
        </p:txBody>
      </p:sp>
      <p:sp>
        <p:nvSpPr>
          <p:cNvPr id="5" name="Obdélník 4"/>
          <p:cNvSpPr/>
          <p:nvPr/>
        </p:nvSpPr>
        <p:spPr>
          <a:xfrm>
            <a:off x="389615" y="5670044"/>
            <a:ext cx="10964185" cy="1200329"/>
          </a:xfrm>
          <a:prstGeom prst="rect">
            <a:avLst/>
          </a:prstGeom>
        </p:spPr>
        <p:txBody>
          <a:bodyPr wrap="square">
            <a:spAutoFit/>
          </a:bodyPr>
          <a:lstStyle/>
          <a:p>
            <a:r>
              <a:rPr lang="cs-CZ" b="1" dirty="0" err="1">
                <a:solidFill>
                  <a:srgbClr val="202122"/>
                </a:solidFill>
                <a:latin typeface="Arial" panose="020B0604020202020204" pitchFamily="34" charset="0"/>
              </a:rPr>
              <a:t>Ekoton</a:t>
            </a:r>
            <a:r>
              <a:rPr lang="cs-CZ" dirty="0">
                <a:solidFill>
                  <a:srgbClr val="202122"/>
                </a:solidFill>
                <a:latin typeface="Arial" panose="020B0604020202020204" pitchFamily="34" charset="0"/>
              </a:rPr>
              <a:t> je přechodová oblast mezi dvěma biologickými </a:t>
            </a:r>
            <a:r>
              <a:rPr lang="cs-CZ" dirty="0" smtClean="0">
                <a:solidFill>
                  <a:srgbClr val="202122"/>
                </a:solidFill>
                <a:latin typeface="Arial" panose="020B0604020202020204" pitchFamily="34" charset="0"/>
              </a:rPr>
              <a:t>společenstvy</a:t>
            </a:r>
            <a:r>
              <a:rPr lang="cs-CZ" dirty="0">
                <a:solidFill>
                  <a:srgbClr val="202122"/>
                </a:solidFill>
                <a:latin typeface="Arial" panose="020B0604020202020204" pitchFamily="34" charset="0"/>
              </a:rPr>
              <a:t> kde se </a:t>
            </a:r>
            <a:r>
              <a:rPr lang="cs-CZ" dirty="0" smtClean="0">
                <a:solidFill>
                  <a:srgbClr val="202122"/>
                </a:solidFill>
                <a:latin typeface="Arial" panose="020B0604020202020204" pitchFamily="34" charset="0"/>
              </a:rPr>
              <a:t>tyto dvě entity </a:t>
            </a:r>
            <a:r>
              <a:rPr lang="cs-CZ" dirty="0">
                <a:solidFill>
                  <a:srgbClr val="202122"/>
                </a:solidFill>
                <a:latin typeface="Arial" panose="020B0604020202020204" pitchFamily="34" charset="0"/>
              </a:rPr>
              <a:t>setkávají a integrují</a:t>
            </a:r>
            <a:r>
              <a:rPr lang="cs-CZ" dirty="0" smtClean="0">
                <a:solidFill>
                  <a:srgbClr val="202122"/>
                </a:solidFill>
                <a:latin typeface="Arial" panose="020B0604020202020204" pitchFamily="34" charset="0"/>
              </a:rPr>
              <a:t>.</a:t>
            </a:r>
            <a:r>
              <a:rPr lang="cs-CZ" dirty="0">
                <a:solidFill>
                  <a:srgbClr val="202122"/>
                </a:solidFill>
                <a:latin typeface="Arial" panose="020B0604020202020204" pitchFamily="34" charset="0"/>
              </a:rPr>
              <a:t> Může být úzký nebo široký, může být lokální (zóna mezi polem a lesem) nebo regionální (přechod mezi </a:t>
            </a:r>
            <a:r>
              <a:rPr lang="cs-CZ" dirty="0">
                <a:latin typeface="Arial" panose="020B0604020202020204" pitchFamily="34" charset="0"/>
              </a:rPr>
              <a:t>lesními a travnatými ekosystémy</a:t>
            </a:r>
            <a:r>
              <a:rPr lang="cs-CZ" dirty="0" smtClean="0">
                <a:solidFill>
                  <a:srgbClr val="202122"/>
                </a:solidFill>
                <a:latin typeface="Arial" panose="020B0604020202020204" pitchFamily="34" charset="0"/>
              </a:rPr>
              <a:t>).</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Ekoton</a:t>
            </a:r>
            <a:r>
              <a:rPr lang="cs-CZ" dirty="0">
                <a:solidFill>
                  <a:srgbClr val="202122"/>
                </a:solidFill>
                <a:latin typeface="Arial" panose="020B0604020202020204" pitchFamily="34" charset="0"/>
              </a:rPr>
              <a:t> se může v terénu jevit jako postupné prolínání dvou komunit v široké oblasti, nebo se může projevovat jako ostrá hraniční čára.</a:t>
            </a:r>
            <a:endParaRPr lang="cs-CZ" dirty="0"/>
          </a:p>
        </p:txBody>
      </p:sp>
      <p:pic>
        <p:nvPicPr>
          <p:cNvPr id="7"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9615" y="2433901"/>
            <a:ext cx="4579950" cy="3074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617" y="2433901"/>
            <a:ext cx="6535800" cy="326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090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9"/>
            <a:ext cx="10515600" cy="1066110"/>
          </a:xfrm>
        </p:spPr>
        <p:txBody>
          <a:bodyPr>
            <a:normAutofit/>
          </a:bodyPr>
          <a:lstStyle/>
          <a:p>
            <a:pPr algn="ctr"/>
            <a:r>
              <a:rPr lang="cs-CZ" sz="4000" dirty="0" smtClean="0">
                <a:latin typeface="+mn-lt"/>
              </a:rPr>
              <a:t>Ekologická nika</a:t>
            </a:r>
            <a:endParaRPr lang="cs-CZ" sz="4000" dirty="0">
              <a:latin typeface="+mn-lt"/>
            </a:endParaRPr>
          </a:p>
        </p:txBody>
      </p:sp>
      <p:sp>
        <p:nvSpPr>
          <p:cNvPr id="3" name="Zástupný symbol pro obsah 2"/>
          <p:cNvSpPr>
            <a:spLocks noGrp="1"/>
          </p:cNvSpPr>
          <p:nvPr>
            <p:ph idx="1"/>
          </p:nvPr>
        </p:nvSpPr>
        <p:spPr>
          <a:xfrm>
            <a:off x="540689" y="1248357"/>
            <a:ext cx="11123873" cy="4379968"/>
          </a:xfrm>
        </p:spPr>
        <p:txBody>
          <a:bodyPr>
            <a:normAutofit/>
          </a:bodyPr>
          <a:lstStyle/>
          <a:p>
            <a:r>
              <a:rPr lang="cs-CZ" sz="2400" dirty="0"/>
              <a:t>V </a:t>
            </a:r>
            <a:r>
              <a:rPr lang="cs-CZ" sz="2400" dirty="0" smtClean="0"/>
              <a:t>ekologii</a:t>
            </a:r>
            <a:r>
              <a:rPr lang="cs-CZ" sz="2400" dirty="0"/>
              <a:t> </a:t>
            </a:r>
            <a:r>
              <a:rPr lang="cs-CZ" sz="2400" dirty="0" smtClean="0"/>
              <a:t>se n</a:t>
            </a:r>
            <a:r>
              <a:rPr lang="cs-CZ" sz="2400" b="1" dirty="0" smtClean="0"/>
              <a:t>ika</a:t>
            </a:r>
            <a:r>
              <a:rPr lang="cs-CZ" sz="2400" dirty="0"/>
              <a:t> </a:t>
            </a:r>
            <a:r>
              <a:rPr lang="cs-CZ" sz="2400" dirty="0" smtClean="0"/>
              <a:t>definuje jako </a:t>
            </a:r>
            <a:r>
              <a:rPr lang="cs-CZ" sz="2400" b="1" dirty="0" smtClean="0"/>
              <a:t>shoda nároků druhu </a:t>
            </a:r>
            <a:r>
              <a:rPr lang="cs-CZ" sz="2400" b="1" dirty="0"/>
              <a:t>s konkrétními podmínkami prostředí. </a:t>
            </a:r>
            <a:r>
              <a:rPr lang="cs-CZ" sz="2400" dirty="0" smtClean="0"/>
              <a:t>Nika popisuje</a:t>
            </a:r>
            <a:r>
              <a:rPr lang="cs-CZ" sz="2400" dirty="0"/>
              <a:t>, jak organismus nebo populace </a:t>
            </a:r>
            <a:r>
              <a:rPr lang="cs-CZ" sz="2400" b="1" dirty="0"/>
              <a:t>reaguje na distribuci zdrojů a konkurentů </a:t>
            </a:r>
            <a:r>
              <a:rPr lang="cs-CZ" sz="2400" dirty="0"/>
              <a:t>(například tím, že roste, když jsou zdroje hojné a když jsou predátoři, parazité a patogeny vzácné) a jak zase mění tytéž faktory (například omezuje přístup ke zdrojům jiným organismům, působí jako zdroj potravy pro predátory a konzumentem kořisti). </a:t>
            </a:r>
            <a:endParaRPr lang="cs-CZ" sz="2400" dirty="0" smtClean="0"/>
          </a:p>
          <a:p>
            <a:pPr marL="0" indent="0">
              <a:buNone/>
            </a:pPr>
            <a:endParaRPr lang="cs-CZ" sz="2400" dirty="0" smtClean="0"/>
          </a:p>
          <a:p>
            <a:r>
              <a:rPr lang="cs-CZ" sz="2400" dirty="0" smtClean="0"/>
              <a:t>"</a:t>
            </a:r>
            <a:r>
              <a:rPr lang="cs-CZ" sz="2400" b="1" dirty="0"/>
              <a:t>Typ a počet proměnných </a:t>
            </a:r>
            <a:r>
              <a:rPr lang="cs-CZ" sz="2400" dirty="0"/>
              <a:t>tvořících rozměry environmentální niky </a:t>
            </a:r>
            <a:r>
              <a:rPr lang="cs-CZ" sz="2400" b="1" dirty="0"/>
              <a:t>se liší od jednoho druhu k druhému </a:t>
            </a:r>
            <a:r>
              <a:rPr lang="cs-CZ" sz="2400" dirty="0" smtClean="0"/>
              <a:t>a </a:t>
            </a:r>
            <a:r>
              <a:rPr lang="cs-CZ" sz="2400" dirty="0"/>
              <a:t>relativní důležitost konkrétních proměnných prostředí pro druh se </a:t>
            </a:r>
            <a:r>
              <a:rPr lang="cs-CZ" sz="2400" b="1" dirty="0"/>
              <a:t>může lišit podle geografického a biotického kontextu." </a:t>
            </a:r>
          </a:p>
        </p:txBody>
      </p:sp>
      <p:sp>
        <p:nvSpPr>
          <p:cNvPr id="4" name="Obdélník 3"/>
          <p:cNvSpPr/>
          <p:nvPr/>
        </p:nvSpPr>
        <p:spPr>
          <a:xfrm>
            <a:off x="397563" y="5289116"/>
            <a:ext cx="10471868" cy="830997"/>
          </a:xfrm>
          <a:prstGeom prst="rect">
            <a:avLst/>
          </a:prstGeom>
        </p:spPr>
        <p:txBody>
          <a:bodyPr wrap="square">
            <a:spAutoFit/>
          </a:bodyPr>
          <a:lstStyle/>
          <a:p>
            <a:pPr marL="342900" indent="-342900" fontAlgn="base">
              <a:buFont typeface="Arial" panose="020B0604020202020204" pitchFamily="34" charset="0"/>
              <a:buChar char="•"/>
            </a:pPr>
            <a:r>
              <a:rPr lang="cs-CZ" sz="2400" dirty="0" smtClean="0"/>
              <a:t>Nika je konkrétní </a:t>
            </a:r>
            <a:r>
              <a:rPr lang="cs-CZ" sz="2400" b="1" dirty="0"/>
              <a:t>funkční role nebo pozice druhu v rámci ekosystému</a:t>
            </a:r>
            <a:r>
              <a:rPr lang="cs-CZ" sz="2400" dirty="0"/>
              <a:t>. Žádné dva druhy v tom </a:t>
            </a:r>
            <a:r>
              <a:rPr lang="cs-CZ" sz="2400" b="1" dirty="0"/>
              <a:t>nemají přesně </a:t>
            </a:r>
            <a:r>
              <a:rPr lang="cs-CZ" sz="2400" b="1" dirty="0" smtClean="0"/>
              <a:t>stejné nároky </a:t>
            </a:r>
            <a:r>
              <a:rPr lang="cs-CZ" sz="2400" dirty="0" smtClean="0"/>
              <a:t>na niku.</a:t>
            </a:r>
            <a:endParaRPr lang="cs-CZ" sz="2400" dirty="0"/>
          </a:p>
        </p:txBody>
      </p:sp>
    </p:spTree>
    <p:extLst>
      <p:ext uri="{BB962C8B-B14F-4D97-AF65-F5344CB8AC3E}">
        <p14:creationId xmlns:p14="http://schemas.microsoft.com/office/powerpoint/2010/main" val="21005838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25136"/>
          </a:xfrm>
        </p:spPr>
        <p:txBody>
          <a:bodyPr>
            <a:normAutofit/>
          </a:bodyPr>
          <a:lstStyle/>
          <a:p>
            <a:pPr algn="ctr"/>
            <a:r>
              <a:rPr lang="cs-CZ" sz="4000" b="1" dirty="0" smtClean="0"/>
              <a:t>Ekologická nika</a:t>
            </a:r>
            <a:endParaRPr lang="cs-CZ" sz="4000" b="1" dirty="0"/>
          </a:p>
        </p:txBody>
      </p:sp>
      <p:pic>
        <p:nvPicPr>
          <p:cNvPr id="1536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420" y="1706378"/>
            <a:ext cx="4586319" cy="326058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5221897" y="1449340"/>
            <a:ext cx="6549305" cy="3711057"/>
          </a:xfrm>
          <a:prstGeom prst="rect">
            <a:avLst/>
          </a:prstGeom>
        </p:spPr>
      </p:pic>
    </p:spTree>
    <p:extLst>
      <p:ext uri="{BB962C8B-B14F-4D97-AF65-F5344CB8AC3E}">
        <p14:creationId xmlns:p14="http://schemas.microsoft.com/office/powerpoint/2010/main" val="9774849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1518"/>
            <a:ext cx="10515600" cy="835522"/>
          </a:xfrm>
        </p:spPr>
        <p:txBody>
          <a:bodyPr>
            <a:normAutofit/>
          </a:bodyPr>
          <a:lstStyle/>
          <a:p>
            <a:pPr algn="ctr"/>
            <a:r>
              <a:rPr lang="cs-CZ" sz="4000" dirty="0" smtClean="0">
                <a:latin typeface="+mn-lt"/>
              </a:rPr>
              <a:t>Realizovaná versus fundamentální nika</a:t>
            </a:r>
            <a:endParaRPr lang="cs-CZ" sz="4000" dirty="0">
              <a:latin typeface="+mn-lt"/>
            </a:endParaRPr>
          </a:p>
        </p:txBody>
      </p:sp>
      <p:pic>
        <p:nvPicPr>
          <p:cNvPr id="1638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3177" y="1468803"/>
            <a:ext cx="6989463" cy="524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171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35522"/>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Co je Biom ?</a:t>
            </a:r>
            <a:r>
              <a:rPr lang="cs-CZ" dirty="0">
                <a:latin typeface="+mn-lt"/>
              </a:rPr>
              <a:t/>
            </a:r>
            <a:br>
              <a:rPr lang="cs-CZ" dirty="0">
                <a:latin typeface="+mn-lt"/>
              </a:rPr>
            </a:br>
            <a:endParaRPr lang="cs-CZ" dirty="0">
              <a:latin typeface="+mn-lt"/>
            </a:endParaRPr>
          </a:p>
        </p:txBody>
      </p:sp>
      <p:sp>
        <p:nvSpPr>
          <p:cNvPr id="3" name="Zástupný symbol pro obsah 2"/>
          <p:cNvSpPr>
            <a:spLocks noGrp="1"/>
          </p:cNvSpPr>
          <p:nvPr>
            <p:ph idx="1"/>
          </p:nvPr>
        </p:nvSpPr>
        <p:spPr>
          <a:xfrm>
            <a:off x="838200" y="1555282"/>
            <a:ext cx="10515600" cy="4351338"/>
          </a:xfrm>
        </p:spPr>
        <p:txBody>
          <a:bodyPr>
            <a:normAutofit lnSpcReduction="10000"/>
          </a:bodyPr>
          <a:lstStyle/>
          <a:p>
            <a:pPr fontAlgn="base"/>
            <a:r>
              <a:rPr lang="cs-CZ" dirty="0" smtClean="0"/>
              <a:t>Je </a:t>
            </a:r>
            <a:r>
              <a:rPr lang="cs-CZ" dirty="0"/>
              <a:t>to pozemská část biosféry, která je rozdělena do velkých oblastí a vyznačuje se </a:t>
            </a:r>
            <a:r>
              <a:rPr lang="cs-CZ" b="1" dirty="0"/>
              <a:t>klimatem, flórou, populací zvířat a obecným typem půdy. </a:t>
            </a:r>
            <a:r>
              <a:rPr lang="cs-CZ" dirty="0"/>
              <a:t>Biom je konkrétní </a:t>
            </a:r>
            <a:r>
              <a:rPr lang="cs-CZ" b="1" dirty="0"/>
              <a:t>geografická oblast, která obsahuje různé biotopy.</a:t>
            </a:r>
          </a:p>
          <a:p>
            <a:pPr fontAlgn="base"/>
            <a:r>
              <a:rPr lang="cs-CZ" dirty="0"/>
              <a:t>Žádné </a:t>
            </a:r>
            <a:r>
              <a:rPr lang="cs-CZ" b="1" dirty="0"/>
              <a:t>dva biomy nejsou stejné </a:t>
            </a:r>
            <a:r>
              <a:rPr lang="cs-CZ" b="1" dirty="0" smtClean="0"/>
              <a:t>co do </a:t>
            </a:r>
            <a:r>
              <a:rPr lang="cs-CZ" b="1" dirty="0"/>
              <a:t>množství </a:t>
            </a:r>
            <a:r>
              <a:rPr lang="cs-CZ" b="1" dirty="0" smtClean="0"/>
              <a:t>druhů rostlin </a:t>
            </a:r>
            <a:r>
              <a:rPr lang="cs-CZ" b="1" dirty="0"/>
              <a:t>a zvířat</a:t>
            </a:r>
            <a:r>
              <a:rPr lang="cs-CZ" dirty="0"/>
              <a:t>, které lze v každém z nich nalézt, </a:t>
            </a:r>
            <a:r>
              <a:rPr lang="cs-CZ" b="1" dirty="0"/>
              <a:t>závisí </a:t>
            </a:r>
            <a:r>
              <a:rPr lang="cs-CZ" b="1" dirty="0" smtClean="0"/>
              <a:t>to na </a:t>
            </a:r>
            <a:r>
              <a:rPr lang="cs-CZ" b="1" dirty="0"/>
              <a:t>jeho klimatu</a:t>
            </a:r>
            <a:r>
              <a:rPr lang="cs-CZ" dirty="0"/>
              <a:t>.</a:t>
            </a:r>
          </a:p>
          <a:p>
            <a:pPr fontAlgn="base"/>
            <a:r>
              <a:rPr lang="cs-CZ" dirty="0" smtClean="0"/>
              <a:t>Biomy</a:t>
            </a:r>
            <a:r>
              <a:rPr lang="cs-CZ" dirty="0"/>
              <a:t> </a:t>
            </a:r>
            <a:r>
              <a:rPr lang="cs-CZ" dirty="0" smtClean="0"/>
              <a:t>zahrnuji také </a:t>
            </a:r>
            <a:r>
              <a:rPr lang="cs-CZ" b="1" dirty="0" smtClean="0"/>
              <a:t>sladkovodní </a:t>
            </a:r>
            <a:r>
              <a:rPr lang="cs-CZ" b="1" dirty="0"/>
              <a:t>ekosystémy, jako jsou jezera, potoky, rybníky, bažiny a řeky</a:t>
            </a:r>
            <a:r>
              <a:rPr lang="cs-CZ" dirty="0"/>
              <a:t>; Mořský </a:t>
            </a:r>
            <a:r>
              <a:rPr lang="cs-CZ" b="1" dirty="0"/>
              <a:t>ekosystém</a:t>
            </a:r>
            <a:r>
              <a:rPr lang="cs-CZ" dirty="0"/>
              <a:t> </a:t>
            </a:r>
            <a:r>
              <a:rPr lang="cs-CZ" dirty="0" smtClean="0"/>
              <a:t>- </a:t>
            </a:r>
            <a:r>
              <a:rPr lang="cs-CZ" b="1" dirty="0" smtClean="0"/>
              <a:t>biom </a:t>
            </a:r>
            <a:r>
              <a:rPr lang="cs-CZ" dirty="0" smtClean="0"/>
              <a:t>má </a:t>
            </a:r>
            <a:r>
              <a:rPr lang="cs-CZ" dirty="0"/>
              <a:t>slanost až 35 </a:t>
            </a:r>
            <a:r>
              <a:rPr lang="cs-CZ" dirty="0" err="1"/>
              <a:t>ppt</a:t>
            </a:r>
            <a:r>
              <a:rPr lang="cs-CZ" dirty="0"/>
              <a:t> (90 procent chlorid sodný); </a:t>
            </a:r>
            <a:endParaRPr lang="cs-CZ" dirty="0" smtClean="0"/>
          </a:p>
          <a:p>
            <a:pPr fontAlgn="base"/>
            <a:r>
              <a:rPr lang="cs-CZ" b="1" dirty="0" smtClean="0"/>
              <a:t>Ústí </a:t>
            </a:r>
            <a:r>
              <a:rPr lang="cs-CZ" b="1" dirty="0"/>
              <a:t>řek, korálové útesy a mangrovy jsou produktivnější než blízké řeky nebo moře (</a:t>
            </a:r>
            <a:r>
              <a:rPr lang="cs-CZ" b="1" dirty="0" err="1"/>
              <a:t>ekoton</a:t>
            </a:r>
            <a:r>
              <a:rPr lang="cs-CZ" b="1" dirty="0" smtClean="0"/>
              <a:t>) – </a:t>
            </a:r>
            <a:r>
              <a:rPr lang="cs-CZ" dirty="0" smtClean="0"/>
              <a:t>podrobnosti viz. přednáška o Biomech.</a:t>
            </a:r>
            <a:endParaRPr lang="cs-CZ" dirty="0"/>
          </a:p>
          <a:p>
            <a:endParaRPr lang="cs-CZ" dirty="0"/>
          </a:p>
        </p:txBody>
      </p:sp>
    </p:spTree>
    <p:extLst>
      <p:ext uri="{BB962C8B-B14F-4D97-AF65-F5344CB8AC3E}">
        <p14:creationId xmlns:p14="http://schemas.microsoft.com/office/powerpoint/2010/main" val="254660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5963" y="365125"/>
            <a:ext cx="10241281" cy="938889"/>
          </a:xfrm>
        </p:spPr>
        <p:txBody>
          <a:bodyPr>
            <a:normAutofit/>
          </a:bodyPr>
          <a:lstStyle/>
          <a:p>
            <a:pPr algn="ctr"/>
            <a:r>
              <a:rPr lang="cs-CZ" sz="3600" b="1" dirty="0"/>
              <a:t>Typická struktura ekosystému</a:t>
            </a:r>
          </a:p>
        </p:txBody>
      </p:sp>
      <p:pic>
        <p:nvPicPr>
          <p:cNvPr id="4" name="Zástupný symbol pro obsah 3"/>
          <p:cNvPicPr>
            <a:picLocks noGrp="1" noChangeAspect="1"/>
          </p:cNvPicPr>
          <p:nvPr>
            <p:ph idx="1"/>
          </p:nvPr>
        </p:nvPicPr>
        <p:blipFill rotWithShape="1">
          <a:blip r:embed="rId2"/>
          <a:srcRect l="13931" r="14555"/>
          <a:stretch/>
        </p:blipFill>
        <p:spPr>
          <a:xfrm>
            <a:off x="2836910" y="1590261"/>
            <a:ext cx="6518180" cy="4921858"/>
          </a:xfrm>
          <a:prstGeom prst="rect">
            <a:avLst/>
          </a:prstGeom>
        </p:spPr>
      </p:pic>
      <p:sp>
        <p:nvSpPr>
          <p:cNvPr id="5" name="TextovéPole 4"/>
          <p:cNvSpPr txBox="1"/>
          <p:nvPr/>
        </p:nvSpPr>
        <p:spPr>
          <a:xfrm>
            <a:off x="1852654" y="3609892"/>
            <a:ext cx="1211165" cy="646331"/>
          </a:xfrm>
          <a:prstGeom prst="rect">
            <a:avLst/>
          </a:prstGeom>
          <a:noFill/>
        </p:spPr>
        <p:txBody>
          <a:bodyPr wrap="none" rtlCol="0">
            <a:spAutoFit/>
          </a:bodyPr>
          <a:lstStyle/>
          <a:p>
            <a:pPr algn="r"/>
            <a:r>
              <a:rPr lang="cs-CZ" dirty="0"/>
              <a:t>Primární </a:t>
            </a:r>
          </a:p>
          <a:p>
            <a:pPr algn="r"/>
            <a:r>
              <a:rPr lang="cs-CZ" dirty="0"/>
              <a:t>producenti</a:t>
            </a:r>
          </a:p>
        </p:txBody>
      </p:sp>
      <p:sp>
        <p:nvSpPr>
          <p:cNvPr id="6" name="TextovéPole 5"/>
          <p:cNvSpPr txBox="1"/>
          <p:nvPr/>
        </p:nvSpPr>
        <p:spPr>
          <a:xfrm>
            <a:off x="8530120" y="1765189"/>
            <a:ext cx="1470467" cy="646331"/>
          </a:xfrm>
          <a:prstGeom prst="rect">
            <a:avLst/>
          </a:prstGeom>
          <a:noFill/>
        </p:spPr>
        <p:txBody>
          <a:bodyPr wrap="none" rtlCol="0">
            <a:spAutoFit/>
          </a:bodyPr>
          <a:lstStyle/>
          <a:p>
            <a:pPr algn="r"/>
            <a:r>
              <a:rPr lang="cs-CZ" dirty="0"/>
              <a:t>Sekundární </a:t>
            </a:r>
          </a:p>
          <a:p>
            <a:pPr algn="r"/>
            <a:r>
              <a:rPr lang="cs-CZ" dirty="0" err="1"/>
              <a:t>konzumenmti</a:t>
            </a:r>
            <a:endParaRPr lang="cs-CZ" dirty="0"/>
          </a:p>
        </p:txBody>
      </p:sp>
      <p:sp>
        <p:nvSpPr>
          <p:cNvPr id="7" name="TextovéPole 6"/>
          <p:cNvSpPr txBox="1"/>
          <p:nvPr/>
        </p:nvSpPr>
        <p:spPr>
          <a:xfrm>
            <a:off x="9347340" y="3784822"/>
            <a:ext cx="1286121" cy="646331"/>
          </a:xfrm>
          <a:prstGeom prst="rect">
            <a:avLst/>
          </a:prstGeom>
          <a:noFill/>
        </p:spPr>
        <p:txBody>
          <a:bodyPr wrap="none" rtlCol="0">
            <a:spAutoFit/>
          </a:bodyPr>
          <a:lstStyle/>
          <a:p>
            <a:pPr algn="r"/>
            <a:r>
              <a:rPr lang="cs-CZ" dirty="0"/>
              <a:t>Terciální </a:t>
            </a:r>
          </a:p>
          <a:p>
            <a:pPr algn="r"/>
            <a:r>
              <a:rPr lang="cs-CZ" dirty="0"/>
              <a:t>konzumenti</a:t>
            </a:r>
          </a:p>
        </p:txBody>
      </p:sp>
      <p:sp>
        <p:nvSpPr>
          <p:cNvPr id="8" name="TextovéPole 7"/>
          <p:cNvSpPr txBox="1"/>
          <p:nvPr/>
        </p:nvSpPr>
        <p:spPr>
          <a:xfrm>
            <a:off x="8402543" y="5732894"/>
            <a:ext cx="1923604" cy="646331"/>
          </a:xfrm>
          <a:prstGeom prst="rect">
            <a:avLst/>
          </a:prstGeom>
          <a:noFill/>
        </p:spPr>
        <p:txBody>
          <a:bodyPr wrap="none" rtlCol="0">
            <a:spAutoFit/>
          </a:bodyPr>
          <a:lstStyle/>
          <a:p>
            <a:pPr algn="r"/>
            <a:r>
              <a:rPr lang="cs-CZ" dirty="0"/>
              <a:t>Vrcholoví (finální) </a:t>
            </a:r>
          </a:p>
          <a:p>
            <a:pPr algn="r"/>
            <a:r>
              <a:rPr lang="cs-CZ" dirty="0" err="1"/>
              <a:t>konzuimenti</a:t>
            </a:r>
            <a:endParaRPr lang="cs-CZ" dirty="0"/>
          </a:p>
        </p:txBody>
      </p:sp>
      <p:sp>
        <p:nvSpPr>
          <p:cNvPr id="9" name="TextovéPole 8"/>
          <p:cNvSpPr txBox="1"/>
          <p:nvPr/>
        </p:nvSpPr>
        <p:spPr>
          <a:xfrm>
            <a:off x="2671638" y="1796998"/>
            <a:ext cx="1286121" cy="646331"/>
          </a:xfrm>
          <a:prstGeom prst="rect">
            <a:avLst/>
          </a:prstGeom>
          <a:noFill/>
        </p:spPr>
        <p:txBody>
          <a:bodyPr wrap="none" rtlCol="0">
            <a:spAutoFit/>
          </a:bodyPr>
          <a:lstStyle/>
          <a:p>
            <a:r>
              <a:rPr lang="cs-CZ" dirty="0"/>
              <a:t>Primární </a:t>
            </a:r>
          </a:p>
          <a:p>
            <a:r>
              <a:rPr lang="cs-CZ" dirty="0"/>
              <a:t>konzumenti</a:t>
            </a:r>
          </a:p>
        </p:txBody>
      </p:sp>
      <p:sp>
        <p:nvSpPr>
          <p:cNvPr id="10" name="TextovéPole 9"/>
          <p:cNvSpPr txBox="1"/>
          <p:nvPr/>
        </p:nvSpPr>
        <p:spPr>
          <a:xfrm>
            <a:off x="2219700" y="5716985"/>
            <a:ext cx="1559851" cy="646331"/>
          </a:xfrm>
          <a:prstGeom prst="rect">
            <a:avLst/>
          </a:prstGeom>
          <a:noFill/>
        </p:spPr>
        <p:txBody>
          <a:bodyPr wrap="none" rtlCol="0">
            <a:spAutoFit/>
          </a:bodyPr>
          <a:lstStyle/>
          <a:p>
            <a:r>
              <a:rPr lang="cs-CZ" dirty="0" err="1"/>
              <a:t>Dekompozitoři</a:t>
            </a:r>
            <a:endParaRPr lang="cs-CZ" dirty="0"/>
          </a:p>
          <a:p>
            <a:r>
              <a:rPr lang="cs-CZ" dirty="0"/>
              <a:t>rozkladači</a:t>
            </a:r>
          </a:p>
        </p:txBody>
      </p:sp>
    </p:spTree>
    <p:extLst>
      <p:ext uri="{BB962C8B-B14F-4D97-AF65-F5344CB8AC3E}">
        <p14:creationId xmlns:p14="http://schemas.microsoft.com/office/powerpoint/2010/main" val="99665358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61525"/>
          </a:xfrm>
        </p:spPr>
        <p:txBody>
          <a:bodyPr>
            <a:normAutofit/>
          </a:bodyPr>
          <a:lstStyle/>
          <a:p>
            <a:pPr algn="ctr"/>
            <a:r>
              <a:rPr lang="cs-CZ" sz="4000" b="1" dirty="0"/>
              <a:t>Světové ekosystémy – </a:t>
            </a:r>
            <a:r>
              <a:rPr lang="cs-CZ" sz="4000" b="1" dirty="0" smtClean="0"/>
              <a:t>biomy</a:t>
            </a:r>
            <a:endParaRPr lang="cs-CZ" sz="4000" dirty="0"/>
          </a:p>
        </p:txBody>
      </p:sp>
      <p:sp>
        <p:nvSpPr>
          <p:cNvPr id="3" name="Zástupný symbol pro obsah 2"/>
          <p:cNvSpPr>
            <a:spLocks noGrp="1"/>
          </p:cNvSpPr>
          <p:nvPr>
            <p:ph idx="1"/>
          </p:nvPr>
        </p:nvSpPr>
        <p:spPr/>
        <p:txBody>
          <a:bodyPr>
            <a:normAutofit fontScale="92500" lnSpcReduction="10000"/>
          </a:bodyPr>
          <a:lstStyle/>
          <a:p>
            <a:r>
              <a:rPr lang="cs-CZ" b="1" dirty="0"/>
              <a:t>Biomy</a:t>
            </a:r>
            <a:r>
              <a:rPr lang="cs-CZ" dirty="0"/>
              <a:t> jsou soubory ekosystémů v klimaticky podobných místech Země s jistou uniformitou vegetačního krytu.</a:t>
            </a:r>
          </a:p>
          <a:p>
            <a:r>
              <a:rPr lang="cs-CZ" b="1" dirty="0"/>
              <a:t>Rozšíření biomů na Zemi závisí</a:t>
            </a:r>
            <a:r>
              <a:rPr lang="cs-CZ" dirty="0"/>
              <a:t> především na vzdálenosti od rovníku (na zeměpisné šířce), základními abiotickými faktory jsou u suchozemských biomů – srážky a teplota, mořských biomů – teplota a hloubka.</a:t>
            </a:r>
          </a:p>
          <a:p>
            <a:r>
              <a:rPr lang="cs-CZ" dirty="0"/>
              <a:t>Hlavní skupiny biomů:</a:t>
            </a:r>
          </a:p>
          <a:p>
            <a:r>
              <a:rPr lang="cs-CZ" dirty="0"/>
              <a:t>souše</a:t>
            </a:r>
          </a:p>
          <a:p>
            <a:r>
              <a:rPr lang="cs-CZ" dirty="0"/>
              <a:t>moře (oceány)</a:t>
            </a:r>
          </a:p>
          <a:p>
            <a:r>
              <a:rPr lang="cs-CZ" dirty="0"/>
              <a:t>brakické vody</a:t>
            </a:r>
          </a:p>
          <a:p>
            <a:r>
              <a:rPr lang="cs-CZ" dirty="0"/>
              <a:t>sladké vody</a:t>
            </a:r>
          </a:p>
        </p:txBody>
      </p:sp>
    </p:spTree>
    <p:extLst>
      <p:ext uri="{BB962C8B-B14F-4D97-AF65-F5344CB8AC3E}">
        <p14:creationId xmlns:p14="http://schemas.microsoft.com/office/powerpoint/2010/main" val="1694530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20837"/>
          </a:xfrm>
        </p:spPr>
        <p:txBody>
          <a:bodyPr>
            <a:normAutofit fontScale="90000"/>
          </a:bodyPr>
          <a:lstStyle/>
          <a:p>
            <a:pPr algn="ctr"/>
            <a:r>
              <a:rPr lang="cs-CZ" sz="4000" b="1" dirty="0"/>
              <a:t>Mapa rozšíření biomů</a:t>
            </a:r>
          </a:p>
        </p:txBody>
      </p:sp>
      <p:pic>
        <p:nvPicPr>
          <p:cNvPr id="69634" name="Picture 2" descr="https://eluc.ikap.cz/uploads/images/15124/content_1.mapabiom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285" y="985962"/>
            <a:ext cx="9546537" cy="572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474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44690"/>
          </a:xfrm>
        </p:spPr>
        <p:txBody>
          <a:bodyPr>
            <a:normAutofit/>
          </a:bodyPr>
          <a:lstStyle/>
          <a:p>
            <a:pPr algn="ctr"/>
            <a:r>
              <a:rPr lang="cs-CZ" sz="4000" b="1" dirty="0"/>
              <a:t>Příklady suchozemských </a:t>
            </a:r>
            <a:r>
              <a:rPr lang="cs-CZ" sz="4000" b="1" dirty="0" smtClean="0"/>
              <a:t>biomů</a:t>
            </a:r>
            <a:endParaRPr lang="cs-CZ" sz="4000" dirty="0"/>
          </a:p>
        </p:txBody>
      </p:sp>
      <p:sp>
        <p:nvSpPr>
          <p:cNvPr id="3" name="Zástupný symbol pro obsah 2"/>
          <p:cNvSpPr>
            <a:spLocks noGrp="1"/>
          </p:cNvSpPr>
          <p:nvPr>
            <p:ph idx="1"/>
          </p:nvPr>
        </p:nvSpPr>
        <p:spPr>
          <a:xfrm>
            <a:off x="838200" y="1149763"/>
            <a:ext cx="10515600" cy="4351338"/>
          </a:xfrm>
        </p:spPr>
        <p:txBody>
          <a:bodyPr>
            <a:normAutofit/>
          </a:bodyPr>
          <a:lstStyle/>
          <a:p>
            <a:pPr marL="0" indent="0">
              <a:buNone/>
            </a:pPr>
            <a:r>
              <a:rPr lang="cs-CZ" sz="2200" dirty="0" smtClean="0"/>
              <a:t>Jsou to: </a:t>
            </a:r>
            <a:r>
              <a:rPr lang="cs-CZ" sz="2200" b="1" dirty="0" smtClean="0"/>
              <a:t>Polární </a:t>
            </a:r>
            <a:r>
              <a:rPr lang="cs-CZ" sz="2200" b="1" dirty="0"/>
              <a:t>oblasti, tundra, tajga, lesy mírného pásu, savana, polopouště a </a:t>
            </a:r>
            <a:r>
              <a:rPr lang="cs-CZ" sz="2200" b="1" dirty="0" smtClean="0"/>
              <a:t>pouště.</a:t>
            </a:r>
            <a:r>
              <a:rPr lang="cs-CZ" sz="2200" dirty="0" smtClean="0"/>
              <a:t> </a:t>
            </a:r>
            <a:endParaRPr lang="cs-CZ" dirty="0" smtClean="0"/>
          </a:p>
          <a:p>
            <a:pPr marL="0" indent="0">
              <a:buNone/>
            </a:pPr>
            <a:r>
              <a:rPr lang="cs-CZ" sz="2200" b="1" dirty="0"/>
              <a:t>Zubr nebo bizon?</a:t>
            </a:r>
          </a:p>
          <a:p>
            <a:pPr marL="0" indent="0">
              <a:buNone/>
            </a:pPr>
            <a:r>
              <a:rPr lang="cs-CZ" sz="2200" b="1" dirty="0"/>
              <a:t>Zubr</a:t>
            </a:r>
            <a:r>
              <a:rPr lang="cs-CZ" sz="2200" dirty="0"/>
              <a:t> (</a:t>
            </a:r>
            <a:r>
              <a:rPr lang="cs-CZ" sz="2200" i="1" dirty="0" err="1"/>
              <a:t>Bison</a:t>
            </a:r>
            <a:r>
              <a:rPr lang="cs-CZ" sz="2200" i="1" dirty="0"/>
              <a:t> </a:t>
            </a:r>
            <a:r>
              <a:rPr lang="cs-CZ" sz="2200" i="1" dirty="0" err="1"/>
              <a:t>bonasus</a:t>
            </a:r>
            <a:r>
              <a:rPr lang="cs-CZ" sz="2200" dirty="0"/>
              <a:t>), někdy též </a:t>
            </a:r>
            <a:r>
              <a:rPr lang="cs-CZ" sz="2200" b="1" dirty="0"/>
              <a:t>zubr evropský</a:t>
            </a:r>
            <a:r>
              <a:rPr lang="cs-CZ" sz="2200" dirty="0"/>
              <a:t> či </a:t>
            </a:r>
            <a:r>
              <a:rPr lang="cs-CZ" sz="2200" b="1" dirty="0"/>
              <a:t>bizon evropský,</a:t>
            </a:r>
            <a:r>
              <a:rPr lang="cs-CZ" sz="2200" dirty="0"/>
              <a:t> je zvíře z čeledi turovitých (</a:t>
            </a:r>
            <a:r>
              <a:rPr lang="cs-CZ" sz="2200" i="1" dirty="0" err="1"/>
              <a:t>Bovidae</a:t>
            </a:r>
            <a:r>
              <a:rPr lang="cs-CZ" sz="2200" dirty="0"/>
              <a:t>). Společně s </a:t>
            </a:r>
            <a:r>
              <a:rPr lang="cs-CZ" sz="2200" b="1" dirty="0"/>
              <a:t>bizonem americkým</a:t>
            </a:r>
            <a:r>
              <a:rPr lang="cs-CZ" sz="2200" dirty="0"/>
              <a:t> (</a:t>
            </a:r>
            <a:r>
              <a:rPr lang="cs-CZ" sz="2200" i="1" dirty="0"/>
              <a:t>B. </a:t>
            </a:r>
            <a:r>
              <a:rPr lang="cs-CZ" sz="2200" i="1" dirty="0" err="1"/>
              <a:t>bison</a:t>
            </a:r>
            <a:r>
              <a:rPr lang="cs-CZ" sz="2200" dirty="0"/>
              <a:t>) jsou jedinými dvěma žijícími zástupci rodu </a:t>
            </a:r>
            <a:r>
              <a:rPr lang="cs-CZ" sz="2200" b="1" dirty="0"/>
              <a:t>bizon</a:t>
            </a:r>
            <a:r>
              <a:rPr lang="cs-CZ" sz="2200" dirty="0"/>
              <a:t>. Zubr je menší než bizon. Samec je 290 cm dlouhý, váží 530–920 kg, kohoutková výška je 180–195 cm. Samice je téměř o polovinu menší, váží 320‒540 kg. Zubr se vzhledově velmi podobá bizonovi. Má světle až tmavě hnědou srst. Líná na jaře. Zubr je největší volně žijící přežvýkavec v Evropě.</a:t>
            </a:r>
          </a:p>
          <a:p>
            <a:pPr marL="0" indent="0">
              <a:buNone/>
            </a:pPr>
            <a:endParaRPr lang="cs-CZ" dirty="0"/>
          </a:p>
        </p:txBody>
      </p:sp>
      <p:pic>
        <p:nvPicPr>
          <p:cNvPr id="5" name="Picture 2" descr="https://eluc.ikap.cz/uploads/block_images/1275/content_5._bizon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17" y="3951797"/>
            <a:ext cx="3932284" cy="270344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4449840" y="3951797"/>
            <a:ext cx="3935895" cy="2830666"/>
          </a:xfrm>
          <a:prstGeom prst="rect">
            <a:avLst/>
          </a:prstGeom>
        </p:spPr>
      </p:pic>
      <p:pic>
        <p:nvPicPr>
          <p:cNvPr id="70660" name="Picture 4" descr="https://eluc.ikap.cz/uploads/block_images/1268/content_st_do-jelen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874" y="3951797"/>
            <a:ext cx="3434175" cy="270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715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54235" y="198151"/>
            <a:ext cx="5112026" cy="385810"/>
          </a:xfrm>
        </p:spPr>
        <p:txBody>
          <a:bodyPr>
            <a:normAutofit fontScale="90000"/>
          </a:bodyPr>
          <a:lstStyle/>
          <a:p>
            <a:pPr algn="ctr"/>
            <a:r>
              <a:rPr lang="cs-CZ" dirty="0" smtClean="0">
                <a:latin typeface="+mn-lt"/>
              </a:rPr>
              <a:t>Biosféra</a:t>
            </a:r>
            <a:endParaRPr lang="cs-CZ" dirty="0">
              <a:latin typeface="+mn-lt"/>
            </a:endParaRPr>
          </a:p>
        </p:txBody>
      </p:sp>
      <p:pic>
        <p:nvPicPr>
          <p:cNvPr id="17410" name="Picture 2" descr="On land, vegetation appears on a scale from brown (low vegetation) to dark green (heavy vegetation); at the ocean surface, phytoplankton are indicated on a scale from purple (low) to yellow (high). This visualization was created with data from satellites including SeaWiFS, and instruments including the NASA/NOAA Visible Infrared Imaging Radiometer Suite and the Moderate Resolution Imaging Spectroradiomete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50935"/>
            <a:ext cx="12214129" cy="610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367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71584" y="232270"/>
            <a:ext cx="2506785" cy="752475"/>
          </a:xfrm>
        </p:spPr>
        <p:txBody>
          <a:bodyPr>
            <a:normAutofit/>
          </a:bodyPr>
          <a:lstStyle/>
          <a:p>
            <a:r>
              <a:rPr lang="cs-CZ" sz="4000" b="1" dirty="0" smtClean="0"/>
              <a:t>Biosféra</a:t>
            </a:r>
            <a:endParaRPr lang="cs-CZ" sz="4000" b="1" dirty="0"/>
          </a:p>
        </p:txBody>
      </p:sp>
      <p:sp>
        <p:nvSpPr>
          <p:cNvPr id="3" name="Zástupný symbol pro obsah 2"/>
          <p:cNvSpPr>
            <a:spLocks noGrp="1"/>
          </p:cNvSpPr>
          <p:nvPr>
            <p:ph idx="1"/>
          </p:nvPr>
        </p:nvSpPr>
        <p:spPr>
          <a:xfrm>
            <a:off x="431800" y="1250461"/>
            <a:ext cx="4882662" cy="4770194"/>
          </a:xfrm>
        </p:spPr>
        <p:txBody>
          <a:bodyPr/>
          <a:lstStyle/>
          <a:p>
            <a:r>
              <a:rPr lang="cs-CZ" sz="2000" b="1" dirty="0"/>
              <a:t>Biosféra</a:t>
            </a:r>
            <a:r>
              <a:rPr lang="cs-CZ" sz="2000" dirty="0"/>
              <a:t> (též </a:t>
            </a:r>
            <a:r>
              <a:rPr lang="cs-CZ" sz="2000" b="1" dirty="0"/>
              <a:t>živý obal Země</a:t>
            </a:r>
            <a:r>
              <a:rPr lang="cs-CZ" sz="2000" dirty="0"/>
              <a:t>) je část planety Země, kde se (byť i jen sporadicky a nepravidelně) vyskytují nějaké formy života. </a:t>
            </a:r>
            <a:r>
              <a:rPr lang="cs-CZ" sz="2000" dirty="0" smtClean="0"/>
              <a:t>Zahrnuje část</a:t>
            </a:r>
            <a:r>
              <a:rPr lang="cs-CZ" sz="2000" dirty="0"/>
              <a:t> </a:t>
            </a:r>
            <a:r>
              <a:rPr lang="cs-CZ" sz="2000" b="1" dirty="0"/>
              <a:t>troposféry</a:t>
            </a:r>
            <a:r>
              <a:rPr lang="cs-CZ" sz="2000" dirty="0"/>
              <a:t> (přibližně do výšky 16 km v oblasti tropů a 10 km v polárních oblastech), prakticky celou </a:t>
            </a:r>
            <a:r>
              <a:rPr lang="cs-CZ" sz="2000" b="1" dirty="0"/>
              <a:t>hydrosféru </a:t>
            </a:r>
            <a:r>
              <a:rPr lang="cs-CZ" sz="2000" dirty="0"/>
              <a:t>a povrch </a:t>
            </a:r>
            <a:r>
              <a:rPr lang="cs-CZ" sz="2000" b="1" dirty="0"/>
              <a:t>litosféry</a:t>
            </a:r>
            <a:r>
              <a:rPr lang="cs-CZ" sz="2000" dirty="0"/>
              <a:t> (do desítek metrů pod povrchem půdy, v případě výskytu jeskyní obývaných živými organismy až do hloubky několika kilometrů</a:t>
            </a:r>
            <a:r>
              <a:rPr lang="cs-CZ" sz="2000" dirty="0" smtClean="0"/>
              <a:t>).</a:t>
            </a:r>
          </a:p>
          <a:p>
            <a:pPr marL="0" indent="0">
              <a:buNone/>
            </a:pPr>
            <a:endParaRPr lang="cs-CZ" sz="2000" dirty="0"/>
          </a:p>
          <a:p>
            <a:r>
              <a:rPr lang="cs-CZ" sz="2000" dirty="0"/>
              <a:t>Termín biosféra poprvé použil geolog </a:t>
            </a:r>
            <a:r>
              <a:rPr lang="cs-CZ" sz="2000" b="1" dirty="0"/>
              <a:t>Eduard </a:t>
            </a:r>
            <a:r>
              <a:rPr lang="cs-CZ" sz="2000" b="1" dirty="0" err="1"/>
              <a:t>Suess</a:t>
            </a:r>
            <a:r>
              <a:rPr lang="cs-CZ" sz="2000" dirty="0"/>
              <a:t> v roce 1875.</a:t>
            </a:r>
          </a:p>
          <a:p>
            <a:endParaRPr lang="cs-CZ" dirty="0"/>
          </a:p>
        </p:txBody>
      </p:sp>
      <p:sp>
        <p:nvSpPr>
          <p:cNvPr id="5" name="AutoShape 4" descr="SeniorT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6" name="Picture 6" descr="Biosféra fototapetynástěnné na míru • republika, pohled, cestování |  myloview.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066" y="2527973"/>
            <a:ext cx="5733794" cy="42000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duard Suess, r. 18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0431" y="94915"/>
            <a:ext cx="1618762" cy="207486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898051" y="570527"/>
            <a:ext cx="4042645" cy="1107996"/>
          </a:xfrm>
          <a:prstGeom prst="rect">
            <a:avLst/>
          </a:prstGeom>
          <a:noFill/>
        </p:spPr>
        <p:txBody>
          <a:bodyPr wrap="none" rtlCol="0">
            <a:spAutoFit/>
          </a:bodyPr>
          <a:lstStyle/>
          <a:p>
            <a:r>
              <a:rPr lang="cs-CZ" sz="2200" b="1" dirty="0" smtClean="0"/>
              <a:t>Biosféra se člení na : Hydrosféru</a:t>
            </a:r>
          </a:p>
          <a:p>
            <a:r>
              <a:rPr lang="cs-CZ" sz="2200" b="1" dirty="0" smtClean="0"/>
              <a:t>		          Litosféru</a:t>
            </a:r>
          </a:p>
          <a:p>
            <a:r>
              <a:rPr lang="cs-CZ" sz="2200" b="1" dirty="0" smtClean="0"/>
              <a:t>		          Atmosféru</a:t>
            </a:r>
            <a:endParaRPr lang="cs-CZ" sz="2200" b="1" dirty="0"/>
          </a:p>
        </p:txBody>
      </p:sp>
      <p:sp>
        <p:nvSpPr>
          <p:cNvPr id="7" name="TextovéPole 6"/>
          <p:cNvSpPr txBox="1"/>
          <p:nvPr/>
        </p:nvSpPr>
        <p:spPr>
          <a:xfrm>
            <a:off x="10441349" y="2164860"/>
            <a:ext cx="1786964" cy="292388"/>
          </a:xfrm>
          <a:prstGeom prst="rect">
            <a:avLst/>
          </a:prstGeom>
          <a:noFill/>
        </p:spPr>
        <p:txBody>
          <a:bodyPr wrap="none" rtlCol="0">
            <a:spAutoFit/>
          </a:bodyPr>
          <a:lstStyle/>
          <a:p>
            <a:r>
              <a:rPr lang="cs-CZ" sz="1300" dirty="0" smtClean="0"/>
              <a:t>Dr. Eduard </a:t>
            </a:r>
            <a:r>
              <a:rPr lang="cs-CZ" sz="1300" dirty="0" err="1" smtClean="0"/>
              <a:t>Suess</a:t>
            </a:r>
            <a:r>
              <a:rPr lang="cs-CZ" sz="1300" dirty="0" smtClean="0"/>
              <a:t> (1875)</a:t>
            </a:r>
            <a:endParaRPr lang="cs-CZ" sz="1300" dirty="0"/>
          </a:p>
        </p:txBody>
      </p:sp>
      <p:sp>
        <p:nvSpPr>
          <p:cNvPr id="8" name="Šipka dolů 7"/>
          <p:cNvSpPr/>
          <p:nvPr/>
        </p:nvSpPr>
        <p:spPr>
          <a:xfrm rot="10800000">
            <a:off x="9001974" y="1777164"/>
            <a:ext cx="343876" cy="6853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154190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34305" y="271343"/>
            <a:ext cx="6311289" cy="658689"/>
          </a:xfrm>
        </p:spPr>
        <p:txBody>
          <a:bodyPr>
            <a:normAutofit/>
          </a:bodyPr>
          <a:lstStyle/>
          <a:p>
            <a:r>
              <a:rPr lang="cs-CZ" sz="3200" b="1" dirty="0" smtClean="0"/>
              <a:t>Prostorový rozsah (tloušťka) biosféry</a:t>
            </a:r>
            <a:endParaRPr lang="cs-CZ" sz="3200" b="1" dirty="0"/>
          </a:p>
        </p:txBody>
      </p:sp>
      <p:sp>
        <p:nvSpPr>
          <p:cNvPr id="3" name="Zástupný symbol pro text 2"/>
          <p:cNvSpPr>
            <a:spLocks noGrp="1"/>
          </p:cNvSpPr>
          <p:nvPr>
            <p:ph type="body" idx="1"/>
          </p:nvPr>
        </p:nvSpPr>
        <p:spPr>
          <a:xfrm>
            <a:off x="7228466" y="930028"/>
            <a:ext cx="4040188" cy="440900"/>
          </a:xfrm>
        </p:spPr>
        <p:txBody>
          <a:bodyPr>
            <a:normAutofit/>
          </a:bodyPr>
          <a:lstStyle/>
          <a:p>
            <a:r>
              <a:rPr lang="cs-CZ" sz="2000" dirty="0"/>
              <a:t>Průměrné hloubky oceánů</a:t>
            </a:r>
          </a:p>
        </p:txBody>
      </p:sp>
      <p:sp>
        <p:nvSpPr>
          <p:cNvPr id="5" name="Zástupný symbol pro text 4"/>
          <p:cNvSpPr>
            <a:spLocks noGrp="1"/>
          </p:cNvSpPr>
          <p:nvPr>
            <p:ph type="body" sz="quarter" idx="3"/>
          </p:nvPr>
        </p:nvSpPr>
        <p:spPr>
          <a:xfrm>
            <a:off x="863033" y="1039446"/>
            <a:ext cx="4826567" cy="375140"/>
          </a:xfrm>
        </p:spPr>
        <p:txBody>
          <a:bodyPr>
            <a:normAutofit/>
          </a:bodyPr>
          <a:lstStyle/>
          <a:p>
            <a:r>
              <a:rPr lang="cs-CZ" sz="2000" dirty="0"/>
              <a:t>Největší hloubka a největší </a:t>
            </a:r>
            <a:r>
              <a:rPr lang="cs-CZ" sz="2000" dirty="0" smtClean="0"/>
              <a:t>výška biosféry</a:t>
            </a:r>
            <a:endParaRPr lang="cs-CZ" sz="2000" dirty="0"/>
          </a:p>
        </p:txBody>
      </p:sp>
      <p:pic>
        <p:nvPicPr>
          <p:cNvPr id="266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95600" y="1414586"/>
            <a:ext cx="4678801" cy="520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940523" y="1603957"/>
            <a:ext cx="4670918" cy="486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05060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8434" name="Picture 2" descr="undefin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59" y="-55660"/>
            <a:ext cx="12247659" cy="700509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74580" y="5141373"/>
            <a:ext cx="7917204" cy="1384995"/>
          </a:xfrm>
          <a:prstGeom prst="rect">
            <a:avLst/>
          </a:prstGeom>
          <a:solidFill>
            <a:schemeClr val="bg1"/>
          </a:solidFill>
          <a:ln w="19050">
            <a:solidFill>
              <a:schemeClr val="tx1"/>
            </a:solidFill>
          </a:ln>
        </p:spPr>
        <p:txBody>
          <a:bodyPr wrap="square">
            <a:spAutoFit/>
          </a:bodyPr>
          <a:lstStyle/>
          <a:p>
            <a:pPr algn="ctr"/>
            <a:r>
              <a:rPr lang="cs-CZ" sz="2800" dirty="0" smtClean="0">
                <a:solidFill>
                  <a:srgbClr val="202122"/>
                </a:solidFill>
                <a:latin typeface="Arial" panose="020B0604020202020204" pitchFamily="34" charset="0"/>
              </a:rPr>
              <a:t>Život na pláži:</a:t>
            </a:r>
            <a:r>
              <a:rPr lang="cs-CZ" sz="2800" dirty="0">
                <a:solidFill>
                  <a:srgbClr val="202122"/>
                </a:solidFill>
                <a:latin typeface="Arial" panose="020B0604020202020204" pitchFamily="34" charset="0"/>
              </a:rPr>
              <a:t> </a:t>
            </a:r>
            <a:r>
              <a:rPr lang="cs-CZ" sz="2800" dirty="0" smtClean="0">
                <a:solidFill>
                  <a:srgbClr val="202122"/>
                </a:solidFill>
                <a:latin typeface="Arial" panose="020B0604020202020204" pitchFamily="34" charset="0"/>
              </a:rPr>
              <a:t> současně </a:t>
            </a:r>
            <a:r>
              <a:rPr lang="cs-CZ" sz="2800" dirty="0">
                <a:solidFill>
                  <a:srgbClr val="202122"/>
                </a:solidFill>
                <a:latin typeface="Arial" panose="020B0604020202020204" pitchFamily="34" charset="0"/>
              </a:rPr>
              <a:t>zobrazující litosféru (zem), hydrosféru (oceán</a:t>
            </a:r>
            <a:r>
              <a:rPr lang="cs-CZ" sz="2800" dirty="0" smtClean="0">
                <a:solidFill>
                  <a:srgbClr val="202122"/>
                </a:solidFill>
                <a:latin typeface="Arial" panose="020B0604020202020204" pitchFamily="34" charset="0"/>
              </a:rPr>
              <a:t>), </a:t>
            </a:r>
            <a:r>
              <a:rPr lang="cs-CZ" sz="2800" dirty="0">
                <a:solidFill>
                  <a:srgbClr val="202122"/>
                </a:solidFill>
                <a:latin typeface="Arial" panose="020B0604020202020204" pitchFamily="34" charset="0"/>
              </a:rPr>
              <a:t>atmosféru (vzduch</a:t>
            </a:r>
            <a:r>
              <a:rPr lang="cs-CZ" sz="2800" dirty="0" smtClean="0">
                <a:solidFill>
                  <a:srgbClr val="202122"/>
                </a:solidFill>
                <a:latin typeface="Arial" panose="020B0604020202020204" pitchFamily="34" charset="0"/>
              </a:rPr>
              <a:t>)  a život = BIOSFÉRA</a:t>
            </a:r>
            <a:endParaRPr lang="cs-CZ" sz="2800" dirty="0"/>
          </a:p>
        </p:txBody>
      </p:sp>
      <p:pic>
        <p:nvPicPr>
          <p:cNvPr id="8" name="Picture 2" descr="Populace mořských želv klesá. Pomoct může každý - Stisk 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49" y="5084185"/>
            <a:ext cx="3214623" cy="1683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603804" y="2188793"/>
            <a:ext cx="1860638" cy="707886"/>
          </a:xfrm>
          <a:prstGeom prst="rect">
            <a:avLst/>
          </a:prstGeom>
          <a:noFill/>
        </p:spPr>
        <p:txBody>
          <a:bodyPr wrap="none" rtlCol="0">
            <a:spAutoFit/>
          </a:bodyPr>
          <a:lstStyle/>
          <a:p>
            <a:r>
              <a:rPr lang="cs-CZ" sz="4000" b="1" dirty="0" smtClean="0">
                <a:solidFill>
                  <a:schemeClr val="bg1"/>
                </a:solidFill>
                <a:latin typeface="+mj-lt"/>
              </a:rPr>
              <a:t>Biosféra</a:t>
            </a:r>
            <a:endParaRPr lang="cs-CZ" sz="4000" b="1" dirty="0">
              <a:solidFill>
                <a:schemeClr val="bg1"/>
              </a:solidFill>
              <a:latin typeface="+mj-lt"/>
            </a:endParaRPr>
          </a:p>
        </p:txBody>
      </p:sp>
    </p:spTree>
    <p:extLst>
      <p:ext uri="{BB962C8B-B14F-4D97-AF65-F5344CB8AC3E}">
        <p14:creationId xmlns:p14="http://schemas.microsoft.com/office/powerpoint/2010/main" val="19551952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smtClean="0">
                <a:latin typeface="+mn-lt"/>
              </a:rPr>
              <a:t>Trofické </a:t>
            </a:r>
            <a:r>
              <a:rPr lang="cs-CZ" sz="4000" dirty="0">
                <a:latin typeface="+mn-lt"/>
              </a:rPr>
              <a:t>úrovně v potravním řetězci </a:t>
            </a:r>
            <a:r>
              <a:rPr lang="cs-CZ" sz="4000" dirty="0" smtClean="0">
                <a:latin typeface="+mn-lt"/>
              </a:rPr>
              <a:t/>
            </a:r>
            <a:br>
              <a:rPr lang="cs-CZ" sz="4000" dirty="0" smtClean="0">
                <a:latin typeface="+mn-lt"/>
              </a:rPr>
            </a:br>
            <a:r>
              <a:rPr lang="cs-CZ" sz="3500" dirty="0">
                <a:latin typeface="+mn-lt"/>
              </a:rPr>
              <a:t>(</a:t>
            </a:r>
            <a:r>
              <a:rPr lang="cs-CZ" sz="3500" dirty="0" smtClean="0">
                <a:latin typeface="+mn-lt"/>
              </a:rPr>
              <a:t>pyramida toku energie)</a:t>
            </a:r>
            <a:endParaRPr lang="cs-CZ" sz="3500" dirty="0">
              <a:latin typeface="+mn-lt"/>
            </a:endParaRPr>
          </a:p>
        </p:txBody>
      </p:sp>
      <p:pic>
        <p:nvPicPr>
          <p:cNvPr id="8196" name="Picture 4" descr="nedefinovaný"/>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944" y="1957644"/>
            <a:ext cx="6093282" cy="437954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ood chains, webs, and energy pyramids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2" y="1862228"/>
            <a:ext cx="4543428" cy="3865900"/>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leva 4"/>
          <p:cNvSpPr/>
          <p:nvPr/>
        </p:nvSpPr>
        <p:spPr>
          <a:xfrm>
            <a:off x="9730385" y="2992665"/>
            <a:ext cx="741483"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p:cNvSpPr/>
          <p:nvPr/>
        </p:nvSpPr>
        <p:spPr>
          <a:xfrm>
            <a:off x="9866882" y="3552862"/>
            <a:ext cx="741483"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p:cNvSpPr/>
          <p:nvPr/>
        </p:nvSpPr>
        <p:spPr>
          <a:xfrm>
            <a:off x="10040806" y="4188624"/>
            <a:ext cx="741483"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p:cNvSpPr/>
          <p:nvPr/>
        </p:nvSpPr>
        <p:spPr>
          <a:xfrm>
            <a:off x="10411547" y="4958376"/>
            <a:ext cx="741483"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16623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000" dirty="0">
                <a:latin typeface="+mn-lt"/>
              </a:rPr>
              <a:t>Tok energie v </a:t>
            </a:r>
            <a:r>
              <a:rPr lang="cs-CZ" sz="4000" dirty="0" smtClean="0">
                <a:latin typeface="+mn-lt"/>
              </a:rPr>
              <a:t>ekosystému a pravidlo 10% !</a:t>
            </a:r>
            <a:r>
              <a:rPr lang="cs-CZ" b="1" dirty="0"/>
              <a:t/>
            </a:r>
            <a:br>
              <a:rPr lang="cs-CZ" b="1" dirty="0"/>
            </a:br>
            <a:endParaRPr lang="cs-CZ" dirty="0"/>
          </a:p>
        </p:txBody>
      </p:sp>
      <p:sp>
        <p:nvSpPr>
          <p:cNvPr id="3" name="Zástupný symbol pro obsah 2"/>
          <p:cNvSpPr>
            <a:spLocks noGrp="1"/>
          </p:cNvSpPr>
          <p:nvPr>
            <p:ph idx="1"/>
          </p:nvPr>
        </p:nvSpPr>
        <p:spPr>
          <a:xfrm>
            <a:off x="429371" y="1825626"/>
            <a:ext cx="11473732" cy="4351338"/>
          </a:xfrm>
        </p:spPr>
        <p:txBody>
          <a:bodyPr/>
          <a:lstStyle/>
          <a:p>
            <a:r>
              <a:rPr lang="cs-CZ" dirty="0"/>
              <a:t>Tok energie v ekosystému je </a:t>
            </a:r>
            <a:r>
              <a:rPr lang="cs-CZ" b="1" dirty="0"/>
              <a:t>vždy jednosměrný </a:t>
            </a:r>
            <a:r>
              <a:rPr lang="cs-CZ" dirty="0" smtClean="0"/>
              <a:t>i přesto, že primární producenti mají </a:t>
            </a:r>
            <a:r>
              <a:rPr lang="cs-CZ" dirty="0"/>
              <a:t>tendenci </a:t>
            </a:r>
            <a:r>
              <a:rPr lang="cs-CZ" b="1" dirty="0"/>
              <a:t>absorbovat 100 % sluneční světelné </a:t>
            </a:r>
            <a:r>
              <a:rPr lang="cs-CZ" b="1" dirty="0" smtClean="0"/>
              <a:t>energie. </a:t>
            </a:r>
            <a:r>
              <a:rPr lang="cs-CZ" dirty="0" smtClean="0"/>
              <a:t>Na další trofickou úroveň, ale </a:t>
            </a:r>
            <a:r>
              <a:rPr lang="cs-CZ" b="1" dirty="0"/>
              <a:t>předají pouze 10 % </a:t>
            </a:r>
            <a:r>
              <a:rPr lang="cs-CZ" b="1" dirty="0" smtClean="0"/>
              <a:t>této e </a:t>
            </a:r>
            <a:r>
              <a:rPr lang="cs-CZ" b="1" dirty="0" err="1" smtClean="0"/>
              <a:t>nergie</a:t>
            </a:r>
            <a:r>
              <a:rPr lang="cs-CZ" b="1" dirty="0" smtClean="0"/>
              <a:t> </a:t>
            </a:r>
            <a:r>
              <a:rPr lang="cs-CZ" dirty="0" smtClean="0"/>
              <a:t> a podobně </a:t>
            </a:r>
            <a:r>
              <a:rPr lang="cs-CZ" dirty="0"/>
              <a:t>pouze 10 % této energie </a:t>
            </a:r>
            <a:r>
              <a:rPr lang="cs-CZ" dirty="0" smtClean="0"/>
              <a:t>je dále předáno </a:t>
            </a:r>
            <a:r>
              <a:rPr lang="cs-CZ" dirty="0"/>
              <a:t>do další </a:t>
            </a:r>
            <a:r>
              <a:rPr lang="cs-CZ" dirty="0" smtClean="0"/>
              <a:t>trofické úrovně.</a:t>
            </a:r>
          </a:p>
          <a:p>
            <a:endParaRPr lang="cs-CZ" dirty="0"/>
          </a:p>
          <a:p>
            <a:r>
              <a:rPr lang="cs-CZ" dirty="0"/>
              <a:t>T</a:t>
            </a:r>
            <a:r>
              <a:rPr lang="cs-CZ" dirty="0" smtClean="0"/>
              <a:t>oto </a:t>
            </a:r>
            <a:r>
              <a:rPr lang="cs-CZ" dirty="0"/>
              <a:t>je </a:t>
            </a:r>
            <a:r>
              <a:rPr lang="cs-CZ" dirty="0" smtClean="0"/>
              <a:t>tzv. </a:t>
            </a:r>
            <a:r>
              <a:rPr lang="cs-CZ" b="1" dirty="0"/>
              <a:t>pravidlo 10 procent a omezuje počet trofických úrovní</a:t>
            </a:r>
            <a:r>
              <a:rPr lang="cs-CZ" dirty="0"/>
              <a:t>, které může ekosystém </a:t>
            </a:r>
            <a:r>
              <a:rPr lang="cs-CZ" dirty="0" smtClean="0"/>
              <a:t>podporovat – podrobnosti viz. přednáška o Biosféře</a:t>
            </a:r>
            <a:endParaRPr lang="cs-CZ" dirty="0"/>
          </a:p>
        </p:txBody>
      </p:sp>
    </p:spTree>
    <p:extLst>
      <p:ext uri="{BB962C8B-B14F-4D97-AF65-F5344CB8AC3E}">
        <p14:creationId xmlns:p14="http://schemas.microsoft.com/office/powerpoint/2010/main" val="35463468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5860"/>
            <a:ext cx="10515600" cy="1026353"/>
          </a:xfrm>
        </p:spPr>
        <p:txBody>
          <a:bodyPr>
            <a:normAutofit/>
          </a:bodyPr>
          <a:lstStyle/>
          <a:p>
            <a:pPr algn="ctr"/>
            <a:r>
              <a:rPr lang="cs-CZ" sz="4000" dirty="0" smtClean="0">
                <a:latin typeface="+mn-lt"/>
              </a:rPr>
              <a:t>Organismy a trofické stupně ekosystému</a:t>
            </a:r>
            <a:endParaRPr lang="cs-CZ" sz="4000" dirty="0">
              <a:latin typeface="+mn-lt"/>
            </a:endParaRPr>
          </a:p>
        </p:txBody>
      </p:sp>
      <p:pic>
        <p:nvPicPr>
          <p:cNvPr id="10242" name="Picture 2" descr="Na tomto obrázku jsou spodní trofickou úrovní zelené řasy, které jsou primárním producentem. Primárními konzumenty jsou měkkýši neboli hlemýždi. Sekundárními konzumenty jsou malé ryby zvané slizký sculpin. Terciárním a vrcholovým konzumentem je losos Chinoo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8877" y="1272213"/>
            <a:ext cx="2663687" cy="521965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70345" y="1300154"/>
            <a:ext cx="4126727" cy="3693319"/>
          </a:xfrm>
          <a:prstGeom prst="rect">
            <a:avLst/>
          </a:prstGeom>
        </p:spPr>
        <p:txBody>
          <a:bodyPr wrap="square">
            <a:spAutoFit/>
          </a:bodyPr>
          <a:lstStyle/>
          <a:p>
            <a:r>
              <a:rPr lang="cs-CZ" dirty="0">
                <a:solidFill>
                  <a:srgbClr val="21242C"/>
                </a:solidFill>
                <a:latin typeface="Lato"/>
              </a:rPr>
              <a:t>Každá </a:t>
            </a:r>
            <a:r>
              <a:rPr lang="cs-CZ" dirty="0" smtClean="0">
                <a:solidFill>
                  <a:srgbClr val="21242C"/>
                </a:solidFill>
                <a:latin typeface="Lato"/>
              </a:rPr>
              <a:t>z </a:t>
            </a:r>
            <a:r>
              <a:rPr lang="cs-CZ" dirty="0">
                <a:solidFill>
                  <a:srgbClr val="21242C"/>
                </a:solidFill>
                <a:latin typeface="Lato"/>
              </a:rPr>
              <a:t>uvedených kategorií se nazývá </a:t>
            </a:r>
            <a:r>
              <a:rPr lang="cs-CZ" b="1" dirty="0">
                <a:solidFill>
                  <a:srgbClr val="21242C"/>
                </a:solidFill>
                <a:latin typeface="Lato"/>
              </a:rPr>
              <a:t>trofická úroveň</a:t>
            </a:r>
            <a:r>
              <a:rPr lang="cs-CZ" dirty="0">
                <a:solidFill>
                  <a:srgbClr val="21242C"/>
                </a:solidFill>
                <a:latin typeface="Lato"/>
              </a:rPr>
              <a:t> a odráží, </a:t>
            </a:r>
            <a:r>
              <a:rPr lang="cs-CZ" b="1" dirty="0">
                <a:solidFill>
                  <a:srgbClr val="21242C"/>
                </a:solidFill>
                <a:latin typeface="Lato"/>
              </a:rPr>
              <a:t>kolik přenosů energie a živin – kolik kroků spotřeby – odděluje organismus od původního zdroje energie potravního řetězce, jako je světlo. </a:t>
            </a:r>
            <a:endParaRPr lang="cs-CZ" b="1" dirty="0" smtClean="0">
              <a:solidFill>
                <a:srgbClr val="21242C"/>
              </a:solidFill>
              <a:latin typeface="Lato"/>
            </a:endParaRPr>
          </a:p>
          <a:p>
            <a:endParaRPr lang="cs-CZ" b="1" dirty="0" smtClean="0">
              <a:solidFill>
                <a:srgbClr val="21242C"/>
              </a:solidFill>
              <a:latin typeface="Lato"/>
            </a:endParaRPr>
          </a:p>
          <a:p>
            <a:r>
              <a:rPr lang="cs-CZ" dirty="0" smtClean="0">
                <a:solidFill>
                  <a:srgbClr val="21242C"/>
                </a:solidFill>
                <a:latin typeface="Lato"/>
              </a:rPr>
              <a:t>Je ale zřejmé, že </a:t>
            </a:r>
            <a:r>
              <a:rPr lang="cs-CZ" dirty="0">
                <a:solidFill>
                  <a:srgbClr val="21242C"/>
                </a:solidFill>
                <a:latin typeface="Lato"/>
              </a:rPr>
              <a:t>přiřazení organismů k trofickým úrovním není vždy jednoznačné. Například lidé jsou </a:t>
            </a:r>
            <a:r>
              <a:rPr lang="cs-CZ" b="1" dirty="0">
                <a:solidFill>
                  <a:srgbClr val="21242C"/>
                </a:solidFill>
                <a:latin typeface="Lato"/>
              </a:rPr>
              <a:t>všežravci</a:t>
            </a:r>
            <a:r>
              <a:rPr lang="cs-CZ" dirty="0">
                <a:solidFill>
                  <a:srgbClr val="21242C"/>
                </a:solidFill>
                <a:latin typeface="Lato"/>
              </a:rPr>
              <a:t>, kteří mohou jíst rostliny i zvířata.</a:t>
            </a:r>
            <a:endParaRPr lang="cs-CZ" dirty="0"/>
          </a:p>
        </p:txBody>
      </p:sp>
      <p:sp>
        <p:nvSpPr>
          <p:cNvPr id="5" name="Obdélník 4"/>
          <p:cNvSpPr/>
          <p:nvPr/>
        </p:nvSpPr>
        <p:spPr>
          <a:xfrm>
            <a:off x="7275442" y="1182922"/>
            <a:ext cx="4078358" cy="2308324"/>
          </a:xfrm>
          <a:prstGeom prst="rect">
            <a:avLst/>
          </a:prstGeom>
        </p:spPr>
        <p:txBody>
          <a:bodyPr wrap="square">
            <a:spAutoFit/>
          </a:bodyPr>
          <a:lstStyle/>
          <a:p>
            <a:r>
              <a:rPr lang="cs-CZ" dirty="0" smtClean="0">
                <a:solidFill>
                  <a:srgbClr val="21242C"/>
                </a:solidFill>
                <a:latin typeface="Lato"/>
              </a:rPr>
              <a:t>Je důležité zde zmínit, že existuje </a:t>
            </a:r>
            <a:r>
              <a:rPr lang="cs-CZ" dirty="0">
                <a:solidFill>
                  <a:srgbClr val="21242C"/>
                </a:solidFill>
                <a:latin typeface="Lato"/>
              </a:rPr>
              <a:t>ještě jedna skupina </a:t>
            </a:r>
            <a:r>
              <a:rPr lang="cs-CZ" dirty="0" smtClean="0">
                <a:solidFill>
                  <a:srgbClr val="21242C"/>
                </a:solidFill>
                <a:latin typeface="Lato"/>
              </a:rPr>
              <a:t>konzumentů, kteří nebývají vždy zahrnováni do schémat potravinových řetězců. Jedná se o tzv. </a:t>
            </a:r>
            <a:r>
              <a:rPr lang="cs-CZ" b="1" dirty="0" smtClean="0">
                <a:solidFill>
                  <a:srgbClr val="21242C"/>
                </a:solidFill>
                <a:latin typeface="Lato"/>
              </a:rPr>
              <a:t>rozkladače (</a:t>
            </a:r>
            <a:r>
              <a:rPr lang="cs-CZ" b="1" dirty="0" err="1" smtClean="0">
                <a:solidFill>
                  <a:srgbClr val="21242C"/>
                </a:solidFill>
                <a:latin typeface="Lato"/>
              </a:rPr>
              <a:t>detritovory</a:t>
            </a:r>
            <a:r>
              <a:rPr lang="cs-CZ" b="1" dirty="0" smtClean="0">
                <a:solidFill>
                  <a:srgbClr val="21242C"/>
                </a:solidFill>
                <a:latin typeface="Lato"/>
              </a:rPr>
              <a:t>)</a:t>
            </a:r>
            <a:r>
              <a:rPr lang="cs-CZ" dirty="0" smtClean="0">
                <a:solidFill>
                  <a:srgbClr val="21242C"/>
                </a:solidFill>
                <a:latin typeface="Lato"/>
              </a:rPr>
              <a:t>, což jsou organismy, </a:t>
            </a:r>
            <a:r>
              <a:rPr lang="cs-CZ" dirty="0">
                <a:solidFill>
                  <a:srgbClr val="21242C"/>
                </a:solidFill>
                <a:latin typeface="Lato"/>
              </a:rPr>
              <a:t>které </a:t>
            </a:r>
            <a:r>
              <a:rPr lang="cs-CZ" b="1" dirty="0">
                <a:solidFill>
                  <a:srgbClr val="21242C"/>
                </a:solidFill>
                <a:latin typeface="Lato"/>
              </a:rPr>
              <a:t>rozkládají odumřelý organický materiál a odpady</a:t>
            </a:r>
            <a:r>
              <a:rPr lang="cs-CZ" dirty="0" smtClean="0">
                <a:solidFill>
                  <a:srgbClr val="21242C"/>
                </a:solidFill>
                <a:latin typeface="Lato"/>
              </a:rPr>
              <a:t>.</a:t>
            </a:r>
          </a:p>
          <a:p>
            <a:endParaRPr lang="cs-CZ" dirty="0"/>
          </a:p>
        </p:txBody>
      </p:sp>
      <p:sp>
        <p:nvSpPr>
          <p:cNvPr id="6" name="Obdélník 5"/>
          <p:cNvSpPr/>
          <p:nvPr/>
        </p:nvSpPr>
        <p:spPr>
          <a:xfrm>
            <a:off x="7291345" y="3447739"/>
            <a:ext cx="4062455" cy="646331"/>
          </a:xfrm>
          <a:prstGeom prst="rect">
            <a:avLst/>
          </a:prstGeom>
        </p:spPr>
        <p:txBody>
          <a:bodyPr wrap="square">
            <a:spAutoFit/>
          </a:bodyPr>
          <a:lstStyle/>
          <a:p>
            <a:r>
              <a:rPr lang="cs-CZ" dirty="0">
                <a:solidFill>
                  <a:srgbClr val="21242C"/>
                </a:solidFill>
                <a:latin typeface="Lato"/>
              </a:rPr>
              <a:t>Rozkladači </a:t>
            </a:r>
            <a:r>
              <a:rPr lang="cs-CZ" dirty="0" smtClean="0">
                <a:solidFill>
                  <a:srgbClr val="21242C"/>
                </a:solidFill>
                <a:latin typeface="Lato"/>
              </a:rPr>
              <a:t>bývají často  </a:t>
            </a:r>
            <a:r>
              <a:rPr lang="cs-CZ" dirty="0">
                <a:solidFill>
                  <a:srgbClr val="21242C"/>
                </a:solidFill>
                <a:latin typeface="Lato"/>
              </a:rPr>
              <a:t>považováni za </a:t>
            </a:r>
            <a:r>
              <a:rPr lang="cs-CZ" b="1" dirty="0">
                <a:solidFill>
                  <a:srgbClr val="21242C"/>
                </a:solidFill>
                <a:latin typeface="Lato"/>
              </a:rPr>
              <a:t>svou vlastní trofickou úroveň</a:t>
            </a:r>
            <a:r>
              <a:rPr lang="cs-CZ" dirty="0">
                <a:solidFill>
                  <a:srgbClr val="21242C"/>
                </a:solidFill>
                <a:latin typeface="Lato"/>
              </a:rPr>
              <a:t>.</a:t>
            </a:r>
            <a:endParaRPr lang="cs-CZ" dirty="0"/>
          </a:p>
        </p:txBody>
      </p:sp>
      <p:sp>
        <p:nvSpPr>
          <p:cNvPr id="7" name="Obdélník 6"/>
          <p:cNvSpPr/>
          <p:nvPr/>
        </p:nvSpPr>
        <p:spPr>
          <a:xfrm>
            <a:off x="7291350" y="4490656"/>
            <a:ext cx="4810537" cy="1754326"/>
          </a:xfrm>
          <a:prstGeom prst="rect">
            <a:avLst/>
          </a:prstGeom>
        </p:spPr>
        <p:txBody>
          <a:bodyPr wrap="square">
            <a:spAutoFit/>
          </a:bodyPr>
          <a:lstStyle/>
          <a:p>
            <a:r>
              <a:rPr lang="cs-CZ" b="1" dirty="0" smtClean="0">
                <a:solidFill>
                  <a:srgbClr val="21242C"/>
                </a:solidFill>
                <a:latin typeface="Lato"/>
              </a:rPr>
              <a:t>Tato skupina hraje </a:t>
            </a:r>
            <a:r>
              <a:rPr lang="cs-CZ" b="1" dirty="0">
                <a:solidFill>
                  <a:srgbClr val="21242C"/>
                </a:solidFill>
                <a:latin typeface="Lato"/>
              </a:rPr>
              <a:t>rozhodující roli při udržování zdravých ekosystémů</a:t>
            </a:r>
            <a:r>
              <a:rPr lang="cs-CZ" dirty="0">
                <a:solidFill>
                  <a:srgbClr val="21242C"/>
                </a:solidFill>
                <a:latin typeface="Lato"/>
              </a:rPr>
              <a:t>. </a:t>
            </a:r>
            <a:r>
              <a:rPr lang="cs-CZ" dirty="0" smtClean="0">
                <a:solidFill>
                  <a:srgbClr val="21242C"/>
                </a:solidFill>
                <a:latin typeface="Lato"/>
              </a:rPr>
              <a:t>Rozkladem  mrtvého materiálu </a:t>
            </a:r>
            <a:r>
              <a:rPr lang="cs-CZ" dirty="0">
                <a:solidFill>
                  <a:srgbClr val="21242C"/>
                </a:solidFill>
                <a:latin typeface="Lato"/>
              </a:rPr>
              <a:t>a </a:t>
            </a:r>
            <a:r>
              <a:rPr lang="cs-CZ" dirty="0" smtClean="0">
                <a:solidFill>
                  <a:srgbClr val="21242C"/>
                </a:solidFill>
                <a:latin typeface="Lato"/>
              </a:rPr>
              <a:t>odpadů </a:t>
            </a:r>
            <a:r>
              <a:rPr lang="cs-CZ" b="1" dirty="0">
                <a:solidFill>
                  <a:srgbClr val="21242C"/>
                </a:solidFill>
                <a:latin typeface="Lato"/>
              </a:rPr>
              <a:t>uvolňují živiny</a:t>
            </a:r>
            <a:r>
              <a:rPr lang="cs-CZ" dirty="0">
                <a:solidFill>
                  <a:srgbClr val="21242C"/>
                </a:solidFill>
                <a:latin typeface="Lato"/>
              </a:rPr>
              <a:t>, které mohou </a:t>
            </a:r>
            <a:r>
              <a:rPr lang="cs-CZ" b="1" dirty="0">
                <a:solidFill>
                  <a:srgbClr val="21242C"/>
                </a:solidFill>
                <a:latin typeface="Lato"/>
              </a:rPr>
              <a:t>primární producenti recyklovat</a:t>
            </a:r>
            <a:r>
              <a:rPr lang="cs-CZ" dirty="0">
                <a:solidFill>
                  <a:srgbClr val="21242C"/>
                </a:solidFill>
                <a:latin typeface="Lato"/>
              </a:rPr>
              <a:t> </a:t>
            </a:r>
            <a:r>
              <a:rPr lang="cs-CZ" dirty="0" smtClean="0">
                <a:solidFill>
                  <a:srgbClr val="21242C"/>
                </a:solidFill>
                <a:latin typeface="Lato"/>
              </a:rPr>
              <a:t> a </a:t>
            </a:r>
            <a:r>
              <a:rPr lang="cs-CZ" dirty="0">
                <a:solidFill>
                  <a:srgbClr val="21242C"/>
                </a:solidFill>
                <a:latin typeface="Lato"/>
              </a:rPr>
              <a:t>použít jako </a:t>
            </a:r>
            <a:r>
              <a:rPr lang="cs-CZ" dirty="0" smtClean="0">
                <a:solidFill>
                  <a:srgbClr val="21242C"/>
                </a:solidFill>
                <a:latin typeface="Lato"/>
              </a:rPr>
              <a:t>materiál pro produkci biomasy.</a:t>
            </a:r>
            <a:endParaRPr lang="cs-CZ" dirty="0"/>
          </a:p>
        </p:txBody>
      </p:sp>
      <p:pic>
        <p:nvPicPr>
          <p:cNvPr id="8" name="Obrázek 7"/>
          <p:cNvPicPr>
            <a:picLocks noChangeAspect="1"/>
          </p:cNvPicPr>
          <p:nvPr/>
        </p:nvPicPr>
        <p:blipFill>
          <a:blip r:embed="rId3"/>
          <a:stretch>
            <a:fillRect/>
          </a:stretch>
        </p:blipFill>
        <p:spPr>
          <a:xfrm>
            <a:off x="373711" y="5021413"/>
            <a:ext cx="3771206" cy="1470451"/>
          </a:xfrm>
          <a:prstGeom prst="rect">
            <a:avLst/>
          </a:prstGeom>
        </p:spPr>
      </p:pic>
    </p:spTree>
    <p:extLst>
      <p:ext uri="{BB962C8B-B14F-4D97-AF65-F5344CB8AC3E}">
        <p14:creationId xmlns:p14="http://schemas.microsoft.com/office/powerpoint/2010/main" val="1569293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81079"/>
          </a:xfrm>
        </p:spPr>
        <p:txBody>
          <a:bodyPr>
            <a:normAutofit fontScale="90000"/>
          </a:bodyPr>
          <a:lstStyle/>
          <a:p>
            <a:pPr algn="ctr"/>
            <a:r>
              <a:rPr lang="cs-CZ" sz="4000" dirty="0" smtClean="0">
                <a:latin typeface="+mn-lt"/>
              </a:rPr>
              <a:t/>
            </a:r>
            <a:br>
              <a:rPr lang="cs-CZ" sz="4000" dirty="0" smtClean="0">
                <a:latin typeface="+mn-lt"/>
              </a:rPr>
            </a:br>
            <a:r>
              <a:rPr lang="cs-CZ" sz="4000" dirty="0" smtClean="0">
                <a:latin typeface="+mn-lt"/>
              </a:rPr>
              <a:t>Biotické složky ES</a:t>
            </a:r>
            <a:r>
              <a:rPr lang="cs-CZ" dirty="0">
                <a:latin typeface="+mn-lt"/>
              </a:rPr>
              <a:t/>
            </a:r>
            <a:br>
              <a:rPr lang="cs-CZ" dirty="0">
                <a:latin typeface="+mn-lt"/>
              </a:rPr>
            </a:br>
            <a:endParaRPr lang="cs-CZ" dirty="0">
              <a:latin typeface="+mn-lt"/>
            </a:endParaRPr>
          </a:p>
        </p:txBody>
      </p:sp>
      <p:sp>
        <p:nvSpPr>
          <p:cNvPr id="3" name="Zástupný symbol pro obsah 2"/>
          <p:cNvSpPr>
            <a:spLocks noGrp="1"/>
          </p:cNvSpPr>
          <p:nvPr>
            <p:ph idx="1"/>
          </p:nvPr>
        </p:nvSpPr>
        <p:spPr>
          <a:xfrm>
            <a:off x="445273" y="1065475"/>
            <a:ext cx="10908527" cy="5359179"/>
          </a:xfrm>
        </p:spPr>
        <p:txBody>
          <a:bodyPr>
            <a:normAutofit fontScale="77500" lnSpcReduction="20000"/>
          </a:bodyPr>
          <a:lstStyle/>
          <a:p>
            <a:pPr fontAlgn="base"/>
            <a:r>
              <a:rPr lang="cs-CZ" sz="2600" dirty="0"/>
              <a:t>Rostliny, zvířata, mikroorganismy, vodní rostliny a všichni ostatní živí tvorové jsou biotickými složkami ekosystému. Tyto </a:t>
            </a:r>
            <a:r>
              <a:rPr lang="cs-CZ" sz="2600" b="1" dirty="0"/>
              <a:t>biotické složky lze rozdělit na:</a:t>
            </a:r>
          </a:p>
          <a:p>
            <a:pPr fontAlgn="base"/>
            <a:r>
              <a:rPr lang="cs-CZ" sz="2600" b="1" dirty="0"/>
              <a:t>Producenti:</a:t>
            </a:r>
            <a:r>
              <a:rPr lang="cs-CZ" sz="2600" dirty="0"/>
              <a:t> Do této kategorie patří všechny </a:t>
            </a:r>
            <a:r>
              <a:rPr lang="cs-CZ" sz="2600" b="1" dirty="0" err="1"/>
              <a:t>autotrofy</a:t>
            </a:r>
            <a:r>
              <a:rPr lang="cs-CZ" sz="2600" b="1" dirty="0"/>
              <a:t> jako rostliny, fytoplankton </a:t>
            </a:r>
            <a:r>
              <a:rPr lang="cs-CZ" sz="2600" dirty="0"/>
              <a:t>atd., které mohou produkovat potravu pomocí zdrojů, jako je slunce, voda, oxid uhličitý nebo jakékoli jiné chemické prvky.</a:t>
            </a:r>
          </a:p>
          <a:p>
            <a:pPr fontAlgn="base"/>
            <a:r>
              <a:rPr lang="cs-CZ" sz="2600" b="1" dirty="0"/>
              <a:t>Konzumenti:</a:t>
            </a:r>
            <a:r>
              <a:rPr lang="cs-CZ" sz="2600" dirty="0"/>
              <a:t> Všichni </a:t>
            </a:r>
            <a:r>
              <a:rPr lang="cs-CZ" sz="2600" b="1" dirty="0"/>
              <a:t>heterotrofní, především živočichové</a:t>
            </a:r>
            <a:r>
              <a:rPr lang="cs-CZ" sz="2600" dirty="0"/>
              <a:t>, kteří jsou závislí na producentech nebo jiných organismech, se nazývají k</a:t>
            </a:r>
            <a:r>
              <a:rPr lang="cs-CZ" sz="2600" b="1" dirty="0"/>
              <a:t>onzumenti</a:t>
            </a:r>
            <a:r>
              <a:rPr lang="cs-CZ" sz="2600" dirty="0"/>
              <a:t>. </a:t>
            </a:r>
            <a:r>
              <a:rPr lang="cs-CZ" sz="2600" dirty="0" smtClean="0"/>
              <a:t>Tito </a:t>
            </a:r>
            <a:r>
              <a:rPr lang="cs-CZ" sz="2600" dirty="0" err="1" smtClean="0"/>
              <a:t>kopnzumenti</a:t>
            </a:r>
            <a:r>
              <a:rPr lang="cs-CZ" sz="2600" dirty="0" smtClean="0"/>
              <a:t> </a:t>
            </a:r>
            <a:r>
              <a:rPr lang="cs-CZ" sz="2600" dirty="0"/>
              <a:t>jsou dále rozděleni do následujících skupin:</a:t>
            </a:r>
          </a:p>
          <a:p>
            <a:pPr lvl="1" fontAlgn="base"/>
            <a:r>
              <a:rPr lang="cs-CZ" sz="2600" b="1" dirty="0"/>
              <a:t>Primární </a:t>
            </a:r>
            <a:r>
              <a:rPr lang="cs-CZ" sz="2600" b="1" dirty="0" smtClean="0"/>
              <a:t>konzumenti:</a:t>
            </a:r>
            <a:r>
              <a:rPr lang="cs-CZ" sz="2600" dirty="0"/>
              <a:t> Všichni</a:t>
            </a:r>
            <a:r>
              <a:rPr lang="cs-CZ" sz="2600" b="1" dirty="0"/>
              <a:t> </a:t>
            </a:r>
            <a:r>
              <a:rPr lang="cs-CZ" sz="2600" b="1" dirty="0" smtClean="0"/>
              <a:t>býložravci</a:t>
            </a:r>
            <a:r>
              <a:rPr lang="cs-CZ" sz="2600" dirty="0"/>
              <a:t> , kteří jsou přímo závislí na rostlinách, jako jsou krávy, kozy, králíci a ovce, jsou považováni za primární </a:t>
            </a:r>
            <a:r>
              <a:rPr lang="cs-CZ" sz="2600" dirty="0" err="1" smtClean="0"/>
              <a:t>konziumenty</a:t>
            </a:r>
            <a:r>
              <a:rPr lang="cs-CZ" sz="2600" dirty="0" smtClean="0"/>
              <a:t>.</a:t>
            </a:r>
            <a:endParaRPr lang="cs-CZ" sz="2600" dirty="0"/>
          </a:p>
          <a:p>
            <a:pPr lvl="1" fontAlgn="base"/>
            <a:r>
              <a:rPr lang="cs-CZ" sz="2600" b="1" dirty="0"/>
              <a:t>Sekundární </a:t>
            </a:r>
            <a:r>
              <a:rPr lang="cs-CZ" sz="2600" b="1" dirty="0" smtClean="0"/>
              <a:t>konzumenti:</a:t>
            </a:r>
            <a:r>
              <a:rPr lang="cs-CZ" sz="2600" dirty="0"/>
              <a:t> </a:t>
            </a:r>
            <a:r>
              <a:rPr lang="cs-CZ" sz="2600" dirty="0" smtClean="0"/>
              <a:t>Všichni, kdo </a:t>
            </a:r>
            <a:r>
              <a:rPr lang="cs-CZ" sz="2600" dirty="0"/>
              <a:t>závisí na primárních </a:t>
            </a:r>
            <a:r>
              <a:rPr lang="cs-CZ" sz="2600" dirty="0" smtClean="0"/>
              <a:t>konzumentech </a:t>
            </a:r>
            <a:r>
              <a:rPr lang="cs-CZ" sz="2600" dirty="0"/>
              <a:t>potravin, </a:t>
            </a:r>
            <a:r>
              <a:rPr lang="cs-CZ" sz="2600" dirty="0" smtClean="0"/>
              <a:t>jsou považováni </a:t>
            </a:r>
            <a:r>
              <a:rPr lang="cs-CZ" sz="2600" dirty="0"/>
              <a:t>za sekundární </a:t>
            </a:r>
            <a:r>
              <a:rPr lang="cs-CZ" sz="2600" dirty="0" smtClean="0"/>
              <a:t>konzumenty. </a:t>
            </a:r>
            <a:r>
              <a:rPr lang="cs-CZ" sz="2600" dirty="0"/>
              <a:t>Sekundárním konzumentem mohou být</a:t>
            </a:r>
            <a:r>
              <a:rPr lang="cs-CZ" sz="2600" u="sng" dirty="0"/>
              <a:t> </a:t>
            </a:r>
            <a:r>
              <a:rPr lang="cs-CZ" sz="2600" b="1" dirty="0"/>
              <a:t>všežravci</a:t>
            </a:r>
            <a:r>
              <a:rPr lang="cs-CZ" sz="2600" dirty="0"/>
              <a:t> nebo </a:t>
            </a:r>
            <a:r>
              <a:rPr lang="cs-CZ" sz="2600" b="1" dirty="0"/>
              <a:t>m</a:t>
            </a:r>
            <a:r>
              <a:rPr lang="cs-CZ" sz="2600" b="1" dirty="0" smtClean="0"/>
              <a:t>asožravci</a:t>
            </a:r>
            <a:r>
              <a:rPr lang="cs-CZ" sz="2600" dirty="0" smtClean="0"/>
              <a:t>.</a:t>
            </a:r>
            <a:r>
              <a:rPr lang="cs-CZ" sz="2600" dirty="0"/>
              <a:t> </a:t>
            </a:r>
          </a:p>
          <a:p>
            <a:pPr lvl="1" fontAlgn="base"/>
            <a:r>
              <a:rPr lang="cs-CZ" sz="2600" b="1" dirty="0"/>
              <a:t>Terciární </a:t>
            </a:r>
            <a:r>
              <a:rPr lang="cs-CZ" sz="2600" b="1" dirty="0" smtClean="0"/>
              <a:t>konzumenti:</a:t>
            </a:r>
            <a:r>
              <a:rPr lang="cs-CZ" sz="2600" dirty="0"/>
              <a:t> Všichni živočichové, kteří svou potravou závisejí na organismech sekundární úrovně, jsou známí jako terciární </a:t>
            </a:r>
            <a:r>
              <a:rPr lang="cs-CZ" sz="2600" dirty="0" smtClean="0"/>
              <a:t>konzumenti.</a:t>
            </a:r>
            <a:r>
              <a:rPr lang="cs-CZ" sz="2600" dirty="0"/>
              <a:t> </a:t>
            </a:r>
          </a:p>
          <a:p>
            <a:pPr lvl="1" fontAlgn="base"/>
            <a:r>
              <a:rPr lang="cs-CZ" sz="2600" b="1" dirty="0"/>
              <a:t>Kvartérní konzument</a:t>
            </a:r>
            <a:r>
              <a:rPr lang="cs-CZ" sz="2600" dirty="0"/>
              <a:t> : Živočichové, kteří svou potravou závisejí na organismu terciární úrovně a jsou známí jako kvartérní konzumenti. Tato hladina je přítomna pouze v některých potravinových řetězcích.</a:t>
            </a:r>
          </a:p>
          <a:p>
            <a:pPr fontAlgn="base"/>
            <a:r>
              <a:rPr lang="cs-CZ" sz="2600" b="1" dirty="0"/>
              <a:t>Rozkladače:</a:t>
            </a:r>
            <a:r>
              <a:rPr lang="cs-CZ" sz="2600" dirty="0"/>
              <a:t> Do této kategorie spadají všechny mikroorganismy, jako jsou bakterie a </a:t>
            </a:r>
            <a:r>
              <a:rPr lang="cs-CZ" sz="2600" b="1" dirty="0"/>
              <a:t>houby </a:t>
            </a:r>
            <a:r>
              <a:rPr lang="cs-CZ" sz="2600" dirty="0"/>
              <a:t>, které jsou závislé na rozkladu a odumřelé hmotě. </a:t>
            </a:r>
            <a:r>
              <a:rPr lang="cs-CZ" sz="2600" dirty="0" smtClean="0"/>
              <a:t>Přispívají </a:t>
            </a:r>
            <a:r>
              <a:rPr lang="cs-CZ" sz="2600" dirty="0"/>
              <a:t>k </a:t>
            </a:r>
            <a:r>
              <a:rPr lang="cs-CZ" sz="2600" b="1" dirty="0"/>
              <a:t>čištění životního prostředí a recyklaci živin v ekosystému.</a:t>
            </a:r>
            <a:r>
              <a:rPr lang="cs-CZ" sz="2600" dirty="0"/>
              <a:t> Tyto živiny podporují vývoj rostlin a následně údržbu ekosystému.</a:t>
            </a:r>
          </a:p>
          <a:p>
            <a:endParaRPr lang="cs-CZ" dirty="0"/>
          </a:p>
        </p:txBody>
      </p:sp>
    </p:spTree>
    <p:extLst>
      <p:ext uri="{BB962C8B-B14F-4D97-AF65-F5344CB8AC3E}">
        <p14:creationId xmlns:p14="http://schemas.microsoft.com/office/powerpoint/2010/main" val="14530702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1518"/>
            <a:ext cx="10515600" cy="922794"/>
          </a:xfrm>
        </p:spPr>
        <p:txBody>
          <a:bodyPr>
            <a:normAutofit/>
          </a:bodyPr>
          <a:lstStyle/>
          <a:p>
            <a:pPr algn="ctr"/>
            <a:r>
              <a:rPr lang="cs-CZ" sz="4000" dirty="0" smtClean="0">
                <a:latin typeface="+mn-lt"/>
              </a:rPr>
              <a:t>Postavení vrcholových predátorů v ES</a:t>
            </a:r>
            <a:endParaRPr lang="cs-CZ" sz="4000" dirty="0">
              <a:latin typeface="+mn-lt"/>
            </a:endParaRPr>
          </a:p>
        </p:txBody>
      </p:sp>
      <p:pic>
        <p:nvPicPr>
          <p:cNvPr id="4098" name="Picture 2" descr="White-tailed Hawk Feeding You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246" y="1389459"/>
            <a:ext cx="5874346" cy="396176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7246" y="5452766"/>
            <a:ext cx="5933449" cy="1200329"/>
          </a:xfrm>
          <a:prstGeom prst="rect">
            <a:avLst/>
          </a:prstGeom>
        </p:spPr>
        <p:txBody>
          <a:bodyPr wrap="square">
            <a:spAutoFit/>
          </a:bodyPr>
          <a:lstStyle/>
          <a:p>
            <a:r>
              <a:rPr lang="cs-CZ" dirty="0" smtClean="0">
                <a:solidFill>
                  <a:srgbClr val="121212"/>
                </a:solidFill>
                <a:latin typeface="GeographEditWeb"/>
              </a:rPr>
              <a:t>Jestřábi </a:t>
            </a:r>
            <a:r>
              <a:rPr lang="cs-CZ" dirty="0">
                <a:solidFill>
                  <a:srgbClr val="121212"/>
                </a:solidFill>
                <a:latin typeface="GeographEditWeb"/>
              </a:rPr>
              <a:t>jsou na vrcholu potravního řetězce – vrcholoví predátoři – svých příslušných ekosystémů. Jestřáb mořský (</a:t>
            </a:r>
            <a:r>
              <a:rPr lang="cs-CZ" dirty="0" err="1">
                <a:solidFill>
                  <a:srgbClr val="121212"/>
                </a:solidFill>
                <a:latin typeface="GeographEditWeb"/>
              </a:rPr>
              <a:t>Buteo</a:t>
            </a:r>
            <a:r>
              <a:rPr lang="cs-CZ" dirty="0">
                <a:solidFill>
                  <a:srgbClr val="121212"/>
                </a:solidFill>
                <a:latin typeface="GeographEditWeb"/>
              </a:rPr>
              <a:t> </a:t>
            </a:r>
            <a:r>
              <a:rPr lang="cs-CZ" dirty="0" err="1">
                <a:solidFill>
                  <a:srgbClr val="121212"/>
                </a:solidFill>
                <a:latin typeface="GeographEditWeb"/>
              </a:rPr>
              <a:t>albicaudatus</a:t>
            </a:r>
            <a:r>
              <a:rPr lang="cs-CZ" dirty="0">
                <a:solidFill>
                  <a:srgbClr val="121212"/>
                </a:solidFill>
                <a:latin typeface="GeographEditWeb"/>
              </a:rPr>
              <a:t>) </a:t>
            </a:r>
            <a:r>
              <a:rPr lang="cs-CZ" dirty="0" smtClean="0">
                <a:solidFill>
                  <a:srgbClr val="121212"/>
                </a:solidFill>
                <a:latin typeface="GeographEditWeb"/>
              </a:rPr>
              <a:t>přináší </a:t>
            </a:r>
            <a:r>
              <a:rPr lang="cs-CZ" dirty="0">
                <a:solidFill>
                  <a:srgbClr val="121212"/>
                </a:solidFill>
                <a:latin typeface="GeographEditWeb"/>
              </a:rPr>
              <a:t>hada, aby nakrmil svá mláďata </a:t>
            </a:r>
            <a:r>
              <a:rPr lang="cs-CZ" dirty="0" smtClean="0">
                <a:solidFill>
                  <a:srgbClr val="121212"/>
                </a:solidFill>
                <a:latin typeface="GeographEditWeb"/>
              </a:rPr>
              <a:t>(Texas, Spojené státy).</a:t>
            </a:r>
            <a:endParaRPr lang="cs-CZ" dirty="0"/>
          </a:p>
        </p:txBody>
      </p:sp>
      <p:pic>
        <p:nvPicPr>
          <p:cNvPr id="6" name="Picture 2" descr="Sea Otter with Aba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065" y="1389459"/>
            <a:ext cx="5776281" cy="396176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109252" y="5452768"/>
            <a:ext cx="5861094" cy="1200329"/>
          </a:xfrm>
          <a:prstGeom prst="rect">
            <a:avLst/>
          </a:prstGeom>
        </p:spPr>
        <p:txBody>
          <a:bodyPr wrap="square">
            <a:spAutoFit/>
          </a:bodyPr>
          <a:lstStyle/>
          <a:p>
            <a:r>
              <a:rPr lang="cs-CZ" dirty="0">
                <a:solidFill>
                  <a:srgbClr val="121212"/>
                </a:solidFill>
                <a:latin typeface="GeographEditWeb"/>
              </a:rPr>
              <a:t>Mořská vydra (</a:t>
            </a:r>
            <a:r>
              <a:rPr lang="cs-CZ" dirty="0" err="1">
                <a:solidFill>
                  <a:srgbClr val="121212"/>
                </a:solidFill>
                <a:latin typeface="GeographEditWeb"/>
              </a:rPr>
              <a:t>Enhydra</a:t>
            </a:r>
            <a:r>
              <a:rPr lang="cs-CZ" dirty="0">
                <a:solidFill>
                  <a:srgbClr val="121212"/>
                </a:solidFill>
                <a:latin typeface="GeographEditWeb"/>
              </a:rPr>
              <a:t> </a:t>
            </a:r>
            <a:r>
              <a:rPr lang="cs-CZ" dirty="0" err="1">
                <a:solidFill>
                  <a:srgbClr val="121212"/>
                </a:solidFill>
                <a:latin typeface="GeographEditWeb"/>
              </a:rPr>
              <a:t>lutris</a:t>
            </a:r>
            <a:r>
              <a:rPr lang="cs-CZ" dirty="0">
                <a:solidFill>
                  <a:srgbClr val="121212"/>
                </a:solidFill>
                <a:latin typeface="GeographEditWeb"/>
              </a:rPr>
              <a:t>) plave na hladinu Tichého oceánu s </a:t>
            </a:r>
            <a:r>
              <a:rPr lang="cs-CZ" dirty="0" smtClean="0">
                <a:solidFill>
                  <a:srgbClr val="121212"/>
                </a:solidFill>
                <a:latin typeface="GeographEditWeb"/>
              </a:rPr>
              <a:t>ušní </a:t>
            </a:r>
            <a:r>
              <a:rPr lang="cs-CZ" dirty="0">
                <a:solidFill>
                  <a:srgbClr val="121212"/>
                </a:solidFill>
                <a:latin typeface="GeographEditWeb"/>
              </a:rPr>
              <a:t>(</a:t>
            </a:r>
            <a:r>
              <a:rPr lang="cs-CZ" dirty="0" smtClean="0">
                <a:solidFill>
                  <a:srgbClr val="121212"/>
                </a:solidFill>
                <a:latin typeface="GeographEditWeb"/>
              </a:rPr>
              <a:t>mořským mlžem), </a:t>
            </a:r>
            <a:r>
              <a:rPr lang="cs-CZ" dirty="0">
                <a:solidFill>
                  <a:srgbClr val="121212"/>
                </a:solidFill>
                <a:latin typeface="GeographEditWeb"/>
              </a:rPr>
              <a:t>kterého ulovila. Mořská vydra je v potravním řetězci výše než ušeň, kterou konzumuje.</a:t>
            </a:r>
            <a:endParaRPr lang="cs-CZ" dirty="0"/>
          </a:p>
        </p:txBody>
      </p:sp>
    </p:spTree>
    <p:extLst>
      <p:ext uri="{BB962C8B-B14F-4D97-AF65-F5344CB8AC3E}">
        <p14:creationId xmlns:p14="http://schemas.microsoft.com/office/powerpoint/2010/main" val="4348288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54075"/>
          </a:xfrm>
        </p:spPr>
        <p:txBody>
          <a:bodyPr>
            <a:normAutofit fontScale="90000"/>
          </a:bodyPr>
          <a:lstStyle/>
          <a:p>
            <a:pPr algn="ctr"/>
            <a:r>
              <a:rPr lang="cs-CZ" sz="4000" b="1" dirty="0" smtClean="0"/>
              <a:t>Trofická struktura ekosystému</a:t>
            </a:r>
            <a:r>
              <a:rPr lang="cs-CZ" sz="3600" b="1" dirty="0" smtClean="0"/>
              <a:t/>
            </a:r>
            <a:br>
              <a:rPr lang="cs-CZ" sz="3600" b="1" dirty="0" smtClean="0"/>
            </a:br>
            <a:r>
              <a:rPr lang="cs-CZ" sz="3300" b="1" dirty="0" smtClean="0"/>
              <a:t>(pravidlo 10%)</a:t>
            </a:r>
            <a:endParaRPr lang="cs-CZ" sz="3300" b="1" dirty="0"/>
          </a:p>
        </p:txBody>
      </p:sp>
      <p:pic>
        <p:nvPicPr>
          <p:cNvPr id="25602" name="Picture 2" descr="Trofická struktura – Enviwik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2044" y="1432799"/>
            <a:ext cx="650455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100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1355"/>
            <a:ext cx="10515600" cy="859692"/>
          </a:xfrm>
        </p:spPr>
        <p:txBody>
          <a:bodyPr>
            <a:normAutofit fontScale="90000"/>
          </a:bodyPr>
          <a:lstStyle/>
          <a:p>
            <a:pPr algn="ctr"/>
            <a:r>
              <a:rPr lang="cs-CZ" sz="3600" b="1" dirty="0" smtClean="0"/>
              <a:t>Energie potravy dostupná pro člověka na </a:t>
            </a:r>
            <a:br>
              <a:rPr lang="cs-CZ" sz="3600" b="1" dirty="0" smtClean="0"/>
            </a:br>
            <a:r>
              <a:rPr lang="cs-CZ" sz="3600" b="1" dirty="0" smtClean="0"/>
              <a:t>různých trofických úrovních</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444331" y="-936152"/>
            <a:ext cx="5396566" cy="10098040"/>
          </a:xfrm>
        </p:spPr>
      </p:pic>
    </p:spTree>
    <p:extLst>
      <p:ext uri="{BB962C8B-B14F-4D97-AF65-F5344CB8AC3E}">
        <p14:creationId xmlns:p14="http://schemas.microsoft.com/office/powerpoint/2010/main" val="10469176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34305"/>
          </a:xfrm>
        </p:spPr>
        <p:txBody>
          <a:bodyPr>
            <a:normAutofit/>
          </a:bodyPr>
          <a:lstStyle/>
          <a:p>
            <a:pPr algn="ctr"/>
            <a:r>
              <a:rPr lang="cs-CZ" sz="4000" dirty="0" smtClean="0">
                <a:latin typeface="+mn-lt"/>
              </a:rPr>
              <a:t>10% a co to znamená ?</a:t>
            </a:r>
            <a:endParaRPr lang="cs-CZ" sz="4000" dirty="0">
              <a:latin typeface="+mn-lt"/>
            </a:endParaRPr>
          </a:p>
        </p:txBody>
      </p:sp>
      <p:sp>
        <p:nvSpPr>
          <p:cNvPr id="3" name="Zástupný symbol pro obsah 2"/>
          <p:cNvSpPr>
            <a:spLocks noGrp="1"/>
          </p:cNvSpPr>
          <p:nvPr>
            <p:ph idx="1"/>
          </p:nvPr>
        </p:nvSpPr>
        <p:spPr>
          <a:xfrm>
            <a:off x="397568" y="1730213"/>
            <a:ext cx="11362414" cy="4351338"/>
          </a:xfrm>
        </p:spPr>
        <p:txBody>
          <a:bodyPr>
            <a:normAutofit lnSpcReduction="10000"/>
          </a:bodyPr>
          <a:lstStyle/>
          <a:p>
            <a:pPr marL="0" indent="0">
              <a:buNone/>
            </a:pPr>
            <a:r>
              <a:rPr lang="cs-CZ" sz="3000" dirty="0" smtClean="0"/>
              <a:t>  </a:t>
            </a:r>
            <a:r>
              <a:rPr lang="cs-CZ" sz="3000" b="1" dirty="0" smtClean="0"/>
              <a:t>Příklad:</a:t>
            </a:r>
          </a:p>
          <a:p>
            <a:r>
              <a:rPr lang="cs-CZ" dirty="0" smtClean="0"/>
              <a:t>Primární producenti biomasy (rostliny) vyprodukují </a:t>
            </a:r>
            <a:r>
              <a:rPr lang="cs-CZ" b="1" dirty="0" smtClean="0"/>
              <a:t>1000kg biomasy </a:t>
            </a:r>
            <a:r>
              <a:rPr lang="cs-CZ" dirty="0" smtClean="0"/>
              <a:t>(100%)</a:t>
            </a:r>
          </a:p>
          <a:p>
            <a:r>
              <a:rPr lang="cs-CZ" dirty="0" smtClean="0"/>
              <a:t>Primární konzumenti „dostanou“ k dispozici 10% tedy </a:t>
            </a:r>
            <a:r>
              <a:rPr lang="cs-CZ" b="1" dirty="0" smtClean="0"/>
              <a:t>jen 100kg </a:t>
            </a:r>
            <a:r>
              <a:rPr lang="cs-CZ" dirty="0" smtClean="0"/>
              <a:t>(hmyz)</a:t>
            </a:r>
          </a:p>
          <a:p>
            <a:r>
              <a:rPr lang="cs-CZ" dirty="0" smtClean="0"/>
              <a:t>Sekundární konzumenti opět jen 10% </a:t>
            </a:r>
            <a:r>
              <a:rPr lang="cs-CZ" b="1" dirty="0" smtClean="0"/>
              <a:t>tedy 10kg </a:t>
            </a:r>
            <a:r>
              <a:rPr lang="cs-CZ" dirty="0" smtClean="0"/>
              <a:t>a konečně (hmyzožravci</a:t>
            </a:r>
          </a:p>
          <a:p>
            <a:r>
              <a:rPr lang="cs-CZ" dirty="0" smtClean="0"/>
              <a:t>Terciální konzumenti - predátor – jestřáb - </a:t>
            </a:r>
            <a:r>
              <a:rPr lang="cs-CZ" b="1" dirty="0" smtClean="0"/>
              <a:t>jen 1kg </a:t>
            </a:r>
            <a:r>
              <a:rPr lang="cs-CZ" dirty="0" smtClean="0"/>
              <a:t>!!!</a:t>
            </a:r>
          </a:p>
          <a:p>
            <a:endParaRPr lang="cs-CZ" dirty="0"/>
          </a:p>
          <a:p>
            <a:endParaRPr lang="cs-CZ" dirty="0" smtClean="0"/>
          </a:p>
          <a:p>
            <a:pPr marL="0" indent="0">
              <a:buNone/>
            </a:pPr>
            <a:r>
              <a:rPr lang="cs-CZ" b="1" dirty="0" smtClean="0"/>
              <a:t>Aby predátor - jestřáb mohl dosáhnout hmotnosti 1kg, musí ekosystém vyprodukovat na 1. trofické úrovni 1000kg rostlin !!!</a:t>
            </a:r>
            <a:endParaRPr lang="cs-CZ" b="1" dirty="0"/>
          </a:p>
        </p:txBody>
      </p:sp>
    </p:spTree>
    <p:extLst>
      <p:ext uri="{BB962C8B-B14F-4D97-AF65-F5344CB8AC3E}">
        <p14:creationId xmlns:p14="http://schemas.microsoft.com/office/powerpoint/2010/main" val="422185501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24204"/>
          </a:xfrm>
        </p:spPr>
        <p:txBody>
          <a:bodyPr>
            <a:normAutofit/>
          </a:bodyPr>
          <a:lstStyle/>
          <a:p>
            <a:pPr algn="ctr"/>
            <a:r>
              <a:rPr lang="cs-CZ" sz="4000" dirty="0" smtClean="0">
                <a:latin typeface="+mn-lt"/>
              </a:rPr>
              <a:t>Pravidlo 10%</a:t>
            </a:r>
            <a:endParaRPr lang="cs-CZ" sz="4000" dirty="0">
              <a:latin typeface="+mn-lt"/>
            </a:endParaRPr>
          </a:p>
        </p:txBody>
      </p:sp>
      <p:sp>
        <p:nvSpPr>
          <p:cNvPr id="3" name="Zástupný symbol pro obsah 2"/>
          <p:cNvSpPr>
            <a:spLocks noGrp="1"/>
          </p:cNvSpPr>
          <p:nvPr>
            <p:ph idx="1"/>
          </p:nvPr>
        </p:nvSpPr>
        <p:spPr>
          <a:xfrm>
            <a:off x="485030" y="1367624"/>
            <a:ext cx="11282900" cy="4809339"/>
          </a:xfrm>
        </p:spPr>
        <p:txBody>
          <a:bodyPr/>
          <a:lstStyle/>
          <a:p>
            <a:pPr marL="0" indent="0">
              <a:buNone/>
            </a:pPr>
            <a:r>
              <a:rPr lang="cs-CZ" b="1" dirty="0"/>
              <a:t>Co je pravidlo 10 % v potravinovém řetězci?</a:t>
            </a:r>
          </a:p>
          <a:p>
            <a:pPr marL="0" indent="0">
              <a:buNone/>
            </a:pPr>
            <a:r>
              <a:rPr lang="cs-CZ" dirty="0" smtClean="0"/>
              <a:t>Pravidlo </a:t>
            </a:r>
            <a:r>
              <a:rPr lang="cs-CZ" dirty="0"/>
              <a:t>10 % v potravním řetězci je zákon, který vysvětluje, že každá </a:t>
            </a:r>
            <a:r>
              <a:rPr lang="cs-CZ" dirty="0" smtClean="0"/>
              <a:t>   trofická </a:t>
            </a:r>
            <a:r>
              <a:rPr lang="cs-CZ" b="1" dirty="0"/>
              <a:t>úroveň přenáší 10 % své energie na úroveň nad ní </a:t>
            </a:r>
            <a:r>
              <a:rPr lang="cs-CZ" dirty="0"/>
              <a:t>v potravním řetězci. Zbylých 90 % jejich energie se ztratí jako teplo nebo se použije pro růst a reprodukci</a:t>
            </a:r>
            <a:r>
              <a:rPr lang="cs-CZ" dirty="0" smtClean="0"/>
              <a:t>.</a:t>
            </a:r>
          </a:p>
          <a:p>
            <a:pPr marL="0" indent="0">
              <a:buNone/>
            </a:pPr>
            <a:endParaRPr lang="cs-CZ" b="1" dirty="0"/>
          </a:p>
          <a:p>
            <a:pPr marL="0" indent="0">
              <a:buNone/>
            </a:pPr>
            <a:r>
              <a:rPr lang="cs-CZ" b="1" dirty="0" smtClean="0"/>
              <a:t>Co </a:t>
            </a:r>
            <a:r>
              <a:rPr lang="cs-CZ" b="1" dirty="0"/>
              <a:t>se stane se zbývajícími 90 % v pravidle 10 %?</a:t>
            </a:r>
          </a:p>
          <a:p>
            <a:pPr marL="0" indent="0">
              <a:buNone/>
            </a:pPr>
            <a:r>
              <a:rPr lang="cs-CZ" b="1" dirty="0"/>
              <a:t>Zbývajících 90% </a:t>
            </a:r>
            <a:r>
              <a:rPr lang="cs-CZ" dirty="0"/>
              <a:t>energie během pravidla 10% je spotřebováno touto trofickou úrovní. </a:t>
            </a:r>
            <a:r>
              <a:rPr lang="cs-CZ" b="1" dirty="0"/>
              <a:t>Využívá se k životu, růstu, rozmnožování a ztrácí se jako teplo do životního prostředí.</a:t>
            </a:r>
          </a:p>
          <a:p>
            <a:endParaRPr lang="cs-CZ" dirty="0"/>
          </a:p>
        </p:txBody>
      </p:sp>
    </p:spTree>
    <p:extLst>
      <p:ext uri="{BB962C8B-B14F-4D97-AF65-F5344CB8AC3E}">
        <p14:creationId xmlns:p14="http://schemas.microsoft.com/office/powerpoint/2010/main" val="273266974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30938"/>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Zákony termodynamiky a ekosystém</a:t>
            </a:r>
            <a:r>
              <a:rPr lang="cs-CZ" dirty="0">
                <a:latin typeface="+mn-lt"/>
              </a:rPr>
              <a:t/>
            </a:r>
            <a:br>
              <a:rPr lang="cs-CZ" dirty="0">
                <a:latin typeface="+mn-lt"/>
              </a:rPr>
            </a:br>
            <a:endParaRPr lang="cs-CZ" dirty="0">
              <a:latin typeface="+mn-lt"/>
            </a:endParaRPr>
          </a:p>
        </p:txBody>
      </p:sp>
      <p:sp>
        <p:nvSpPr>
          <p:cNvPr id="3" name="Zástupný symbol pro obsah 2"/>
          <p:cNvSpPr>
            <a:spLocks noGrp="1"/>
          </p:cNvSpPr>
          <p:nvPr>
            <p:ph idx="1"/>
          </p:nvPr>
        </p:nvSpPr>
        <p:spPr>
          <a:xfrm>
            <a:off x="421419" y="1825625"/>
            <a:ext cx="10932381" cy="4351338"/>
          </a:xfrm>
        </p:spPr>
        <p:txBody>
          <a:bodyPr/>
          <a:lstStyle/>
          <a:p>
            <a:pPr marL="0" indent="0" fontAlgn="base">
              <a:buNone/>
            </a:pPr>
            <a:r>
              <a:rPr lang="cs-CZ" dirty="0"/>
              <a:t>Tok energie v ekosystému se řídí prvními dvěma zákony termodynamiky . Tyto dva zákony jsou vysvětleny </a:t>
            </a:r>
            <a:r>
              <a:rPr lang="cs-CZ" dirty="0" smtClean="0"/>
              <a:t>následovně:</a:t>
            </a:r>
            <a:endParaRPr lang="cs-CZ" dirty="0"/>
          </a:p>
          <a:p>
            <a:pPr fontAlgn="base"/>
            <a:r>
              <a:rPr lang="cs-CZ" b="1" dirty="0"/>
              <a:t>První zákon termodynamiky:</a:t>
            </a:r>
            <a:r>
              <a:rPr lang="cs-CZ" dirty="0"/>
              <a:t> Říká, že energii nelze vytvořit ani zničit, ale neustále se mění z jedné formy do druhé. Podobně v ekosystému je hlavním zdrojem energie slunce a tato energie ze slunce se přenáší z jedné úrovně na druhou.</a:t>
            </a:r>
          </a:p>
          <a:p>
            <a:pPr fontAlgn="base"/>
            <a:r>
              <a:rPr lang="cs-CZ" b="1" dirty="0"/>
              <a:t>Druhý zákon termodynamiky:</a:t>
            </a:r>
            <a:r>
              <a:rPr lang="cs-CZ" dirty="0"/>
              <a:t> Uvádí, že když se energie přeměňuje z jedné formy na druhou, </a:t>
            </a:r>
            <a:r>
              <a:rPr lang="cs-CZ" dirty="0" smtClean="0"/>
              <a:t>určitá </a:t>
            </a:r>
            <a:r>
              <a:rPr lang="cs-CZ" dirty="0"/>
              <a:t>její část se ztrácí jako teplo do okolí. Energie na jedné úrovni se tedy nikdy zcela nepřenese na druhou.</a:t>
            </a:r>
          </a:p>
          <a:p>
            <a:endParaRPr lang="cs-CZ" dirty="0"/>
          </a:p>
        </p:txBody>
      </p:sp>
    </p:spTree>
    <p:extLst>
      <p:ext uri="{BB962C8B-B14F-4D97-AF65-F5344CB8AC3E}">
        <p14:creationId xmlns:p14="http://schemas.microsoft.com/office/powerpoint/2010/main" val="28696528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38889"/>
          </a:xfrm>
        </p:spPr>
        <p:txBody>
          <a:bodyPr>
            <a:normAutofit/>
          </a:bodyPr>
          <a:lstStyle/>
          <a:p>
            <a:pPr algn="ctr"/>
            <a:r>
              <a:rPr lang="cs-CZ" sz="4000" dirty="0" smtClean="0">
                <a:latin typeface="+mn-lt"/>
              </a:rPr>
              <a:t>Aplikace termodynamiky na ekosystém</a:t>
            </a:r>
            <a:endParaRPr lang="cs-CZ" sz="4000" dirty="0">
              <a:latin typeface="+mn-lt"/>
            </a:endParaRPr>
          </a:p>
        </p:txBody>
      </p:sp>
      <p:sp>
        <p:nvSpPr>
          <p:cNvPr id="3" name="Zástupný symbol pro obsah 2"/>
          <p:cNvSpPr>
            <a:spLocks noGrp="1"/>
          </p:cNvSpPr>
          <p:nvPr>
            <p:ph idx="1"/>
          </p:nvPr>
        </p:nvSpPr>
        <p:spPr>
          <a:xfrm>
            <a:off x="488343" y="1825625"/>
            <a:ext cx="10515600" cy="4351338"/>
          </a:xfrm>
        </p:spPr>
        <p:txBody>
          <a:bodyPr>
            <a:normAutofit fontScale="85000" lnSpcReduction="10000"/>
          </a:bodyPr>
          <a:lstStyle/>
          <a:p>
            <a:r>
              <a:rPr lang="cs-CZ" b="1" dirty="0"/>
              <a:t>Přenos energie </a:t>
            </a:r>
            <a:r>
              <a:rPr lang="cs-CZ" dirty="0"/>
              <a:t>v ekosystému lze chápat v </a:t>
            </a:r>
            <a:r>
              <a:rPr lang="cs-CZ" b="1" dirty="0"/>
              <a:t>pojmech potravních sítí</a:t>
            </a:r>
            <a:r>
              <a:rPr lang="cs-CZ" dirty="0"/>
              <a:t>. Potravní sítě jsou diagramy, které ukazují, </a:t>
            </a:r>
            <a:r>
              <a:rPr lang="cs-CZ" b="1" dirty="0"/>
              <a:t>kdo </a:t>
            </a:r>
            <a:r>
              <a:rPr lang="cs-CZ" b="1" dirty="0" smtClean="0"/>
              <a:t>koho požírá v </a:t>
            </a:r>
            <a:r>
              <a:rPr lang="cs-CZ" b="1" dirty="0"/>
              <a:t>potravní síti, </a:t>
            </a:r>
            <a:r>
              <a:rPr lang="cs-CZ" dirty="0"/>
              <a:t>nebo </a:t>
            </a:r>
            <a:r>
              <a:rPr lang="cs-CZ" b="1" dirty="0"/>
              <a:t>přenos energie mezi organismy</a:t>
            </a:r>
            <a:r>
              <a:rPr lang="cs-CZ" dirty="0"/>
              <a:t>. </a:t>
            </a:r>
            <a:endParaRPr lang="cs-CZ" dirty="0" smtClean="0"/>
          </a:p>
          <a:p>
            <a:r>
              <a:rPr lang="cs-CZ" dirty="0" smtClean="0"/>
              <a:t>Potravní </a:t>
            </a:r>
            <a:r>
              <a:rPr lang="cs-CZ" dirty="0"/>
              <a:t>sítě se dělí na úrovně nazývané </a:t>
            </a:r>
            <a:r>
              <a:rPr lang="cs-CZ" b="1" dirty="0"/>
              <a:t>trofické úrovně</a:t>
            </a:r>
            <a:r>
              <a:rPr lang="cs-CZ" dirty="0"/>
              <a:t>. Tyto úrovně lze nakreslit jako pyramidu, protože úrovně ve spodní části potravní sítě podporují úrovně v horní části. </a:t>
            </a:r>
            <a:endParaRPr lang="cs-CZ" dirty="0" smtClean="0"/>
          </a:p>
          <a:p>
            <a:r>
              <a:rPr lang="cs-CZ" b="1" dirty="0" smtClean="0"/>
              <a:t>Producenti </a:t>
            </a:r>
            <a:r>
              <a:rPr lang="cs-CZ" b="1" dirty="0"/>
              <a:t>jsou </a:t>
            </a:r>
            <a:r>
              <a:rPr lang="cs-CZ" b="1" dirty="0" smtClean="0"/>
              <a:t>na začátku </a:t>
            </a:r>
            <a:r>
              <a:rPr lang="cs-CZ" b="1" dirty="0"/>
              <a:t>potravního řetězce. Jedná se o organismy, které si vyrábějí vlastní potravu. Producenty jsou obvykle rostliny, ale mohou to být i řasy a dokonce i bakterie. Získávají 100 % své energie ze Slunce. </a:t>
            </a:r>
            <a:endParaRPr lang="cs-CZ" b="1" dirty="0" smtClean="0"/>
          </a:p>
          <a:p>
            <a:r>
              <a:rPr lang="cs-CZ" b="1" dirty="0" smtClean="0"/>
              <a:t>Další </a:t>
            </a:r>
            <a:r>
              <a:rPr lang="cs-CZ" b="1" dirty="0"/>
              <a:t>v potravním řetězci jsou </a:t>
            </a:r>
            <a:r>
              <a:rPr lang="cs-CZ" b="1" dirty="0" smtClean="0"/>
              <a:t>Konzumenti nebo </a:t>
            </a:r>
            <a:r>
              <a:rPr lang="cs-CZ" b="1" dirty="0"/>
              <a:t>organismy, které musí jíst, aby získaly energii. Spotřebitele lze rozdělit na různé typy. </a:t>
            </a:r>
            <a:r>
              <a:rPr lang="cs-CZ" dirty="0"/>
              <a:t>Primární </a:t>
            </a:r>
            <a:r>
              <a:rPr lang="cs-CZ" dirty="0" smtClean="0"/>
              <a:t>konzumenti</a:t>
            </a:r>
            <a:r>
              <a:rPr lang="cs-CZ" b="1" dirty="0"/>
              <a:t> jedí pouze producenty. </a:t>
            </a:r>
            <a:r>
              <a:rPr lang="cs-CZ" dirty="0"/>
              <a:t>Sekundární </a:t>
            </a:r>
            <a:r>
              <a:rPr lang="cs-CZ" dirty="0" smtClean="0"/>
              <a:t>konzumenti</a:t>
            </a:r>
            <a:r>
              <a:rPr lang="cs-CZ" b="1" dirty="0"/>
              <a:t> jedí primární spotřebitele a </a:t>
            </a:r>
            <a:r>
              <a:rPr lang="cs-CZ" dirty="0"/>
              <a:t>terciární spotřebitelé</a:t>
            </a:r>
            <a:r>
              <a:rPr lang="cs-CZ" b="1" dirty="0"/>
              <a:t> jedí sekundární spotřebitele a jsou považováni za masožravce. </a:t>
            </a:r>
            <a:endParaRPr lang="cs-CZ" b="1" dirty="0" smtClean="0"/>
          </a:p>
        </p:txBody>
      </p:sp>
    </p:spTree>
    <p:extLst>
      <p:ext uri="{BB962C8B-B14F-4D97-AF65-F5344CB8AC3E}">
        <p14:creationId xmlns:p14="http://schemas.microsoft.com/office/powerpoint/2010/main" val="38569887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21769"/>
          </a:xfrm>
        </p:spPr>
        <p:txBody>
          <a:bodyPr>
            <a:normAutofit/>
          </a:bodyPr>
          <a:lstStyle/>
          <a:p>
            <a:pPr algn="ctr"/>
            <a:r>
              <a:rPr lang="cs-CZ" sz="4000" dirty="0" smtClean="0">
                <a:latin typeface="+mn-lt"/>
              </a:rPr>
              <a:t>Ekosystém a termodynamika</a:t>
            </a:r>
            <a:endParaRPr lang="cs-CZ" sz="4000" dirty="0">
              <a:latin typeface="+mn-lt"/>
            </a:endParaRPr>
          </a:p>
        </p:txBody>
      </p:sp>
      <p:sp>
        <p:nvSpPr>
          <p:cNvPr id="3" name="Zástupný symbol pro obsah 2"/>
          <p:cNvSpPr>
            <a:spLocks noGrp="1"/>
          </p:cNvSpPr>
          <p:nvPr>
            <p:ph idx="1"/>
          </p:nvPr>
        </p:nvSpPr>
        <p:spPr/>
        <p:txBody>
          <a:bodyPr>
            <a:normAutofit lnSpcReduction="10000"/>
          </a:bodyPr>
          <a:lstStyle/>
          <a:p>
            <a:r>
              <a:rPr lang="cs-CZ" dirty="0"/>
              <a:t>Podle </a:t>
            </a:r>
            <a:r>
              <a:rPr lang="cs-CZ" b="1" dirty="0"/>
              <a:t>zákona zachování energie</a:t>
            </a:r>
            <a:r>
              <a:rPr lang="cs-CZ" dirty="0"/>
              <a:t>, známého také jako </a:t>
            </a:r>
            <a:r>
              <a:rPr lang="cs-CZ" b="1" dirty="0"/>
              <a:t>první zákon termodynamiky, </a:t>
            </a:r>
            <a:r>
              <a:rPr lang="cs-CZ" dirty="0"/>
              <a:t>se energie nikdy nevytváří ani neničí, spíše se </a:t>
            </a:r>
            <a:r>
              <a:rPr lang="cs-CZ" b="1" dirty="0"/>
              <a:t>pouze přeměňuje z jedné formy do druhé. </a:t>
            </a:r>
            <a:endParaRPr lang="cs-CZ" b="1" dirty="0" smtClean="0"/>
          </a:p>
          <a:p>
            <a:r>
              <a:rPr lang="cs-CZ" dirty="0" smtClean="0"/>
              <a:t>Tento </a:t>
            </a:r>
            <a:r>
              <a:rPr lang="cs-CZ" dirty="0"/>
              <a:t>zákon platí i pro ekosystémy a živé organismy. V živých ekosystémech se první zákon termodynamiky projevuje jako </a:t>
            </a:r>
            <a:r>
              <a:rPr lang="cs-CZ" b="1" dirty="0"/>
              <a:t>pravidlo 10 procent</a:t>
            </a:r>
            <a:r>
              <a:rPr lang="cs-CZ" dirty="0"/>
              <a:t>. </a:t>
            </a:r>
            <a:r>
              <a:rPr lang="cs-CZ" dirty="0" smtClean="0"/>
              <a:t> </a:t>
            </a:r>
            <a:r>
              <a:rPr lang="cs-CZ" dirty="0"/>
              <a:t>Pravidlo deseti procent přenosu energie říká, že každá úroveň v ekosystému dává pouze 10 % své energie úrovním nad ní. </a:t>
            </a:r>
            <a:endParaRPr lang="cs-CZ" dirty="0" smtClean="0"/>
          </a:p>
          <a:p>
            <a:r>
              <a:rPr lang="cs-CZ" dirty="0" smtClean="0"/>
              <a:t>Tento </a:t>
            </a:r>
            <a:r>
              <a:rPr lang="cs-CZ" dirty="0"/>
              <a:t>zákon </a:t>
            </a:r>
            <a:r>
              <a:rPr lang="cs-CZ" b="1" dirty="0"/>
              <a:t>vysvětluje velkou část strukturální dynamiky ekosystémů</a:t>
            </a:r>
            <a:r>
              <a:rPr lang="cs-CZ" dirty="0"/>
              <a:t>, včetně toho, proč je více organismů na spodní části ekosystémové pyramidy ve srovnání s horní. Abychom tomu porozuměli dále, podívejme se na strukturu ekosystémové pyramidy.</a:t>
            </a:r>
          </a:p>
        </p:txBody>
      </p:sp>
    </p:spTree>
    <p:extLst>
      <p:ext uri="{BB962C8B-B14F-4D97-AF65-F5344CB8AC3E}">
        <p14:creationId xmlns:p14="http://schemas.microsoft.com/office/powerpoint/2010/main" val="404533362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000" b="1" dirty="0">
                <a:latin typeface="+mn-lt"/>
              </a:rPr>
              <a:t>T</a:t>
            </a:r>
            <a:r>
              <a:rPr lang="cs-CZ" sz="3000" b="1" dirty="0" smtClean="0">
                <a:latin typeface="+mn-lt"/>
              </a:rPr>
              <a:t>abulka </a:t>
            </a:r>
            <a:r>
              <a:rPr lang="cs-CZ" sz="3000" b="1" dirty="0">
                <a:latin typeface="+mn-lt"/>
              </a:rPr>
              <a:t>shrnuje typy organismů, které se mohou vyskytovat v každé trofické úrovni v lesním ekosystému</a:t>
            </a:r>
            <a:r>
              <a:rPr lang="cs-CZ" sz="3000" b="1" dirty="0"/>
              <a:t>.</a:t>
            </a:r>
            <a:endParaRPr lang="cs-CZ" sz="3000" dirty="0"/>
          </a:p>
        </p:txBody>
      </p:sp>
      <p:pic>
        <p:nvPicPr>
          <p:cNvPr id="4" name="Zástupný symbol pro obsah 3"/>
          <p:cNvPicPr>
            <a:picLocks noGrp="1" noChangeAspect="1"/>
          </p:cNvPicPr>
          <p:nvPr>
            <p:ph idx="1"/>
          </p:nvPr>
        </p:nvPicPr>
        <p:blipFill>
          <a:blip r:embed="rId2"/>
          <a:stretch>
            <a:fillRect/>
          </a:stretch>
        </p:blipFill>
        <p:spPr>
          <a:xfrm>
            <a:off x="932183" y="1906326"/>
            <a:ext cx="10112913" cy="2345634"/>
          </a:xfrm>
          <a:prstGeom prst="rect">
            <a:avLst/>
          </a:prstGeom>
        </p:spPr>
      </p:pic>
      <p:sp>
        <p:nvSpPr>
          <p:cNvPr id="5" name="TextovéPole 4"/>
          <p:cNvSpPr txBox="1"/>
          <p:nvPr/>
        </p:nvSpPr>
        <p:spPr>
          <a:xfrm>
            <a:off x="1081380" y="2441051"/>
            <a:ext cx="2012667" cy="369332"/>
          </a:xfrm>
          <a:prstGeom prst="rect">
            <a:avLst/>
          </a:prstGeom>
          <a:solidFill>
            <a:schemeClr val="bg1"/>
          </a:solidFill>
        </p:spPr>
        <p:txBody>
          <a:bodyPr wrap="none" rtlCol="0">
            <a:spAutoFit/>
          </a:bodyPr>
          <a:lstStyle/>
          <a:p>
            <a:r>
              <a:rPr lang="cs-CZ" dirty="0" smtClean="0"/>
              <a:t>Primární producent</a:t>
            </a:r>
            <a:endParaRPr lang="cs-CZ" dirty="0"/>
          </a:p>
        </p:txBody>
      </p:sp>
      <p:sp>
        <p:nvSpPr>
          <p:cNvPr id="6" name="TextovéPole 5"/>
          <p:cNvSpPr txBox="1"/>
          <p:nvPr/>
        </p:nvSpPr>
        <p:spPr>
          <a:xfrm>
            <a:off x="1066803" y="2879696"/>
            <a:ext cx="2169378" cy="369332"/>
          </a:xfrm>
          <a:prstGeom prst="rect">
            <a:avLst/>
          </a:prstGeom>
          <a:solidFill>
            <a:schemeClr val="bg1"/>
          </a:solidFill>
        </p:spPr>
        <p:txBody>
          <a:bodyPr wrap="square" rtlCol="0">
            <a:spAutoFit/>
          </a:bodyPr>
          <a:lstStyle/>
          <a:p>
            <a:r>
              <a:rPr lang="cs-CZ" dirty="0" smtClean="0"/>
              <a:t>Primární konzument</a:t>
            </a:r>
            <a:endParaRPr lang="cs-CZ" dirty="0"/>
          </a:p>
        </p:txBody>
      </p:sp>
      <p:sp>
        <p:nvSpPr>
          <p:cNvPr id="7" name="TextovéPole 6"/>
          <p:cNvSpPr txBox="1"/>
          <p:nvPr/>
        </p:nvSpPr>
        <p:spPr>
          <a:xfrm>
            <a:off x="1084032" y="3326294"/>
            <a:ext cx="2144198" cy="338554"/>
          </a:xfrm>
          <a:prstGeom prst="rect">
            <a:avLst/>
          </a:prstGeom>
          <a:solidFill>
            <a:schemeClr val="bg1"/>
          </a:solidFill>
        </p:spPr>
        <p:txBody>
          <a:bodyPr wrap="square" rtlCol="0">
            <a:spAutoFit/>
          </a:bodyPr>
          <a:lstStyle/>
          <a:p>
            <a:r>
              <a:rPr lang="cs-CZ" sz="1600" dirty="0" smtClean="0"/>
              <a:t>Sekundární konzument</a:t>
            </a:r>
            <a:endParaRPr lang="cs-CZ" sz="1600" dirty="0"/>
          </a:p>
        </p:txBody>
      </p:sp>
      <p:sp>
        <p:nvSpPr>
          <p:cNvPr id="8" name="TextovéPole 7"/>
          <p:cNvSpPr txBox="1"/>
          <p:nvPr/>
        </p:nvSpPr>
        <p:spPr>
          <a:xfrm>
            <a:off x="1068128" y="3747713"/>
            <a:ext cx="2169378" cy="369332"/>
          </a:xfrm>
          <a:prstGeom prst="rect">
            <a:avLst/>
          </a:prstGeom>
          <a:solidFill>
            <a:schemeClr val="bg1"/>
          </a:solidFill>
        </p:spPr>
        <p:txBody>
          <a:bodyPr wrap="square" rtlCol="0">
            <a:spAutoFit/>
          </a:bodyPr>
          <a:lstStyle/>
          <a:p>
            <a:r>
              <a:rPr lang="cs-CZ" dirty="0" smtClean="0"/>
              <a:t>Terciální konzument</a:t>
            </a:r>
            <a:endParaRPr lang="cs-CZ" dirty="0"/>
          </a:p>
        </p:txBody>
      </p:sp>
    </p:spTree>
    <p:extLst>
      <p:ext uri="{BB962C8B-B14F-4D97-AF65-F5344CB8AC3E}">
        <p14:creationId xmlns:p14="http://schemas.microsoft.com/office/powerpoint/2010/main" val="29111860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23829" y="453318"/>
            <a:ext cx="4906108" cy="369521"/>
          </a:xfrm>
        </p:spPr>
        <p:txBody>
          <a:bodyPr>
            <a:noAutofit/>
          </a:bodyPr>
          <a:lstStyle/>
          <a:p>
            <a:pPr algn="ctr"/>
            <a:r>
              <a:rPr lang="cs-CZ" sz="3200" b="1" dirty="0" smtClean="0"/>
              <a:t>Základní termodynamika ekosystému </a:t>
            </a:r>
            <a:endParaRPr lang="cs-CZ" sz="32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330936" y="1540762"/>
            <a:ext cx="5457866" cy="4872864"/>
          </a:xfrm>
        </p:spPr>
      </p:pic>
      <p:pic>
        <p:nvPicPr>
          <p:cNvPr id="5" name="Obrázek 4"/>
          <p:cNvPicPr>
            <a:picLocks noChangeAspect="1"/>
          </p:cNvPicPr>
          <p:nvPr/>
        </p:nvPicPr>
        <p:blipFill>
          <a:blip r:embed="rId3"/>
          <a:stretch>
            <a:fillRect/>
          </a:stretch>
        </p:blipFill>
        <p:spPr>
          <a:xfrm>
            <a:off x="1096878" y="1327868"/>
            <a:ext cx="4278384" cy="5378259"/>
          </a:xfrm>
          <a:prstGeom prst="rect">
            <a:avLst/>
          </a:prstGeom>
        </p:spPr>
      </p:pic>
      <p:sp>
        <p:nvSpPr>
          <p:cNvPr id="6" name="TextovéPole 5"/>
          <p:cNvSpPr txBox="1"/>
          <p:nvPr/>
        </p:nvSpPr>
        <p:spPr>
          <a:xfrm>
            <a:off x="55659" y="99470"/>
            <a:ext cx="6253121" cy="1077218"/>
          </a:xfrm>
          <a:prstGeom prst="rect">
            <a:avLst/>
          </a:prstGeom>
          <a:noFill/>
        </p:spPr>
        <p:txBody>
          <a:bodyPr wrap="square" rtlCol="0">
            <a:spAutoFit/>
          </a:bodyPr>
          <a:lstStyle/>
          <a:p>
            <a:pPr algn="ctr"/>
            <a:r>
              <a:rPr lang="cs-CZ" sz="3200" b="1" dirty="0" smtClean="0">
                <a:latin typeface="+mj-lt"/>
              </a:rPr>
              <a:t>Tok energie a živin </a:t>
            </a:r>
          </a:p>
          <a:p>
            <a:pPr algn="ctr"/>
            <a:r>
              <a:rPr lang="cs-CZ" sz="3200" b="1" dirty="0" smtClean="0">
                <a:latin typeface="+mj-lt"/>
              </a:rPr>
              <a:t>ekosystémem</a:t>
            </a:r>
            <a:endParaRPr lang="cs-CZ" sz="3200" b="1" dirty="0">
              <a:latin typeface="+mj-lt"/>
            </a:endParaRPr>
          </a:p>
        </p:txBody>
      </p:sp>
    </p:spTree>
    <p:extLst>
      <p:ext uri="{BB962C8B-B14F-4D97-AF65-F5344CB8AC3E}">
        <p14:creationId xmlns:p14="http://schemas.microsoft.com/office/powerpoint/2010/main" val="2557087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1"/>
            <a:ext cx="10515600" cy="716252"/>
          </a:xfrm>
        </p:spPr>
        <p:txBody>
          <a:bodyPr>
            <a:normAutofit/>
          </a:bodyPr>
          <a:lstStyle/>
          <a:p>
            <a:pPr algn="ctr"/>
            <a:r>
              <a:rPr lang="cs-CZ" sz="3600" b="1" dirty="0" smtClean="0"/>
              <a:t>Trofická struktura ES - potravní </a:t>
            </a:r>
            <a:r>
              <a:rPr lang="cs-CZ" sz="3600" b="1" dirty="0"/>
              <a:t>řetězec</a:t>
            </a:r>
          </a:p>
        </p:txBody>
      </p:sp>
      <p:pic>
        <p:nvPicPr>
          <p:cNvPr id="4" name="Picture 2" descr="Potravní řetězce a vztahy – Procvičování online – Umíme fak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343" y="1170829"/>
            <a:ext cx="11457458" cy="505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7356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68050"/>
          </a:xfrm>
        </p:spPr>
        <p:txBody>
          <a:bodyPr>
            <a:normAutofit fontScale="90000"/>
          </a:bodyPr>
          <a:lstStyle/>
          <a:p>
            <a:pPr algn="ctr"/>
            <a:r>
              <a:rPr lang="pl-PL" sz="4000" dirty="0" smtClean="0">
                <a:latin typeface="+mn-lt"/>
              </a:rPr>
              <a:t/>
            </a:r>
            <a:br>
              <a:rPr lang="pl-PL" sz="4000" dirty="0" smtClean="0">
                <a:latin typeface="+mn-lt"/>
              </a:rPr>
            </a:br>
            <a:r>
              <a:rPr lang="pl-PL" b="1" dirty="0" smtClean="0"/>
              <a:t>Co </a:t>
            </a:r>
            <a:r>
              <a:rPr lang="pl-PL" b="1" dirty="0"/>
              <a:t>je tok energie ekosystému?</a:t>
            </a:r>
            <a:br>
              <a:rPr lang="pl-PL" b="1" dirty="0"/>
            </a:br>
            <a:endParaRPr lang="cs-CZ" b="1" dirty="0"/>
          </a:p>
        </p:txBody>
      </p:sp>
      <p:sp>
        <p:nvSpPr>
          <p:cNvPr id="3" name="Zástupný symbol pro obsah 2"/>
          <p:cNvSpPr>
            <a:spLocks noGrp="1"/>
          </p:cNvSpPr>
          <p:nvPr>
            <p:ph idx="1"/>
          </p:nvPr>
        </p:nvSpPr>
        <p:spPr>
          <a:xfrm>
            <a:off x="838200" y="1547333"/>
            <a:ext cx="10515600" cy="1394653"/>
          </a:xfrm>
        </p:spPr>
        <p:txBody>
          <a:bodyPr/>
          <a:lstStyle/>
          <a:p>
            <a:pPr marL="0" indent="0">
              <a:buNone/>
            </a:pPr>
            <a:r>
              <a:rPr lang="cs-CZ" i="1" dirty="0" smtClean="0"/>
              <a:t>„Tok </a:t>
            </a:r>
            <a:r>
              <a:rPr lang="cs-CZ" i="1" dirty="0"/>
              <a:t>energie v ekosystému je definován jako pohyb nebo přenos energie z jedné trofické úrovně do druhé v ekosystému. Energie, která je předána, je ve formě chemické </a:t>
            </a:r>
            <a:r>
              <a:rPr lang="cs-CZ" i="1" dirty="0" smtClean="0"/>
              <a:t>energie“.</a:t>
            </a:r>
            <a:endParaRPr lang="cs-CZ" dirty="0"/>
          </a:p>
        </p:txBody>
      </p:sp>
      <p:sp>
        <p:nvSpPr>
          <p:cNvPr id="5" name="Obdélník 4"/>
          <p:cNvSpPr/>
          <p:nvPr/>
        </p:nvSpPr>
        <p:spPr>
          <a:xfrm>
            <a:off x="500932" y="3410578"/>
            <a:ext cx="10503673" cy="2677656"/>
          </a:xfrm>
          <a:prstGeom prst="rect">
            <a:avLst/>
          </a:prstGeom>
        </p:spPr>
        <p:txBody>
          <a:bodyPr wrap="square">
            <a:spAutoFit/>
          </a:bodyPr>
          <a:lstStyle/>
          <a:p>
            <a:r>
              <a:rPr lang="cs-CZ" sz="2400" b="1" i="0" dirty="0" smtClean="0">
                <a:solidFill>
                  <a:srgbClr val="273239"/>
                </a:solidFill>
                <a:effectLst/>
                <a:latin typeface="Nunito"/>
              </a:rPr>
              <a:t>Tok energie </a:t>
            </a:r>
            <a:r>
              <a:rPr lang="cs-CZ" sz="2400" b="0" i="0" dirty="0" smtClean="0">
                <a:solidFill>
                  <a:srgbClr val="273239"/>
                </a:solidFill>
                <a:effectLst/>
                <a:latin typeface="Nunito"/>
              </a:rPr>
              <a:t>je fenomén, který je zodpovědný za </a:t>
            </a:r>
            <a:r>
              <a:rPr lang="cs-CZ" sz="2400" b="1" i="0" dirty="0" smtClean="0">
                <a:solidFill>
                  <a:srgbClr val="273239"/>
                </a:solidFill>
                <a:effectLst/>
                <a:latin typeface="Nunito"/>
              </a:rPr>
              <a:t>udržení života </a:t>
            </a:r>
            <a:r>
              <a:rPr lang="cs-CZ" sz="2400" b="0" i="0" dirty="0" smtClean="0">
                <a:solidFill>
                  <a:srgbClr val="273239"/>
                </a:solidFill>
                <a:effectLst/>
                <a:latin typeface="Nunito"/>
              </a:rPr>
              <a:t>na </a:t>
            </a:r>
            <a:r>
              <a:rPr lang="cs-CZ" sz="2400" dirty="0" smtClean="0">
                <a:solidFill>
                  <a:srgbClr val="273239"/>
                </a:solidFill>
                <a:latin typeface="Nunito"/>
              </a:rPr>
              <a:t>Zemi.</a:t>
            </a:r>
            <a:r>
              <a:rPr lang="cs-CZ" sz="2400" b="0" i="0" dirty="0" smtClean="0">
                <a:solidFill>
                  <a:srgbClr val="273239"/>
                </a:solidFill>
                <a:effectLst/>
                <a:latin typeface="Nunito"/>
              </a:rPr>
              <a:t> Všechny biotické složky v </a:t>
            </a:r>
            <a:r>
              <a:rPr lang="cs-CZ" sz="2400" dirty="0" smtClean="0">
                <a:solidFill>
                  <a:srgbClr val="273239"/>
                </a:solidFill>
                <a:latin typeface="Nunito"/>
              </a:rPr>
              <a:t>každém</a:t>
            </a:r>
            <a:r>
              <a:rPr lang="cs-CZ" sz="2400" b="0" i="0" dirty="0" smtClean="0">
                <a:solidFill>
                  <a:srgbClr val="273239"/>
                </a:solidFill>
                <a:effectLst/>
                <a:latin typeface="Nunito"/>
              </a:rPr>
              <a:t> ekosystému </a:t>
            </a:r>
            <a:r>
              <a:rPr lang="cs-CZ" sz="2400" b="1" i="0" dirty="0" smtClean="0">
                <a:solidFill>
                  <a:srgbClr val="273239"/>
                </a:solidFill>
                <a:effectLst/>
                <a:latin typeface="Nunito"/>
              </a:rPr>
              <a:t>potřebují ke svému přežití energii.</a:t>
            </a:r>
            <a:r>
              <a:rPr lang="cs-CZ" sz="2400" b="0" i="0" dirty="0" smtClean="0">
                <a:solidFill>
                  <a:srgbClr val="273239"/>
                </a:solidFill>
                <a:effectLst/>
                <a:latin typeface="Nunito"/>
              </a:rPr>
              <a:t> Pokud je tok energie v ekosystému narušen, vede to k ekologické nerovnováze. </a:t>
            </a:r>
          </a:p>
          <a:p>
            <a:endParaRPr lang="cs-CZ" sz="2400" b="0" i="0" dirty="0" smtClean="0">
              <a:solidFill>
                <a:srgbClr val="273239"/>
              </a:solidFill>
              <a:effectLst/>
              <a:latin typeface="Nunito"/>
            </a:endParaRPr>
          </a:p>
          <a:p>
            <a:r>
              <a:rPr lang="cs-CZ" sz="2400" b="0" i="0" dirty="0" smtClean="0">
                <a:solidFill>
                  <a:srgbClr val="273239"/>
                </a:solidFill>
                <a:effectLst/>
                <a:latin typeface="Nunito"/>
              </a:rPr>
              <a:t>K tomuto tolik </a:t>
            </a:r>
            <a:r>
              <a:rPr lang="cs-CZ" sz="2400" b="1" i="0" dirty="0" smtClean="0">
                <a:solidFill>
                  <a:srgbClr val="273239"/>
                </a:solidFill>
                <a:effectLst/>
                <a:latin typeface="Nunito"/>
              </a:rPr>
              <a:t>potřebnému energetickému </a:t>
            </a:r>
            <a:r>
              <a:rPr lang="cs-CZ" sz="2400" b="0" i="0" dirty="0" smtClean="0">
                <a:solidFill>
                  <a:srgbClr val="273239"/>
                </a:solidFill>
                <a:effectLst/>
                <a:latin typeface="Nunito"/>
              </a:rPr>
              <a:t>toku dochází na Zemi prostřednictvím </a:t>
            </a:r>
            <a:r>
              <a:rPr lang="cs-CZ" sz="2400" b="1" i="0" dirty="0" smtClean="0">
                <a:effectLst/>
                <a:latin typeface="Nunito"/>
              </a:rPr>
              <a:t>biogeochemických cyklů</a:t>
            </a:r>
            <a:r>
              <a:rPr lang="cs-CZ" sz="2400" b="0" i="0" dirty="0" smtClean="0">
                <a:solidFill>
                  <a:srgbClr val="273239"/>
                </a:solidFill>
                <a:effectLst/>
                <a:latin typeface="Nunito"/>
              </a:rPr>
              <a:t>.(viz. přednáška o Biosféře).</a:t>
            </a:r>
            <a:endParaRPr lang="cs-CZ" sz="2400" dirty="0"/>
          </a:p>
        </p:txBody>
      </p:sp>
    </p:spTree>
    <p:extLst>
      <p:ext uri="{BB962C8B-B14F-4D97-AF65-F5344CB8AC3E}">
        <p14:creationId xmlns:p14="http://schemas.microsoft.com/office/powerpoint/2010/main" val="10266971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cs-CZ" b="1" dirty="0"/>
              <a:t>Diagram energetického toku ekosystému</a:t>
            </a:r>
          </a:p>
        </p:txBody>
      </p:sp>
      <p:pic>
        <p:nvPicPr>
          <p:cNvPr id="17410" name="Picture 2" descr="Světelný bo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9747" y="1825625"/>
            <a:ext cx="827250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7244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4988" y="349221"/>
            <a:ext cx="9946419" cy="1325563"/>
          </a:xfrm>
        </p:spPr>
        <p:txBody>
          <a:bodyPr>
            <a:normAutofit fontScale="90000"/>
          </a:bodyPr>
          <a:lstStyle/>
          <a:p>
            <a:pPr algn="ctr"/>
            <a:r>
              <a:rPr lang="cs-CZ" dirty="0" smtClean="0">
                <a:latin typeface="+mn-lt"/>
              </a:rPr>
              <a:t/>
            </a:r>
            <a:br>
              <a:rPr lang="cs-CZ" dirty="0" smtClean="0">
                <a:latin typeface="+mn-lt"/>
              </a:rPr>
            </a:br>
            <a:r>
              <a:rPr lang="cs-CZ" b="1" dirty="0" smtClean="0"/>
              <a:t>Jaký </a:t>
            </a:r>
            <a:r>
              <a:rPr lang="cs-CZ" b="1" dirty="0"/>
              <a:t>je směr energetického toku </a:t>
            </a:r>
            <a:r>
              <a:rPr lang="cs-CZ" b="1" dirty="0" smtClean="0"/>
              <a:t>energie</a:t>
            </a:r>
            <a:br>
              <a:rPr lang="cs-CZ" b="1" dirty="0" smtClean="0"/>
            </a:br>
            <a:r>
              <a:rPr lang="cs-CZ" b="1" dirty="0" smtClean="0"/>
              <a:t> </a:t>
            </a:r>
            <a:r>
              <a:rPr lang="cs-CZ" b="1" dirty="0"/>
              <a:t>v ekosystému?</a:t>
            </a:r>
            <a:br>
              <a:rPr lang="cs-CZ" b="1" dirty="0"/>
            </a:br>
            <a:endParaRPr lang="cs-CZ" b="1" dirty="0"/>
          </a:p>
        </p:txBody>
      </p:sp>
      <p:sp>
        <p:nvSpPr>
          <p:cNvPr id="3" name="Zástupný symbol pro obsah 2"/>
          <p:cNvSpPr>
            <a:spLocks noGrp="1"/>
          </p:cNvSpPr>
          <p:nvPr>
            <p:ph idx="1"/>
          </p:nvPr>
        </p:nvSpPr>
        <p:spPr>
          <a:xfrm>
            <a:off x="437322" y="1825625"/>
            <a:ext cx="10916478" cy="4606980"/>
          </a:xfrm>
        </p:spPr>
        <p:txBody>
          <a:bodyPr>
            <a:normAutofit/>
          </a:bodyPr>
          <a:lstStyle/>
          <a:p>
            <a:pPr fontAlgn="base"/>
            <a:r>
              <a:rPr lang="cs-CZ" b="1" dirty="0"/>
              <a:t>Směr toku energie v ekosystému je </a:t>
            </a:r>
            <a:r>
              <a:rPr lang="cs-CZ" b="1" dirty="0" smtClean="0"/>
              <a:t>jednosměrný</a:t>
            </a:r>
            <a:r>
              <a:rPr lang="cs-CZ" dirty="0"/>
              <a:t> </a:t>
            </a:r>
            <a:r>
              <a:rPr lang="cs-CZ" dirty="0" smtClean="0"/>
              <a:t>!                              Proudí </a:t>
            </a:r>
            <a:r>
              <a:rPr lang="cs-CZ" dirty="0"/>
              <a:t>z primárního zdroje energie, tj. </a:t>
            </a:r>
            <a:r>
              <a:rPr lang="cs-CZ" b="1" dirty="0"/>
              <a:t>sluneční světelné energie </a:t>
            </a:r>
            <a:r>
              <a:rPr lang="cs-CZ" dirty="0"/>
              <a:t>k producentům </a:t>
            </a:r>
            <a:r>
              <a:rPr lang="cs-CZ" dirty="0" smtClean="0"/>
              <a:t>neboli</a:t>
            </a:r>
            <a:r>
              <a:rPr lang="cs-CZ" dirty="0"/>
              <a:t> </a:t>
            </a:r>
            <a:r>
              <a:rPr lang="cs-CZ" b="1" dirty="0" err="1" smtClean="0"/>
              <a:t>autotrofům</a:t>
            </a:r>
            <a:r>
              <a:rPr lang="cs-CZ" dirty="0" smtClean="0"/>
              <a:t>, kteří ji </a:t>
            </a:r>
            <a:r>
              <a:rPr lang="cs-CZ" dirty="0"/>
              <a:t>pak </a:t>
            </a:r>
            <a:r>
              <a:rPr lang="cs-CZ" dirty="0" smtClean="0"/>
              <a:t>jako vytvořenou biomasu přenášejí </a:t>
            </a:r>
            <a:r>
              <a:rPr lang="cs-CZ" dirty="0"/>
              <a:t>ke k</a:t>
            </a:r>
            <a:r>
              <a:rPr lang="cs-CZ" dirty="0" smtClean="0"/>
              <a:t>onzumentům.  </a:t>
            </a:r>
          </a:p>
          <a:p>
            <a:pPr fontAlgn="base"/>
            <a:r>
              <a:rPr lang="cs-CZ" dirty="0" smtClean="0"/>
              <a:t>Primární producent využívá </a:t>
            </a:r>
            <a:r>
              <a:rPr lang="cs-CZ" dirty="0"/>
              <a:t>sluneční energii k výrobě </a:t>
            </a:r>
            <a:r>
              <a:rPr lang="cs-CZ" dirty="0" smtClean="0"/>
              <a:t>organické hmoty - biomasy, která pak protéká </a:t>
            </a:r>
            <a:r>
              <a:rPr lang="cs-CZ" dirty="0"/>
              <a:t>řadou trofických úrovní. </a:t>
            </a:r>
            <a:r>
              <a:rPr lang="cs-CZ" b="1" dirty="0"/>
              <a:t>Každá trofická úroveň zachycuje část této energie pro své metabolické potřeby, zatímco zbytek je předán další úrovni. </a:t>
            </a:r>
            <a:endParaRPr lang="cs-CZ" b="1" dirty="0" smtClean="0"/>
          </a:p>
          <a:p>
            <a:pPr fontAlgn="base"/>
            <a:r>
              <a:rPr lang="cs-CZ" dirty="0" smtClean="0"/>
              <a:t>Tok </a:t>
            </a:r>
            <a:r>
              <a:rPr lang="cs-CZ" dirty="0"/>
              <a:t>energie </a:t>
            </a:r>
            <a:r>
              <a:rPr lang="cs-CZ" dirty="0" smtClean="0"/>
              <a:t>ekosystémem sleduje </a:t>
            </a:r>
            <a:r>
              <a:rPr lang="cs-CZ" dirty="0"/>
              <a:t>následující </a:t>
            </a:r>
            <a:r>
              <a:rPr lang="cs-CZ" dirty="0" smtClean="0"/>
              <a:t>dráhu:</a:t>
            </a:r>
            <a:r>
              <a:rPr lang="cs-CZ" dirty="0"/>
              <a:t> </a:t>
            </a:r>
            <a:r>
              <a:rPr lang="cs-CZ" dirty="0" smtClean="0"/>
              <a:t>                           </a:t>
            </a:r>
            <a:r>
              <a:rPr lang="cs-CZ" b="1" dirty="0" smtClean="0"/>
              <a:t>Solární </a:t>
            </a:r>
            <a:r>
              <a:rPr lang="cs-CZ" b="1" dirty="0"/>
              <a:t>energie –&gt; Producent (</a:t>
            </a:r>
            <a:r>
              <a:rPr lang="cs-CZ" b="1" dirty="0" err="1" smtClean="0"/>
              <a:t>autotrof</a:t>
            </a:r>
            <a:r>
              <a:rPr lang="cs-CZ" b="1" dirty="0" smtClean="0"/>
              <a:t>) </a:t>
            </a:r>
            <a:r>
              <a:rPr lang="cs-CZ" b="1" dirty="0"/>
              <a:t>–&gt; </a:t>
            </a:r>
            <a:r>
              <a:rPr lang="cs-CZ" b="1" dirty="0" smtClean="0"/>
              <a:t>1.Konzument </a:t>
            </a:r>
            <a:r>
              <a:rPr lang="cs-CZ" b="1" dirty="0"/>
              <a:t>(býložravci) –&gt; </a:t>
            </a:r>
            <a:r>
              <a:rPr lang="cs-CZ" b="1" dirty="0" smtClean="0"/>
              <a:t>2.Konzument </a:t>
            </a:r>
            <a:r>
              <a:rPr lang="cs-CZ" b="1" dirty="0"/>
              <a:t>(masožravci) –&gt; </a:t>
            </a:r>
            <a:r>
              <a:rPr lang="cs-CZ" b="1" dirty="0" smtClean="0"/>
              <a:t>3.Konzument </a:t>
            </a:r>
            <a:r>
              <a:rPr lang="cs-CZ" b="1" dirty="0"/>
              <a:t>(vyšší počet masožravců)</a:t>
            </a:r>
          </a:p>
          <a:p>
            <a:endParaRPr lang="cs-CZ" dirty="0"/>
          </a:p>
        </p:txBody>
      </p:sp>
    </p:spTree>
    <p:extLst>
      <p:ext uri="{BB962C8B-B14F-4D97-AF65-F5344CB8AC3E}">
        <p14:creationId xmlns:p14="http://schemas.microsoft.com/office/powerpoint/2010/main" val="23205272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nb-NO" sz="4000" b="1" dirty="0"/>
              <a:t>Tok energie a koloběh živin</a:t>
            </a:r>
            <a:br>
              <a:rPr lang="nb-NO" sz="4000" b="1" dirty="0"/>
            </a:br>
            <a:endParaRPr lang="cs-CZ" sz="4000" b="1" dirty="0"/>
          </a:p>
        </p:txBody>
      </p:sp>
      <p:sp>
        <p:nvSpPr>
          <p:cNvPr id="3" name="Zástupný symbol pro obsah 2"/>
          <p:cNvSpPr>
            <a:spLocks noGrp="1"/>
          </p:cNvSpPr>
          <p:nvPr>
            <p:ph idx="1"/>
          </p:nvPr>
        </p:nvSpPr>
        <p:spPr>
          <a:xfrm>
            <a:off x="838200" y="1602989"/>
            <a:ext cx="10515600" cy="4351338"/>
          </a:xfrm>
        </p:spPr>
        <p:txBody>
          <a:bodyPr/>
          <a:lstStyle/>
          <a:p>
            <a:r>
              <a:rPr lang="cs-CZ" dirty="0" smtClean="0"/>
              <a:t>Tok </a:t>
            </a:r>
            <a:r>
              <a:rPr lang="cs-CZ" dirty="0"/>
              <a:t>energie, který se týká jak </a:t>
            </a:r>
            <a:r>
              <a:rPr lang="cs-CZ" b="1" dirty="0"/>
              <a:t>potravního řetězce, tak potravní sítě</a:t>
            </a:r>
            <a:r>
              <a:rPr lang="cs-CZ" dirty="0"/>
              <a:t> , lze popsat jako pohyb energie z jedné trofické úrovně na druhou</a:t>
            </a:r>
            <a:r>
              <a:rPr lang="cs-CZ" dirty="0" smtClean="0"/>
              <a:t>. Sluneční záření je považováno </a:t>
            </a:r>
            <a:r>
              <a:rPr lang="cs-CZ" dirty="0"/>
              <a:t>za nejlepší možný zdroj energie. </a:t>
            </a:r>
            <a:endParaRPr lang="cs-CZ" dirty="0" smtClean="0"/>
          </a:p>
          <a:p>
            <a:endParaRPr lang="cs-CZ" dirty="0"/>
          </a:p>
          <a:p>
            <a:r>
              <a:rPr lang="cs-CZ" dirty="0" smtClean="0"/>
              <a:t>Transport </a:t>
            </a:r>
            <a:r>
              <a:rPr lang="cs-CZ" dirty="0"/>
              <a:t>živin z fyzického prostředí do živých organismů a zpět do prostředí je známý jako „ </a:t>
            </a:r>
            <a:r>
              <a:rPr lang="cs-CZ" b="1" dirty="0"/>
              <a:t>cyklování živin</a:t>
            </a:r>
            <a:r>
              <a:rPr lang="cs-CZ" dirty="0"/>
              <a:t> “ a je to cyklický proces. Tam, kde jsou živiny recyklovány, dále přeměněny na různé formy a poté znovu použity na Zemi. </a:t>
            </a:r>
          </a:p>
        </p:txBody>
      </p:sp>
    </p:spTree>
    <p:extLst>
      <p:ext uri="{BB962C8B-B14F-4D97-AF65-F5344CB8AC3E}">
        <p14:creationId xmlns:p14="http://schemas.microsoft.com/office/powerpoint/2010/main" val="9262880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Energetický tok ekosystému</a:t>
            </a:r>
            <a:br>
              <a:rPr lang="cs-CZ" sz="4000" b="1" dirty="0"/>
            </a:br>
            <a:endParaRPr lang="cs-CZ" sz="4000" b="1" dirty="0"/>
          </a:p>
        </p:txBody>
      </p:sp>
      <p:sp>
        <p:nvSpPr>
          <p:cNvPr id="3" name="Zástupný symbol pro obsah 2"/>
          <p:cNvSpPr>
            <a:spLocks noGrp="1"/>
          </p:cNvSpPr>
          <p:nvPr>
            <p:ph idx="1"/>
          </p:nvPr>
        </p:nvSpPr>
        <p:spPr>
          <a:xfrm>
            <a:off x="838200" y="1634794"/>
            <a:ext cx="10515600" cy="2627105"/>
          </a:xfrm>
        </p:spPr>
        <p:txBody>
          <a:bodyPr>
            <a:normAutofit fontScale="92500"/>
          </a:bodyPr>
          <a:lstStyle/>
          <a:p>
            <a:r>
              <a:rPr lang="cs-CZ" dirty="0"/>
              <a:t>Energetický </a:t>
            </a:r>
            <a:r>
              <a:rPr lang="cs-CZ" b="1" dirty="0"/>
              <a:t>tok ekosystému</a:t>
            </a:r>
            <a:r>
              <a:rPr lang="cs-CZ" dirty="0"/>
              <a:t> znamená cestu, kterou energie potřebuje k přesunu z jednoho organismu do druhého v ekosystému. Tok energie v ekosystému je základním konceptem ekologických studií. </a:t>
            </a:r>
            <a:endParaRPr lang="cs-CZ" dirty="0" smtClean="0"/>
          </a:p>
          <a:p>
            <a:pPr marL="0" indent="0">
              <a:buNone/>
            </a:pPr>
            <a:endParaRPr lang="cs-CZ" dirty="0" smtClean="0"/>
          </a:p>
          <a:p>
            <a:r>
              <a:rPr lang="cs-CZ" dirty="0" smtClean="0"/>
              <a:t>Směr </a:t>
            </a:r>
            <a:r>
              <a:rPr lang="cs-CZ" dirty="0"/>
              <a:t>toku energie v ekosystému je </a:t>
            </a:r>
            <a:r>
              <a:rPr lang="cs-CZ" dirty="0" smtClean="0"/>
              <a:t>vždy </a:t>
            </a:r>
            <a:r>
              <a:rPr lang="cs-CZ" b="1" dirty="0" smtClean="0"/>
              <a:t>jednosměrný</a:t>
            </a:r>
            <a:r>
              <a:rPr lang="cs-CZ" dirty="0"/>
              <a:t> a je typicky ve formě potravinové energie, která proudí z jedné trofické úrovně do druhé. </a:t>
            </a:r>
            <a:endParaRPr lang="cs-CZ" dirty="0" smtClean="0"/>
          </a:p>
        </p:txBody>
      </p:sp>
      <p:sp>
        <p:nvSpPr>
          <p:cNvPr id="4" name="Obdélník 3"/>
          <p:cNvSpPr/>
          <p:nvPr/>
        </p:nvSpPr>
        <p:spPr>
          <a:xfrm>
            <a:off x="535385" y="4684817"/>
            <a:ext cx="10047799" cy="1384995"/>
          </a:xfrm>
          <a:prstGeom prst="rect">
            <a:avLst/>
          </a:prstGeom>
        </p:spPr>
        <p:txBody>
          <a:bodyPr wrap="square">
            <a:spAutoFit/>
          </a:bodyPr>
          <a:lstStyle/>
          <a:p>
            <a:pPr marL="457200" indent="-457200">
              <a:buFont typeface="Arial" panose="020B0604020202020204" pitchFamily="34" charset="0"/>
              <a:buChar char="•"/>
            </a:pPr>
            <a:r>
              <a:rPr lang="cs-CZ" sz="2800" dirty="0"/>
              <a:t>Ekosystém obsahuje </a:t>
            </a:r>
            <a:r>
              <a:rPr lang="cs-CZ" sz="2800" b="1" dirty="0"/>
              <a:t>různé úrovně nazývané trofické úrovně</a:t>
            </a:r>
            <a:r>
              <a:rPr lang="cs-CZ" sz="2800" dirty="0"/>
              <a:t>. Existuje tok energie z jedné trofické úrovně na druhou, která udržuje ekosystém. </a:t>
            </a:r>
          </a:p>
        </p:txBody>
      </p:sp>
    </p:spTree>
    <p:extLst>
      <p:ext uri="{BB962C8B-B14F-4D97-AF65-F5344CB8AC3E}">
        <p14:creationId xmlns:p14="http://schemas.microsoft.com/office/powerpoint/2010/main" val="1275635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Trofické úrovně</a:t>
            </a:r>
            <a:br>
              <a:rPr lang="cs-CZ" sz="4000" b="1" dirty="0"/>
            </a:br>
            <a:endParaRPr lang="cs-CZ" sz="4000" dirty="0"/>
          </a:p>
        </p:txBody>
      </p:sp>
      <p:sp>
        <p:nvSpPr>
          <p:cNvPr id="3" name="Zástupný symbol pro obsah 2"/>
          <p:cNvSpPr>
            <a:spLocks noGrp="1"/>
          </p:cNvSpPr>
          <p:nvPr>
            <p:ph idx="1"/>
          </p:nvPr>
        </p:nvSpPr>
        <p:spPr/>
        <p:txBody>
          <a:bodyPr>
            <a:normAutofit fontScale="92500"/>
          </a:bodyPr>
          <a:lstStyle/>
          <a:p>
            <a:pPr marL="0" indent="0" fontAlgn="base">
              <a:buNone/>
            </a:pPr>
            <a:r>
              <a:rPr lang="cs-CZ" dirty="0"/>
              <a:t>Ekosystém je rozdělen do různých úrovní nazývaných trofické úrovně. Různé trofické úrovně jsou následující:</a:t>
            </a:r>
          </a:p>
          <a:p>
            <a:pPr fontAlgn="base"/>
            <a:r>
              <a:rPr lang="cs-CZ" b="1" dirty="0"/>
              <a:t>První trofická úroveň:</a:t>
            </a:r>
            <a:r>
              <a:rPr lang="cs-CZ" dirty="0"/>
              <a:t> Tato úroveň je obsazena </a:t>
            </a:r>
            <a:r>
              <a:rPr lang="cs-CZ" b="1" dirty="0"/>
              <a:t>producenty ,</a:t>
            </a:r>
            <a:r>
              <a:rPr lang="cs-CZ" dirty="0"/>
              <a:t> kteří zahrnují </a:t>
            </a:r>
            <a:r>
              <a:rPr lang="cs-CZ" b="1" dirty="0"/>
              <a:t>rostliny.</a:t>
            </a:r>
          </a:p>
          <a:p>
            <a:pPr fontAlgn="base"/>
            <a:r>
              <a:rPr lang="cs-CZ" b="1" dirty="0"/>
              <a:t>Druhá trofická úroveň:</a:t>
            </a:r>
            <a:r>
              <a:rPr lang="cs-CZ" dirty="0"/>
              <a:t> Je obsazena </a:t>
            </a:r>
            <a:r>
              <a:rPr lang="cs-CZ" b="1" dirty="0" smtClean="0"/>
              <a:t>primárními konzumenty</a:t>
            </a:r>
            <a:r>
              <a:rPr lang="cs-CZ" dirty="0" smtClean="0"/>
              <a:t>, </a:t>
            </a:r>
            <a:r>
              <a:rPr lang="cs-CZ" dirty="0"/>
              <a:t>kteří konzumují rostliny. Například </a:t>
            </a:r>
            <a:r>
              <a:rPr lang="cs-CZ" b="1" dirty="0"/>
              <a:t>býložravci</a:t>
            </a:r>
            <a:r>
              <a:rPr lang="cs-CZ" dirty="0"/>
              <a:t>, jako jsou krávy, kozy atd.</a:t>
            </a:r>
          </a:p>
          <a:p>
            <a:pPr fontAlgn="base"/>
            <a:r>
              <a:rPr lang="cs-CZ" b="1" dirty="0"/>
              <a:t>Třetí trofická úroveň:</a:t>
            </a:r>
            <a:r>
              <a:rPr lang="cs-CZ" dirty="0"/>
              <a:t> Tato úroveň je obsazena </a:t>
            </a:r>
            <a:r>
              <a:rPr lang="cs-CZ" b="1" dirty="0"/>
              <a:t>primárními masožravci nebo sekundárními konzumenty</a:t>
            </a:r>
            <a:r>
              <a:rPr lang="cs-CZ" dirty="0"/>
              <a:t>, jako jsou hadi, žáby, ptáci atd.</a:t>
            </a:r>
          </a:p>
          <a:p>
            <a:pPr fontAlgn="base"/>
            <a:r>
              <a:rPr lang="cs-CZ" b="1" dirty="0"/>
              <a:t>Čtvrtá trofická úroveň:</a:t>
            </a:r>
            <a:r>
              <a:rPr lang="cs-CZ" dirty="0"/>
              <a:t> Tuto úroveň </a:t>
            </a:r>
            <a:r>
              <a:rPr lang="cs-CZ" b="1" dirty="0"/>
              <a:t>tvoří velké šelmy</a:t>
            </a:r>
            <a:r>
              <a:rPr lang="cs-CZ" dirty="0"/>
              <a:t>, které se také nazývají </a:t>
            </a:r>
            <a:r>
              <a:rPr lang="cs-CZ" b="1" dirty="0"/>
              <a:t>terciární </a:t>
            </a:r>
            <a:r>
              <a:rPr lang="cs-CZ" b="1" dirty="0" smtClean="0"/>
              <a:t>konzumenti - </a:t>
            </a:r>
            <a:r>
              <a:rPr lang="cs-CZ" b="1" dirty="0"/>
              <a:t>p</a:t>
            </a:r>
            <a:r>
              <a:rPr lang="cs-CZ" b="1" dirty="0" smtClean="0"/>
              <a:t>redátoři</a:t>
            </a:r>
            <a:r>
              <a:rPr lang="cs-CZ" dirty="0" smtClean="0"/>
              <a:t>. </a:t>
            </a:r>
            <a:r>
              <a:rPr lang="cs-CZ" dirty="0"/>
              <a:t>Příklad: lev, tygr, gepard atd.</a:t>
            </a:r>
          </a:p>
          <a:p>
            <a:endParaRPr lang="cs-CZ" dirty="0"/>
          </a:p>
        </p:txBody>
      </p:sp>
    </p:spTree>
    <p:extLst>
      <p:ext uri="{BB962C8B-B14F-4D97-AF65-F5344CB8AC3E}">
        <p14:creationId xmlns:p14="http://schemas.microsoft.com/office/powerpoint/2010/main" val="14661634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b="1" dirty="0"/>
              <a:t>Význam toku energie v ekosystému</a:t>
            </a:r>
            <a:br>
              <a:rPr lang="pl-PL" b="1" dirty="0"/>
            </a:br>
            <a:endParaRPr lang="cs-CZ" dirty="0"/>
          </a:p>
        </p:txBody>
      </p:sp>
      <p:sp>
        <p:nvSpPr>
          <p:cNvPr id="3" name="Zástupný symbol pro obsah 2"/>
          <p:cNvSpPr>
            <a:spLocks noGrp="1"/>
          </p:cNvSpPr>
          <p:nvPr>
            <p:ph idx="1"/>
          </p:nvPr>
        </p:nvSpPr>
        <p:spPr/>
        <p:txBody>
          <a:bodyPr>
            <a:normAutofit lnSpcReduction="10000"/>
          </a:bodyPr>
          <a:lstStyle/>
          <a:p>
            <a:pPr fontAlgn="base"/>
            <a:r>
              <a:rPr lang="cs-CZ" dirty="0"/>
              <a:t>Následují některé z významů toku energie v ekosystému;</a:t>
            </a:r>
          </a:p>
          <a:p>
            <a:pPr fontAlgn="base"/>
            <a:r>
              <a:rPr lang="cs-CZ" dirty="0"/>
              <a:t>Pro ekosystém všech živých tvorů je životně důležité přežít a správně fungovat.</a:t>
            </a:r>
          </a:p>
          <a:p>
            <a:pPr fontAlgn="base"/>
            <a:r>
              <a:rPr lang="cs-CZ" dirty="0"/>
              <a:t>Pomáhá nám pochopit, kdo koho v přírodě jí.</a:t>
            </a:r>
          </a:p>
          <a:p>
            <a:pPr fontAlgn="base"/>
            <a:r>
              <a:rPr lang="cs-CZ" dirty="0"/>
              <a:t>Čím je rozmanitost organismů stabilnější, tím je ekosystém.</a:t>
            </a:r>
          </a:p>
          <a:p>
            <a:pPr fontAlgn="base"/>
            <a:r>
              <a:rPr lang="cs-CZ" dirty="0"/>
              <a:t>Ukazuje, jak jsou všichni tvorové v ekosystému na sobě závislí a jak se změny mohou navzájem ovlivňovat.</a:t>
            </a:r>
          </a:p>
          <a:p>
            <a:pPr fontAlgn="base"/>
            <a:r>
              <a:rPr lang="cs-CZ" dirty="0"/>
              <a:t>Pomáhá nám vidět, jak lidská činnost ovlivňuje ekosystém.</a:t>
            </a:r>
          </a:p>
          <a:p>
            <a:pPr fontAlgn="base"/>
            <a:r>
              <a:rPr lang="cs-CZ" dirty="0"/>
              <a:t>Pochopení toku energie v ekosystému nám pomáhá navrhnout správné techniky ochrany, abychom zachránili ekosystém.</a:t>
            </a:r>
          </a:p>
          <a:p>
            <a:endParaRPr lang="cs-CZ" dirty="0"/>
          </a:p>
        </p:txBody>
      </p:sp>
    </p:spTree>
    <p:extLst>
      <p:ext uri="{BB962C8B-B14F-4D97-AF65-F5344CB8AC3E}">
        <p14:creationId xmlns:p14="http://schemas.microsoft.com/office/powerpoint/2010/main" val="11469157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1"/>
            <a:ext cx="10515600" cy="1074060"/>
          </a:xfrm>
        </p:spPr>
        <p:txBody>
          <a:bodyPr>
            <a:normAutofit/>
          </a:bodyPr>
          <a:lstStyle/>
          <a:p>
            <a:pPr algn="ctr"/>
            <a:r>
              <a:rPr lang="cs-CZ" sz="4000" b="1" dirty="0"/>
              <a:t>Co </a:t>
            </a:r>
            <a:r>
              <a:rPr lang="cs-CZ" sz="4000" b="1" dirty="0" smtClean="0"/>
              <a:t>je </a:t>
            </a:r>
            <a:r>
              <a:rPr lang="cs-CZ" sz="4000" b="1" dirty="0"/>
              <a:t>ekosystémový management</a:t>
            </a:r>
            <a:r>
              <a:rPr lang="cs-CZ" sz="4000" dirty="0"/>
              <a:t>?</a:t>
            </a:r>
          </a:p>
        </p:txBody>
      </p:sp>
      <p:sp>
        <p:nvSpPr>
          <p:cNvPr id="3" name="Zástupný symbol pro obsah 2"/>
          <p:cNvSpPr>
            <a:spLocks noGrp="1"/>
          </p:cNvSpPr>
          <p:nvPr>
            <p:ph idx="1"/>
          </p:nvPr>
        </p:nvSpPr>
        <p:spPr>
          <a:xfrm>
            <a:off x="365760" y="1078201"/>
            <a:ext cx="11664563" cy="2038709"/>
          </a:xfrm>
        </p:spPr>
        <p:txBody>
          <a:bodyPr>
            <a:normAutofit/>
          </a:bodyPr>
          <a:lstStyle/>
          <a:p>
            <a:pPr marL="0" indent="0">
              <a:buNone/>
            </a:pPr>
            <a:r>
              <a:rPr lang="cs-CZ" sz="2000" dirty="0"/>
              <a:t>Obecně je za </a:t>
            </a:r>
            <a:r>
              <a:rPr lang="cs-CZ" sz="2000" b="1" dirty="0"/>
              <a:t>ekosystémový management považován takový přístup k  managementu přírodních zdrojů, jehož cílem je trvale udržet daný ekosystém při zachování všech jeho ekologických a sociálních funkcí.</a:t>
            </a:r>
            <a:r>
              <a:rPr lang="cs-CZ" sz="2000" dirty="0"/>
              <a:t> Pro přírodu a krajinu je důležité, aby se management </a:t>
            </a:r>
            <a:r>
              <a:rPr lang="cs-CZ" sz="2000" b="1" dirty="0"/>
              <a:t>nesoustředil pouze na ochranu, ale především na udržitelné využívání biodiverzity.</a:t>
            </a:r>
            <a:endParaRPr lang="cs-CZ" sz="2000" dirty="0"/>
          </a:p>
        </p:txBody>
      </p:sp>
      <p:pic>
        <p:nvPicPr>
          <p:cNvPr id="106498" name="Picture 2" descr="obra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77" y="2344385"/>
            <a:ext cx="5837804" cy="3889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bra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041" y="2344385"/>
            <a:ext cx="5837806" cy="3889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42267" y="6297437"/>
            <a:ext cx="1424877" cy="369332"/>
          </a:xfrm>
          <a:prstGeom prst="rect">
            <a:avLst/>
          </a:prstGeom>
          <a:noFill/>
        </p:spPr>
        <p:txBody>
          <a:bodyPr wrap="none" rtlCol="0">
            <a:spAutoFit/>
          </a:bodyPr>
          <a:lstStyle/>
          <a:p>
            <a:r>
              <a:rPr lang="cs-CZ" dirty="0" smtClean="0"/>
              <a:t>Úrodná Haná</a:t>
            </a:r>
            <a:endParaRPr lang="cs-CZ" dirty="0"/>
          </a:p>
        </p:txBody>
      </p:sp>
      <p:sp>
        <p:nvSpPr>
          <p:cNvPr id="8" name="TextovéPole 7"/>
          <p:cNvSpPr txBox="1"/>
          <p:nvPr/>
        </p:nvSpPr>
        <p:spPr>
          <a:xfrm>
            <a:off x="7889016" y="6259010"/>
            <a:ext cx="2641172" cy="369332"/>
          </a:xfrm>
          <a:prstGeom prst="rect">
            <a:avLst/>
          </a:prstGeom>
          <a:noFill/>
        </p:spPr>
        <p:txBody>
          <a:bodyPr wrap="none" rtlCol="0">
            <a:spAutoFit/>
          </a:bodyPr>
          <a:lstStyle/>
          <a:p>
            <a:r>
              <a:rPr lang="cs-CZ" dirty="0" smtClean="0"/>
              <a:t>Lázeňské zahrady Slatinice</a:t>
            </a:r>
            <a:endParaRPr lang="cs-CZ" dirty="0"/>
          </a:p>
        </p:txBody>
      </p:sp>
    </p:spTree>
    <p:extLst>
      <p:ext uri="{BB962C8B-B14F-4D97-AF65-F5344CB8AC3E}">
        <p14:creationId xmlns:p14="http://schemas.microsoft.com/office/powerpoint/2010/main" val="6962925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13818"/>
          </a:xfrm>
        </p:spPr>
        <p:txBody>
          <a:bodyPr>
            <a:normAutofit/>
          </a:bodyPr>
          <a:lstStyle/>
          <a:p>
            <a:pPr algn="ctr"/>
            <a:r>
              <a:rPr lang="cs-CZ" sz="4000" b="1" dirty="0" smtClean="0"/>
              <a:t>Management - příklady</a:t>
            </a:r>
            <a:endParaRPr lang="cs-CZ" sz="4000" b="1" dirty="0"/>
          </a:p>
        </p:txBody>
      </p:sp>
      <p:pic>
        <p:nvPicPr>
          <p:cNvPr id="105474"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477" y="2008506"/>
            <a:ext cx="5900366" cy="3931119"/>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obra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843" y="2008506"/>
            <a:ext cx="5900364" cy="3931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504661" y="6011186"/>
            <a:ext cx="1445460" cy="369332"/>
          </a:xfrm>
          <a:prstGeom prst="rect">
            <a:avLst/>
          </a:prstGeom>
          <a:noFill/>
        </p:spPr>
        <p:txBody>
          <a:bodyPr wrap="none" rtlCol="0">
            <a:spAutoFit/>
          </a:bodyPr>
          <a:lstStyle/>
          <a:p>
            <a:r>
              <a:rPr lang="cs-CZ" dirty="0" smtClean="0"/>
              <a:t>Hluboká orba</a:t>
            </a:r>
            <a:endParaRPr lang="cs-CZ" dirty="0"/>
          </a:p>
        </p:txBody>
      </p:sp>
      <p:sp>
        <p:nvSpPr>
          <p:cNvPr id="7" name="TextovéPole 6"/>
          <p:cNvSpPr txBox="1"/>
          <p:nvPr/>
        </p:nvSpPr>
        <p:spPr>
          <a:xfrm>
            <a:off x="7912873" y="5925047"/>
            <a:ext cx="2389693" cy="369332"/>
          </a:xfrm>
          <a:prstGeom prst="rect">
            <a:avLst/>
          </a:prstGeom>
          <a:noFill/>
        </p:spPr>
        <p:txBody>
          <a:bodyPr wrap="none" rtlCol="0">
            <a:spAutoFit/>
          </a:bodyPr>
          <a:lstStyle/>
          <a:p>
            <a:r>
              <a:rPr lang="cs-CZ" dirty="0" smtClean="0"/>
              <a:t>Hospodářský les - těžba</a:t>
            </a:r>
            <a:endParaRPr lang="cs-CZ" dirty="0"/>
          </a:p>
        </p:txBody>
      </p:sp>
    </p:spTree>
    <p:extLst>
      <p:ext uri="{BB962C8B-B14F-4D97-AF65-F5344CB8AC3E}">
        <p14:creationId xmlns:p14="http://schemas.microsoft.com/office/powerpoint/2010/main" val="21964718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t>Management ekosystémů je proces, který integruje biologické, sociální a ekonomické faktory do komplexní strategie zaměřené na ochranu a zlepšení udržitelnosti, rozmanitost a produktivitu našich přírodních zdrojů. Pro přírodu a krajinu je důležité, aby se management nesoustředil pouze na ochranu, ale především na udržitelné využívání biodiverzity.</a:t>
            </a:r>
          </a:p>
          <a:p>
            <a:r>
              <a:rPr lang="cs-CZ" b="1" dirty="0"/>
              <a:t>Kvalitní management ekosystémů tedy zahrnuje kroky, které jsou založeny na vazbách lidí k ekosystémům ve smyslu prospěšnosti, stejně jako procesy umožňující začlenit do rozhodování ohledy na vnitřní hodnotu ekosystémů.</a:t>
            </a:r>
            <a:endParaRPr lang="cs-CZ" dirty="0"/>
          </a:p>
        </p:txBody>
      </p:sp>
      <p:sp>
        <p:nvSpPr>
          <p:cNvPr id="4" name="Nadpis 1"/>
          <p:cNvSpPr>
            <a:spLocks noGrp="1"/>
          </p:cNvSpPr>
          <p:nvPr>
            <p:ph type="title"/>
          </p:nvPr>
        </p:nvSpPr>
        <p:spPr>
          <a:xfrm>
            <a:off x="838200" y="365126"/>
            <a:ext cx="10515600" cy="1201282"/>
          </a:xfrm>
        </p:spPr>
        <p:txBody>
          <a:bodyPr>
            <a:normAutofit/>
          </a:bodyPr>
          <a:lstStyle/>
          <a:p>
            <a:pPr algn="ctr"/>
            <a:r>
              <a:rPr lang="cs-CZ" sz="4000" b="1" dirty="0"/>
              <a:t>Co </a:t>
            </a:r>
            <a:r>
              <a:rPr lang="cs-CZ" sz="4000" b="1" dirty="0" smtClean="0"/>
              <a:t>je </a:t>
            </a:r>
            <a:r>
              <a:rPr lang="cs-CZ" sz="4000" b="1" dirty="0"/>
              <a:t>ekosystémový management</a:t>
            </a:r>
            <a:r>
              <a:rPr lang="cs-CZ" sz="4000" dirty="0"/>
              <a:t>?</a:t>
            </a:r>
          </a:p>
        </p:txBody>
      </p:sp>
    </p:spTree>
    <p:extLst>
      <p:ext uri="{BB962C8B-B14F-4D97-AF65-F5344CB8AC3E}">
        <p14:creationId xmlns:p14="http://schemas.microsoft.com/office/powerpoint/2010/main" val="1952035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000" dirty="0">
                <a:latin typeface="+mn-lt"/>
              </a:rPr>
              <a:t>Abiotické </a:t>
            </a:r>
            <a:r>
              <a:rPr lang="cs-CZ" sz="4000" dirty="0" smtClean="0">
                <a:latin typeface="+mn-lt"/>
              </a:rPr>
              <a:t>složky ES</a:t>
            </a:r>
            <a:r>
              <a:rPr lang="cs-CZ" b="1" dirty="0"/>
              <a:t/>
            </a:r>
            <a:br>
              <a:rPr lang="cs-CZ" b="1" dirty="0"/>
            </a:br>
            <a:endParaRPr lang="cs-CZ" dirty="0"/>
          </a:p>
        </p:txBody>
      </p:sp>
      <p:sp>
        <p:nvSpPr>
          <p:cNvPr id="3" name="Zástupný symbol pro obsah 2"/>
          <p:cNvSpPr>
            <a:spLocks noGrp="1"/>
          </p:cNvSpPr>
          <p:nvPr>
            <p:ph idx="1"/>
          </p:nvPr>
        </p:nvSpPr>
        <p:spPr>
          <a:xfrm>
            <a:off x="500931" y="1579136"/>
            <a:ext cx="11123212" cy="4351338"/>
          </a:xfrm>
        </p:spPr>
        <p:txBody>
          <a:bodyPr>
            <a:normAutofit/>
          </a:bodyPr>
          <a:lstStyle/>
          <a:p>
            <a:r>
              <a:rPr lang="cs-CZ" sz="2400" dirty="0"/>
              <a:t>Zahrnuje všechny neživé věci přítomné v životním prostředí. Některé z abiotických složek jsou </a:t>
            </a:r>
            <a:r>
              <a:rPr lang="cs-CZ" sz="2400" b="1" dirty="0"/>
              <a:t>slunce, půda, voda, minerály, klima, horniny, teplota a vlhkost.</a:t>
            </a:r>
            <a:r>
              <a:rPr lang="cs-CZ" sz="2400" dirty="0"/>
              <a:t> Společné fungování těchto složek umožňuje cykly energie a výživy ekosystému. </a:t>
            </a:r>
            <a:endParaRPr lang="cs-CZ" sz="2400" dirty="0" smtClean="0"/>
          </a:p>
          <a:p>
            <a:pPr marL="0" indent="0">
              <a:buNone/>
            </a:pPr>
            <a:endParaRPr lang="cs-CZ" sz="2400" dirty="0" smtClean="0"/>
          </a:p>
          <a:p>
            <a:r>
              <a:rPr lang="cs-CZ" sz="2400" dirty="0" smtClean="0"/>
              <a:t>Primárním </a:t>
            </a:r>
            <a:r>
              <a:rPr lang="cs-CZ" sz="2400" b="1" dirty="0"/>
              <a:t>zdrojem energie jsou sluneční paprsky</a:t>
            </a:r>
            <a:r>
              <a:rPr lang="cs-CZ" sz="2400" dirty="0"/>
              <a:t>. Teplotní změny ekosystému mají dopad na druhy rostlin, kterým se tam může dařit. </a:t>
            </a:r>
            <a:endParaRPr lang="cs-CZ" sz="2400" dirty="0" smtClean="0"/>
          </a:p>
          <a:p>
            <a:pPr marL="0" indent="0">
              <a:buNone/>
            </a:pPr>
            <a:endParaRPr lang="cs-CZ" sz="2400" dirty="0" smtClean="0"/>
          </a:p>
          <a:p>
            <a:r>
              <a:rPr lang="cs-CZ" sz="2400" b="1" dirty="0" smtClean="0"/>
              <a:t>Dostupnost </a:t>
            </a:r>
            <a:r>
              <a:rPr lang="cs-CZ" sz="2400" b="1" dirty="0"/>
              <a:t>živin a půdní povaha </a:t>
            </a:r>
            <a:r>
              <a:rPr lang="cs-CZ" sz="2400" dirty="0"/>
              <a:t>určuje typ a početnost vegetace v oblasti. Všechny abiotické faktory jsou základními faktory, které určují počet a typ organismů přítomných v regionu.</a:t>
            </a:r>
          </a:p>
        </p:txBody>
      </p:sp>
    </p:spTree>
    <p:extLst>
      <p:ext uri="{BB962C8B-B14F-4D97-AF65-F5344CB8AC3E}">
        <p14:creationId xmlns:p14="http://schemas.microsoft.com/office/powerpoint/2010/main" val="42924713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249" y="142489"/>
            <a:ext cx="10515600" cy="644689"/>
          </a:xfrm>
        </p:spPr>
        <p:txBody>
          <a:bodyPr>
            <a:normAutofit/>
          </a:bodyPr>
          <a:lstStyle/>
          <a:p>
            <a:pPr algn="ctr"/>
            <a:r>
              <a:rPr lang="cs-CZ" sz="4000" b="1" dirty="0" smtClean="0"/>
              <a:t>Řízená péče o významné lokality</a:t>
            </a:r>
            <a:endParaRPr lang="cs-CZ" sz="4000" b="1" dirty="0"/>
          </a:p>
        </p:txBody>
      </p:sp>
      <p:pic>
        <p:nvPicPr>
          <p:cNvPr id="107522"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9167" y="1033670"/>
            <a:ext cx="7609131" cy="570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4680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9570"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9283" y="0"/>
            <a:ext cx="10293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553738" y="254442"/>
            <a:ext cx="1917641" cy="492443"/>
          </a:xfrm>
          <a:prstGeom prst="rect">
            <a:avLst/>
          </a:prstGeom>
          <a:noFill/>
        </p:spPr>
        <p:txBody>
          <a:bodyPr wrap="none" rtlCol="0">
            <a:spAutoFit/>
          </a:bodyPr>
          <a:lstStyle/>
          <a:p>
            <a:r>
              <a:rPr lang="cs-CZ" sz="2600" dirty="0" smtClean="0"/>
              <a:t>Milovický les</a:t>
            </a:r>
            <a:endParaRPr lang="cs-CZ" sz="2600" dirty="0"/>
          </a:p>
        </p:txBody>
      </p:sp>
    </p:spTree>
    <p:extLst>
      <p:ext uri="{BB962C8B-B14F-4D97-AF65-F5344CB8AC3E}">
        <p14:creationId xmlns:p14="http://schemas.microsoft.com/office/powerpoint/2010/main" val="346670927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2489"/>
            <a:ext cx="10515600" cy="1145623"/>
          </a:xfrm>
        </p:spPr>
        <p:txBody>
          <a:bodyPr>
            <a:normAutofit/>
          </a:bodyPr>
          <a:lstStyle/>
          <a:p>
            <a:pPr algn="ctr"/>
            <a:r>
              <a:rPr lang="cs-CZ" sz="4000" b="1" dirty="0" smtClean="0"/>
              <a:t>Evropsky významná lokalita Milovický les</a:t>
            </a:r>
            <a:endParaRPr lang="cs-CZ" sz="4000" b="1" dirty="0"/>
          </a:p>
        </p:txBody>
      </p:sp>
      <p:pic>
        <p:nvPicPr>
          <p:cNvPr id="110594"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52" y="1068531"/>
            <a:ext cx="8431242" cy="561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29487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685" y="365125"/>
            <a:ext cx="11330609" cy="1325563"/>
          </a:xfrm>
        </p:spPr>
        <p:txBody>
          <a:bodyPr>
            <a:normAutofit fontScale="90000"/>
          </a:bodyPr>
          <a:lstStyle/>
          <a:p>
            <a:pPr algn="ctr"/>
            <a:r>
              <a:rPr lang="cs-CZ" b="1" dirty="0"/>
              <a:t>Na jakých principech by měl být založen </a:t>
            </a:r>
            <a:r>
              <a:rPr lang="cs-CZ" b="1" dirty="0" smtClean="0"/>
              <a:t/>
            </a:r>
            <a:br>
              <a:rPr lang="cs-CZ" b="1" dirty="0" smtClean="0"/>
            </a:br>
            <a:r>
              <a:rPr lang="cs-CZ" b="1" dirty="0" smtClean="0"/>
              <a:t>ekosystémový </a:t>
            </a:r>
            <a:r>
              <a:rPr lang="cs-CZ" b="1" dirty="0"/>
              <a:t>management?</a:t>
            </a:r>
            <a:br>
              <a:rPr lang="cs-CZ" b="1" dirty="0"/>
            </a:br>
            <a:endParaRPr lang="cs-CZ" dirty="0"/>
          </a:p>
        </p:txBody>
      </p:sp>
      <p:sp>
        <p:nvSpPr>
          <p:cNvPr id="3" name="Zástupný symbol pro obsah 2"/>
          <p:cNvSpPr>
            <a:spLocks noGrp="1"/>
          </p:cNvSpPr>
          <p:nvPr>
            <p:ph idx="1"/>
          </p:nvPr>
        </p:nvSpPr>
        <p:spPr>
          <a:xfrm>
            <a:off x="652007" y="1547329"/>
            <a:ext cx="10893287" cy="4630834"/>
          </a:xfrm>
        </p:spPr>
        <p:txBody>
          <a:bodyPr>
            <a:normAutofit fontScale="77500" lnSpcReduction="20000"/>
          </a:bodyPr>
          <a:lstStyle/>
          <a:p>
            <a:r>
              <a:rPr lang="cs-CZ" b="1" dirty="0"/>
              <a:t>Spolupráce mezi všemi, kdo jsou zapojeni do ekosystémového managementu </a:t>
            </a:r>
            <a:r>
              <a:rPr lang="cs-CZ" dirty="0"/>
              <a:t>–</a:t>
            </a:r>
            <a:r>
              <a:rPr lang="cs-CZ" b="1" dirty="0"/>
              <a:t> tato spolupráce, by měla existovat mezi všemi vlastníky půdy, vědci, odborníky, řídícími orgány a vládou,</a:t>
            </a:r>
            <a:endParaRPr lang="cs-CZ" dirty="0"/>
          </a:p>
          <a:p>
            <a:r>
              <a:rPr lang="cs-CZ" b="1" dirty="0"/>
              <a:t>Citlivost k individualitě, cílům a aktivitám lidí, kteří žijí v regionu </a:t>
            </a:r>
            <a:r>
              <a:rPr lang="cs-CZ" dirty="0"/>
              <a:t>–</a:t>
            </a:r>
            <a:r>
              <a:rPr lang="cs-CZ" b="1" dirty="0"/>
              <a:t> je velmi důležité, aby byli respektováni tamní obyvatelé, jejich zvyky, tradice, kultura,</a:t>
            </a:r>
            <a:endParaRPr lang="cs-CZ" dirty="0"/>
          </a:p>
          <a:p>
            <a:r>
              <a:rPr lang="cs-CZ" b="1" dirty="0"/>
              <a:t>Dlouhodobý management regionu musí dovolit a podpořit multifunkčnost a aktivity daného regionu za podpory či omezení skrze legislativu </a:t>
            </a:r>
            <a:r>
              <a:rPr lang="cs-CZ" b="1" i="1" dirty="0"/>
              <a:t>/cílem ekosystémového managementu není dělat restrikce, či udělovat zákony, ale využít legislativní prostředky k co největší ochraně přírodních zdrojů a ekosystémových hodnot/,</a:t>
            </a:r>
            <a:endParaRPr lang="cs-CZ" dirty="0"/>
          </a:p>
          <a:p>
            <a:r>
              <a:rPr lang="cs-CZ" b="1" dirty="0"/>
              <a:t>Znalosti o daném regionu by měly mít co nejvyšší vědeckou hodnotu a být k dispozici jako podpora pro plánování a jiný management v rámci tohoto regionu,</a:t>
            </a:r>
            <a:endParaRPr lang="cs-CZ" dirty="0"/>
          </a:p>
          <a:p>
            <a:r>
              <a:rPr lang="cs-CZ" b="1" dirty="0"/>
              <a:t>Využívání legislativních prostředků k co největší ochraně přírodních zdrojů a ekosystémových hodnot,</a:t>
            </a:r>
            <a:endParaRPr lang="cs-CZ" dirty="0"/>
          </a:p>
          <a:p>
            <a:r>
              <a:rPr lang="cs-CZ" b="1" dirty="0"/>
              <a:t>Ochrana struktury a fungování ekosystému za účelem zachování služeb poskytovaných ekosystémem,</a:t>
            </a:r>
            <a:endParaRPr lang="cs-CZ" dirty="0"/>
          </a:p>
          <a:p>
            <a:r>
              <a:rPr lang="cs-CZ" b="1" dirty="0"/>
              <a:t>Samovolný vývoj a ochrana přírodních procesů  v těchto územích.</a:t>
            </a:r>
            <a:endParaRPr lang="cs-CZ" dirty="0"/>
          </a:p>
        </p:txBody>
      </p:sp>
    </p:spTree>
    <p:extLst>
      <p:ext uri="{BB962C8B-B14F-4D97-AF65-F5344CB8AC3E}">
        <p14:creationId xmlns:p14="http://schemas.microsoft.com/office/powerpoint/2010/main" val="2432292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25371"/>
            <a:ext cx="10515600" cy="835521"/>
          </a:xfrm>
        </p:spPr>
        <p:txBody>
          <a:bodyPr>
            <a:normAutofit/>
          </a:bodyPr>
          <a:lstStyle/>
          <a:p>
            <a:pPr algn="ctr"/>
            <a:r>
              <a:rPr lang="cs-CZ" sz="4000" b="1" dirty="0" smtClean="0"/>
              <a:t>Strategie ochrany biodiverzity ČR</a:t>
            </a:r>
            <a:endParaRPr lang="cs-CZ" sz="4000" b="1" dirty="0"/>
          </a:p>
        </p:txBody>
      </p:sp>
      <p:pic>
        <p:nvPicPr>
          <p:cNvPr id="111618" name="Picture 2" descr="https://eluc.ikap.cz/uploads/images/15200/content_11.Strategickedo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364773"/>
            <a:ext cx="12192035" cy="511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38861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92500"/>
          </a:bodyPr>
          <a:lstStyle/>
          <a:p>
            <a:r>
              <a:rPr lang="cs-CZ" i="1" dirty="0"/>
              <a:t>Ekosystémový management </a:t>
            </a:r>
            <a:r>
              <a:rPr lang="cs-CZ" b="1" i="1" dirty="0"/>
              <a:t>vychází z hodnocení ekosystémů k miléniu (Miléniové hodnocení ekosystémů (</a:t>
            </a:r>
            <a:r>
              <a:rPr lang="cs-CZ" i="1" dirty="0" err="1"/>
              <a:t>Millenium</a:t>
            </a:r>
            <a:r>
              <a:rPr lang="cs-CZ" dirty="0"/>
              <a:t> </a:t>
            </a:r>
            <a:r>
              <a:rPr lang="cs-CZ" i="1" dirty="0" err="1"/>
              <a:t>Ecosystem</a:t>
            </a:r>
            <a:r>
              <a:rPr lang="cs-CZ" dirty="0"/>
              <a:t> </a:t>
            </a:r>
            <a:r>
              <a:rPr lang="cs-CZ" i="1" dirty="0" err="1"/>
              <a:t>Assessment</a:t>
            </a:r>
            <a:r>
              <a:rPr lang="cs-CZ" i="1" dirty="0"/>
              <a:t> – MEA, </a:t>
            </a:r>
            <a:r>
              <a:rPr lang="cs-CZ" i="1" dirty="0">
                <a:hlinkClick r:id="rId2"/>
              </a:rPr>
              <a:t>www.millenniumassessment.org</a:t>
            </a:r>
            <a:r>
              <a:rPr lang="cs-CZ" dirty="0"/>
              <a:t> ).</a:t>
            </a:r>
          </a:p>
          <a:p>
            <a:r>
              <a:rPr lang="cs-CZ" dirty="0"/>
              <a:t>EM je zaměřen na otázky strategického významu, znaleckého posuzování a ohodnocování. Ekosystém je dynamickým komplexem společenstev (biotických složek) tvořených rostlinami, živočichy i mikroorganizmy a neživé (abiotické) složky, jež vzájemně působí jako celek.</a:t>
            </a:r>
          </a:p>
          <a:p>
            <a:r>
              <a:rPr lang="cs-CZ" dirty="0"/>
              <a:t>Kvalitní management ekosystémů zahrnuje kroky, které jsou založeny na vazbách lidí k ekosystémům ve smyslu prospěšnosti, stejně jako procesy umožňující začlenit do rozhodování ohledy na vnitřní hodnotu ekosystémů.</a:t>
            </a:r>
          </a:p>
          <a:p>
            <a:endParaRPr lang="cs-CZ" dirty="0"/>
          </a:p>
        </p:txBody>
      </p:sp>
      <p:sp>
        <p:nvSpPr>
          <p:cNvPr id="4" name="Nadpis 1"/>
          <p:cNvSpPr>
            <a:spLocks noGrp="1"/>
          </p:cNvSpPr>
          <p:nvPr>
            <p:ph type="title"/>
          </p:nvPr>
        </p:nvSpPr>
        <p:spPr/>
        <p:txBody>
          <a:bodyPr>
            <a:normAutofit/>
          </a:bodyPr>
          <a:lstStyle/>
          <a:p>
            <a:pPr algn="ctr"/>
            <a:r>
              <a:rPr lang="cs-CZ" sz="4000" b="1" dirty="0" smtClean="0"/>
              <a:t>Strategie ochrany biodiverzity ČR</a:t>
            </a:r>
            <a:endParaRPr lang="cs-CZ" sz="4000" b="1" dirty="0"/>
          </a:p>
        </p:txBody>
      </p:sp>
    </p:spTree>
    <p:extLst>
      <p:ext uri="{BB962C8B-B14F-4D97-AF65-F5344CB8AC3E}">
        <p14:creationId xmlns:p14="http://schemas.microsoft.com/office/powerpoint/2010/main" val="12208998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normAutofit fontScale="85000" lnSpcReduction="20000"/>
          </a:bodyPr>
          <a:lstStyle/>
          <a:p>
            <a:r>
              <a:rPr lang="cs-CZ" b="1" dirty="0"/>
              <a:t>Z hlediska využívání člověkem existuje široká škála ekosystémů</a:t>
            </a:r>
            <a:endParaRPr lang="cs-CZ" dirty="0"/>
          </a:p>
          <a:p>
            <a:r>
              <a:rPr lang="cs-CZ" dirty="0"/>
              <a:t>relativně nenarušené (např. přirozené lesy)</a:t>
            </a:r>
          </a:p>
          <a:p>
            <a:r>
              <a:rPr lang="cs-CZ" dirty="0"/>
              <a:t>se smíšeným využitím (např. rybníky)</a:t>
            </a:r>
          </a:p>
          <a:p>
            <a:r>
              <a:rPr lang="cs-CZ" dirty="0"/>
              <a:t>intenzivně využívané a pozměněné antropickou činností (např. zemědělská půda, městské oblasti</a:t>
            </a:r>
            <a:r>
              <a:rPr lang="cs-CZ" dirty="0" smtClean="0"/>
              <a:t>)</a:t>
            </a:r>
          </a:p>
          <a:p>
            <a:pPr marL="0" indent="0">
              <a:buNone/>
            </a:pPr>
            <a:endParaRPr lang="cs-CZ" dirty="0"/>
          </a:p>
          <a:p>
            <a:r>
              <a:rPr lang="cs-CZ" b="1" dirty="0"/>
              <a:t>Ekosystémový management je bezprostředně provázán se službami ekosystémů.</a:t>
            </a:r>
            <a:endParaRPr lang="cs-CZ" dirty="0"/>
          </a:p>
          <a:p>
            <a:r>
              <a:rPr lang="cs-CZ" b="1" dirty="0"/>
              <a:t>Služby ekosystémů</a:t>
            </a:r>
            <a:r>
              <a:rPr lang="cs-CZ" dirty="0"/>
              <a:t> lze chápat jako přínosy plynoucí z ekosystémů lidem, jsou různých kategorií a mají různý dopad na lidský blahobyt.</a:t>
            </a:r>
          </a:p>
          <a:p>
            <a:r>
              <a:rPr lang="cs-CZ" dirty="0"/>
              <a:t>Člověk je nedílnou součástí ekosystému mezi nimi a dalšími složkami ES existuje vzájemná interakce, při níž měnící se podmínky na straně lidí vedou přímo i nepřímo ke změnám v ekosystému a způsobují změny lidského blahobytu.</a:t>
            </a:r>
          </a:p>
        </p:txBody>
      </p:sp>
      <p:sp>
        <p:nvSpPr>
          <p:cNvPr id="10" name="Nadpis 1"/>
          <p:cNvSpPr>
            <a:spLocks noGrp="1"/>
          </p:cNvSpPr>
          <p:nvPr>
            <p:ph type="title"/>
          </p:nvPr>
        </p:nvSpPr>
        <p:spPr>
          <a:xfrm>
            <a:off x="838200" y="365126"/>
            <a:ext cx="10515600" cy="930938"/>
          </a:xfrm>
        </p:spPr>
        <p:txBody>
          <a:bodyPr>
            <a:normAutofit/>
          </a:bodyPr>
          <a:lstStyle/>
          <a:p>
            <a:pPr algn="ctr"/>
            <a:r>
              <a:rPr lang="cs-CZ" sz="4000" b="1" dirty="0" smtClean="0"/>
              <a:t>Strategie ochrany biodiverzity ČR</a:t>
            </a:r>
            <a:endParaRPr lang="cs-CZ" sz="4000" b="1" dirty="0"/>
          </a:p>
        </p:txBody>
      </p:sp>
    </p:spTree>
    <p:extLst>
      <p:ext uri="{BB962C8B-B14F-4D97-AF65-F5344CB8AC3E}">
        <p14:creationId xmlns:p14="http://schemas.microsoft.com/office/powerpoint/2010/main" val="38784040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256941"/>
          </a:xfrm>
        </p:spPr>
        <p:txBody>
          <a:bodyPr>
            <a:normAutofit/>
          </a:bodyPr>
          <a:lstStyle/>
          <a:p>
            <a:pPr algn="ctr"/>
            <a:r>
              <a:rPr lang="cs-CZ" sz="4000" b="1" dirty="0" smtClean="0"/>
              <a:t>Co jsou ekosystémové služby ?</a:t>
            </a:r>
            <a:endParaRPr lang="cs-CZ" sz="4000" b="1" dirty="0"/>
          </a:p>
        </p:txBody>
      </p:sp>
      <p:sp>
        <p:nvSpPr>
          <p:cNvPr id="3" name="Zástupný symbol pro obsah 2"/>
          <p:cNvSpPr>
            <a:spLocks noGrp="1"/>
          </p:cNvSpPr>
          <p:nvPr>
            <p:ph idx="1"/>
          </p:nvPr>
        </p:nvSpPr>
        <p:spPr/>
        <p:txBody>
          <a:bodyPr>
            <a:normAutofit fontScale="92500" lnSpcReduction="20000"/>
          </a:bodyPr>
          <a:lstStyle/>
          <a:p>
            <a:r>
              <a:rPr lang="cs-CZ" b="1" dirty="0"/>
              <a:t>Ekosystémové služby</a:t>
            </a:r>
            <a:r>
              <a:rPr lang="cs-CZ" dirty="0"/>
              <a:t> jsou různé výhody, které lidé získávají ze zdravých ekosystémů. Tyto ekosystémy, pokud dobře fungují, nabízejí takové věci, jako </a:t>
            </a:r>
            <a:r>
              <a:rPr lang="cs-CZ" b="1" dirty="0"/>
              <a:t>je poskytování potravy, přirozené opylování plodin, čistý vzduch a voda, rozklad odpadů nebo ochrana před povodněmi</a:t>
            </a:r>
            <a:r>
              <a:rPr lang="cs-CZ" dirty="0" smtClean="0"/>
              <a:t>.</a:t>
            </a:r>
          </a:p>
          <a:p>
            <a:pPr marL="0" indent="0">
              <a:buNone/>
            </a:pPr>
            <a:r>
              <a:rPr lang="cs-CZ" dirty="0" smtClean="0"/>
              <a:t> </a:t>
            </a:r>
          </a:p>
          <a:p>
            <a:r>
              <a:rPr lang="cs-CZ" dirty="0" smtClean="0"/>
              <a:t>Ekosystémové </a:t>
            </a:r>
            <a:r>
              <a:rPr lang="cs-CZ" dirty="0"/>
              <a:t>služby jsou seskupeny do čtyř širokých kategorií služeb. Existují </a:t>
            </a:r>
            <a:r>
              <a:rPr lang="cs-CZ" b="1" i="1" dirty="0"/>
              <a:t>zásobovací služby</a:t>
            </a:r>
            <a:r>
              <a:rPr lang="cs-CZ" dirty="0"/>
              <a:t>, jako je výroba potravin a vody. </a:t>
            </a:r>
            <a:r>
              <a:rPr lang="cs-CZ" b="1" i="1" dirty="0"/>
              <a:t>Regulační služby</a:t>
            </a:r>
            <a:r>
              <a:rPr lang="cs-CZ" dirty="0"/>
              <a:t>, jako je kontrola klimatu a nemocí. </a:t>
            </a:r>
            <a:r>
              <a:rPr lang="cs-CZ" b="1" i="1" dirty="0"/>
              <a:t>Podpůrné služby</a:t>
            </a:r>
            <a:r>
              <a:rPr lang="cs-CZ" dirty="0"/>
              <a:t>, jako je koloběh živin a výroba kyslíku. A nakonec jsou tu </a:t>
            </a:r>
            <a:r>
              <a:rPr lang="cs-CZ" b="1" i="1" dirty="0"/>
              <a:t>kulturní služby</a:t>
            </a:r>
            <a:r>
              <a:rPr lang="cs-CZ" b="1" dirty="0"/>
              <a:t>,</a:t>
            </a:r>
            <a:r>
              <a:rPr lang="cs-CZ" dirty="0"/>
              <a:t> jako jsou duchovní a rekreační výhody. </a:t>
            </a:r>
            <a:endParaRPr lang="cs-CZ" dirty="0" smtClean="0"/>
          </a:p>
          <a:p>
            <a:pPr marL="0" indent="0">
              <a:buNone/>
            </a:pPr>
            <a:endParaRPr lang="cs-CZ" dirty="0" smtClean="0"/>
          </a:p>
          <a:p>
            <a:r>
              <a:rPr lang="cs-CZ" dirty="0" smtClean="0"/>
              <a:t>Hodnocení </a:t>
            </a:r>
            <a:r>
              <a:rPr lang="cs-CZ" dirty="0"/>
              <a:t>ekosystémových služeb </a:t>
            </a:r>
            <a:r>
              <a:rPr lang="cs-CZ" b="1" dirty="0"/>
              <a:t>může zahrnovat i přiřazení ekonomické hodnoty těmto službám</a:t>
            </a:r>
            <a:r>
              <a:rPr lang="cs-CZ" dirty="0"/>
              <a:t>.</a:t>
            </a:r>
          </a:p>
        </p:txBody>
      </p:sp>
    </p:spTree>
    <p:extLst>
      <p:ext uri="{BB962C8B-B14F-4D97-AF65-F5344CB8AC3E}">
        <p14:creationId xmlns:p14="http://schemas.microsoft.com/office/powerpoint/2010/main" val="39034373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6"/>
            <a:ext cx="10515600" cy="1217185"/>
          </a:xfrm>
        </p:spPr>
        <p:txBody>
          <a:bodyPr>
            <a:normAutofit/>
          </a:bodyPr>
          <a:lstStyle/>
          <a:p>
            <a:pPr algn="ctr"/>
            <a:r>
              <a:rPr lang="cs-CZ" sz="4000" b="1" dirty="0" smtClean="0"/>
              <a:t>Čtyři kategorie ekosystémový služeb</a:t>
            </a:r>
            <a:endParaRPr lang="cs-CZ" sz="4000" b="1" dirty="0"/>
          </a:p>
        </p:txBody>
      </p:sp>
      <p:pic>
        <p:nvPicPr>
          <p:cNvPr id="4098"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2043" y="1475767"/>
            <a:ext cx="6587913" cy="494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6195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eluc.ikap.cz/uploads/images/15133/content_Es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5828" y="842840"/>
            <a:ext cx="7486569" cy="599183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838200" y="166344"/>
            <a:ext cx="10515600" cy="676496"/>
          </a:xfrm>
        </p:spPr>
        <p:txBody>
          <a:bodyPr>
            <a:normAutofit/>
          </a:bodyPr>
          <a:lstStyle/>
          <a:p>
            <a:pPr algn="ctr"/>
            <a:r>
              <a:rPr lang="cs-CZ" sz="4000" b="1" dirty="0" smtClean="0"/>
              <a:t>Ekosystémové služby</a:t>
            </a:r>
            <a:endParaRPr lang="cs-CZ" sz="4000" b="1" dirty="0"/>
          </a:p>
        </p:txBody>
      </p:sp>
    </p:spTree>
    <p:extLst>
      <p:ext uri="{BB962C8B-B14F-4D97-AF65-F5344CB8AC3E}">
        <p14:creationId xmlns:p14="http://schemas.microsoft.com/office/powerpoint/2010/main" val="666199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67327"/>
          </a:xfrm>
        </p:spPr>
        <p:txBody>
          <a:bodyPr>
            <a:normAutofit/>
          </a:bodyPr>
          <a:lstStyle/>
          <a:p>
            <a:pPr algn="ctr"/>
            <a:r>
              <a:rPr lang="cs-CZ" sz="4000" b="1" dirty="0" smtClean="0"/>
              <a:t>Abiotické prostředí ES</a:t>
            </a:r>
            <a:endParaRPr lang="cs-CZ" sz="4000" b="1" dirty="0"/>
          </a:p>
        </p:txBody>
      </p:sp>
      <p:pic>
        <p:nvPicPr>
          <p:cNvPr id="1026" name="Picture 2" descr="Solar Radiation Spectrum • SunWind So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8160" y="4238046"/>
            <a:ext cx="4001096" cy="2500685"/>
          </a:xfrm>
          <a:prstGeom prst="rect">
            <a:avLst/>
          </a:prstGeom>
          <a:noFill/>
          <a:extLst>
            <a:ext uri="{909E8E84-426E-40DD-AFC4-6F175D3DCCD1}">
              <a14:hiddenFill xmlns:a14="http://schemas.microsoft.com/office/drawing/2010/main">
                <a:solidFill>
                  <a:srgbClr val="FFFFFF"/>
                </a:solidFill>
              </a14:hiddenFill>
            </a:ext>
          </a:extLst>
        </p:spPr>
      </p:pic>
      <p:pic>
        <p:nvPicPr>
          <p:cNvPr id="9" name="Zástupný symbol pro obsah 8"/>
          <p:cNvPicPr>
            <a:picLocks noChangeAspect="1"/>
          </p:cNvPicPr>
          <p:nvPr/>
        </p:nvPicPr>
        <p:blipFill>
          <a:blip r:embed="rId3"/>
          <a:stretch>
            <a:fillRect/>
          </a:stretch>
        </p:blipFill>
        <p:spPr>
          <a:xfrm>
            <a:off x="3494590" y="1488325"/>
            <a:ext cx="4803317" cy="2686110"/>
          </a:xfrm>
          <a:prstGeom prst="rect">
            <a:avLst/>
          </a:prstGeom>
        </p:spPr>
      </p:pic>
      <p:pic>
        <p:nvPicPr>
          <p:cNvPr id="7" name="Picture 4" descr="A Threat to the Soil That Connects Us 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256" y="1488325"/>
            <a:ext cx="4134780" cy="26861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orld Water Day Clean water environment and ecology | Premium AI-generated  imag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9520" y="1488326"/>
            <a:ext cx="3764559" cy="26861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arth's atmosphere - Met Off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9256" y="4174435"/>
            <a:ext cx="4134780" cy="2535266"/>
          </a:xfrm>
          <a:prstGeom prst="rect">
            <a:avLst/>
          </a:prstGeom>
          <a:noFill/>
          <a:extLst>
            <a:ext uri="{909E8E84-426E-40DD-AFC4-6F175D3DCCD1}">
              <a14:hiddenFill xmlns:a14="http://schemas.microsoft.com/office/drawing/2010/main">
                <a:solidFill>
                  <a:srgbClr val="FFFFFF"/>
                </a:solidFill>
              </a14:hiddenFill>
            </a:ext>
          </a:extLst>
        </p:spPr>
      </p:pic>
      <p:pic>
        <p:nvPicPr>
          <p:cNvPr id="12" name="Zástupný symbol pro obsah 12"/>
          <p:cNvPicPr>
            <a:picLocks noChangeAspect="1"/>
          </p:cNvPicPr>
          <p:nvPr/>
        </p:nvPicPr>
        <p:blipFill>
          <a:blip r:embed="rId7"/>
          <a:stretch>
            <a:fillRect/>
          </a:stretch>
        </p:blipFill>
        <p:spPr>
          <a:xfrm>
            <a:off x="139521" y="4174434"/>
            <a:ext cx="3818640" cy="2496709"/>
          </a:xfrm>
          <a:prstGeom prst="rect">
            <a:avLst/>
          </a:prstGeom>
        </p:spPr>
      </p:pic>
    </p:spTree>
    <p:extLst>
      <p:ext uri="{BB962C8B-B14F-4D97-AF65-F5344CB8AC3E}">
        <p14:creationId xmlns:p14="http://schemas.microsoft.com/office/powerpoint/2010/main" val="154402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492347"/>
            <a:ext cx="12236394" cy="779863"/>
          </a:xfrm>
        </p:spPr>
        <p:txBody>
          <a:bodyPr>
            <a:normAutofit fontScale="90000"/>
          </a:bodyPr>
          <a:lstStyle/>
          <a:p>
            <a:pPr algn="ctr"/>
            <a:r>
              <a:rPr lang="cs-CZ" b="1" dirty="0" smtClean="0"/>
              <a:t>Ekosystémové služby a jejich provázanost </a:t>
            </a:r>
            <a:br>
              <a:rPr lang="cs-CZ" b="1" dirty="0" smtClean="0"/>
            </a:br>
            <a:r>
              <a:rPr lang="cs-CZ" b="1" dirty="0" smtClean="0"/>
              <a:t>s životní úrovní lidí</a:t>
            </a:r>
            <a:endParaRPr lang="cs-CZ" dirty="0"/>
          </a:p>
        </p:txBody>
      </p:sp>
      <p:sp>
        <p:nvSpPr>
          <p:cNvPr id="3" name="Zástupný symbol pro obsah 2"/>
          <p:cNvSpPr>
            <a:spLocks noGrp="1"/>
          </p:cNvSpPr>
          <p:nvPr>
            <p:ph idx="1"/>
          </p:nvPr>
        </p:nvSpPr>
        <p:spPr>
          <a:xfrm>
            <a:off x="838200" y="1725434"/>
            <a:ext cx="10515600" cy="4977515"/>
          </a:xfrm>
        </p:spPr>
        <p:txBody>
          <a:bodyPr>
            <a:normAutofit/>
          </a:bodyPr>
          <a:lstStyle/>
          <a:p>
            <a:pPr marL="0" indent="0">
              <a:buNone/>
            </a:pPr>
            <a:r>
              <a:rPr lang="cs-CZ" sz="3900" dirty="0" smtClean="0"/>
              <a:t>Determinanty </a:t>
            </a:r>
            <a:r>
              <a:rPr lang="cs-CZ" sz="3900" dirty="0"/>
              <a:t>změn životních podmínek lidí jsou </a:t>
            </a:r>
            <a:r>
              <a:rPr lang="cs-CZ" sz="3900" dirty="0" smtClean="0"/>
              <a:t>faktory nezávislé na ES:</a:t>
            </a:r>
            <a:endParaRPr lang="cs-CZ" sz="3900" dirty="0"/>
          </a:p>
          <a:p>
            <a:r>
              <a:rPr lang="cs-CZ" b="1" dirty="0"/>
              <a:t>S</a:t>
            </a:r>
            <a:r>
              <a:rPr lang="cs-CZ" b="1" dirty="0" smtClean="0"/>
              <a:t>polečenské</a:t>
            </a:r>
            <a:endParaRPr lang="cs-CZ" b="1" dirty="0"/>
          </a:p>
          <a:p>
            <a:r>
              <a:rPr lang="cs-CZ" b="1" dirty="0" smtClean="0"/>
              <a:t>Ekonomické</a:t>
            </a:r>
            <a:endParaRPr lang="cs-CZ" b="1" dirty="0"/>
          </a:p>
          <a:p>
            <a:r>
              <a:rPr lang="cs-CZ" b="1" dirty="0" smtClean="0"/>
              <a:t>Kulturní</a:t>
            </a:r>
          </a:p>
          <a:p>
            <a:endParaRPr lang="cs-CZ" b="1" dirty="0"/>
          </a:p>
          <a:p>
            <a:pPr marL="0" indent="0">
              <a:buNone/>
            </a:pPr>
            <a:endParaRPr lang="cs-CZ" b="1" dirty="0" smtClean="0"/>
          </a:p>
          <a:p>
            <a:pPr marL="0" indent="0">
              <a:buNone/>
            </a:pPr>
            <a:r>
              <a:rPr lang="cs-CZ" b="1" dirty="0" smtClean="0"/>
              <a:t>Determinanty ekosystémů</a:t>
            </a:r>
            <a:r>
              <a:rPr lang="cs-CZ" dirty="0"/>
              <a:t> jsou naopak </a:t>
            </a:r>
            <a:r>
              <a:rPr lang="cs-CZ" b="1" dirty="0"/>
              <a:t>přírodní katastrofy</a:t>
            </a:r>
            <a:r>
              <a:rPr lang="cs-CZ" dirty="0"/>
              <a:t>, které mohou významným způsobem </a:t>
            </a:r>
            <a:r>
              <a:rPr lang="cs-CZ" b="1" dirty="0"/>
              <a:t>narušit složení i funkci ekosystémů</a:t>
            </a:r>
            <a:r>
              <a:rPr lang="cs-CZ" dirty="0" smtClean="0"/>
              <a:t>.</a:t>
            </a:r>
          </a:p>
          <a:p>
            <a:pPr marL="0" indent="0">
              <a:buNone/>
            </a:pPr>
            <a:endParaRPr lang="cs-CZ" dirty="0"/>
          </a:p>
          <a:p>
            <a:endParaRPr lang="cs-CZ" dirty="0"/>
          </a:p>
        </p:txBody>
      </p:sp>
      <p:pic>
        <p:nvPicPr>
          <p:cNvPr id="4" name="Obrázek 3"/>
          <p:cNvPicPr>
            <a:picLocks noChangeAspect="1"/>
          </p:cNvPicPr>
          <p:nvPr/>
        </p:nvPicPr>
        <p:blipFill>
          <a:blip r:embed="rId2"/>
          <a:stretch>
            <a:fillRect/>
          </a:stretch>
        </p:blipFill>
        <p:spPr>
          <a:xfrm>
            <a:off x="6346562" y="2464905"/>
            <a:ext cx="3854299" cy="2732638"/>
          </a:xfrm>
          <a:prstGeom prst="rect">
            <a:avLst/>
          </a:prstGeom>
        </p:spPr>
      </p:pic>
    </p:spTree>
    <p:extLst>
      <p:ext uri="{BB962C8B-B14F-4D97-AF65-F5344CB8AC3E}">
        <p14:creationId xmlns:p14="http://schemas.microsoft.com/office/powerpoint/2010/main" val="350155338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r>
              <a:rPr lang="cs-CZ" sz="3000" b="1" dirty="0"/>
              <a:t>Klíčové otázky ekosystémového managementu:</a:t>
            </a:r>
          </a:p>
          <a:p>
            <a:r>
              <a:rPr lang="cs-CZ" dirty="0"/>
              <a:t>analýza současných podmínek v ekosystému</a:t>
            </a:r>
          </a:p>
          <a:p>
            <a:r>
              <a:rPr lang="cs-CZ" dirty="0"/>
              <a:t>predikce možných změn v ES v kontextu jejich služeb a uspokojování lidského blahobytu</a:t>
            </a:r>
          </a:p>
          <a:p>
            <a:r>
              <a:rPr lang="cs-CZ" dirty="0"/>
              <a:t>korelace mezi posílením blahobytu a zachováním ekosystému</a:t>
            </a:r>
          </a:p>
          <a:p>
            <a:r>
              <a:rPr lang="cs-CZ" dirty="0"/>
              <a:t>pozitiva a dopady návrhu různých přístupů k řešení této problematiky</a:t>
            </a:r>
          </a:p>
          <a:p>
            <a:r>
              <a:rPr lang="cs-CZ" dirty="0"/>
              <a:t>stanovení efektivních metodik a účinných nástrojů k možnosti posuzování ekosystémů a jejich služeb</a:t>
            </a:r>
          </a:p>
        </p:txBody>
      </p:sp>
      <p:sp>
        <p:nvSpPr>
          <p:cNvPr id="4" name="Nadpis 1"/>
          <p:cNvSpPr>
            <a:spLocks noGrp="1"/>
          </p:cNvSpPr>
          <p:nvPr>
            <p:ph type="title"/>
          </p:nvPr>
        </p:nvSpPr>
        <p:spPr/>
        <p:txBody>
          <a:bodyPr>
            <a:normAutofit/>
          </a:bodyPr>
          <a:lstStyle/>
          <a:p>
            <a:pPr algn="ctr"/>
            <a:r>
              <a:rPr lang="cs-CZ" b="1" dirty="0" smtClean="0"/>
              <a:t>Ekosystémové služby a jejich provázanost </a:t>
            </a:r>
            <a:br>
              <a:rPr lang="cs-CZ" b="1" dirty="0" smtClean="0"/>
            </a:br>
            <a:r>
              <a:rPr lang="cs-CZ" b="1" dirty="0" smtClean="0"/>
              <a:t>s životní úrovní lidí</a:t>
            </a:r>
            <a:endParaRPr lang="cs-CZ" dirty="0"/>
          </a:p>
        </p:txBody>
      </p:sp>
    </p:spTree>
    <p:extLst>
      <p:ext uri="{BB962C8B-B14F-4D97-AF65-F5344CB8AC3E}">
        <p14:creationId xmlns:p14="http://schemas.microsoft.com/office/powerpoint/2010/main" val="3895512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3318" y="373077"/>
            <a:ext cx="10515600" cy="819620"/>
          </a:xfrm>
        </p:spPr>
        <p:txBody>
          <a:bodyPr>
            <a:normAutofit/>
          </a:bodyPr>
          <a:lstStyle/>
          <a:p>
            <a:pPr algn="ctr"/>
            <a:r>
              <a:rPr lang="cs-CZ" sz="4000" b="1" dirty="0"/>
              <a:t>Využití ekosystémového managementu v praxi</a:t>
            </a:r>
          </a:p>
        </p:txBody>
      </p:sp>
      <p:sp>
        <p:nvSpPr>
          <p:cNvPr id="3" name="Zástupný symbol pro obsah 2"/>
          <p:cNvSpPr>
            <a:spLocks noGrp="1"/>
          </p:cNvSpPr>
          <p:nvPr>
            <p:ph idx="1"/>
          </p:nvPr>
        </p:nvSpPr>
        <p:spPr>
          <a:xfrm>
            <a:off x="838200" y="2620756"/>
            <a:ext cx="10515600" cy="3557408"/>
          </a:xfrm>
        </p:spPr>
        <p:txBody>
          <a:bodyPr>
            <a:normAutofit/>
          </a:bodyPr>
          <a:lstStyle/>
          <a:p>
            <a:pPr marL="0" indent="0">
              <a:buNone/>
            </a:pPr>
            <a:r>
              <a:rPr lang="cs-CZ" sz="3200" dirty="0" smtClean="0"/>
              <a:t>Jaké </a:t>
            </a:r>
            <a:r>
              <a:rPr lang="cs-CZ" sz="3200" dirty="0"/>
              <a:t>kroky vyžaduje kvalitní management ekosystémů v praxi:</a:t>
            </a:r>
          </a:p>
          <a:p>
            <a:pPr lvl="1"/>
            <a:r>
              <a:rPr lang="cs-CZ" b="1" dirty="0"/>
              <a:t>stanovení priorit,</a:t>
            </a:r>
            <a:endParaRPr lang="cs-CZ" dirty="0"/>
          </a:p>
          <a:p>
            <a:pPr lvl="1"/>
            <a:r>
              <a:rPr lang="cs-CZ" b="1" dirty="0"/>
              <a:t>výchozí stav pro srovnávací analýzu v dalších letech,</a:t>
            </a:r>
            <a:endParaRPr lang="cs-CZ" dirty="0"/>
          </a:p>
          <a:p>
            <a:pPr lvl="1"/>
            <a:r>
              <a:rPr lang="cs-CZ" b="1" dirty="0"/>
              <a:t>rámec a zdroj nástrojů pro hodnocení, plánování a řízení,</a:t>
            </a:r>
            <a:endParaRPr lang="cs-CZ" dirty="0"/>
          </a:p>
          <a:p>
            <a:pPr lvl="1"/>
            <a:r>
              <a:rPr lang="cs-CZ" b="1" dirty="0"/>
              <a:t>aplikace principu předběžné opatrnosti a možných důsledků rozhodnutí, které ES významným způsobem ovlivňují,</a:t>
            </a:r>
            <a:endParaRPr lang="cs-CZ" dirty="0"/>
          </a:p>
          <a:p>
            <a:pPr lvl="1"/>
            <a:r>
              <a:rPr lang="cs-CZ" b="1" dirty="0"/>
              <a:t>stanovení možných způsobů řešení k dosažení cílů rozvoje lidstva, cílů udržitelnosti rozvoje,</a:t>
            </a:r>
            <a:endParaRPr lang="cs-CZ" dirty="0"/>
          </a:p>
          <a:p>
            <a:pPr lvl="1"/>
            <a:r>
              <a:rPr lang="cs-CZ" b="1" dirty="0"/>
              <a:t>směřování dalšího výzkumu v této oblasti.</a:t>
            </a:r>
            <a:endParaRPr lang="cs-CZ" dirty="0"/>
          </a:p>
          <a:p>
            <a:endParaRPr lang="cs-CZ" dirty="0"/>
          </a:p>
        </p:txBody>
      </p:sp>
      <p:sp>
        <p:nvSpPr>
          <p:cNvPr id="4" name="Obdélník 3"/>
          <p:cNvSpPr/>
          <p:nvPr/>
        </p:nvSpPr>
        <p:spPr>
          <a:xfrm>
            <a:off x="381663" y="1290906"/>
            <a:ext cx="11163631" cy="923330"/>
          </a:xfrm>
          <a:prstGeom prst="rect">
            <a:avLst/>
          </a:prstGeom>
        </p:spPr>
        <p:txBody>
          <a:bodyPr wrap="square">
            <a:spAutoFit/>
          </a:bodyPr>
          <a:lstStyle/>
          <a:p>
            <a:r>
              <a:rPr lang="cs-CZ" b="1" i="1" dirty="0" smtClean="0">
                <a:solidFill>
                  <a:srgbClr val="000000"/>
                </a:solidFill>
                <a:effectLst/>
                <a:latin typeface="Nunito"/>
              </a:rPr>
              <a:t>Pojetí „ekosystémových služeb“ zahrnuje služby, které nám ekosystémy poskytují zdánlivě zdarma či automaticky (produkce energie, vody, dřeva, potravin, technických surovin, regulace klimatu, vodního režimu či šíření chorob, tvorba půdy, koloběh živin).</a:t>
            </a:r>
            <a:endParaRPr lang="cs-CZ" b="1" i="1" dirty="0"/>
          </a:p>
        </p:txBody>
      </p:sp>
    </p:spTree>
    <p:extLst>
      <p:ext uri="{BB962C8B-B14F-4D97-AF65-F5344CB8AC3E}">
        <p14:creationId xmlns:p14="http://schemas.microsoft.com/office/powerpoint/2010/main" val="268327539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295"/>
            <a:ext cx="10515600" cy="1201282"/>
          </a:xfrm>
        </p:spPr>
        <p:txBody>
          <a:bodyPr>
            <a:normAutofit/>
          </a:bodyPr>
          <a:lstStyle/>
          <a:p>
            <a:pPr algn="ctr"/>
            <a:r>
              <a:rPr lang="cs-CZ" sz="4000" b="1" dirty="0"/>
              <a:t>Ekosystémové služby v městských </a:t>
            </a:r>
            <a:r>
              <a:rPr lang="cs-CZ" sz="4000" b="1" dirty="0" smtClean="0"/>
              <a:t/>
            </a:r>
            <a:br>
              <a:rPr lang="cs-CZ" sz="4000" b="1" dirty="0" smtClean="0"/>
            </a:br>
            <a:r>
              <a:rPr lang="cs-CZ" sz="4000" b="1" dirty="0" smtClean="0"/>
              <a:t>a </a:t>
            </a:r>
            <a:r>
              <a:rPr lang="cs-CZ" sz="4000" b="1" dirty="0"/>
              <a:t>venkovských oblastech</a:t>
            </a:r>
          </a:p>
        </p:txBody>
      </p:sp>
      <p:pic>
        <p:nvPicPr>
          <p:cNvPr id="614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0665" y="1431439"/>
            <a:ext cx="6368994" cy="529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7575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05866"/>
          </a:xfrm>
        </p:spPr>
        <p:txBody>
          <a:bodyPr>
            <a:normAutofit/>
          </a:bodyPr>
          <a:lstStyle/>
          <a:p>
            <a:pPr algn="ctr"/>
            <a:r>
              <a:rPr lang="cs-CZ" sz="4000" b="1" dirty="0" smtClean="0"/>
              <a:t>Opatření k ochraně ekosystémů</a:t>
            </a:r>
            <a:endParaRPr lang="cs-CZ" sz="4000" b="1"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Opatření </a:t>
            </a:r>
            <a:r>
              <a:rPr lang="cs-CZ" dirty="0"/>
              <a:t>k ochraně ES pro konkrétní sektory a stanovení nástrojů účinného </a:t>
            </a:r>
            <a:r>
              <a:rPr lang="cs-CZ" dirty="0" smtClean="0"/>
              <a:t>managementu.</a:t>
            </a:r>
          </a:p>
          <a:p>
            <a:pPr marL="0" indent="0">
              <a:buNone/>
            </a:pPr>
            <a:endParaRPr lang="cs-CZ" dirty="0" smtClean="0"/>
          </a:p>
          <a:p>
            <a:pPr marL="0" indent="0">
              <a:buNone/>
            </a:pPr>
            <a:r>
              <a:rPr lang="cs-CZ" b="1" dirty="0" smtClean="0"/>
              <a:t>Opatření </a:t>
            </a:r>
            <a:r>
              <a:rPr lang="cs-CZ" b="1" dirty="0"/>
              <a:t>jsou dvojího typu</a:t>
            </a:r>
            <a:r>
              <a:rPr lang="cs-CZ" dirty="0"/>
              <a:t>:</a:t>
            </a:r>
          </a:p>
          <a:p>
            <a:r>
              <a:rPr lang="cs-CZ" b="1" dirty="0"/>
              <a:t>slibná opatření</a:t>
            </a:r>
            <a:r>
              <a:rPr lang="cs-CZ" dirty="0"/>
              <a:t> – dlouhodobě nejsou využívána, ale jeví se jako úspěšná nebo jsou známé jejich možné modifikace, aby se mohla stát účinnými,</a:t>
            </a:r>
          </a:p>
          <a:p>
            <a:r>
              <a:rPr lang="cs-CZ" b="1" dirty="0"/>
              <a:t>účinná opatření</a:t>
            </a:r>
            <a:r>
              <a:rPr lang="cs-CZ" dirty="0"/>
              <a:t> – zlepšují cílové ES služby a přispívají k blahobytu, aniž by poškozovala jiné služby nebo měla škodlivé dopady na jiné skupiny obyvatelstva,</a:t>
            </a:r>
          </a:p>
          <a:p>
            <a:pPr marL="0" indent="0">
              <a:buNone/>
            </a:pPr>
            <a:endParaRPr lang="cs-CZ" b="1" dirty="0" smtClean="0"/>
          </a:p>
          <a:p>
            <a:pPr marL="0" indent="0">
              <a:buNone/>
            </a:pPr>
            <a:r>
              <a:rPr lang="cs-CZ" dirty="0" smtClean="0"/>
              <a:t>Významnými </a:t>
            </a:r>
            <a:r>
              <a:rPr lang="cs-CZ" dirty="0"/>
              <a:t>resorty z pohledu ekosystémových služeb jsou </a:t>
            </a:r>
            <a:r>
              <a:rPr lang="cs-CZ" b="1" dirty="0"/>
              <a:t>zemědělství, lesnictví, voda, rybolov a akvakultury.</a:t>
            </a:r>
            <a:endParaRPr lang="cs-CZ" dirty="0"/>
          </a:p>
        </p:txBody>
      </p:sp>
    </p:spTree>
    <p:extLst>
      <p:ext uri="{BB962C8B-B14F-4D97-AF65-F5344CB8AC3E}">
        <p14:creationId xmlns:p14="http://schemas.microsoft.com/office/powerpoint/2010/main" val="248438862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61525"/>
          </a:xfrm>
        </p:spPr>
        <p:txBody>
          <a:bodyPr>
            <a:normAutofit fontScale="90000"/>
          </a:bodyPr>
          <a:lstStyle/>
          <a:p>
            <a:pPr algn="ctr"/>
            <a:r>
              <a:rPr lang="cs-CZ" sz="4000" b="1" dirty="0"/>
              <a:t>Návrhy opatření se zohledněním jednotlivých </a:t>
            </a:r>
            <a:r>
              <a:rPr lang="cs-CZ" sz="4000" b="1" dirty="0" smtClean="0"/>
              <a:t/>
            </a:r>
            <a:br>
              <a:rPr lang="cs-CZ" sz="4000" b="1" dirty="0" smtClean="0"/>
            </a:br>
            <a:r>
              <a:rPr lang="cs-CZ" sz="4000" b="1" dirty="0" smtClean="0"/>
              <a:t>klíčových </a:t>
            </a:r>
            <a:r>
              <a:rPr lang="cs-CZ" sz="4000" b="1" dirty="0"/>
              <a:t>resortů</a:t>
            </a:r>
          </a:p>
        </p:txBody>
      </p:sp>
      <p:sp>
        <p:nvSpPr>
          <p:cNvPr id="3" name="Zástupný symbol pro obsah 2"/>
          <p:cNvSpPr>
            <a:spLocks noGrp="1"/>
          </p:cNvSpPr>
          <p:nvPr>
            <p:ph idx="1"/>
          </p:nvPr>
        </p:nvSpPr>
        <p:spPr>
          <a:xfrm>
            <a:off x="4463994" y="1825625"/>
            <a:ext cx="5491038" cy="4351338"/>
          </a:xfrm>
        </p:spPr>
        <p:txBody>
          <a:bodyPr/>
          <a:lstStyle/>
          <a:p>
            <a:r>
              <a:rPr lang="cs-CZ" dirty="0" smtClean="0"/>
              <a:t>Zemědělství</a:t>
            </a:r>
          </a:p>
          <a:p>
            <a:r>
              <a:rPr lang="cs-CZ" dirty="0" smtClean="0"/>
              <a:t>Lesnictví</a:t>
            </a:r>
          </a:p>
          <a:p>
            <a:r>
              <a:rPr lang="cs-CZ" dirty="0" smtClean="0"/>
              <a:t>Voda</a:t>
            </a:r>
          </a:p>
          <a:p>
            <a:r>
              <a:rPr lang="cs-CZ" dirty="0" smtClean="0"/>
              <a:t>Rybolov a akvakultura</a:t>
            </a:r>
          </a:p>
          <a:p>
            <a:r>
              <a:rPr lang="cs-CZ" dirty="0" smtClean="0"/>
              <a:t>Ekonomika a stimuly</a:t>
            </a:r>
          </a:p>
          <a:p>
            <a:r>
              <a:rPr lang="cs-CZ" dirty="0" smtClean="0"/>
              <a:t>Slibné intervence</a:t>
            </a:r>
          </a:p>
          <a:p>
            <a:r>
              <a:rPr lang="cs-CZ" dirty="0" smtClean="0"/>
              <a:t>Kritické faktory změn ES</a:t>
            </a:r>
          </a:p>
          <a:p>
            <a:endParaRPr lang="cs-CZ" dirty="0"/>
          </a:p>
        </p:txBody>
      </p:sp>
    </p:spTree>
    <p:extLst>
      <p:ext uri="{BB962C8B-B14F-4D97-AF65-F5344CB8AC3E}">
        <p14:creationId xmlns:p14="http://schemas.microsoft.com/office/powerpoint/2010/main" val="254993585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13818"/>
          </a:xfrm>
        </p:spPr>
        <p:txBody>
          <a:bodyPr>
            <a:normAutofit/>
          </a:bodyPr>
          <a:lstStyle/>
          <a:p>
            <a:pPr algn="ctr"/>
            <a:r>
              <a:rPr lang="cs-CZ" sz="4000" b="1" dirty="0" smtClean="0"/>
              <a:t>Zemědělství</a:t>
            </a:r>
            <a:endParaRPr lang="cs-CZ" sz="4000" b="1" dirty="0"/>
          </a:p>
        </p:txBody>
      </p:sp>
      <p:sp>
        <p:nvSpPr>
          <p:cNvPr id="3" name="Zástupný symbol pro obsah 2"/>
          <p:cNvSpPr>
            <a:spLocks noGrp="1"/>
          </p:cNvSpPr>
          <p:nvPr>
            <p:ph idx="1"/>
          </p:nvPr>
        </p:nvSpPr>
        <p:spPr>
          <a:xfrm>
            <a:off x="838200" y="1730210"/>
            <a:ext cx="10515600" cy="4351338"/>
          </a:xfrm>
        </p:spPr>
        <p:txBody>
          <a:bodyPr/>
          <a:lstStyle/>
          <a:p>
            <a:r>
              <a:rPr lang="cs-CZ" b="1" dirty="0" smtClean="0"/>
              <a:t>odstranění </a:t>
            </a:r>
            <a:r>
              <a:rPr lang="cs-CZ" b="1" dirty="0"/>
              <a:t>výrobních dotací</a:t>
            </a:r>
            <a:r>
              <a:rPr lang="cs-CZ" dirty="0"/>
              <a:t>, jež mají nepříznivý vliv společenský, ekonomický a environmentální,</a:t>
            </a:r>
          </a:p>
          <a:p>
            <a:r>
              <a:rPr lang="cs-CZ" b="1" dirty="0"/>
              <a:t>investice do vývoje agronomie </a:t>
            </a:r>
            <a:r>
              <a:rPr lang="cs-CZ" dirty="0"/>
              <a:t>a rozšíření zemědělské techniky, které zajistí produkci dostačeného množství potravin bez škodlivých dopadů (spotřeba vody, půdy, šetrné využívání pesticidů znečištění apod.),</a:t>
            </a:r>
          </a:p>
          <a:p>
            <a:r>
              <a:rPr lang="cs-CZ" b="1" dirty="0"/>
              <a:t>přijetí opatření</a:t>
            </a:r>
            <a:r>
              <a:rPr lang="cs-CZ" dirty="0"/>
              <a:t>, která </a:t>
            </a:r>
            <a:r>
              <a:rPr lang="cs-CZ" b="1" dirty="0"/>
              <a:t>zamezí nadměrnou spotřebu živin</a:t>
            </a:r>
            <a:r>
              <a:rPr lang="cs-CZ" dirty="0"/>
              <a:t>.</a:t>
            </a:r>
          </a:p>
          <a:p>
            <a:endParaRPr lang="cs-CZ" dirty="0"/>
          </a:p>
        </p:txBody>
      </p:sp>
    </p:spTree>
    <p:extLst>
      <p:ext uri="{BB962C8B-B14F-4D97-AF65-F5344CB8AC3E}">
        <p14:creationId xmlns:p14="http://schemas.microsoft.com/office/powerpoint/2010/main" val="9573144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93331"/>
          </a:xfrm>
        </p:spPr>
        <p:txBody>
          <a:bodyPr>
            <a:normAutofit/>
          </a:bodyPr>
          <a:lstStyle/>
          <a:p>
            <a:pPr algn="ctr"/>
            <a:r>
              <a:rPr lang="cs-CZ" sz="4000" b="1" dirty="0" smtClean="0"/>
              <a:t>Lesnictví</a:t>
            </a:r>
            <a:endParaRPr lang="cs-CZ" sz="4000" b="1" dirty="0"/>
          </a:p>
        </p:txBody>
      </p:sp>
      <p:sp>
        <p:nvSpPr>
          <p:cNvPr id="3" name="Zástupný symbol pro obsah 2"/>
          <p:cNvSpPr>
            <a:spLocks noGrp="1"/>
          </p:cNvSpPr>
          <p:nvPr>
            <p:ph idx="1"/>
          </p:nvPr>
        </p:nvSpPr>
        <p:spPr>
          <a:xfrm>
            <a:off x="838200" y="1404205"/>
            <a:ext cx="10515600" cy="4351338"/>
          </a:xfrm>
        </p:spPr>
        <p:txBody>
          <a:bodyPr/>
          <a:lstStyle/>
          <a:p>
            <a:pPr marL="0" indent="0">
              <a:buNone/>
            </a:pPr>
            <a:endParaRPr lang="cs-CZ" dirty="0"/>
          </a:p>
          <a:p>
            <a:r>
              <a:rPr lang="cs-CZ" b="1" dirty="0"/>
              <a:t>integrace dlouhodobých lesnických postupů </a:t>
            </a:r>
            <a:r>
              <a:rPr lang="cs-CZ" dirty="0"/>
              <a:t>do podnikatelských aktivit finančních institucí, obchodních pravidel a globálních environmentálních programů a globálního rozhodování o bezpečnosti,</a:t>
            </a:r>
          </a:p>
          <a:p>
            <a:r>
              <a:rPr lang="cs-CZ" b="1" dirty="0"/>
              <a:t>zlepšení postavení místních společenství </a:t>
            </a:r>
            <a:r>
              <a:rPr lang="cs-CZ" dirty="0"/>
              <a:t>podporou iniciativ za udržitelné užívání lesních produktů,</a:t>
            </a:r>
          </a:p>
          <a:p>
            <a:r>
              <a:rPr lang="cs-CZ" b="1" dirty="0"/>
              <a:t>reforma správy lesů </a:t>
            </a:r>
            <a:r>
              <a:rPr lang="cs-CZ" dirty="0"/>
              <a:t>a zavedení národních strategicky zaměřených lesnických programů.</a:t>
            </a:r>
          </a:p>
        </p:txBody>
      </p:sp>
    </p:spTree>
    <p:extLst>
      <p:ext uri="{BB962C8B-B14F-4D97-AF65-F5344CB8AC3E}">
        <p14:creationId xmlns:p14="http://schemas.microsoft.com/office/powerpoint/2010/main" val="226400332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Voda</a:t>
            </a:r>
            <a:endParaRPr lang="cs-CZ" sz="4000" b="1" dirty="0"/>
          </a:p>
        </p:txBody>
      </p:sp>
      <p:sp>
        <p:nvSpPr>
          <p:cNvPr id="3" name="Zástupný symbol pro obsah 2"/>
          <p:cNvSpPr>
            <a:spLocks noGrp="1"/>
          </p:cNvSpPr>
          <p:nvPr>
            <p:ph idx="1"/>
          </p:nvPr>
        </p:nvSpPr>
        <p:spPr>
          <a:xfrm>
            <a:off x="814345" y="1292888"/>
            <a:ext cx="10515600" cy="4351338"/>
          </a:xfrm>
        </p:spPr>
        <p:txBody>
          <a:bodyPr/>
          <a:lstStyle/>
          <a:p>
            <a:pPr marL="0" indent="0">
              <a:buNone/>
            </a:pPr>
            <a:endParaRPr lang="cs-CZ" dirty="0"/>
          </a:p>
          <a:p>
            <a:r>
              <a:rPr lang="cs-CZ" b="1" dirty="0"/>
              <a:t>platby za ekosystémové služby </a:t>
            </a:r>
            <a:r>
              <a:rPr lang="cs-CZ" dirty="0"/>
              <a:t>poskytované rozvodími,</a:t>
            </a:r>
          </a:p>
          <a:p>
            <a:r>
              <a:rPr lang="cs-CZ" b="1" dirty="0"/>
              <a:t>zlepšení přidělování práv </a:t>
            </a:r>
            <a:r>
              <a:rPr lang="cs-CZ" dirty="0"/>
              <a:t>k využívání sladkovodních zdrojů a přiblížení ekonomických stimulů potřebám ochrany přírodních zdrojů,</a:t>
            </a:r>
          </a:p>
          <a:p>
            <a:r>
              <a:rPr lang="cs-CZ" b="1" dirty="0"/>
              <a:t>zlepšení informovanosti </a:t>
            </a:r>
            <a:r>
              <a:rPr lang="cs-CZ" dirty="0"/>
              <a:t>ohledně  vodohospodářství,</a:t>
            </a:r>
          </a:p>
          <a:p>
            <a:r>
              <a:rPr lang="cs-CZ" b="1" dirty="0"/>
              <a:t>větší důraz na využívání přírodního prostředí</a:t>
            </a:r>
            <a:r>
              <a:rPr lang="cs-CZ" dirty="0"/>
              <a:t>,</a:t>
            </a:r>
          </a:p>
          <a:p>
            <a:r>
              <a:rPr lang="cs-CZ" b="1" dirty="0"/>
              <a:t>další opatření oproti přírodním katastrofám </a:t>
            </a:r>
            <a:r>
              <a:rPr lang="cs-CZ" dirty="0"/>
              <a:t>typu povodní (zatím pouze přehrady a protipovodňové hráze),</a:t>
            </a:r>
          </a:p>
          <a:p>
            <a:r>
              <a:rPr lang="cs-CZ" dirty="0"/>
              <a:t>větší investice do výzkumu a nových technologií.</a:t>
            </a:r>
          </a:p>
          <a:p>
            <a:endParaRPr lang="cs-CZ" dirty="0"/>
          </a:p>
        </p:txBody>
      </p:sp>
    </p:spTree>
    <p:extLst>
      <p:ext uri="{BB962C8B-B14F-4D97-AF65-F5344CB8AC3E}">
        <p14:creationId xmlns:p14="http://schemas.microsoft.com/office/powerpoint/2010/main" val="264783273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72844"/>
          </a:xfrm>
        </p:spPr>
        <p:txBody>
          <a:bodyPr>
            <a:normAutofit/>
          </a:bodyPr>
          <a:lstStyle/>
          <a:p>
            <a:pPr algn="ctr"/>
            <a:r>
              <a:rPr lang="cs-CZ" sz="4000" b="1" dirty="0" smtClean="0"/>
              <a:t>Rybolov a akvakultury</a:t>
            </a:r>
            <a:endParaRPr lang="cs-CZ" sz="4000" b="1" dirty="0"/>
          </a:p>
        </p:txBody>
      </p:sp>
      <p:sp>
        <p:nvSpPr>
          <p:cNvPr id="3" name="Zástupný symbol pro obsah 2"/>
          <p:cNvSpPr>
            <a:spLocks noGrp="1"/>
          </p:cNvSpPr>
          <p:nvPr>
            <p:ph idx="1"/>
          </p:nvPr>
        </p:nvSpPr>
        <p:spPr/>
        <p:txBody>
          <a:bodyPr/>
          <a:lstStyle/>
          <a:p>
            <a:r>
              <a:rPr lang="cs-CZ" b="1" dirty="0" smtClean="0"/>
              <a:t>omezení </a:t>
            </a:r>
            <a:r>
              <a:rPr lang="cs-CZ" b="1" dirty="0"/>
              <a:t>objemu mořského rybolovu</a:t>
            </a:r>
            <a:r>
              <a:rPr lang="cs-CZ" dirty="0"/>
              <a:t>,</a:t>
            </a:r>
          </a:p>
          <a:p>
            <a:r>
              <a:rPr lang="cs-CZ" b="1" dirty="0"/>
              <a:t>přísná regulace mořského rybolovu </a:t>
            </a:r>
            <a:r>
              <a:rPr lang="cs-CZ" dirty="0"/>
              <a:t>(stanovení kvót, sankční opatření při porušování nehlášeného a neregulovaného lovu,</a:t>
            </a:r>
          </a:p>
          <a:p>
            <a:r>
              <a:rPr lang="cs-CZ" b="1" dirty="0"/>
              <a:t>ustanovení chráněných mořských území </a:t>
            </a:r>
            <a:r>
              <a:rPr lang="cs-CZ" dirty="0"/>
              <a:t>včetně proměnných nelovných zón.</a:t>
            </a:r>
          </a:p>
          <a:p>
            <a:endParaRPr lang="cs-CZ" dirty="0"/>
          </a:p>
        </p:txBody>
      </p:sp>
    </p:spTree>
    <p:extLst>
      <p:ext uri="{BB962C8B-B14F-4D97-AF65-F5344CB8AC3E}">
        <p14:creationId xmlns:p14="http://schemas.microsoft.com/office/powerpoint/2010/main" val="401844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616" y="-191467"/>
            <a:ext cx="10515600" cy="1325563"/>
          </a:xfrm>
        </p:spPr>
        <p:txBody>
          <a:bodyPr>
            <a:normAutofit/>
          </a:bodyPr>
          <a:lstStyle/>
          <a:p>
            <a:pPr algn="ctr"/>
            <a:r>
              <a:rPr lang="cs-CZ" sz="3600" b="1" dirty="0"/>
              <a:t>Základní funkce a procesy v ekosystému</a:t>
            </a:r>
          </a:p>
        </p:txBody>
      </p:sp>
      <p:pic>
        <p:nvPicPr>
          <p:cNvPr id="4" name="Picture 4" descr="Hana Šantrůčková, KEH, B 361)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2666" y="1277218"/>
            <a:ext cx="6948060" cy="5211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531750" y="1248351"/>
            <a:ext cx="3223703" cy="2523768"/>
          </a:xfrm>
          <a:prstGeom prst="rect">
            <a:avLst/>
          </a:prstGeom>
          <a:noFill/>
        </p:spPr>
        <p:txBody>
          <a:bodyPr wrap="none" rtlCol="0">
            <a:spAutoFit/>
          </a:bodyPr>
          <a:lstStyle/>
          <a:p>
            <a:pPr marL="285750" indent="-285750">
              <a:buFont typeface="Arial" panose="020B0604020202020204" pitchFamily="34" charset="0"/>
              <a:buChar char="•"/>
            </a:pPr>
            <a:r>
              <a:rPr lang="cs-CZ" sz="2000" dirty="0"/>
              <a:t>Interakce organismů</a:t>
            </a:r>
          </a:p>
          <a:p>
            <a:pPr marL="285750" indent="-285750">
              <a:buFont typeface="Arial" panose="020B0604020202020204" pitchFamily="34" charset="0"/>
              <a:buChar char="•"/>
            </a:pPr>
            <a:r>
              <a:rPr lang="cs-CZ" sz="2000" dirty="0"/>
              <a:t>Diverzita společenstev</a:t>
            </a:r>
          </a:p>
          <a:p>
            <a:pPr marL="285750" indent="-285750">
              <a:buFont typeface="Arial" panose="020B0604020202020204" pitchFamily="34" charset="0"/>
              <a:buChar char="•"/>
            </a:pPr>
            <a:r>
              <a:rPr lang="cs-CZ" sz="2000" dirty="0"/>
              <a:t>Toky energií a látek (živin)</a:t>
            </a:r>
          </a:p>
          <a:p>
            <a:pPr marL="285750" indent="-285750">
              <a:buFont typeface="Arial" panose="020B0604020202020204" pitchFamily="34" charset="0"/>
              <a:buChar char="•"/>
            </a:pPr>
            <a:r>
              <a:rPr lang="cs-CZ" sz="2000" dirty="0"/>
              <a:t>Trofická struktura</a:t>
            </a:r>
          </a:p>
          <a:p>
            <a:pPr marL="285750" indent="-285750">
              <a:buFont typeface="Arial" panose="020B0604020202020204" pitchFamily="34" charset="0"/>
              <a:buChar char="•"/>
            </a:pPr>
            <a:r>
              <a:rPr lang="cs-CZ" sz="2000" dirty="0"/>
              <a:t>Litosféra – vliv vnějších </a:t>
            </a:r>
          </a:p>
          <a:p>
            <a:r>
              <a:rPr lang="cs-CZ" sz="2000" dirty="0" smtClean="0"/>
              <a:t>     proměnných</a:t>
            </a:r>
            <a:endParaRPr lang="cs-CZ" sz="2000" dirty="0"/>
          </a:p>
          <a:p>
            <a:pPr marL="285750" indent="-285750">
              <a:buFont typeface="Arial" panose="020B0604020202020204" pitchFamily="34" charset="0"/>
              <a:buChar char="•"/>
            </a:pPr>
            <a:r>
              <a:rPr lang="cs-CZ" sz="2000" dirty="0"/>
              <a:t>Působení člověka</a:t>
            </a:r>
          </a:p>
          <a:p>
            <a:endParaRPr lang="cs-CZ" dirty="0"/>
          </a:p>
        </p:txBody>
      </p:sp>
    </p:spTree>
    <p:extLst>
      <p:ext uri="{BB962C8B-B14F-4D97-AF65-F5344CB8AC3E}">
        <p14:creationId xmlns:p14="http://schemas.microsoft.com/office/powerpoint/2010/main" val="151109780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76211"/>
          </a:xfrm>
        </p:spPr>
        <p:txBody>
          <a:bodyPr>
            <a:normAutofit/>
          </a:bodyPr>
          <a:lstStyle/>
          <a:p>
            <a:pPr algn="ctr"/>
            <a:r>
              <a:rPr lang="cs-CZ" sz="4000" b="1" dirty="0" smtClean="0"/>
              <a:t>Ekonomika a stimuly</a:t>
            </a:r>
            <a:endParaRPr lang="cs-CZ" sz="4000" b="1" dirty="0"/>
          </a:p>
        </p:txBody>
      </p:sp>
      <p:sp>
        <p:nvSpPr>
          <p:cNvPr id="3" name="Zástupný symbol pro obsah 2"/>
          <p:cNvSpPr>
            <a:spLocks noGrp="1"/>
          </p:cNvSpPr>
          <p:nvPr>
            <p:ph idx="1"/>
          </p:nvPr>
        </p:nvSpPr>
        <p:spPr/>
        <p:txBody>
          <a:bodyPr/>
          <a:lstStyle/>
          <a:p>
            <a:r>
              <a:rPr lang="cs-CZ" b="1" dirty="0"/>
              <a:t>e</a:t>
            </a:r>
            <a:r>
              <a:rPr lang="cs-CZ" b="1" dirty="0" smtClean="0"/>
              <a:t>konomické </a:t>
            </a:r>
            <a:r>
              <a:rPr lang="cs-CZ" b="1" dirty="0"/>
              <a:t>a finanční stimuly </a:t>
            </a:r>
            <a:r>
              <a:rPr lang="cs-CZ" dirty="0"/>
              <a:t>se ukazují jako účinné nástroje EM pro regulaci využívání ekosystémových statků a služeb. Služby ES nejsou obchodovány na trzích.</a:t>
            </a:r>
          </a:p>
          <a:p>
            <a:endParaRPr lang="cs-CZ" dirty="0"/>
          </a:p>
        </p:txBody>
      </p:sp>
    </p:spTree>
    <p:extLst>
      <p:ext uri="{BB962C8B-B14F-4D97-AF65-F5344CB8AC3E}">
        <p14:creationId xmlns:p14="http://schemas.microsoft.com/office/powerpoint/2010/main" val="40203161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661823"/>
            <a:ext cx="10515600" cy="4515140"/>
          </a:xfrm>
        </p:spPr>
        <p:txBody>
          <a:bodyPr>
            <a:normAutofit fontScale="85000" lnSpcReduction="20000"/>
          </a:bodyPr>
          <a:lstStyle/>
          <a:p>
            <a:pPr marL="0" indent="0">
              <a:buNone/>
            </a:pPr>
            <a:r>
              <a:rPr lang="cs-CZ" dirty="0"/>
              <a:t>Odstranění dotací a sociální dopady musí být zohledněny v opatřeních na snížení negativních dopadů na služby ES v rozvojových zemích. Nabízí se širší využívání ekonomických nástrojů a tržních přístupů ve správě ekosystémových služeb. </a:t>
            </a:r>
            <a:endParaRPr lang="cs-CZ" dirty="0" smtClean="0"/>
          </a:p>
          <a:p>
            <a:pPr marL="0" indent="0">
              <a:buNone/>
            </a:pPr>
            <a:r>
              <a:rPr lang="cs-CZ" dirty="0" smtClean="0"/>
              <a:t>Jako </a:t>
            </a:r>
            <a:r>
              <a:rPr lang="cs-CZ" dirty="0"/>
              <a:t>příklady lze uvést:</a:t>
            </a:r>
          </a:p>
          <a:p>
            <a:pPr lvl="1"/>
            <a:r>
              <a:rPr lang="cs-CZ" sz="2600" dirty="0"/>
              <a:t>daně a uživatelské poplatky (daně za nadměrné využívání živin nebo uživatelské poplatky v ekoturistice),</a:t>
            </a:r>
          </a:p>
          <a:p>
            <a:pPr lvl="1"/>
            <a:r>
              <a:rPr lang="cs-CZ" sz="2600" dirty="0"/>
              <a:t>zavádění trhu a obchodování s emisemi.</a:t>
            </a:r>
          </a:p>
          <a:p>
            <a:pPr lvl="1"/>
            <a:r>
              <a:rPr lang="cs-CZ" sz="2600" dirty="0"/>
              <a:t>Jeden z dynamicky se rozvíjejících trhů je trh s uhlíkem. Hodnota obchodu s uhlíkem v roce 2003 byly 300 milionu dolarů, do roku 2010 by mohl tento trh vzrůst až na 44 miliard dolarů.</a:t>
            </a:r>
          </a:p>
          <a:p>
            <a:pPr lvl="1"/>
            <a:r>
              <a:rPr lang="cs-CZ" sz="2600" dirty="0"/>
              <a:t>úhrady za služby ES jako náhrady za biodiverzitu, kdy </a:t>
            </a:r>
            <a:r>
              <a:rPr lang="cs-CZ" sz="2600" dirty="0" err="1"/>
              <a:t>projektantské</a:t>
            </a:r>
            <a:r>
              <a:rPr lang="cs-CZ" sz="2600" dirty="0"/>
              <a:t> firmy hradí činnost ochrany přírody jako odškodné za jejich poškození, jde o kompenzaci poškozování a narušování biodiverzity činností nejrůznějších podnikatelských subjektů,</a:t>
            </a:r>
          </a:p>
          <a:p>
            <a:pPr lvl="1"/>
            <a:r>
              <a:rPr lang="cs-CZ" sz="2600" dirty="0"/>
              <a:t>mechanizmy pro tržní vyjádření preferencí spotřebitelů (např. programy certifikace udržitelného lesnictví a rybářství).</a:t>
            </a:r>
          </a:p>
          <a:p>
            <a:endParaRPr lang="cs-CZ" dirty="0"/>
          </a:p>
        </p:txBody>
      </p:sp>
      <p:sp>
        <p:nvSpPr>
          <p:cNvPr id="4" name="Nadpis 1"/>
          <p:cNvSpPr>
            <a:spLocks noGrp="1"/>
          </p:cNvSpPr>
          <p:nvPr>
            <p:ph type="title"/>
          </p:nvPr>
        </p:nvSpPr>
        <p:spPr>
          <a:xfrm>
            <a:off x="838200" y="214052"/>
            <a:ext cx="10515600" cy="1325563"/>
          </a:xfrm>
        </p:spPr>
        <p:txBody>
          <a:bodyPr>
            <a:normAutofit/>
          </a:bodyPr>
          <a:lstStyle/>
          <a:p>
            <a:pPr algn="ctr"/>
            <a:r>
              <a:rPr lang="cs-CZ" sz="4000" b="1" dirty="0" smtClean="0"/>
              <a:t>Slibné intervence</a:t>
            </a:r>
            <a:endParaRPr lang="cs-CZ" sz="4000" b="1" dirty="0"/>
          </a:p>
        </p:txBody>
      </p:sp>
    </p:spTree>
    <p:extLst>
      <p:ext uri="{BB962C8B-B14F-4D97-AF65-F5344CB8AC3E}">
        <p14:creationId xmlns:p14="http://schemas.microsoft.com/office/powerpoint/2010/main" val="12369265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Kritické faktory změn ES</a:t>
            </a:r>
            <a:endParaRPr lang="cs-CZ" sz="4000" b="1" dirty="0"/>
          </a:p>
        </p:txBody>
      </p:sp>
      <p:sp>
        <p:nvSpPr>
          <p:cNvPr id="3" name="Zástupný symbol pro obsah 2"/>
          <p:cNvSpPr>
            <a:spLocks noGrp="1"/>
          </p:cNvSpPr>
          <p:nvPr>
            <p:ph idx="1"/>
          </p:nvPr>
        </p:nvSpPr>
        <p:spPr/>
        <p:txBody>
          <a:bodyPr/>
          <a:lstStyle/>
          <a:p>
            <a:pPr marL="0" indent="0">
              <a:buNone/>
            </a:pPr>
            <a:endParaRPr lang="cs-CZ" dirty="0"/>
          </a:p>
          <a:p>
            <a:r>
              <a:rPr lang="cs-CZ" dirty="0"/>
              <a:t>Hnací síly, přírodní nebo člověkem vyvolané faktory, které přímo či nepřímo vyvolávají změny ES. Mezi nepřímé řadíme faktory demografické, sociopolitické, kulturní, náboženské a ekonomické. K přímým řadíme např. změny půdního krytu a uplatnění nových technologií (terestrické ES), změny mořských ES a rybolov, sladké vody: změny vodního režimu, invazní druhy, znečištění a zamoření živinami.</a:t>
            </a:r>
          </a:p>
          <a:p>
            <a:endParaRPr lang="cs-CZ" dirty="0"/>
          </a:p>
        </p:txBody>
      </p:sp>
    </p:spTree>
    <p:extLst>
      <p:ext uri="{BB962C8B-B14F-4D97-AF65-F5344CB8AC3E}">
        <p14:creationId xmlns:p14="http://schemas.microsoft.com/office/powerpoint/2010/main" val="137682272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smtClean="0">
                <a:latin typeface="+mn-lt"/>
              </a:rPr>
              <a:t>Příklad konkrétního ES a jeho managementu</a:t>
            </a:r>
            <a:endParaRPr lang="cs-CZ" sz="4000" dirty="0">
              <a:latin typeface="+mn-lt"/>
            </a:endParaRPr>
          </a:p>
        </p:txBody>
      </p:sp>
      <p:sp>
        <p:nvSpPr>
          <p:cNvPr id="3" name="Zástupný symbol pro obsah 2"/>
          <p:cNvSpPr>
            <a:spLocks noGrp="1"/>
          </p:cNvSpPr>
          <p:nvPr>
            <p:ph idx="1"/>
          </p:nvPr>
        </p:nvSpPr>
        <p:spPr/>
        <p:txBody>
          <a:bodyPr/>
          <a:lstStyle/>
          <a:p>
            <a:pPr marL="0" indent="0">
              <a:buNone/>
            </a:pPr>
            <a:endParaRPr lang="cs-CZ" dirty="0"/>
          </a:p>
          <a:p>
            <a:r>
              <a:rPr lang="cs-CZ" dirty="0"/>
              <a:t>Lesní ekosystém charakterizuje </a:t>
            </a:r>
            <a:r>
              <a:rPr lang="cs-CZ" b="1" dirty="0"/>
              <a:t>vertikální dimenze (výška dřevin), plošný rozsah a hustota porostu. </a:t>
            </a:r>
            <a:r>
              <a:rPr lang="cs-CZ" dirty="0"/>
              <a:t>Lesní ekosystém není jen seskupením dřevin, ale tvoří </a:t>
            </a:r>
            <a:r>
              <a:rPr lang="cs-CZ" b="1" dirty="0"/>
              <a:t>systém, složený z biotických, abiotických a antropogenních složek</a:t>
            </a:r>
            <a:r>
              <a:rPr lang="cs-CZ" dirty="0"/>
              <a:t>. Tyto složky se přímo podílejí např. </a:t>
            </a:r>
            <a:r>
              <a:rPr lang="cs-CZ" b="1" dirty="0"/>
              <a:t>na tocích energie, koloběhu živin.</a:t>
            </a:r>
          </a:p>
          <a:p>
            <a:r>
              <a:rPr lang="cs-CZ" dirty="0"/>
              <a:t>Lesy jsou zároveň </a:t>
            </a:r>
            <a:r>
              <a:rPr lang="cs-CZ" b="1" dirty="0"/>
              <a:t>životním prostředím i výrobním prostředkem</a:t>
            </a:r>
            <a:r>
              <a:rPr lang="cs-CZ" dirty="0"/>
              <a:t>, </a:t>
            </a:r>
            <a:r>
              <a:rPr lang="cs-CZ" b="1" dirty="0"/>
              <a:t>obnovitelným přírodním zdrojem </a:t>
            </a:r>
            <a:r>
              <a:rPr lang="cs-CZ" dirty="0"/>
              <a:t>jako producentem dřevní hmoty a dalších produktů – služeb, které ovlivňují lidský blahobyt.</a:t>
            </a:r>
          </a:p>
        </p:txBody>
      </p:sp>
    </p:spTree>
    <p:extLst>
      <p:ext uri="{BB962C8B-B14F-4D97-AF65-F5344CB8AC3E}">
        <p14:creationId xmlns:p14="http://schemas.microsoft.com/office/powerpoint/2010/main" val="31979339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5" y="190197"/>
            <a:ext cx="10515600" cy="978645"/>
          </a:xfrm>
        </p:spPr>
        <p:txBody>
          <a:bodyPr>
            <a:normAutofit/>
          </a:bodyPr>
          <a:lstStyle/>
          <a:p>
            <a:pPr algn="ctr"/>
            <a:r>
              <a:rPr lang="cs-CZ" sz="4000" b="1" dirty="0" smtClean="0"/>
              <a:t>Ekosystémová služba lesa</a:t>
            </a:r>
            <a:endParaRPr lang="cs-CZ" sz="4000" dirty="0"/>
          </a:p>
        </p:txBody>
      </p:sp>
      <p:pic>
        <p:nvPicPr>
          <p:cNvPr id="115714" name="Picture 2" descr="https://eluc.ikap.cz/uploads/images/15156/content_ES_slu_b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1754" y="1033669"/>
            <a:ext cx="5768492" cy="571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7138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500" dirty="0" smtClean="0"/>
          </a:p>
          <a:p>
            <a:pPr marL="0" indent="0">
              <a:buNone/>
            </a:pPr>
            <a:endParaRPr lang="cs-CZ" sz="3500" dirty="0"/>
          </a:p>
          <a:p>
            <a:pPr marL="0" indent="0">
              <a:buNone/>
            </a:pPr>
            <a:r>
              <a:rPr lang="cs-CZ" sz="3500" dirty="0" smtClean="0"/>
              <a:t>	</a:t>
            </a:r>
            <a:r>
              <a:rPr lang="cs-CZ" sz="3500" smtClean="0"/>
              <a:t>	</a:t>
            </a:r>
            <a:r>
              <a:rPr lang="cs-CZ" sz="3500"/>
              <a:t> </a:t>
            </a:r>
            <a:r>
              <a:rPr lang="cs-CZ" sz="3500" smtClean="0"/>
              <a:t>            </a:t>
            </a:r>
            <a:r>
              <a:rPr lang="cs-CZ" sz="4000" b="1" smtClean="0">
                <a:latin typeface="+mj-lt"/>
              </a:rPr>
              <a:t>Děkuji </a:t>
            </a:r>
            <a:r>
              <a:rPr lang="cs-CZ" sz="4000" b="1" dirty="0" smtClean="0">
                <a:latin typeface="+mj-lt"/>
              </a:rPr>
              <a:t>za pozornost !</a:t>
            </a:r>
            <a:endParaRPr lang="cs-CZ" sz="4000" b="1" dirty="0">
              <a:latin typeface="+mj-lt"/>
            </a:endParaRPr>
          </a:p>
        </p:txBody>
      </p:sp>
    </p:spTree>
    <p:extLst>
      <p:ext uri="{BB962C8B-B14F-4D97-AF65-F5344CB8AC3E}">
        <p14:creationId xmlns:p14="http://schemas.microsoft.com/office/powerpoint/2010/main" val="8700231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09394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000" dirty="0" smtClean="0">
                <a:latin typeface="+mn-lt"/>
              </a:rPr>
              <a:t>Funkce ekosystému</a:t>
            </a:r>
            <a:r>
              <a:rPr lang="cs-CZ" b="1" dirty="0" smtClean="0"/>
              <a:t/>
            </a:r>
            <a:br>
              <a:rPr lang="cs-CZ" b="1" dirty="0" smtClean="0"/>
            </a:br>
            <a:endParaRPr lang="cs-CZ" dirty="0"/>
          </a:p>
        </p:txBody>
      </p:sp>
      <p:sp>
        <p:nvSpPr>
          <p:cNvPr id="3" name="Zástupný symbol pro obsah 2"/>
          <p:cNvSpPr>
            <a:spLocks noGrp="1"/>
          </p:cNvSpPr>
          <p:nvPr>
            <p:ph idx="1"/>
          </p:nvPr>
        </p:nvSpPr>
        <p:spPr/>
        <p:txBody>
          <a:bodyPr/>
          <a:lstStyle/>
          <a:p>
            <a:pPr marL="0" indent="0" fontAlgn="base">
              <a:buNone/>
            </a:pPr>
            <a:r>
              <a:rPr lang="cs-CZ" b="1" dirty="0" smtClean="0"/>
              <a:t>Základní</a:t>
            </a:r>
            <a:r>
              <a:rPr lang="cs-CZ" b="1" dirty="0"/>
              <a:t> </a:t>
            </a:r>
            <a:r>
              <a:rPr lang="cs-CZ" b="1" dirty="0" smtClean="0"/>
              <a:t>funkce ekosystému</a:t>
            </a:r>
            <a:r>
              <a:rPr lang="cs-CZ" b="1" dirty="0"/>
              <a:t>:</a:t>
            </a:r>
          </a:p>
          <a:p>
            <a:pPr fontAlgn="base"/>
            <a:r>
              <a:rPr lang="cs-CZ" dirty="0"/>
              <a:t>Reguluje různé životní procesy.</a:t>
            </a:r>
          </a:p>
          <a:p>
            <a:pPr fontAlgn="base"/>
            <a:r>
              <a:rPr lang="cs-CZ" dirty="0"/>
              <a:t>Různé složky ekosystému jsou navrženy tak, aby podporovaly životní systémy</a:t>
            </a:r>
            <a:r>
              <a:rPr lang="cs-CZ" dirty="0" smtClean="0"/>
              <a:t>.</a:t>
            </a:r>
            <a:endParaRPr lang="cs-CZ" dirty="0"/>
          </a:p>
          <a:p>
            <a:pPr fontAlgn="base"/>
            <a:r>
              <a:rPr lang="cs-CZ" dirty="0"/>
              <a:t>Udržuje rovnováhu toku energie mezi různými úrovněmi ekosystému.</a:t>
            </a:r>
          </a:p>
          <a:p>
            <a:pPr fontAlgn="base"/>
            <a:r>
              <a:rPr lang="cs-CZ" dirty="0"/>
              <a:t>Reguluje koloběh živin mezi abiotickými a biotickými faktory.</a:t>
            </a:r>
          </a:p>
          <a:p>
            <a:endParaRPr lang="cs-CZ" dirty="0"/>
          </a:p>
        </p:txBody>
      </p:sp>
    </p:spTree>
    <p:extLst>
      <p:ext uri="{BB962C8B-B14F-4D97-AF65-F5344CB8AC3E}">
        <p14:creationId xmlns:p14="http://schemas.microsoft.com/office/powerpoint/2010/main" val="2637796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43473"/>
          </a:xfrm>
        </p:spPr>
        <p:txBody>
          <a:bodyPr>
            <a:normAutofit fontScale="90000"/>
          </a:bodyPr>
          <a:lstStyle/>
          <a:p>
            <a:pPr algn="ctr"/>
            <a:r>
              <a:rPr lang="cs-CZ" sz="4000" dirty="0" smtClean="0">
                <a:latin typeface="+mn-lt"/>
              </a:rPr>
              <a:t>Typy/druhy </a:t>
            </a:r>
            <a:r>
              <a:rPr lang="cs-CZ" sz="4000" dirty="0">
                <a:latin typeface="+mn-lt"/>
              </a:rPr>
              <a:t>ekosystémů</a:t>
            </a:r>
            <a:br>
              <a:rPr lang="cs-CZ" sz="4000" dirty="0">
                <a:latin typeface="+mn-lt"/>
              </a:rPr>
            </a:br>
            <a:endParaRPr lang="cs-CZ" sz="4000" dirty="0">
              <a:latin typeface="+mn-lt"/>
            </a:endParaRPr>
          </a:p>
        </p:txBody>
      </p:sp>
      <p:sp>
        <p:nvSpPr>
          <p:cNvPr id="3" name="Zástupný symbol pro obsah 2"/>
          <p:cNvSpPr>
            <a:spLocks noGrp="1"/>
          </p:cNvSpPr>
          <p:nvPr>
            <p:ph idx="1"/>
          </p:nvPr>
        </p:nvSpPr>
        <p:spPr>
          <a:xfrm>
            <a:off x="286247" y="1046396"/>
            <a:ext cx="11513489" cy="1967148"/>
          </a:xfrm>
        </p:spPr>
        <p:txBody>
          <a:bodyPr/>
          <a:lstStyle/>
          <a:p>
            <a:pPr marL="0" indent="0" fontAlgn="base">
              <a:buNone/>
            </a:pPr>
            <a:r>
              <a:rPr lang="cs-CZ" dirty="0" smtClean="0"/>
              <a:t>Ekosystém může být svým rozsahem </a:t>
            </a:r>
            <a:r>
              <a:rPr lang="cs-CZ" b="1" dirty="0" smtClean="0"/>
              <a:t>malý</a:t>
            </a:r>
            <a:r>
              <a:rPr lang="cs-CZ" dirty="0" smtClean="0"/>
              <a:t> nebo </a:t>
            </a:r>
            <a:r>
              <a:rPr lang="cs-CZ" b="1" dirty="0" smtClean="0"/>
              <a:t>velký.</a:t>
            </a:r>
            <a:r>
              <a:rPr lang="cs-CZ" dirty="0" smtClean="0"/>
              <a:t> Existují 2 základní typy ekosystémů:</a:t>
            </a:r>
          </a:p>
          <a:p>
            <a:pPr fontAlgn="base"/>
            <a:r>
              <a:rPr lang="cs-CZ" b="1" dirty="0" smtClean="0"/>
              <a:t>Vodní ekosystém</a:t>
            </a:r>
          </a:p>
          <a:p>
            <a:pPr fontAlgn="base"/>
            <a:r>
              <a:rPr lang="cs-CZ" b="1" dirty="0" smtClean="0"/>
              <a:t>Suchozemský ekosystém</a:t>
            </a:r>
          </a:p>
          <a:p>
            <a:endParaRPr lang="cs-CZ" dirty="0"/>
          </a:p>
        </p:txBody>
      </p:sp>
      <p:pic>
        <p:nvPicPr>
          <p:cNvPr id="4" name="Zástupný symbol pro obsah 5"/>
          <p:cNvPicPr>
            <a:picLocks noChangeAspect="1"/>
          </p:cNvPicPr>
          <p:nvPr/>
        </p:nvPicPr>
        <p:blipFill>
          <a:blip r:embed="rId2"/>
          <a:stretch>
            <a:fillRect/>
          </a:stretch>
        </p:blipFill>
        <p:spPr>
          <a:xfrm>
            <a:off x="79513" y="3253333"/>
            <a:ext cx="3204376" cy="2267520"/>
          </a:xfrm>
          <a:prstGeom prst="rect">
            <a:avLst/>
          </a:prstGeom>
        </p:spPr>
      </p:pic>
      <p:pic>
        <p:nvPicPr>
          <p:cNvPr id="6" name="Zástupný symbol pro obsah 10"/>
          <p:cNvPicPr>
            <a:picLocks noChangeAspect="1"/>
          </p:cNvPicPr>
          <p:nvPr/>
        </p:nvPicPr>
        <p:blipFill>
          <a:blip r:embed="rId3"/>
          <a:stretch>
            <a:fillRect/>
          </a:stretch>
        </p:blipFill>
        <p:spPr>
          <a:xfrm>
            <a:off x="6554308" y="3253332"/>
            <a:ext cx="2789003" cy="2267521"/>
          </a:xfrm>
          <a:prstGeom prst="rect">
            <a:avLst/>
          </a:prstGeom>
        </p:spPr>
      </p:pic>
      <p:pic>
        <p:nvPicPr>
          <p:cNvPr id="7" name="Zástupný symbol pro obsah 12"/>
          <p:cNvPicPr>
            <a:picLocks noChangeAspect="1"/>
          </p:cNvPicPr>
          <p:nvPr/>
        </p:nvPicPr>
        <p:blipFill>
          <a:blip r:embed="rId4"/>
          <a:stretch>
            <a:fillRect/>
          </a:stretch>
        </p:blipFill>
        <p:spPr>
          <a:xfrm>
            <a:off x="9404488" y="3253331"/>
            <a:ext cx="2705349" cy="2272873"/>
          </a:xfrm>
          <a:prstGeom prst="rect">
            <a:avLst/>
          </a:prstGeom>
        </p:spPr>
      </p:pic>
      <p:pic>
        <p:nvPicPr>
          <p:cNvPr id="8" name="Zástupný symbol pro obsah 14"/>
          <p:cNvPicPr>
            <a:picLocks noChangeAspect="1"/>
          </p:cNvPicPr>
          <p:nvPr/>
        </p:nvPicPr>
        <p:blipFill>
          <a:blip r:embed="rId5"/>
          <a:stretch>
            <a:fillRect/>
          </a:stretch>
        </p:blipFill>
        <p:spPr>
          <a:xfrm>
            <a:off x="3306997" y="3245380"/>
            <a:ext cx="3192399" cy="2296726"/>
          </a:xfrm>
          <a:prstGeom prst="rect">
            <a:avLst/>
          </a:prstGeom>
        </p:spPr>
      </p:pic>
    </p:spTree>
    <p:extLst>
      <p:ext uri="{BB962C8B-B14F-4D97-AF65-F5344CB8AC3E}">
        <p14:creationId xmlns:p14="http://schemas.microsoft.com/office/powerpoint/2010/main" val="271391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34537"/>
            <a:ext cx="10515600" cy="1325563"/>
          </a:xfrm>
        </p:spPr>
        <p:txBody>
          <a:bodyPr>
            <a:normAutofit/>
          </a:bodyPr>
          <a:lstStyle/>
          <a:p>
            <a:pPr algn="ctr"/>
            <a:r>
              <a:rPr lang="cs-CZ" sz="4000" dirty="0" smtClean="0">
                <a:latin typeface="+mn-lt"/>
              </a:rPr>
              <a:t>Ekosystém: od analýzy k syntéze !</a:t>
            </a:r>
            <a:endParaRPr lang="cs-CZ" sz="4000" dirty="0">
              <a:latin typeface="+mn-lt"/>
            </a:endParaRPr>
          </a:p>
        </p:txBody>
      </p:sp>
      <p:sp>
        <p:nvSpPr>
          <p:cNvPr id="4" name="Obdélník 3"/>
          <p:cNvSpPr/>
          <p:nvPr/>
        </p:nvSpPr>
        <p:spPr>
          <a:xfrm>
            <a:off x="2759100" y="1775130"/>
            <a:ext cx="2572627" cy="13517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solidFill>
                <a:schemeClr val="tx1"/>
              </a:solidFill>
            </a:endParaRPr>
          </a:p>
          <a:p>
            <a:pPr algn="ctr"/>
            <a:r>
              <a:rPr lang="cs-CZ" dirty="0" smtClean="0">
                <a:solidFill>
                  <a:schemeClr val="tx1"/>
                </a:solidFill>
              </a:rPr>
              <a:t>Atmosféra</a:t>
            </a:r>
          </a:p>
          <a:p>
            <a:pPr algn="ctr"/>
            <a:r>
              <a:rPr lang="cs-CZ" dirty="0" err="1" smtClean="0">
                <a:solidFill>
                  <a:schemeClr val="tx1"/>
                </a:solidFill>
              </a:rPr>
              <a:t>Akvatické</a:t>
            </a:r>
            <a:r>
              <a:rPr lang="cs-CZ" dirty="0" smtClean="0">
                <a:solidFill>
                  <a:schemeClr val="tx1"/>
                </a:solidFill>
              </a:rPr>
              <a:t> prostředí </a:t>
            </a:r>
          </a:p>
          <a:p>
            <a:pPr algn="ctr"/>
            <a:r>
              <a:rPr lang="cs-CZ" dirty="0" smtClean="0">
                <a:solidFill>
                  <a:schemeClr val="tx1"/>
                </a:solidFill>
              </a:rPr>
              <a:t>Terestrické prostředí</a:t>
            </a:r>
          </a:p>
          <a:p>
            <a:pPr algn="ctr"/>
            <a:r>
              <a:rPr lang="cs-CZ" dirty="0" smtClean="0">
                <a:solidFill>
                  <a:schemeClr val="tx1"/>
                </a:solidFill>
              </a:rPr>
              <a:t>Prostředí půdní</a:t>
            </a:r>
          </a:p>
          <a:p>
            <a:pPr algn="ctr"/>
            <a:endParaRPr lang="cs-CZ" dirty="0"/>
          </a:p>
        </p:txBody>
      </p:sp>
      <p:sp>
        <p:nvSpPr>
          <p:cNvPr id="7" name="Obdélník 6"/>
          <p:cNvSpPr/>
          <p:nvPr/>
        </p:nvSpPr>
        <p:spPr>
          <a:xfrm>
            <a:off x="6974619" y="1758564"/>
            <a:ext cx="2442785" cy="13517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solidFill>
                <a:schemeClr val="tx1"/>
              </a:solidFill>
            </a:endParaRPr>
          </a:p>
          <a:p>
            <a:pPr algn="ctr"/>
            <a:r>
              <a:rPr lang="cs-CZ" dirty="0" smtClean="0">
                <a:solidFill>
                  <a:schemeClr val="tx1"/>
                </a:solidFill>
              </a:rPr>
              <a:t>Organismus</a:t>
            </a:r>
          </a:p>
          <a:p>
            <a:pPr algn="ctr"/>
            <a:r>
              <a:rPr lang="cs-CZ" dirty="0" smtClean="0">
                <a:solidFill>
                  <a:schemeClr val="tx1"/>
                </a:solidFill>
              </a:rPr>
              <a:t>Populace</a:t>
            </a:r>
          </a:p>
          <a:p>
            <a:pPr algn="ctr"/>
            <a:r>
              <a:rPr lang="cs-CZ" dirty="0" smtClean="0">
                <a:solidFill>
                  <a:schemeClr val="tx1"/>
                </a:solidFill>
              </a:rPr>
              <a:t>Společenstvo</a:t>
            </a:r>
          </a:p>
          <a:p>
            <a:pPr algn="ctr"/>
            <a:r>
              <a:rPr lang="cs-CZ" dirty="0" smtClean="0">
                <a:solidFill>
                  <a:schemeClr val="tx1"/>
                </a:solidFill>
              </a:rPr>
              <a:t>Interakce - potrava</a:t>
            </a:r>
          </a:p>
          <a:p>
            <a:pPr algn="ctr"/>
            <a:endParaRPr lang="cs-CZ" dirty="0"/>
          </a:p>
        </p:txBody>
      </p:sp>
      <p:sp>
        <p:nvSpPr>
          <p:cNvPr id="8" name="TextovéPole 7"/>
          <p:cNvSpPr txBox="1"/>
          <p:nvPr/>
        </p:nvSpPr>
        <p:spPr>
          <a:xfrm>
            <a:off x="2759101" y="3427011"/>
            <a:ext cx="2572627" cy="369332"/>
          </a:xfrm>
          <a:prstGeom prst="rect">
            <a:avLst/>
          </a:prstGeom>
          <a:solidFill>
            <a:schemeClr val="bg1"/>
          </a:solidFill>
          <a:ln w="12700">
            <a:solidFill>
              <a:schemeClr val="tx1"/>
            </a:solidFill>
          </a:ln>
        </p:spPr>
        <p:txBody>
          <a:bodyPr wrap="none" rtlCol="0">
            <a:spAutoFit/>
          </a:bodyPr>
          <a:lstStyle/>
          <a:p>
            <a:r>
              <a:rPr lang="cs-CZ" dirty="0" smtClean="0"/>
              <a:t>Abiotické složky prostředí</a:t>
            </a:r>
            <a:endParaRPr lang="cs-CZ" dirty="0"/>
          </a:p>
        </p:txBody>
      </p:sp>
      <p:sp>
        <p:nvSpPr>
          <p:cNvPr id="9" name="TextovéPole 8"/>
          <p:cNvSpPr txBox="1"/>
          <p:nvPr/>
        </p:nvSpPr>
        <p:spPr>
          <a:xfrm>
            <a:off x="6966668" y="3412438"/>
            <a:ext cx="2442785" cy="369332"/>
          </a:xfrm>
          <a:prstGeom prst="rect">
            <a:avLst/>
          </a:prstGeom>
          <a:solidFill>
            <a:schemeClr val="bg1"/>
          </a:solidFill>
          <a:ln w="12700">
            <a:solidFill>
              <a:schemeClr val="tx1"/>
            </a:solidFill>
          </a:ln>
        </p:spPr>
        <p:txBody>
          <a:bodyPr wrap="none" rtlCol="0">
            <a:spAutoFit/>
          </a:bodyPr>
          <a:lstStyle/>
          <a:p>
            <a:r>
              <a:rPr lang="cs-CZ" dirty="0"/>
              <a:t>B</a:t>
            </a:r>
            <a:r>
              <a:rPr lang="cs-CZ" dirty="0" smtClean="0"/>
              <a:t>iotické složky prostředí</a:t>
            </a:r>
            <a:endParaRPr lang="cs-CZ" dirty="0"/>
          </a:p>
        </p:txBody>
      </p:sp>
      <p:sp>
        <p:nvSpPr>
          <p:cNvPr id="10" name="Obdélník 9"/>
          <p:cNvSpPr/>
          <p:nvPr/>
        </p:nvSpPr>
        <p:spPr>
          <a:xfrm>
            <a:off x="4843668" y="4400380"/>
            <a:ext cx="2572627" cy="13517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smtClean="0">
              <a:solidFill>
                <a:schemeClr val="tx1"/>
              </a:solidFill>
            </a:endParaRPr>
          </a:p>
          <a:p>
            <a:pPr algn="ctr"/>
            <a:r>
              <a:rPr lang="cs-CZ" dirty="0" smtClean="0">
                <a:solidFill>
                  <a:schemeClr val="tx1"/>
                </a:solidFill>
              </a:rPr>
              <a:t>Ekosystém</a:t>
            </a:r>
          </a:p>
          <a:p>
            <a:pPr algn="ctr"/>
            <a:r>
              <a:rPr lang="cs-CZ" dirty="0" smtClean="0">
                <a:solidFill>
                  <a:schemeClr val="tx1"/>
                </a:solidFill>
              </a:rPr>
              <a:t>Biomy </a:t>
            </a:r>
          </a:p>
          <a:p>
            <a:pPr algn="ctr"/>
            <a:r>
              <a:rPr lang="cs-CZ" dirty="0" smtClean="0">
                <a:solidFill>
                  <a:schemeClr val="tx1"/>
                </a:solidFill>
              </a:rPr>
              <a:t>Biosféra</a:t>
            </a:r>
          </a:p>
          <a:p>
            <a:pPr algn="ctr"/>
            <a:endParaRPr lang="cs-CZ" dirty="0"/>
          </a:p>
        </p:txBody>
      </p:sp>
      <p:sp>
        <p:nvSpPr>
          <p:cNvPr id="11" name="Šipka nahoru, doprava i doleva 10"/>
          <p:cNvSpPr/>
          <p:nvPr/>
        </p:nvSpPr>
        <p:spPr>
          <a:xfrm rot="10800000">
            <a:off x="5585410" y="2180699"/>
            <a:ext cx="1103719" cy="2033492"/>
          </a:xfrm>
          <a:prstGeom prst="leftRightUpArrow">
            <a:avLst>
              <a:gd name="adj1" fmla="val 25000"/>
              <a:gd name="adj2" fmla="val 25000"/>
              <a:gd name="adj3" fmla="val 236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55769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Název školy : Základní škola a mateřská škol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35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8" name="Picture 4" descr="Elektronická učebnice - ELU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1" y="98441"/>
            <a:ext cx="12061517" cy="666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08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Úřední věstník C 92/2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296" y="17537"/>
            <a:ext cx="10518322" cy="6840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398937" y="1311961"/>
            <a:ext cx="3106813" cy="369332"/>
          </a:xfrm>
          <a:prstGeom prst="rect">
            <a:avLst/>
          </a:prstGeom>
          <a:solidFill>
            <a:schemeClr val="bg1"/>
          </a:solidFill>
          <a:ln w="12700">
            <a:solidFill>
              <a:schemeClr val="tx1"/>
            </a:solidFill>
          </a:ln>
        </p:spPr>
        <p:txBody>
          <a:bodyPr wrap="none" rtlCol="0">
            <a:spAutoFit/>
          </a:bodyPr>
          <a:lstStyle/>
          <a:p>
            <a:r>
              <a:rPr lang="cs-CZ" dirty="0" smtClean="0"/>
              <a:t>Travnaté porosty (693 399km</a:t>
            </a:r>
            <a:r>
              <a:rPr lang="cs-CZ" baseline="30000" dirty="0" smtClean="0"/>
              <a:t>2</a:t>
            </a:r>
            <a:r>
              <a:rPr lang="cs-CZ" dirty="0" smtClean="0"/>
              <a:t>)</a:t>
            </a:r>
            <a:endParaRPr lang="cs-CZ" dirty="0"/>
          </a:p>
        </p:txBody>
      </p:sp>
      <p:sp>
        <p:nvSpPr>
          <p:cNvPr id="5" name="TextovéPole 4"/>
          <p:cNvSpPr txBox="1"/>
          <p:nvPr/>
        </p:nvSpPr>
        <p:spPr>
          <a:xfrm>
            <a:off x="1019092" y="1512067"/>
            <a:ext cx="2967223" cy="369332"/>
          </a:xfrm>
          <a:prstGeom prst="rect">
            <a:avLst/>
          </a:prstGeom>
          <a:solidFill>
            <a:schemeClr val="bg1"/>
          </a:solidFill>
          <a:ln w="12700">
            <a:solidFill>
              <a:schemeClr val="tx1"/>
            </a:solidFill>
          </a:ln>
        </p:spPr>
        <p:txBody>
          <a:bodyPr wrap="none" rtlCol="0">
            <a:spAutoFit/>
          </a:bodyPr>
          <a:lstStyle/>
          <a:p>
            <a:r>
              <a:rPr lang="cs-CZ" dirty="0" smtClean="0"/>
              <a:t>Umělá zástavba (221 680km</a:t>
            </a:r>
            <a:r>
              <a:rPr lang="cs-CZ" baseline="30000" dirty="0" smtClean="0"/>
              <a:t>2</a:t>
            </a:r>
            <a:r>
              <a:rPr lang="cs-CZ" dirty="0" smtClean="0"/>
              <a:t>)</a:t>
            </a:r>
            <a:endParaRPr lang="cs-CZ" dirty="0"/>
          </a:p>
        </p:txBody>
      </p:sp>
      <p:sp>
        <p:nvSpPr>
          <p:cNvPr id="6" name="TextovéPole 5"/>
          <p:cNvSpPr txBox="1"/>
          <p:nvPr/>
        </p:nvSpPr>
        <p:spPr>
          <a:xfrm>
            <a:off x="432023" y="3270637"/>
            <a:ext cx="3362395" cy="369332"/>
          </a:xfrm>
          <a:prstGeom prst="rect">
            <a:avLst/>
          </a:prstGeom>
          <a:solidFill>
            <a:schemeClr val="bg1"/>
          </a:solidFill>
          <a:ln w="12700">
            <a:solidFill>
              <a:schemeClr val="tx1"/>
            </a:solidFill>
          </a:ln>
        </p:spPr>
        <p:txBody>
          <a:bodyPr wrap="none" rtlCol="0">
            <a:spAutoFit/>
          </a:bodyPr>
          <a:lstStyle/>
          <a:p>
            <a:r>
              <a:rPr lang="cs-CZ" dirty="0" smtClean="0"/>
              <a:t>Zemědělská půda (1 253 460km</a:t>
            </a:r>
            <a:r>
              <a:rPr lang="cs-CZ" baseline="30000" dirty="0" smtClean="0"/>
              <a:t>2</a:t>
            </a:r>
            <a:r>
              <a:rPr lang="cs-CZ" dirty="0" smtClean="0"/>
              <a:t>)</a:t>
            </a:r>
            <a:endParaRPr lang="cs-CZ" dirty="0"/>
          </a:p>
        </p:txBody>
      </p:sp>
      <p:sp>
        <p:nvSpPr>
          <p:cNvPr id="7" name="TextovéPole 6"/>
          <p:cNvSpPr txBox="1"/>
          <p:nvPr/>
        </p:nvSpPr>
        <p:spPr>
          <a:xfrm>
            <a:off x="5681215" y="5482421"/>
            <a:ext cx="2126544" cy="369332"/>
          </a:xfrm>
          <a:prstGeom prst="rect">
            <a:avLst/>
          </a:prstGeom>
          <a:solidFill>
            <a:schemeClr val="bg1"/>
          </a:solidFill>
          <a:ln w="12700">
            <a:solidFill>
              <a:schemeClr val="tx1"/>
            </a:solidFill>
          </a:ln>
        </p:spPr>
        <p:txBody>
          <a:bodyPr wrap="none" rtlCol="0">
            <a:spAutoFit/>
          </a:bodyPr>
          <a:lstStyle/>
          <a:p>
            <a:r>
              <a:rPr lang="cs-CZ" dirty="0" smtClean="0"/>
              <a:t>Lesy (1 724 596km</a:t>
            </a:r>
            <a:r>
              <a:rPr lang="cs-CZ" baseline="30000" dirty="0" smtClean="0"/>
              <a:t>2</a:t>
            </a:r>
            <a:r>
              <a:rPr lang="cs-CZ" dirty="0" smtClean="0"/>
              <a:t>)</a:t>
            </a:r>
            <a:endParaRPr lang="cs-CZ" dirty="0"/>
          </a:p>
        </p:txBody>
      </p:sp>
    </p:spTree>
    <p:extLst>
      <p:ext uri="{BB962C8B-B14F-4D97-AF65-F5344CB8AC3E}">
        <p14:creationId xmlns:p14="http://schemas.microsoft.com/office/powerpoint/2010/main" val="4028387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Ekosystém mizí. Podle vědců i na jižní Moravě - Deník.cz"/>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2977" y="1"/>
            <a:ext cx="1061082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37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35522"/>
          </a:xfrm>
        </p:spPr>
        <p:txBody>
          <a:bodyPr>
            <a:normAutofit/>
          </a:bodyPr>
          <a:lstStyle/>
          <a:p>
            <a:pPr algn="ctr"/>
            <a:r>
              <a:rPr lang="cs-CZ" sz="4000" dirty="0" smtClean="0">
                <a:latin typeface="+mn-lt"/>
              </a:rPr>
              <a:t>Typy ekosystémů</a:t>
            </a:r>
            <a:endParaRPr lang="cs-CZ" sz="4000" dirty="0">
              <a:latin typeface="+mn-lt"/>
            </a:endParaRPr>
          </a:p>
        </p:txBody>
      </p:sp>
      <p:pic>
        <p:nvPicPr>
          <p:cNvPr id="21506" name="Picture 2" descr="Lightbo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351438"/>
            <a:ext cx="10264068" cy="506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100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47246"/>
          </a:xfrm>
        </p:spPr>
        <p:txBody>
          <a:bodyPr>
            <a:normAutofit/>
          </a:bodyPr>
          <a:lstStyle/>
          <a:p>
            <a:pPr algn="ctr"/>
            <a:r>
              <a:rPr lang="cs-CZ" sz="3600" b="1" dirty="0"/>
              <a:t>Ekosystém - příklady</a:t>
            </a:r>
          </a:p>
        </p:txBody>
      </p:sp>
      <p:pic>
        <p:nvPicPr>
          <p:cNvPr id="4" name="Zástupný symbol pro obsah 3"/>
          <p:cNvPicPr>
            <a:picLocks noGrp="1" noChangeAspect="1"/>
          </p:cNvPicPr>
          <p:nvPr>
            <p:ph idx="1"/>
          </p:nvPr>
        </p:nvPicPr>
        <p:blipFill>
          <a:blip r:embed="rId2"/>
          <a:stretch>
            <a:fillRect/>
          </a:stretch>
        </p:blipFill>
        <p:spPr>
          <a:xfrm>
            <a:off x="643760" y="1205699"/>
            <a:ext cx="4895850" cy="1816342"/>
          </a:xfrm>
          <a:prstGeom prst="rect">
            <a:avLst/>
          </a:prstGeom>
        </p:spPr>
      </p:pic>
      <p:pic>
        <p:nvPicPr>
          <p:cNvPr id="5" name="Obrázek 4"/>
          <p:cNvPicPr>
            <a:picLocks noChangeAspect="1"/>
          </p:cNvPicPr>
          <p:nvPr/>
        </p:nvPicPr>
        <p:blipFill>
          <a:blip r:embed="rId3"/>
          <a:stretch>
            <a:fillRect/>
          </a:stretch>
        </p:blipFill>
        <p:spPr>
          <a:xfrm>
            <a:off x="5945170" y="1062848"/>
            <a:ext cx="5408630" cy="2102044"/>
          </a:xfrm>
          <a:prstGeom prst="rect">
            <a:avLst/>
          </a:prstGeom>
        </p:spPr>
      </p:pic>
      <p:pic>
        <p:nvPicPr>
          <p:cNvPr id="5122" name="Picture 2" descr="Suchozemský ekosystém: vlastnosti, druhy, flóra a fauna Zelené obnovitelné  zdroj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5305" y="3679414"/>
            <a:ext cx="4221389" cy="28193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OSISTEMAS ACUATICOS Y TERRESTRES - BIBLIOTECA DIGITAL PLANET'S FRIE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561" y="3679413"/>
            <a:ext cx="3986439" cy="28448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osques: qué son, características, ubicación, tipos, flora, faun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79413"/>
            <a:ext cx="4082143" cy="281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36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4934"/>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Vodní </a:t>
            </a:r>
            <a:r>
              <a:rPr lang="cs-CZ" dirty="0">
                <a:latin typeface="+mn-lt"/>
              </a:rPr>
              <a:t>ekosystém</a:t>
            </a:r>
            <a:r>
              <a:rPr lang="cs-CZ" b="1" dirty="0"/>
              <a:t/>
            </a:r>
            <a:br>
              <a:rPr lang="cs-CZ" b="1" dirty="0"/>
            </a:br>
            <a:endParaRPr lang="cs-CZ" dirty="0"/>
          </a:p>
        </p:txBody>
      </p:sp>
      <p:sp>
        <p:nvSpPr>
          <p:cNvPr id="3" name="Zástupný symbol pro obsah 2"/>
          <p:cNvSpPr>
            <a:spLocks noGrp="1"/>
          </p:cNvSpPr>
          <p:nvPr>
            <p:ph idx="1"/>
          </p:nvPr>
        </p:nvSpPr>
        <p:spPr>
          <a:xfrm>
            <a:off x="143123" y="1086153"/>
            <a:ext cx="11831541" cy="2615891"/>
          </a:xfrm>
        </p:spPr>
        <p:txBody>
          <a:bodyPr>
            <a:normAutofit fontScale="92500" lnSpcReduction="10000"/>
          </a:bodyPr>
          <a:lstStyle/>
          <a:p>
            <a:r>
              <a:rPr lang="cs-CZ" dirty="0" smtClean="0"/>
              <a:t>Oceány</a:t>
            </a:r>
            <a:r>
              <a:rPr lang="cs-CZ" dirty="0"/>
              <a:t>, řeky, moře, jezera, prameny a další vodní útvary jsou vodní biomy. Převážná část zemského povrchu je pokryta vodou. Dvě třetiny zemského povrchu tvoří oceány, moře, přílivová zóna, útesy, mořské dno a skalní jezírka. Tento ekosystém zahrnuje rostliny, ryby, obojživelníky, korálové útesy, obrovské mořské tvory a hmyz</a:t>
            </a:r>
            <a:r>
              <a:rPr lang="cs-CZ" dirty="0" smtClean="0"/>
              <a:t>.</a:t>
            </a:r>
          </a:p>
          <a:p>
            <a:pPr fontAlgn="base"/>
            <a:r>
              <a:rPr lang="cs-CZ" dirty="0" smtClean="0"/>
              <a:t>Existují 2 typy vodních ekosystémů:</a:t>
            </a:r>
          </a:p>
          <a:p>
            <a:pPr lvl="1" fontAlgn="base"/>
            <a:r>
              <a:rPr lang="cs-CZ" b="1" dirty="0" smtClean="0"/>
              <a:t>Sladkovodní ekosystém</a:t>
            </a:r>
          </a:p>
          <a:p>
            <a:pPr lvl="1" fontAlgn="base"/>
            <a:r>
              <a:rPr lang="cs-CZ" b="1" dirty="0" smtClean="0"/>
              <a:t>Mořský ekosystém</a:t>
            </a:r>
          </a:p>
          <a:p>
            <a:endParaRPr lang="cs-CZ" dirty="0"/>
          </a:p>
        </p:txBody>
      </p:sp>
      <p:pic>
        <p:nvPicPr>
          <p:cNvPr id="4" name="Picture 2" descr="20 fascinujících fotografií, které zachycují oceán a jeho mnoho tváří -  Žena.cz - magazín pro že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037" y="3037398"/>
            <a:ext cx="6602233" cy="3560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arní kouzlo řeky Vydry., Tipy na výlet | Turistika.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17" y="3638434"/>
            <a:ext cx="4508755" cy="295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1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3"/>
            <a:ext cx="10515600" cy="581080"/>
          </a:xfrm>
        </p:spPr>
        <p:txBody>
          <a:bodyPr>
            <a:normAutofit fontScale="90000"/>
          </a:bodyPr>
          <a:lstStyle/>
          <a:p>
            <a:pPr algn="ctr"/>
            <a:r>
              <a:rPr lang="cs-CZ" sz="4000" dirty="0" smtClean="0">
                <a:latin typeface="+mn-lt"/>
              </a:rPr>
              <a:t/>
            </a:r>
            <a:br>
              <a:rPr lang="cs-CZ" sz="4000" dirty="0" smtClean="0">
                <a:latin typeface="+mn-lt"/>
              </a:rPr>
            </a:br>
            <a:r>
              <a:rPr lang="cs-CZ" sz="4000" dirty="0" smtClean="0">
                <a:latin typeface="+mn-lt"/>
              </a:rPr>
              <a:t>Sladkovodní </a:t>
            </a:r>
            <a:r>
              <a:rPr lang="cs-CZ" sz="4000" dirty="0">
                <a:latin typeface="+mn-lt"/>
              </a:rPr>
              <a:t>ekosystémy</a:t>
            </a:r>
            <a:br>
              <a:rPr lang="cs-CZ" sz="4000" dirty="0">
                <a:latin typeface="+mn-lt"/>
              </a:rPr>
            </a:br>
            <a:endParaRPr lang="cs-CZ" sz="4000" dirty="0">
              <a:latin typeface="+mn-lt"/>
            </a:endParaRPr>
          </a:p>
        </p:txBody>
      </p:sp>
      <p:sp>
        <p:nvSpPr>
          <p:cNvPr id="3" name="Zástupný symbol pro obsah 2"/>
          <p:cNvSpPr>
            <a:spLocks noGrp="1"/>
          </p:cNvSpPr>
          <p:nvPr>
            <p:ph idx="1"/>
          </p:nvPr>
        </p:nvSpPr>
        <p:spPr>
          <a:xfrm>
            <a:off x="254441" y="632927"/>
            <a:ext cx="11648661" cy="1028894"/>
          </a:xfrm>
        </p:spPr>
        <p:txBody>
          <a:bodyPr>
            <a:normAutofit lnSpcReduction="10000"/>
          </a:bodyPr>
          <a:lstStyle/>
          <a:p>
            <a:pPr marL="0" indent="0">
              <a:buNone/>
            </a:pPr>
            <a:r>
              <a:rPr lang="cs-CZ" sz="2400" dirty="0"/>
              <a:t>Sladkovodní ekosystém má nízkou úroveň slanosti a poskytuje dobré prostředí pro různé rostliny a živočichy. Velikost sladkovodních zdrojů se pohybuje od </a:t>
            </a:r>
            <a:r>
              <a:rPr lang="cs-CZ" sz="2400" b="1" dirty="0"/>
              <a:t>malých rybníků po velmi velké řeky</a:t>
            </a:r>
            <a:r>
              <a:rPr lang="cs-CZ" sz="2400" dirty="0"/>
              <a:t>. </a:t>
            </a:r>
            <a:endParaRPr lang="cs-CZ" sz="2400" dirty="0" smtClean="0"/>
          </a:p>
          <a:p>
            <a:pPr marL="0" indent="0">
              <a:buNone/>
            </a:pPr>
            <a:endParaRPr lang="cs-CZ" dirty="0" smtClean="0"/>
          </a:p>
          <a:p>
            <a:pPr marL="0" indent="0">
              <a:buNone/>
            </a:pPr>
            <a:endParaRPr lang="cs-CZ" dirty="0"/>
          </a:p>
        </p:txBody>
      </p:sp>
      <p:sp>
        <p:nvSpPr>
          <p:cNvPr id="4" name="Obdélník 3"/>
          <p:cNvSpPr/>
          <p:nvPr/>
        </p:nvSpPr>
        <p:spPr>
          <a:xfrm>
            <a:off x="524787" y="4486033"/>
            <a:ext cx="5263763" cy="1938992"/>
          </a:xfrm>
          <a:prstGeom prst="rect">
            <a:avLst/>
          </a:prstGeom>
        </p:spPr>
        <p:txBody>
          <a:bodyPr wrap="square">
            <a:spAutoFit/>
          </a:bodyPr>
          <a:lstStyle/>
          <a:p>
            <a:r>
              <a:rPr lang="cs-CZ" sz="2400" dirty="0"/>
              <a:t>Sladkovodní zdroje se od sebe liší v tom, </a:t>
            </a:r>
            <a:r>
              <a:rPr lang="cs-CZ" sz="2400" dirty="0" smtClean="0"/>
              <a:t>    zda a jak </a:t>
            </a:r>
            <a:r>
              <a:rPr lang="cs-CZ" sz="2400" dirty="0"/>
              <a:t>se pohybují. Zatímco některé sladkovodní útvary se </a:t>
            </a:r>
            <a:r>
              <a:rPr lang="cs-CZ" sz="2400" b="1" dirty="0"/>
              <a:t>neustále pohybují</a:t>
            </a:r>
            <a:r>
              <a:rPr lang="cs-CZ" sz="2400" dirty="0"/>
              <a:t>, jako jsou řeky, jiné </a:t>
            </a:r>
            <a:r>
              <a:rPr lang="cs-CZ" sz="2400" b="1" dirty="0"/>
              <a:t>zůstávají nehybné</a:t>
            </a:r>
            <a:r>
              <a:rPr lang="cs-CZ" sz="2400" dirty="0"/>
              <a:t>, </a:t>
            </a:r>
            <a:r>
              <a:rPr lang="cs-CZ" sz="2400" dirty="0" smtClean="0"/>
              <a:t>      jako </a:t>
            </a:r>
            <a:r>
              <a:rPr lang="cs-CZ" sz="2400" dirty="0" err="1" smtClean="0"/>
              <a:t>např</a:t>
            </a:r>
            <a:r>
              <a:rPr lang="cs-CZ" sz="2400" dirty="0" smtClean="0"/>
              <a:t> rybníky</a:t>
            </a:r>
            <a:r>
              <a:rPr lang="cs-CZ" sz="2400" dirty="0"/>
              <a:t>.</a:t>
            </a:r>
          </a:p>
        </p:txBody>
      </p:sp>
      <p:pic>
        <p:nvPicPr>
          <p:cNvPr id="5" name="Picture 8" descr="Rybníky - Prodej rybníků v jižních Čechá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41" y="1616593"/>
            <a:ext cx="3505872" cy="262940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3"/>
          <a:stretch>
            <a:fillRect/>
          </a:stretch>
        </p:blipFill>
        <p:spPr>
          <a:xfrm>
            <a:off x="3854107" y="1282641"/>
            <a:ext cx="4504987" cy="2732768"/>
          </a:xfrm>
          <a:prstGeom prst="rect">
            <a:avLst/>
          </a:prstGeom>
        </p:spPr>
      </p:pic>
      <p:pic>
        <p:nvPicPr>
          <p:cNvPr id="7" name="Picture 12" descr="Horské bystřiny :: Přírodní obraz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658" y="1282642"/>
            <a:ext cx="3512055" cy="2732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řes nejdelší řeku na světě nevede ani jeden most | Zprávy | Tiscali.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092" y="4079019"/>
            <a:ext cx="5637621" cy="267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390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91181"/>
          </a:xfrm>
        </p:spPr>
        <p:txBody>
          <a:bodyPr/>
          <a:lstStyle/>
          <a:p>
            <a:pPr algn="ctr"/>
            <a:r>
              <a:rPr lang="cs-CZ" sz="4000" dirty="0" smtClean="0">
                <a:latin typeface="+mn-lt"/>
              </a:rPr>
              <a:t>Tekoucí</a:t>
            </a:r>
            <a:r>
              <a:rPr lang="cs-CZ" dirty="0" smtClean="0"/>
              <a:t> </a:t>
            </a:r>
            <a:r>
              <a:rPr lang="cs-CZ" sz="3200" i="1" dirty="0" smtClean="0"/>
              <a:t>versus</a:t>
            </a:r>
            <a:r>
              <a:rPr lang="cs-CZ" dirty="0" smtClean="0"/>
              <a:t> </a:t>
            </a:r>
            <a:r>
              <a:rPr lang="cs-CZ" sz="4000" dirty="0" smtClean="0">
                <a:latin typeface="+mn-lt"/>
              </a:rPr>
              <a:t>stojatá voda</a:t>
            </a:r>
            <a:endParaRPr lang="cs-CZ" sz="4000" dirty="0">
              <a:latin typeface="+mn-lt"/>
            </a:endParaRPr>
          </a:p>
        </p:txBody>
      </p:sp>
      <p:pic>
        <p:nvPicPr>
          <p:cNvPr id="6146" name="Picture 2" descr="Koloběh vody v přírodě (2 díl) - Sladká povrchová voda - PŘÍRODA.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01084" y="1910356"/>
            <a:ext cx="6227792" cy="33201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oloběh vody v přírodě (2 díl) - Sladká povrchová voda - PŘÍRODA.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22" y="1996333"/>
            <a:ext cx="5111530" cy="3148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75576" y="5518205"/>
            <a:ext cx="2526141" cy="369332"/>
          </a:xfrm>
          <a:prstGeom prst="rect">
            <a:avLst/>
          </a:prstGeom>
          <a:noFill/>
        </p:spPr>
        <p:txBody>
          <a:bodyPr wrap="none" rtlCol="0">
            <a:spAutoFit/>
          </a:bodyPr>
          <a:lstStyle/>
          <a:p>
            <a:r>
              <a:rPr lang="cs-CZ" dirty="0" smtClean="0"/>
              <a:t>Topografie tekoucích vod</a:t>
            </a:r>
            <a:endParaRPr lang="cs-CZ" dirty="0"/>
          </a:p>
        </p:txBody>
      </p:sp>
      <p:sp>
        <p:nvSpPr>
          <p:cNvPr id="9" name="TextovéPole 8"/>
          <p:cNvSpPr txBox="1"/>
          <p:nvPr/>
        </p:nvSpPr>
        <p:spPr>
          <a:xfrm>
            <a:off x="7308573" y="5479780"/>
            <a:ext cx="3180358" cy="369332"/>
          </a:xfrm>
          <a:prstGeom prst="rect">
            <a:avLst/>
          </a:prstGeom>
          <a:noFill/>
        </p:spPr>
        <p:txBody>
          <a:bodyPr wrap="none" rtlCol="0">
            <a:spAutoFit/>
          </a:bodyPr>
          <a:lstStyle/>
          <a:p>
            <a:r>
              <a:rPr lang="cs-CZ" dirty="0" smtClean="0"/>
              <a:t>Stratifikace stojaté vodní nádrže</a:t>
            </a:r>
            <a:endParaRPr lang="cs-CZ" dirty="0"/>
          </a:p>
        </p:txBody>
      </p:sp>
    </p:spTree>
    <p:extLst>
      <p:ext uri="{BB962C8B-B14F-4D97-AF65-F5344CB8AC3E}">
        <p14:creationId xmlns:p14="http://schemas.microsoft.com/office/powerpoint/2010/main" val="3114326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27571"/>
          </a:xfrm>
        </p:spPr>
        <p:txBody>
          <a:bodyPr>
            <a:normAutofit/>
          </a:bodyPr>
          <a:lstStyle/>
          <a:p>
            <a:pPr algn="ctr"/>
            <a:r>
              <a:rPr lang="cs-CZ" sz="4000" dirty="0">
                <a:latin typeface="+mn-lt"/>
              </a:rPr>
              <a:t>Typy sladkovodních ekosystémů</a:t>
            </a:r>
          </a:p>
        </p:txBody>
      </p:sp>
      <p:sp>
        <p:nvSpPr>
          <p:cNvPr id="3" name="Zástupný symbol pro obsah 2"/>
          <p:cNvSpPr>
            <a:spLocks noGrp="1"/>
          </p:cNvSpPr>
          <p:nvPr>
            <p:ph idx="1"/>
          </p:nvPr>
        </p:nvSpPr>
        <p:spPr>
          <a:xfrm>
            <a:off x="838200" y="1423283"/>
            <a:ext cx="10515600" cy="5239910"/>
          </a:xfrm>
        </p:spPr>
        <p:txBody>
          <a:bodyPr>
            <a:normAutofit fontScale="70000" lnSpcReduction="20000"/>
          </a:bodyPr>
          <a:lstStyle/>
          <a:p>
            <a:pPr marL="0" indent="0" fontAlgn="base">
              <a:buNone/>
            </a:pPr>
            <a:r>
              <a:rPr lang="cs-CZ" dirty="0" smtClean="0"/>
              <a:t>V </a:t>
            </a:r>
            <a:r>
              <a:rPr lang="cs-CZ" dirty="0"/>
              <a:t>závislosti na regionu jsou třemi hlavními kategoriemi sladkovodního prostředí </a:t>
            </a:r>
            <a:r>
              <a:rPr lang="cs-CZ" dirty="0" err="1"/>
              <a:t>lotické</a:t>
            </a:r>
            <a:r>
              <a:rPr lang="cs-CZ" dirty="0"/>
              <a:t>, </a:t>
            </a:r>
            <a:r>
              <a:rPr lang="cs-CZ" dirty="0" err="1"/>
              <a:t>lentické</a:t>
            </a:r>
            <a:r>
              <a:rPr lang="cs-CZ" dirty="0"/>
              <a:t> a mokřadní sladkovodní ekosystémy.</a:t>
            </a:r>
          </a:p>
          <a:p>
            <a:pPr fontAlgn="base"/>
            <a:r>
              <a:rPr lang="cs-CZ" b="1" dirty="0" err="1"/>
              <a:t>Lotické</a:t>
            </a:r>
            <a:r>
              <a:rPr lang="cs-CZ" b="1" dirty="0"/>
              <a:t>:</a:t>
            </a:r>
            <a:r>
              <a:rPr lang="cs-CZ" dirty="0"/>
              <a:t> V </a:t>
            </a:r>
            <a:r>
              <a:rPr lang="cs-CZ" dirty="0" err="1"/>
              <a:t>lotickém</a:t>
            </a:r>
            <a:r>
              <a:rPr lang="cs-CZ" dirty="0"/>
              <a:t> sladkovodním ekosystému se </a:t>
            </a:r>
            <a:r>
              <a:rPr lang="cs-CZ" b="1" dirty="0"/>
              <a:t>vodní útvary pohybují jedním směrem</a:t>
            </a:r>
            <a:r>
              <a:rPr lang="cs-CZ" dirty="0"/>
              <a:t>. Četné řeky a potoky začínají u svých pramenů a setkávají se s řekami nebo oceány u jejich ústí, když cestují ke svým cílům. </a:t>
            </a:r>
          </a:p>
          <a:p>
            <a:pPr fontAlgn="base"/>
            <a:r>
              <a:rPr lang="cs-CZ" b="1" dirty="0" err="1" smtClean="0"/>
              <a:t>Lentické</a:t>
            </a:r>
            <a:r>
              <a:rPr lang="cs-CZ" b="1" dirty="0" smtClean="0"/>
              <a:t> :</a:t>
            </a:r>
            <a:r>
              <a:rPr lang="cs-CZ" dirty="0"/>
              <a:t> Všechny </a:t>
            </a:r>
            <a:r>
              <a:rPr lang="cs-CZ" b="1" dirty="0"/>
              <a:t>netekoucí (nehybné) vodní cesty</a:t>
            </a:r>
            <a:r>
              <a:rPr lang="cs-CZ" dirty="0"/>
              <a:t>, jako jsou rybníky, bažiny, bažiny, laguny a jezera, jsou </a:t>
            </a:r>
            <a:r>
              <a:rPr lang="cs-CZ" dirty="0" err="1"/>
              <a:t>lentické</a:t>
            </a:r>
            <a:r>
              <a:rPr lang="cs-CZ" dirty="0"/>
              <a:t> ekosystémy. Kvůli nasycení podložní pevniny zůstane voda dočasně na zemském povrchu. Jsou to uzavřené struktury, které udržují vodu v klidu. Protože každý </a:t>
            </a:r>
            <a:r>
              <a:rPr lang="cs-CZ" dirty="0" err="1"/>
              <a:t>lentický</a:t>
            </a:r>
            <a:r>
              <a:rPr lang="cs-CZ" dirty="0"/>
              <a:t> systém má více oblastí s různými biologickými prostředími, zvířata a rostliny se v tomto systému chovají a přizpůsobují různým způsobem. </a:t>
            </a:r>
          </a:p>
          <a:p>
            <a:pPr fontAlgn="base"/>
            <a:r>
              <a:rPr lang="cs-CZ" b="1" dirty="0"/>
              <a:t>Mokřady:</a:t>
            </a:r>
            <a:r>
              <a:rPr lang="cs-CZ" dirty="0"/>
              <a:t> Mokřady obsahují vodu a jsou domovem cévnatých rostlin. Mokřadní prostředí jsou častěji známá jako močály, bažiny a bažiny. Protože půda a voda jsou tak blízko u sebe, jsou mokřady vysoce produktivní. Rostlinné druhy nalezené v mokřadech se označují jako hydrofyty, protože se přizpůsobily vlhkému a vlhkému klimatu oblasti. Mokřadní ekosystémy obsahují hydrofytní rostliny, jako je orobinec, jezírkové lilie a ostřice.</a:t>
            </a:r>
            <a:r>
              <a:rPr lang="cs-CZ" b="1" dirty="0"/>
              <a:t> </a:t>
            </a:r>
            <a:r>
              <a:rPr lang="cs-CZ" dirty="0"/>
              <a:t>V mokřadech nacházejí útočiště různí obojživelníci, plazi, ptáci, krevety, měkkýši a další druhy zvířat</a:t>
            </a:r>
            <a:r>
              <a:rPr lang="cs-CZ" dirty="0" smtClean="0"/>
              <a:t>.</a:t>
            </a:r>
          </a:p>
          <a:p>
            <a:pPr marL="0" indent="0" fontAlgn="base">
              <a:buNone/>
            </a:pPr>
            <a:endParaRPr lang="cs-CZ" dirty="0"/>
          </a:p>
          <a:p>
            <a:pPr marL="0" indent="0" fontAlgn="base">
              <a:buNone/>
            </a:pPr>
            <a:r>
              <a:rPr lang="cs-CZ" b="1" dirty="0"/>
              <a:t>Živí tvorové, kteří žijí ve sladkovodních ekosystémech:</a:t>
            </a:r>
            <a:r>
              <a:rPr lang="cs-CZ" dirty="0"/>
              <a:t> Ryby, obojživelníci, plazi, komáři, vážky, včely, vosy, vodní pavouci, kachny, husy atd.</a:t>
            </a:r>
          </a:p>
          <a:p>
            <a:endParaRPr lang="cs-CZ" dirty="0"/>
          </a:p>
        </p:txBody>
      </p:sp>
    </p:spTree>
    <p:extLst>
      <p:ext uri="{BB962C8B-B14F-4D97-AF65-F5344CB8AC3E}">
        <p14:creationId xmlns:p14="http://schemas.microsoft.com/office/powerpoint/2010/main" val="3987111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6302" y="333321"/>
            <a:ext cx="10515600" cy="1325563"/>
          </a:xfrm>
        </p:spPr>
        <p:txBody>
          <a:bodyPr>
            <a:normAutofit fontScale="90000"/>
          </a:bodyPr>
          <a:lstStyle/>
          <a:p>
            <a:pPr algn="ctr"/>
            <a:r>
              <a:rPr lang="pl-PL" b="1" dirty="0"/>
              <a:t/>
            </a:r>
            <a:br>
              <a:rPr lang="pl-PL" b="1" dirty="0"/>
            </a:br>
            <a:r>
              <a:rPr lang="pl-PL" b="1" dirty="0" smtClean="0"/>
              <a:t>Co </a:t>
            </a:r>
            <a:r>
              <a:rPr lang="pl-PL" b="1" dirty="0"/>
              <a:t>je ekosystém? Definice, struktura, </a:t>
            </a:r>
            <a:r>
              <a:rPr lang="pl-PL" b="1" dirty="0" smtClean="0"/>
              <a:t/>
            </a:r>
            <a:br>
              <a:rPr lang="pl-PL" b="1" dirty="0" smtClean="0"/>
            </a:br>
            <a:r>
              <a:rPr lang="pl-PL" b="1" dirty="0" smtClean="0"/>
              <a:t>typy </a:t>
            </a:r>
            <a:r>
              <a:rPr lang="pl-PL" b="1" dirty="0"/>
              <a:t>a funkce</a:t>
            </a:r>
            <a:br>
              <a:rPr lang="pl-PL" b="1" dirty="0"/>
            </a:br>
            <a:endParaRPr lang="cs-CZ" dirty="0"/>
          </a:p>
        </p:txBody>
      </p:sp>
      <p:sp>
        <p:nvSpPr>
          <p:cNvPr id="3" name="Zástupný symbol pro obsah 2"/>
          <p:cNvSpPr>
            <a:spLocks noGrp="1"/>
          </p:cNvSpPr>
          <p:nvPr>
            <p:ph idx="1"/>
          </p:nvPr>
        </p:nvSpPr>
        <p:spPr>
          <a:xfrm>
            <a:off x="262393" y="1916295"/>
            <a:ext cx="8595360" cy="4757819"/>
          </a:xfrm>
        </p:spPr>
        <p:txBody>
          <a:bodyPr>
            <a:normAutofit/>
          </a:bodyPr>
          <a:lstStyle/>
          <a:p>
            <a:pPr fontAlgn="base"/>
            <a:r>
              <a:rPr lang="cs-CZ" sz="2400" dirty="0"/>
              <a:t>Termín </a:t>
            </a:r>
            <a:r>
              <a:rPr lang="cs-CZ" sz="2400" b="1" dirty="0"/>
              <a:t>ekosystém</a:t>
            </a:r>
            <a:r>
              <a:rPr lang="cs-CZ" sz="2400" dirty="0"/>
              <a:t> byl poprvé vytvořen ekologem </a:t>
            </a:r>
            <a:r>
              <a:rPr lang="cs-CZ" sz="2400" b="1" dirty="0"/>
              <a:t>Arthurem </a:t>
            </a:r>
            <a:r>
              <a:rPr lang="cs-CZ" sz="2400" b="1" dirty="0" err="1"/>
              <a:t>Tansleym</a:t>
            </a:r>
            <a:r>
              <a:rPr lang="cs-CZ" sz="2400" b="1" dirty="0"/>
              <a:t> </a:t>
            </a:r>
            <a:r>
              <a:rPr lang="cs-CZ" sz="2400" dirty="0"/>
              <a:t>v roce 1935. Ekosystém </a:t>
            </a:r>
            <a:r>
              <a:rPr lang="cs-CZ" sz="2400" dirty="0" smtClean="0"/>
              <a:t>chápal jako rovnováhu </a:t>
            </a:r>
            <a:r>
              <a:rPr lang="cs-CZ" sz="2400" dirty="0"/>
              <a:t>mezi živými a neživými faktory ekosystému, </a:t>
            </a:r>
            <a:r>
              <a:rPr lang="cs-CZ" sz="2400" dirty="0" smtClean="0"/>
              <a:t>které </a:t>
            </a:r>
            <a:r>
              <a:rPr lang="cs-CZ" sz="2400" dirty="0"/>
              <a:t>mají tendenci se vzájemně ovlivňovat. Všechny živé věci, včetně rostlin, zvířat a mikroorganismů, závisí na neživých látkách, aby přežily a udržely rovnováhu přírodního prostředí</a:t>
            </a:r>
            <a:r>
              <a:rPr lang="cs-CZ" sz="2400" dirty="0" smtClean="0"/>
              <a:t>.</a:t>
            </a:r>
          </a:p>
          <a:p>
            <a:pPr marL="0" indent="0" fontAlgn="base">
              <a:buNone/>
            </a:pPr>
            <a:endParaRPr lang="cs-CZ" sz="2400" dirty="0"/>
          </a:p>
          <a:p>
            <a:pPr fontAlgn="base"/>
            <a:r>
              <a:rPr lang="cs-CZ" sz="2400" dirty="0"/>
              <a:t>Tento vztah mezi živými a neživými prvky je </a:t>
            </a:r>
            <a:r>
              <a:rPr lang="cs-CZ" sz="2400" dirty="0" smtClean="0"/>
              <a:t>podstatou studia </a:t>
            </a:r>
            <a:r>
              <a:rPr lang="cs-CZ" sz="2400" dirty="0"/>
              <a:t>ekosystémů. </a:t>
            </a:r>
            <a:r>
              <a:rPr lang="cs-CZ" sz="2400" dirty="0" smtClean="0"/>
              <a:t>Cílem této přednášky bude objasnit základní pojmy týkající se struktury, funkcích </a:t>
            </a:r>
            <a:r>
              <a:rPr lang="cs-CZ" sz="2400" dirty="0"/>
              <a:t>a typech ekosystémů.</a:t>
            </a:r>
          </a:p>
          <a:p>
            <a:endParaRPr lang="cs-CZ" dirty="0"/>
          </a:p>
        </p:txBody>
      </p:sp>
      <p:pic>
        <p:nvPicPr>
          <p:cNvPr id="5"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3395" y="566734"/>
            <a:ext cx="2547530" cy="331569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9151950" y="3977156"/>
            <a:ext cx="2822714" cy="1323439"/>
          </a:xfrm>
          <a:prstGeom prst="rect">
            <a:avLst/>
          </a:prstGeom>
        </p:spPr>
        <p:txBody>
          <a:bodyPr wrap="square">
            <a:spAutoFit/>
          </a:bodyPr>
          <a:lstStyle/>
          <a:p>
            <a:pPr algn="ctr"/>
            <a:r>
              <a:rPr lang="cs-CZ" sz="1600" b="1" dirty="0">
                <a:solidFill>
                  <a:srgbClr val="202122"/>
                </a:solidFill>
                <a:latin typeface="Arial" panose="020B0604020202020204" pitchFamily="34" charset="0"/>
              </a:rPr>
              <a:t>Sir Arthur George </a:t>
            </a:r>
            <a:r>
              <a:rPr lang="cs-CZ" sz="1600" b="1" dirty="0" err="1">
                <a:solidFill>
                  <a:srgbClr val="202122"/>
                </a:solidFill>
                <a:latin typeface="Arial" panose="020B0604020202020204" pitchFamily="34" charset="0"/>
              </a:rPr>
              <a:t>Tansley</a:t>
            </a:r>
            <a:r>
              <a:rPr lang="cs-CZ" sz="1600" dirty="0">
                <a:solidFill>
                  <a:srgbClr val="202122"/>
                </a:solidFill>
                <a:latin typeface="Arial" panose="020B0604020202020204" pitchFamily="34" charset="0"/>
              </a:rPr>
              <a:t> </a:t>
            </a:r>
            <a:r>
              <a:rPr lang="cs-CZ" sz="1600" dirty="0" smtClean="0">
                <a:latin typeface="Arial" panose="020B0604020202020204" pitchFamily="34" charset="0"/>
                <a:hlinkClick r:id="rId3" tooltip="Linnean Society of London"/>
              </a:rPr>
              <a:t>(</a:t>
            </a:r>
            <a:r>
              <a:rPr lang="cs-CZ" sz="1600" dirty="0" smtClean="0">
                <a:latin typeface="Arial" panose="020B0604020202020204" pitchFamily="34" charset="0"/>
              </a:rPr>
              <a:t>1</a:t>
            </a:r>
            <a:r>
              <a:rPr lang="cs-CZ" sz="1600" dirty="0" smtClean="0">
                <a:solidFill>
                  <a:srgbClr val="202122"/>
                </a:solidFill>
                <a:latin typeface="Arial" panose="020B0604020202020204" pitchFamily="34" charset="0"/>
              </a:rPr>
              <a:t>871 - 1955</a:t>
            </a:r>
            <a:r>
              <a:rPr lang="cs-CZ" sz="1600" dirty="0">
                <a:solidFill>
                  <a:srgbClr val="202122"/>
                </a:solidFill>
                <a:latin typeface="Arial" panose="020B0604020202020204" pitchFamily="34" charset="0"/>
              </a:rPr>
              <a:t>) byl </a:t>
            </a:r>
            <a:r>
              <a:rPr lang="cs-CZ" sz="1600" dirty="0">
                <a:latin typeface="Arial" panose="020B0604020202020204" pitchFamily="34" charset="0"/>
              </a:rPr>
              <a:t>anglický</a:t>
            </a:r>
            <a:r>
              <a:rPr lang="cs-CZ" sz="1600" dirty="0">
                <a:solidFill>
                  <a:srgbClr val="202122"/>
                </a:solidFill>
                <a:latin typeface="Arial" panose="020B0604020202020204" pitchFamily="34" charset="0"/>
              </a:rPr>
              <a:t> </a:t>
            </a:r>
            <a:r>
              <a:rPr lang="cs-CZ" sz="1600" dirty="0">
                <a:latin typeface="Arial" panose="020B0604020202020204" pitchFamily="34" charset="0"/>
              </a:rPr>
              <a:t>botanik</a:t>
            </a:r>
            <a:r>
              <a:rPr lang="cs-CZ" sz="1600" dirty="0">
                <a:solidFill>
                  <a:srgbClr val="202122"/>
                </a:solidFill>
                <a:latin typeface="Arial" panose="020B0604020202020204" pitchFamily="34" charset="0"/>
              </a:rPr>
              <a:t> a průkopník </a:t>
            </a:r>
            <a:r>
              <a:rPr lang="cs-CZ" sz="1600" dirty="0">
                <a:latin typeface="Arial" panose="020B0604020202020204" pitchFamily="34" charset="0"/>
              </a:rPr>
              <a:t>v oblasti </a:t>
            </a:r>
            <a:endParaRPr lang="cs-CZ" sz="1600" dirty="0" smtClean="0">
              <a:latin typeface="Arial" panose="020B0604020202020204" pitchFamily="34" charset="0"/>
            </a:endParaRPr>
          </a:p>
          <a:p>
            <a:pPr algn="ctr"/>
            <a:r>
              <a:rPr lang="cs-CZ" sz="1600" dirty="0" smtClean="0">
                <a:latin typeface="Arial" panose="020B0604020202020204" pitchFamily="34" charset="0"/>
              </a:rPr>
              <a:t>ekologie</a:t>
            </a:r>
            <a:r>
              <a:rPr lang="cs-CZ" sz="1600" dirty="0">
                <a:solidFill>
                  <a:srgbClr val="202122"/>
                </a:solidFill>
                <a:latin typeface="Arial" panose="020B0604020202020204" pitchFamily="34" charset="0"/>
              </a:rPr>
              <a:t>. </a:t>
            </a:r>
            <a:endParaRPr lang="cs-CZ" sz="1600" dirty="0"/>
          </a:p>
        </p:txBody>
      </p:sp>
    </p:spTree>
    <p:extLst>
      <p:ext uri="{BB962C8B-B14F-4D97-AF65-F5344CB8AC3E}">
        <p14:creationId xmlns:p14="http://schemas.microsoft.com/office/powerpoint/2010/main" val="628578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ejdelší řeky světa | Blog Invia.cz"/>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635" y="1531439"/>
            <a:ext cx="3863673" cy="26555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dé ohrožují skvosty Šumavy, i přes zákaz plavou v ledovcových jezerech -  iDNES.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43" y="1507588"/>
            <a:ext cx="3905314" cy="2660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rkonošské mokřady jsou unikátní a důležité nejen pro českou přírodu –  Cys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5692" y="1515534"/>
            <a:ext cx="3971792" cy="2655545"/>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a:spLocks noGrp="1"/>
          </p:cNvSpPr>
          <p:nvPr>
            <p:ph type="title"/>
          </p:nvPr>
        </p:nvSpPr>
        <p:spPr>
          <a:xfrm>
            <a:off x="838200" y="365126"/>
            <a:ext cx="10515600" cy="922986"/>
          </a:xfrm>
        </p:spPr>
        <p:txBody>
          <a:bodyPr>
            <a:normAutofit/>
          </a:bodyPr>
          <a:lstStyle/>
          <a:p>
            <a:pPr algn="ctr"/>
            <a:r>
              <a:rPr lang="cs-CZ" sz="4000" dirty="0">
                <a:latin typeface="+mn-lt"/>
              </a:rPr>
              <a:t>Typy sladkovodních ekosystémů</a:t>
            </a:r>
          </a:p>
        </p:txBody>
      </p:sp>
      <p:sp>
        <p:nvSpPr>
          <p:cNvPr id="4" name="TextovéPole 3"/>
          <p:cNvSpPr txBox="1"/>
          <p:nvPr/>
        </p:nvSpPr>
        <p:spPr>
          <a:xfrm>
            <a:off x="830249" y="4190337"/>
            <a:ext cx="2424125" cy="400110"/>
          </a:xfrm>
          <a:prstGeom prst="rect">
            <a:avLst/>
          </a:prstGeom>
          <a:noFill/>
        </p:spPr>
        <p:txBody>
          <a:bodyPr wrap="none" rtlCol="0">
            <a:spAutoFit/>
          </a:bodyPr>
          <a:lstStyle/>
          <a:p>
            <a:r>
              <a:rPr lang="cs-CZ" sz="2000" dirty="0" err="1" smtClean="0"/>
              <a:t>Lotický</a:t>
            </a:r>
            <a:r>
              <a:rPr lang="cs-CZ" sz="2000" dirty="0" smtClean="0"/>
              <a:t> – tekoucí řeka</a:t>
            </a:r>
            <a:endParaRPr lang="cs-CZ" sz="2000" dirty="0"/>
          </a:p>
        </p:txBody>
      </p:sp>
      <p:sp>
        <p:nvSpPr>
          <p:cNvPr id="9" name="TextovéPole 8"/>
          <p:cNvSpPr txBox="1"/>
          <p:nvPr/>
        </p:nvSpPr>
        <p:spPr>
          <a:xfrm>
            <a:off x="9705227" y="4151909"/>
            <a:ext cx="1113959" cy="400110"/>
          </a:xfrm>
          <a:prstGeom prst="rect">
            <a:avLst/>
          </a:prstGeom>
          <a:noFill/>
        </p:spPr>
        <p:txBody>
          <a:bodyPr wrap="none" rtlCol="0">
            <a:spAutoFit/>
          </a:bodyPr>
          <a:lstStyle/>
          <a:p>
            <a:r>
              <a:rPr lang="cs-CZ" sz="2000" dirty="0" smtClean="0"/>
              <a:t>Mokřady</a:t>
            </a:r>
            <a:endParaRPr lang="cs-CZ" sz="2000" dirty="0"/>
          </a:p>
        </p:txBody>
      </p:sp>
      <p:sp>
        <p:nvSpPr>
          <p:cNvPr id="10" name="TextovéPole 9"/>
          <p:cNvSpPr txBox="1"/>
          <p:nvPr/>
        </p:nvSpPr>
        <p:spPr>
          <a:xfrm>
            <a:off x="4896016" y="4169136"/>
            <a:ext cx="1913985" cy="400110"/>
          </a:xfrm>
          <a:prstGeom prst="rect">
            <a:avLst/>
          </a:prstGeom>
          <a:noFill/>
        </p:spPr>
        <p:txBody>
          <a:bodyPr wrap="none" rtlCol="0">
            <a:spAutoFit/>
          </a:bodyPr>
          <a:lstStyle/>
          <a:p>
            <a:r>
              <a:rPr lang="cs-CZ" sz="2000" dirty="0" err="1" smtClean="0"/>
              <a:t>Lentický</a:t>
            </a:r>
            <a:r>
              <a:rPr lang="cs-CZ" sz="2000" dirty="0" smtClean="0"/>
              <a:t> – jezero</a:t>
            </a:r>
            <a:endParaRPr lang="cs-CZ" sz="2000" dirty="0"/>
          </a:p>
        </p:txBody>
      </p:sp>
      <p:pic>
        <p:nvPicPr>
          <p:cNvPr id="11" name="Picture 6" descr="Mokřady. Kdo zde žije a ro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5693" y="4751530"/>
            <a:ext cx="3971792" cy="17198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elikáni Ptactvo Jezero - Fotografie zdarma na Pixabay -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132" y="5611449"/>
            <a:ext cx="1832525" cy="1130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Plitvická jezera | Chorvatsko.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0071" y="4751530"/>
            <a:ext cx="1826464" cy="9813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Poznejte divočinu okolo jezera Baringo - Horydoly.cz - Outdoor Gener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3343" y="5732890"/>
            <a:ext cx="2009692" cy="1013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Natron Gölü | Kuzeydoğu Tanzanya ve Kenya'nın En Güzel Gölü"/>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9404" y="4751530"/>
            <a:ext cx="1997570" cy="1008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Nejnebezpečnější zvířata světa | CK S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635" y="5677231"/>
            <a:ext cx="1749288" cy="1064671"/>
          </a:xfrm>
          <a:prstGeom prst="rect">
            <a:avLst/>
          </a:prstGeom>
          <a:noFill/>
          <a:extLst>
            <a:ext uri="{909E8E84-426E-40DD-AFC4-6F175D3DCCD1}">
              <a14:hiddenFill xmlns:a14="http://schemas.microsoft.com/office/drawing/2010/main">
                <a:solidFill>
                  <a:srgbClr val="FFFFFF"/>
                </a:solidFill>
              </a14:hiddenFill>
            </a:ext>
          </a:extLst>
        </p:spPr>
      </p:pic>
      <p:pic>
        <p:nvPicPr>
          <p:cNvPr id="19" name="Zástupný symbol pro obsah 16"/>
          <p:cNvPicPr>
            <a:picLocks noChangeAspect="1"/>
          </p:cNvPicPr>
          <p:nvPr/>
        </p:nvPicPr>
        <p:blipFill>
          <a:blip r:embed="rId12"/>
          <a:stretch>
            <a:fillRect/>
          </a:stretch>
        </p:blipFill>
        <p:spPr>
          <a:xfrm>
            <a:off x="1957816" y="5849883"/>
            <a:ext cx="2145772" cy="993630"/>
          </a:xfrm>
          <a:prstGeom prst="rect">
            <a:avLst/>
          </a:prstGeom>
        </p:spPr>
      </p:pic>
      <p:pic>
        <p:nvPicPr>
          <p:cNvPr id="20" name="Obrázek 19"/>
          <p:cNvPicPr>
            <a:picLocks noChangeAspect="1"/>
          </p:cNvPicPr>
          <p:nvPr/>
        </p:nvPicPr>
        <p:blipFill>
          <a:blip r:embed="rId13"/>
          <a:stretch>
            <a:fillRect/>
          </a:stretch>
        </p:blipFill>
        <p:spPr>
          <a:xfrm>
            <a:off x="2050875" y="4747452"/>
            <a:ext cx="2023310" cy="1008190"/>
          </a:xfrm>
          <a:prstGeom prst="rect">
            <a:avLst/>
          </a:prstGeom>
        </p:spPr>
      </p:pic>
      <p:pic>
        <p:nvPicPr>
          <p:cNvPr id="21" name="Picture 24" descr="Kde se vzali naši hadi? - Ekolist.cz"/>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2635" y="4747452"/>
            <a:ext cx="1759082" cy="100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4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21769"/>
          </a:xfrm>
        </p:spPr>
        <p:txBody>
          <a:bodyPr>
            <a:normAutofit fontScale="90000"/>
          </a:bodyPr>
          <a:lstStyle/>
          <a:p>
            <a:pPr algn="ctr"/>
            <a:r>
              <a:rPr lang="cs-CZ" sz="4000" dirty="0">
                <a:latin typeface="+mn-lt"/>
              </a:rPr>
              <a:t>Mořské ekosystémy</a:t>
            </a:r>
            <a:r>
              <a:rPr lang="cs-CZ" b="1" dirty="0"/>
              <a:t/>
            </a:r>
            <a:br>
              <a:rPr lang="cs-CZ" b="1" dirty="0"/>
            </a:br>
            <a:endParaRPr lang="cs-CZ" dirty="0"/>
          </a:p>
        </p:txBody>
      </p:sp>
      <p:sp>
        <p:nvSpPr>
          <p:cNvPr id="3" name="Zástupný symbol pro obsah 2"/>
          <p:cNvSpPr>
            <a:spLocks noGrp="1"/>
          </p:cNvSpPr>
          <p:nvPr>
            <p:ph idx="1"/>
          </p:nvPr>
        </p:nvSpPr>
        <p:spPr>
          <a:xfrm>
            <a:off x="838200" y="1308792"/>
            <a:ext cx="10515600" cy="4351338"/>
          </a:xfrm>
        </p:spPr>
        <p:txBody>
          <a:bodyPr/>
          <a:lstStyle/>
          <a:p>
            <a:r>
              <a:rPr lang="cs-CZ" dirty="0"/>
              <a:t>Vodní prostředí s vysokým obsahem rozpuštěné soli jsou mořské ekosystémy. Patří mezi ně </a:t>
            </a:r>
            <a:r>
              <a:rPr lang="cs-CZ" b="1" dirty="0"/>
              <a:t>hluboký oceán, otevřený oceán a pobřežní mořské ekosystémy</a:t>
            </a:r>
            <a:r>
              <a:rPr lang="cs-CZ" dirty="0"/>
              <a:t>. Každý z nich má jedinečné biologické a fyzikální vlastnosti. </a:t>
            </a:r>
            <a:endParaRPr lang="cs-CZ" dirty="0" smtClean="0"/>
          </a:p>
          <a:p>
            <a:pPr marL="0" indent="0">
              <a:buNone/>
            </a:pPr>
            <a:endParaRPr lang="cs-CZ" dirty="0" smtClean="0"/>
          </a:p>
          <a:p>
            <a:r>
              <a:rPr lang="cs-CZ" dirty="0" smtClean="0"/>
              <a:t>Vystavení </a:t>
            </a:r>
            <a:r>
              <a:rPr lang="cs-CZ" dirty="0"/>
              <a:t>ekosystému </a:t>
            </a:r>
            <a:r>
              <a:rPr lang="cs-CZ" b="1" dirty="0"/>
              <a:t>slunci, množství kyslíku a živin</a:t>
            </a:r>
            <a:r>
              <a:rPr lang="cs-CZ" dirty="0"/>
              <a:t>, které jsou rozpuštěny ve vodě, </a:t>
            </a:r>
            <a:r>
              <a:rPr lang="cs-CZ" b="1" dirty="0"/>
              <a:t>vzdálenost od pevniny, hloubka a teplota</a:t>
            </a:r>
            <a:r>
              <a:rPr lang="cs-CZ" dirty="0"/>
              <a:t>, to vše jsou </a:t>
            </a:r>
            <a:r>
              <a:rPr lang="cs-CZ" b="1" dirty="0"/>
              <a:t>významné abiotické faktory</a:t>
            </a:r>
            <a:r>
              <a:rPr lang="cs-CZ" dirty="0"/>
              <a:t>. </a:t>
            </a:r>
            <a:r>
              <a:rPr lang="cs-CZ" dirty="0" smtClean="0"/>
              <a:t>Mořské </a:t>
            </a:r>
            <a:r>
              <a:rPr lang="cs-CZ" dirty="0"/>
              <a:t>ekosystémy mají jedinečné biotické a abiotické vlastnosti.</a:t>
            </a:r>
          </a:p>
        </p:txBody>
      </p:sp>
    </p:spTree>
    <p:extLst>
      <p:ext uri="{BB962C8B-B14F-4D97-AF65-F5344CB8AC3E}">
        <p14:creationId xmlns:p14="http://schemas.microsoft.com/office/powerpoint/2010/main" val="1411209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7413"/>
            <a:ext cx="10515600" cy="878789"/>
          </a:xfrm>
        </p:spPr>
        <p:txBody>
          <a:bodyPr>
            <a:normAutofit/>
          </a:bodyPr>
          <a:lstStyle/>
          <a:p>
            <a:pPr algn="ctr"/>
            <a:r>
              <a:rPr lang="cs-CZ" sz="4000" b="1" dirty="0" smtClean="0"/>
              <a:t>Světový oceán</a:t>
            </a:r>
            <a:endParaRPr lang="cs-CZ" sz="4000" b="1" dirty="0"/>
          </a:p>
        </p:txBody>
      </p:sp>
      <p:pic>
        <p:nvPicPr>
          <p:cNvPr id="6" name="Zástupný symbol pro obsah 5"/>
          <p:cNvPicPr>
            <a:picLocks noGrp="1" noChangeAspect="1"/>
          </p:cNvPicPr>
          <p:nvPr>
            <p:ph idx="1"/>
          </p:nvPr>
        </p:nvPicPr>
        <p:blipFill>
          <a:blip r:embed="rId2"/>
          <a:stretch>
            <a:fillRect/>
          </a:stretch>
        </p:blipFill>
        <p:spPr>
          <a:xfrm>
            <a:off x="0" y="1046201"/>
            <a:ext cx="12300122" cy="5609971"/>
          </a:xfrm>
          <a:prstGeom prst="rect">
            <a:avLst/>
          </a:prstGeom>
        </p:spPr>
      </p:pic>
      <p:sp>
        <p:nvSpPr>
          <p:cNvPr id="4" name="TextovéPole 3"/>
          <p:cNvSpPr txBox="1"/>
          <p:nvPr/>
        </p:nvSpPr>
        <p:spPr>
          <a:xfrm>
            <a:off x="103368" y="5844210"/>
            <a:ext cx="11966713" cy="923330"/>
          </a:xfrm>
          <a:prstGeom prst="rect">
            <a:avLst/>
          </a:prstGeom>
          <a:solidFill>
            <a:schemeClr val="bg1"/>
          </a:solidFill>
        </p:spPr>
        <p:txBody>
          <a:bodyPr wrap="square" rtlCol="0">
            <a:spAutoFit/>
          </a:bodyPr>
          <a:lstStyle/>
          <a:p>
            <a:pPr algn="ctr"/>
            <a:r>
              <a:rPr lang="cs-CZ" i="1" dirty="0" smtClean="0"/>
              <a:t>Světový oceán je souvislý vodní obal planety Země, který je složen z oceánů, moří, zálivů a veškeré vodní masy, která je přímo     s ním spojená, a je v něm soustředěna většina vody na Zemi. Tvoří souvislou vodní plochu se společnou hladinou, která ve skutečnosti osciluje kolem střední hodnoty vlivem vnějších faktorů (např. kvůli gravitačním vlivům Měsíce).</a:t>
            </a:r>
          </a:p>
        </p:txBody>
      </p:sp>
    </p:spTree>
    <p:extLst>
      <p:ext uri="{BB962C8B-B14F-4D97-AF65-F5344CB8AC3E}">
        <p14:creationId xmlns:p14="http://schemas.microsoft.com/office/powerpoint/2010/main" val="3660465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xkluzivní mapy a informace: Jaké jsou světové oceány, co ovlivňují a co v  nich najdete | Reflex.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74" y="164024"/>
            <a:ext cx="5083469" cy="354319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5" name="Picture 6" descr="Exkluzivní mapy a informace: Jaké jsou světové oceány, co ovlivňují a co v  nich najdete | Reflex.cz"/>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9613" y="3429000"/>
            <a:ext cx="3823640" cy="31844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kluzivní mapy a informace: Jaké jsou světové oceány, co ovlivňují a co v  nich najdete | Reflex.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951" y="1208088"/>
            <a:ext cx="3834285" cy="31932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xkluzivní mapy a informace: Jaké jsou světové oceány, co ovlivňují a co v  nich najdete | Reflex.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8170" y="3455822"/>
            <a:ext cx="3759227" cy="313080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974710" y="1802579"/>
            <a:ext cx="858825" cy="400110"/>
          </a:xfrm>
          <a:prstGeom prst="rect">
            <a:avLst/>
          </a:prstGeom>
          <a:noFill/>
        </p:spPr>
        <p:txBody>
          <a:bodyPr wrap="none" rtlCol="0">
            <a:spAutoFit/>
          </a:bodyPr>
          <a:lstStyle/>
          <a:p>
            <a:r>
              <a:rPr lang="cs-CZ" sz="2000" dirty="0" smtClean="0">
                <a:solidFill>
                  <a:schemeClr val="bg1"/>
                </a:solidFill>
              </a:rPr>
              <a:t>Pacifik</a:t>
            </a:r>
            <a:endParaRPr lang="cs-CZ" sz="2000" dirty="0">
              <a:solidFill>
                <a:schemeClr val="bg1"/>
              </a:solidFill>
            </a:endParaRPr>
          </a:p>
        </p:txBody>
      </p:sp>
      <p:sp>
        <p:nvSpPr>
          <p:cNvPr id="10" name="TextovéPole 9"/>
          <p:cNvSpPr txBox="1"/>
          <p:nvPr/>
        </p:nvSpPr>
        <p:spPr>
          <a:xfrm>
            <a:off x="9613511" y="3448766"/>
            <a:ext cx="991682" cy="400110"/>
          </a:xfrm>
          <a:prstGeom prst="rect">
            <a:avLst/>
          </a:prstGeom>
          <a:noFill/>
        </p:spPr>
        <p:txBody>
          <a:bodyPr wrap="none" rtlCol="0">
            <a:spAutoFit/>
          </a:bodyPr>
          <a:lstStyle/>
          <a:p>
            <a:r>
              <a:rPr lang="cs-CZ" sz="2000" dirty="0" smtClean="0">
                <a:solidFill>
                  <a:schemeClr val="bg1"/>
                </a:solidFill>
              </a:rPr>
              <a:t>Atlantik</a:t>
            </a:r>
            <a:endParaRPr lang="cs-CZ" sz="2000" dirty="0">
              <a:solidFill>
                <a:schemeClr val="bg1"/>
              </a:solidFill>
            </a:endParaRPr>
          </a:p>
        </p:txBody>
      </p:sp>
      <p:sp>
        <p:nvSpPr>
          <p:cNvPr id="11" name="TextovéPole 10"/>
          <p:cNvSpPr txBox="1"/>
          <p:nvPr/>
        </p:nvSpPr>
        <p:spPr>
          <a:xfrm>
            <a:off x="1756300" y="4576375"/>
            <a:ext cx="918841" cy="400110"/>
          </a:xfrm>
          <a:prstGeom prst="rect">
            <a:avLst/>
          </a:prstGeom>
          <a:noFill/>
        </p:spPr>
        <p:txBody>
          <a:bodyPr wrap="none" rtlCol="0">
            <a:spAutoFit/>
          </a:bodyPr>
          <a:lstStyle/>
          <a:p>
            <a:r>
              <a:rPr lang="cs-CZ" sz="2000" dirty="0" smtClean="0">
                <a:solidFill>
                  <a:schemeClr val="bg1"/>
                </a:solidFill>
              </a:rPr>
              <a:t>Indický</a:t>
            </a:r>
            <a:endParaRPr lang="cs-CZ" sz="2000" dirty="0">
              <a:solidFill>
                <a:schemeClr val="bg1"/>
              </a:solidFill>
            </a:endParaRPr>
          </a:p>
        </p:txBody>
      </p:sp>
      <p:sp>
        <p:nvSpPr>
          <p:cNvPr id="12" name="TextovéPole 11"/>
          <p:cNvSpPr txBox="1"/>
          <p:nvPr/>
        </p:nvSpPr>
        <p:spPr>
          <a:xfrm>
            <a:off x="6630450" y="4178812"/>
            <a:ext cx="1122074" cy="707886"/>
          </a:xfrm>
          <a:prstGeom prst="rect">
            <a:avLst/>
          </a:prstGeom>
          <a:noFill/>
        </p:spPr>
        <p:txBody>
          <a:bodyPr wrap="square" rtlCol="0">
            <a:spAutoFit/>
          </a:bodyPr>
          <a:lstStyle/>
          <a:p>
            <a:pPr algn="ctr"/>
            <a:r>
              <a:rPr lang="cs-CZ" sz="2000" dirty="0" smtClean="0">
                <a:solidFill>
                  <a:schemeClr val="bg1"/>
                </a:solidFill>
              </a:rPr>
              <a:t>Severní </a:t>
            </a:r>
          </a:p>
          <a:p>
            <a:pPr algn="ctr"/>
            <a:r>
              <a:rPr lang="cs-CZ" sz="2000" dirty="0" smtClean="0">
                <a:solidFill>
                  <a:schemeClr val="bg1"/>
                </a:solidFill>
              </a:rPr>
              <a:t>Ledový</a:t>
            </a:r>
          </a:p>
        </p:txBody>
      </p:sp>
      <p:sp>
        <p:nvSpPr>
          <p:cNvPr id="3" name="TextovéPole 2"/>
          <p:cNvSpPr txBox="1"/>
          <p:nvPr/>
        </p:nvSpPr>
        <p:spPr>
          <a:xfrm>
            <a:off x="6877879" y="278297"/>
            <a:ext cx="3406702" cy="707886"/>
          </a:xfrm>
          <a:prstGeom prst="rect">
            <a:avLst/>
          </a:prstGeom>
          <a:noFill/>
        </p:spPr>
        <p:txBody>
          <a:bodyPr wrap="none" rtlCol="0">
            <a:spAutoFit/>
          </a:bodyPr>
          <a:lstStyle/>
          <a:p>
            <a:r>
              <a:rPr lang="cs-CZ" sz="4000" dirty="0" smtClean="0"/>
              <a:t>Světové oceány</a:t>
            </a:r>
            <a:endParaRPr lang="cs-CZ" sz="4000" dirty="0"/>
          </a:p>
        </p:txBody>
      </p:sp>
    </p:spTree>
    <p:extLst>
      <p:ext uri="{BB962C8B-B14F-4D97-AF65-F5344CB8AC3E}">
        <p14:creationId xmlns:p14="http://schemas.microsoft.com/office/powerpoint/2010/main" val="1623900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8"/>
            <a:ext cx="10515600" cy="1034305"/>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Oceán - speciální </a:t>
            </a:r>
            <a:r>
              <a:rPr lang="cs-CZ" dirty="0">
                <a:latin typeface="+mn-lt"/>
              </a:rPr>
              <a:t>podmínky prostředí</a:t>
            </a:r>
            <a:r>
              <a:rPr lang="cs-CZ" dirty="0"/>
              <a:t/>
            </a:r>
            <a:br>
              <a:rPr lang="cs-CZ" dirty="0"/>
            </a:b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značná rozloha (71 % zemského povrchu)</a:t>
            </a:r>
          </a:p>
          <a:p>
            <a:r>
              <a:rPr lang="cs-CZ" dirty="0"/>
              <a:t>hloubka</a:t>
            </a:r>
          </a:p>
          <a:p>
            <a:r>
              <a:rPr lang="cs-CZ" dirty="0"/>
              <a:t>největší objem živých organizmů tvoří plankton, 90 % biomasy tvoří bezobratlí, konzumenti I. řádu tvoří plankton, chybí zde velcí býložravci (výjimky!!!), na rozdíl od souše</a:t>
            </a:r>
          </a:p>
          <a:p>
            <a:r>
              <a:rPr lang="cs-CZ" dirty="0"/>
              <a:t>souvislost (nejsou bariéry pro šíření organizmů)</a:t>
            </a:r>
          </a:p>
          <a:p>
            <a:r>
              <a:rPr lang="cs-CZ" dirty="0"/>
              <a:t>neustálá cirkulace</a:t>
            </a:r>
          </a:p>
          <a:p>
            <a:r>
              <a:rPr lang="cs-CZ" dirty="0"/>
              <a:t>slanost vody 3,5 % minerálů, z toho 2,7 tvoří </a:t>
            </a:r>
            <a:r>
              <a:rPr lang="cs-CZ" dirty="0" err="1"/>
              <a:t>NaCl</a:t>
            </a:r>
            <a:endParaRPr lang="cs-CZ" dirty="0"/>
          </a:p>
          <a:p>
            <a:r>
              <a:rPr lang="cs-CZ" dirty="0"/>
              <a:t>produktivita oceánů je nižší než u souší: vysoká produktivita podél pobřeží (velké hnědé a červené řasy), trofické řetězce dlouhé – produktivita větších ryb v oceánu je velmi nízká</a:t>
            </a:r>
          </a:p>
          <a:p>
            <a:endParaRPr lang="cs-CZ" dirty="0"/>
          </a:p>
        </p:txBody>
      </p:sp>
    </p:spTree>
    <p:extLst>
      <p:ext uri="{BB962C8B-B14F-4D97-AF65-F5344CB8AC3E}">
        <p14:creationId xmlns:p14="http://schemas.microsoft.com/office/powerpoint/2010/main" val="534117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000+ Free Pacific Ocean &amp; Ocean Images -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2" y="1089329"/>
            <a:ext cx="5904356" cy="43810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77662"/>
            <a:ext cx="10515600" cy="684447"/>
          </a:xfrm>
        </p:spPr>
        <p:txBody>
          <a:bodyPr>
            <a:normAutofit/>
          </a:bodyPr>
          <a:lstStyle/>
          <a:p>
            <a:pPr algn="ctr"/>
            <a:r>
              <a:rPr lang="cs-CZ" sz="4000" dirty="0" smtClean="0">
                <a:latin typeface="+mn-lt"/>
              </a:rPr>
              <a:t>Světový oceán</a:t>
            </a:r>
            <a:endParaRPr lang="cs-CZ" sz="4000" dirty="0">
              <a:latin typeface="+mn-lt"/>
            </a:endParaRPr>
          </a:p>
        </p:txBody>
      </p:sp>
      <p:pic>
        <p:nvPicPr>
          <p:cNvPr id="91140" name="Picture 4" descr="https://eluc.ikap.cz/uploads/images/18175/content_3.oc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78" y="1097277"/>
            <a:ext cx="6111102" cy="4381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385391" y="1200649"/>
            <a:ext cx="1189493" cy="553998"/>
          </a:xfrm>
          <a:prstGeom prst="rect">
            <a:avLst/>
          </a:prstGeom>
          <a:noFill/>
        </p:spPr>
        <p:txBody>
          <a:bodyPr wrap="none" rtlCol="0">
            <a:spAutoFit/>
          </a:bodyPr>
          <a:lstStyle/>
          <a:p>
            <a:r>
              <a:rPr lang="cs-CZ" sz="3000" dirty="0" smtClean="0">
                <a:solidFill>
                  <a:schemeClr val="bg1"/>
                </a:solidFill>
              </a:rPr>
              <a:t>Pacifik</a:t>
            </a:r>
            <a:endParaRPr lang="cs-CZ" sz="3000" dirty="0">
              <a:solidFill>
                <a:schemeClr val="bg1"/>
              </a:solidFill>
            </a:endParaRPr>
          </a:p>
        </p:txBody>
      </p:sp>
      <p:sp>
        <p:nvSpPr>
          <p:cNvPr id="7" name="TextovéPole 6"/>
          <p:cNvSpPr txBox="1"/>
          <p:nvPr/>
        </p:nvSpPr>
        <p:spPr>
          <a:xfrm>
            <a:off x="7674329" y="1170168"/>
            <a:ext cx="1388009" cy="553998"/>
          </a:xfrm>
          <a:prstGeom prst="rect">
            <a:avLst/>
          </a:prstGeom>
          <a:noFill/>
        </p:spPr>
        <p:txBody>
          <a:bodyPr wrap="none" rtlCol="0">
            <a:spAutoFit/>
          </a:bodyPr>
          <a:lstStyle/>
          <a:p>
            <a:r>
              <a:rPr lang="cs-CZ" sz="3000" dirty="0" smtClean="0">
                <a:solidFill>
                  <a:schemeClr val="bg1"/>
                </a:solidFill>
              </a:rPr>
              <a:t>Atlantik</a:t>
            </a:r>
            <a:endParaRPr lang="cs-CZ" sz="3000" dirty="0">
              <a:solidFill>
                <a:schemeClr val="bg1"/>
              </a:solidFill>
            </a:endParaRP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5894796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198"/>
            <a:ext cx="10515600" cy="700350"/>
          </a:xfrm>
        </p:spPr>
        <p:txBody>
          <a:bodyPr>
            <a:normAutofit/>
          </a:bodyPr>
          <a:lstStyle/>
          <a:p>
            <a:pPr algn="ctr"/>
            <a:r>
              <a:rPr lang="cs-CZ" sz="4000" b="1" dirty="0"/>
              <a:t>Hlubokomořská </a:t>
            </a:r>
            <a:r>
              <a:rPr lang="cs-CZ" sz="4000" b="1" dirty="0" smtClean="0"/>
              <a:t>dna</a:t>
            </a:r>
            <a:endParaRPr lang="cs-CZ" sz="4000" dirty="0"/>
          </a:p>
        </p:txBody>
      </p:sp>
      <p:sp>
        <p:nvSpPr>
          <p:cNvPr id="3" name="Zástupný symbol pro obsah 2"/>
          <p:cNvSpPr>
            <a:spLocks noGrp="1"/>
          </p:cNvSpPr>
          <p:nvPr>
            <p:ph idx="1"/>
          </p:nvPr>
        </p:nvSpPr>
        <p:spPr>
          <a:xfrm>
            <a:off x="838200" y="1110001"/>
            <a:ext cx="10515600" cy="2094368"/>
          </a:xfrm>
        </p:spPr>
        <p:txBody>
          <a:bodyPr/>
          <a:lstStyle/>
          <a:p>
            <a:r>
              <a:rPr lang="cs-CZ" sz="2000" dirty="0"/>
              <a:t>hydrotermální vývěr vody, místo vzniku oceánské zemské kůry</a:t>
            </a:r>
          </a:p>
          <a:p>
            <a:r>
              <a:rPr lang="cs-CZ" sz="2000" dirty="0"/>
              <a:t>život 300 druhů organizmů</a:t>
            </a:r>
          </a:p>
          <a:p>
            <a:r>
              <a:rPr lang="cs-CZ" sz="2000" dirty="0"/>
              <a:t>komíny – </a:t>
            </a:r>
            <a:r>
              <a:rPr lang="cs-CZ" sz="2000" dirty="0" err="1"/>
              <a:t>krill</a:t>
            </a:r>
            <a:endParaRPr lang="cs-CZ" sz="2000" dirty="0"/>
          </a:p>
          <a:p>
            <a:r>
              <a:rPr lang="cs-CZ" sz="2000" dirty="0"/>
              <a:t>hlubinné ryby – bioluminiscence (kožní orgány </a:t>
            </a:r>
            <a:r>
              <a:rPr lang="cs-CZ" sz="2000" i="1" dirty="0"/>
              <a:t>–</a:t>
            </a:r>
            <a:r>
              <a:rPr lang="cs-CZ" sz="2000" dirty="0"/>
              <a:t> </a:t>
            </a:r>
            <a:r>
              <a:rPr lang="cs-CZ" sz="2000" dirty="0" err="1"/>
              <a:t>fotofory</a:t>
            </a:r>
            <a:r>
              <a:rPr lang="cs-CZ" sz="2000" dirty="0"/>
              <a:t>)</a:t>
            </a:r>
          </a:p>
          <a:p>
            <a:pPr marL="0" indent="0">
              <a:buNone/>
            </a:pPr>
            <a:endParaRPr lang="cs-CZ" dirty="0"/>
          </a:p>
        </p:txBody>
      </p:sp>
      <p:pic>
        <p:nvPicPr>
          <p:cNvPr id="5" name="Picture 2" descr="https://eluc.ikap.cz/uploads/images/18179/content_7.kr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53" y="2862469"/>
            <a:ext cx="5345588" cy="362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luc.ikap.cz/uploads/images/18178/content_6.kr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576" y="2862469"/>
            <a:ext cx="5287171" cy="3628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870422" y="6451032"/>
            <a:ext cx="527709" cy="369332"/>
          </a:xfrm>
          <a:prstGeom prst="rect">
            <a:avLst/>
          </a:prstGeom>
          <a:noFill/>
        </p:spPr>
        <p:txBody>
          <a:bodyPr wrap="none" rtlCol="0">
            <a:spAutoFit/>
          </a:bodyPr>
          <a:lstStyle/>
          <a:p>
            <a:r>
              <a:rPr lang="cs-CZ" dirty="0" err="1" smtClean="0"/>
              <a:t>krill</a:t>
            </a:r>
            <a:endParaRPr lang="cs-CZ" dirty="0"/>
          </a:p>
        </p:txBody>
      </p:sp>
      <p:sp>
        <p:nvSpPr>
          <p:cNvPr id="8" name="TextovéPole 7"/>
          <p:cNvSpPr txBox="1"/>
          <p:nvPr/>
        </p:nvSpPr>
        <p:spPr>
          <a:xfrm>
            <a:off x="9153275" y="6444408"/>
            <a:ext cx="527709" cy="369332"/>
          </a:xfrm>
          <a:prstGeom prst="rect">
            <a:avLst/>
          </a:prstGeom>
          <a:noFill/>
        </p:spPr>
        <p:txBody>
          <a:bodyPr wrap="none" rtlCol="0">
            <a:spAutoFit/>
          </a:bodyPr>
          <a:lstStyle/>
          <a:p>
            <a:r>
              <a:rPr lang="cs-CZ" dirty="0" err="1" smtClean="0"/>
              <a:t>krill</a:t>
            </a:r>
            <a:endParaRPr lang="cs-CZ" dirty="0"/>
          </a:p>
        </p:txBody>
      </p:sp>
    </p:spTree>
    <p:extLst>
      <p:ext uri="{BB962C8B-B14F-4D97-AF65-F5344CB8AC3E}">
        <p14:creationId xmlns:p14="http://schemas.microsoft.com/office/powerpoint/2010/main" val="3151019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Název školy: ZŠ Bor, okres Tachov, příspěvková organizace - ppt stáhnou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980" y="1400591"/>
            <a:ext cx="6368496" cy="477637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21474" y="237906"/>
            <a:ext cx="7955943" cy="829361"/>
          </a:xfrm>
        </p:spPr>
        <p:txBody>
          <a:bodyPr>
            <a:normAutofit/>
          </a:bodyPr>
          <a:lstStyle/>
          <a:p>
            <a:pPr algn="ctr"/>
            <a:r>
              <a:rPr lang="cs-CZ" sz="3600" b="1" dirty="0" smtClean="0"/>
              <a:t>Kontinentální šelf – pevninský práh </a:t>
            </a:r>
            <a:endParaRPr lang="cs-CZ" sz="3600" b="1" dirty="0"/>
          </a:p>
        </p:txBody>
      </p:sp>
      <p:sp>
        <p:nvSpPr>
          <p:cNvPr id="3" name="Zástupný symbol pro obsah 2"/>
          <p:cNvSpPr>
            <a:spLocks noGrp="1"/>
          </p:cNvSpPr>
          <p:nvPr>
            <p:ph idx="1"/>
          </p:nvPr>
        </p:nvSpPr>
        <p:spPr/>
        <p:txBody>
          <a:bodyPr>
            <a:normAutofit/>
          </a:bodyPr>
          <a:lstStyle/>
          <a:p>
            <a:pPr marL="0" indent="0">
              <a:buNone/>
            </a:pPr>
            <a:endParaRPr lang="cs-CZ" b="1" dirty="0"/>
          </a:p>
          <a:p>
            <a:endParaRPr lang="cs-CZ" dirty="0"/>
          </a:p>
        </p:txBody>
      </p:sp>
      <p:sp>
        <p:nvSpPr>
          <p:cNvPr id="5" name="Obdélník 4"/>
          <p:cNvSpPr/>
          <p:nvPr/>
        </p:nvSpPr>
        <p:spPr>
          <a:xfrm>
            <a:off x="1272206" y="1738164"/>
            <a:ext cx="1518702" cy="384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2" descr="Ostrov věčného slunce: Úspěšné půlstoletí nezávislé Malty | 100+1  zahraniční zajímav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703" y="218089"/>
            <a:ext cx="4717166" cy="307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thumb/8/83/Antarctic_Sound-2016-Joinville_Island-Ice_Shelf.jpg/1920px-Antarctic_Sound-2016-Joinville_Island-Ice_Shel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8703" y="3570136"/>
            <a:ext cx="4691324" cy="314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26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7"/>
            <a:ext cx="10515600" cy="986596"/>
          </a:xfrm>
        </p:spPr>
        <p:txBody>
          <a:bodyPr>
            <a:normAutofit/>
          </a:bodyPr>
          <a:lstStyle/>
          <a:p>
            <a:pPr algn="ctr"/>
            <a:r>
              <a:rPr lang="cs-CZ" sz="4000" b="1" dirty="0"/>
              <a:t>Š</a:t>
            </a:r>
            <a:r>
              <a:rPr lang="cs-CZ" sz="4000" b="1" dirty="0" smtClean="0"/>
              <a:t>elfová moře</a:t>
            </a:r>
            <a:endParaRPr lang="cs-CZ" sz="4000" dirty="0"/>
          </a:p>
        </p:txBody>
      </p:sp>
      <p:sp>
        <p:nvSpPr>
          <p:cNvPr id="3" name="Zástupný symbol pro obsah 2"/>
          <p:cNvSpPr>
            <a:spLocks noGrp="1"/>
          </p:cNvSpPr>
          <p:nvPr>
            <p:ph idx="1"/>
          </p:nvPr>
        </p:nvSpPr>
        <p:spPr>
          <a:xfrm>
            <a:off x="838200" y="2270900"/>
            <a:ext cx="10515600" cy="4351338"/>
          </a:xfrm>
        </p:spPr>
        <p:txBody>
          <a:bodyPr>
            <a:normAutofit fontScale="92500"/>
          </a:bodyPr>
          <a:lstStyle/>
          <a:p>
            <a:r>
              <a:rPr lang="cs-CZ" dirty="0"/>
              <a:t>kontinentální šelf – klíčový biom mořského života</a:t>
            </a:r>
          </a:p>
          <a:p>
            <a:r>
              <a:rPr lang="cs-CZ" dirty="0"/>
              <a:t>hejna ryb – synchronizovaný pohyb</a:t>
            </a:r>
          </a:p>
          <a:p>
            <a:r>
              <a:rPr lang="cs-CZ" dirty="0"/>
              <a:t>humři, měkkýši</a:t>
            </a:r>
          </a:p>
          <a:p>
            <a:r>
              <a:rPr lang="cs-CZ" dirty="0"/>
              <a:t>místo rozmnožování některých druhů živočichů</a:t>
            </a:r>
          </a:p>
          <a:p>
            <a:r>
              <a:rPr lang="cs-CZ" dirty="0"/>
              <a:t>Poznámka: </a:t>
            </a:r>
            <a:r>
              <a:rPr lang="cs-CZ" b="1" i="1" dirty="0"/>
              <a:t>Kontinentální (pevninský) šelf</a:t>
            </a:r>
            <a:r>
              <a:rPr lang="cs-CZ" i="1" dirty="0"/>
              <a:t> neboli </a:t>
            </a:r>
            <a:r>
              <a:rPr lang="cs-CZ" b="1" i="1" dirty="0"/>
              <a:t>pevninský práh</a:t>
            </a:r>
            <a:r>
              <a:rPr lang="cs-CZ" i="1" dirty="0"/>
              <a:t> (pevninská mělčina) je označení pro okrajovou část kontinentu, která volně pokračuje pod mořskou hladinu. Moře pokrývající tuto okrajovou část kontinentu se nazývají </a:t>
            </a:r>
            <a:r>
              <a:rPr lang="cs-CZ" b="1" i="1" dirty="0"/>
              <a:t>šelfová moře</a:t>
            </a:r>
            <a:r>
              <a:rPr lang="cs-CZ" i="1" dirty="0"/>
              <a:t>. Šelfová moře jsou podstatně bohatší na živiny, než ostatní moře, protože do této hloubky probíhá</a:t>
            </a:r>
            <a:r>
              <a:rPr lang="cs-CZ" dirty="0"/>
              <a:t> </a:t>
            </a:r>
            <a:r>
              <a:rPr lang="cs-CZ" i="1" dirty="0"/>
              <a:t>fotosyntéza</a:t>
            </a:r>
            <a:r>
              <a:rPr lang="cs-CZ" dirty="0"/>
              <a:t> </a:t>
            </a:r>
            <a:r>
              <a:rPr lang="cs-CZ" i="1" dirty="0"/>
              <a:t>nejintenzivněji. Stala se tak místy tradičního</a:t>
            </a:r>
            <a:r>
              <a:rPr lang="cs-CZ" dirty="0"/>
              <a:t> </a:t>
            </a:r>
            <a:r>
              <a:rPr lang="cs-CZ" i="1" dirty="0"/>
              <a:t>rybolovu.</a:t>
            </a:r>
            <a:endParaRPr lang="cs-CZ" dirty="0"/>
          </a:p>
          <a:p>
            <a:endParaRPr lang="cs-CZ" dirty="0"/>
          </a:p>
        </p:txBody>
      </p:sp>
      <p:sp>
        <p:nvSpPr>
          <p:cNvPr id="4" name="Obdélník 3"/>
          <p:cNvSpPr/>
          <p:nvPr/>
        </p:nvSpPr>
        <p:spPr>
          <a:xfrm>
            <a:off x="421417" y="1286281"/>
            <a:ext cx="11330609" cy="646331"/>
          </a:xfrm>
          <a:prstGeom prst="rect">
            <a:avLst/>
          </a:prstGeom>
        </p:spPr>
        <p:txBody>
          <a:bodyPr wrap="square">
            <a:spAutoFit/>
          </a:bodyPr>
          <a:lstStyle/>
          <a:p>
            <a:r>
              <a:rPr lang="cs-CZ" b="0" i="1" dirty="0" smtClean="0">
                <a:solidFill>
                  <a:srgbClr val="000000"/>
                </a:solidFill>
                <a:effectLst/>
                <a:latin typeface="Nunito"/>
              </a:rPr>
              <a:t>Kontinentální (pevninský) šelf neboli pevninský práh je označení pro okrajovou část kontinentu, která volně pokračuje pod mořskou hladinu. Moře pokrývající tuto okrajovou část kontinentu se nazývají šelfová moře.</a:t>
            </a:r>
            <a:endParaRPr lang="cs-CZ" dirty="0"/>
          </a:p>
        </p:txBody>
      </p:sp>
    </p:spTree>
    <p:extLst>
      <p:ext uri="{BB962C8B-B14F-4D97-AF65-F5344CB8AC3E}">
        <p14:creationId xmlns:p14="http://schemas.microsoft.com/office/powerpoint/2010/main" val="738708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56367"/>
          </a:xfrm>
        </p:spPr>
        <p:txBody>
          <a:bodyPr>
            <a:normAutofit/>
          </a:bodyPr>
          <a:lstStyle/>
          <a:p>
            <a:pPr algn="ctr"/>
            <a:r>
              <a:rPr lang="cs-CZ" sz="4000" b="1" dirty="0" smtClean="0"/>
              <a:t>Kontinentální šelf na mapě světa</a:t>
            </a:r>
            <a:endParaRPr lang="cs-CZ" sz="4000" b="1" dirty="0"/>
          </a:p>
        </p:txBody>
      </p:sp>
      <p:pic>
        <p:nvPicPr>
          <p:cNvPr id="27650" name="Picture 2" descr="Soubor:Continental shelve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883" y="1103871"/>
            <a:ext cx="11668233" cy="56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338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Jak můžeme ekosystém definovat ?</a:t>
            </a:r>
            <a:r>
              <a:rPr lang="cs-CZ" sz="4000" b="1" dirty="0"/>
              <a:t/>
            </a:r>
            <a:br>
              <a:rPr lang="cs-CZ" sz="4000" b="1" dirty="0"/>
            </a:br>
            <a:endParaRPr lang="cs-CZ" sz="4000" dirty="0"/>
          </a:p>
        </p:txBody>
      </p:sp>
      <p:sp>
        <p:nvSpPr>
          <p:cNvPr id="3" name="Zástupný symbol pro obsah 2"/>
          <p:cNvSpPr>
            <a:spLocks noGrp="1"/>
          </p:cNvSpPr>
          <p:nvPr>
            <p:ph idx="1"/>
          </p:nvPr>
        </p:nvSpPr>
        <p:spPr>
          <a:xfrm>
            <a:off x="596348" y="5538886"/>
            <a:ext cx="10685882" cy="846010"/>
          </a:xfrm>
        </p:spPr>
        <p:txBody>
          <a:bodyPr>
            <a:normAutofit fontScale="25000" lnSpcReduction="20000"/>
          </a:bodyPr>
          <a:lstStyle/>
          <a:p>
            <a:pPr marL="0" indent="0" algn="ctr" fontAlgn="base">
              <a:buNone/>
            </a:pPr>
            <a:r>
              <a:rPr lang="cs-CZ" sz="9600" b="1" i="1" dirty="0"/>
              <a:t>Definice ekosystému:</a:t>
            </a:r>
            <a:r>
              <a:rPr lang="cs-CZ" sz="9600" i="1" dirty="0"/>
              <a:t> </a:t>
            </a:r>
            <a:r>
              <a:rPr lang="cs-CZ" sz="9600" i="1" dirty="0" smtClean="0"/>
              <a:t>„Ekosystém </a:t>
            </a:r>
            <a:r>
              <a:rPr lang="cs-CZ" sz="9600" i="1" dirty="0"/>
              <a:t>lze definovat jako jednotku ekologických studií, která zahrnuje veškeré interakce mezi živými organismy a jejich okolním neživým </a:t>
            </a:r>
            <a:r>
              <a:rPr lang="cs-CZ" sz="9600" i="1" dirty="0" smtClean="0"/>
              <a:t>prostředím“.</a:t>
            </a:r>
            <a:endParaRPr lang="cs-CZ" sz="9600" i="1" dirty="0"/>
          </a:p>
          <a:p>
            <a:pPr marL="0" indent="0">
              <a:buNone/>
            </a:pPr>
            <a:endParaRPr lang="cs-CZ" sz="9600" dirty="0" smtClean="0"/>
          </a:p>
          <a:p>
            <a:pPr marL="0" indent="0">
              <a:buNone/>
            </a:pPr>
            <a:r>
              <a:rPr lang="cs-CZ" dirty="0" smtClean="0"/>
              <a:t/>
            </a:r>
            <a:br>
              <a:rPr lang="cs-CZ" dirty="0" smtClean="0"/>
            </a:br>
            <a:endParaRPr lang="cs-CZ" dirty="0"/>
          </a:p>
        </p:txBody>
      </p:sp>
      <p:pic>
        <p:nvPicPr>
          <p:cNvPr id="4" name="Picture 2" descr="Potravní řetěz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313" y="1200645"/>
            <a:ext cx="4002393" cy="415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34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8151"/>
            <a:ext cx="10515600" cy="636739"/>
          </a:xfrm>
        </p:spPr>
        <p:txBody>
          <a:bodyPr>
            <a:normAutofit fontScale="90000"/>
          </a:bodyPr>
          <a:lstStyle/>
          <a:p>
            <a:pPr algn="ctr"/>
            <a:r>
              <a:rPr lang="cs-CZ" sz="4000" b="1" dirty="0"/>
              <a:t>Korálové útesy</a:t>
            </a:r>
          </a:p>
        </p:txBody>
      </p:sp>
      <p:sp>
        <p:nvSpPr>
          <p:cNvPr id="3" name="Zástupný symbol pro obsah 2"/>
          <p:cNvSpPr>
            <a:spLocks noGrp="1"/>
          </p:cNvSpPr>
          <p:nvPr>
            <p:ph idx="1"/>
          </p:nvPr>
        </p:nvSpPr>
        <p:spPr>
          <a:xfrm>
            <a:off x="838200" y="950982"/>
            <a:ext cx="10515600" cy="2253394"/>
          </a:xfrm>
        </p:spPr>
        <p:txBody>
          <a:bodyPr/>
          <a:lstStyle/>
          <a:p>
            <a:r>
              <a:rPr lang="cs-CZ" sz="2000" dirty="0"/>
              <a:t>zvláštní druh pobřežního biomu, výskyt hlavně v tropech</a:t>
            </a:r>
          </a:p>
          <a:p>
            <a:r>
              <a:rPr lang="cs-CZ" sz="2000" dirty="0"/>
              <a:t>vysoká biodiverzita,</a:t>
            </a:r>
          </a:p>
          <a:p>
            <a:r>
              <a:rPr lang="cs-CZ" sz="2000" dirty="0"/>
              <a:t>značná rozsáhlost,</a:t>
            </a:r>
          </a:p>
          <a:p>
            <a:r>
              <a:rPr lang="cs-CZ" sz="2000" b="1" dirty="0"/>
              <a:t>limitující faktory</a:t>
            </a:r>
            <a:r>
              <a:rPr lang="cs-CZ" sz="2000" dirty="0"/>
              <a:t>: celoroční teplo, dostatek světla</a:t>
            </a:r>
          </a:p>
          <a:p>
            <a:endParaRPr lang="cs-CZ" dirty="0"/>
          </a:p>
        </p:txBody>
      </p:sp>
      <p:pic>
        <p:nvPicPr>
          <p:cNvPr id="96258" name="Picture 2" descr="https://eluc.ikap.cz/uploads/images/18180/content_8.koralu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70" y="2582784"/>
            <a:ext cx="5526819" cy="3905480"/>
          </a:xfrm>
          <a:prstGeom prst="rect">
            <a:avLst/>
          </a:prstGeom>
          <a:noFill/>
          <a:extLst>
            <a:ext uri="{909E8E84-426E-40DD-AFC4-6F175D3DCCD1}">
              <a14:hiddenFill xmlns:a14="http://schemas.microsoft.com/office/drawing/2010/main">
                <a:solidFill>
                  <a:srgbClr val="FFFFFF"/>
                </a:solidFill>
              </a14:hiddenFill>
            </a:ext>
          </a:extLst>
        </p:spPr>
      </p:pic>
      <p:pic>
        <p:nvPicPr>
          <p:cNvPr id="96260" name="Picture 4" descr="https://eluc.ikap.cz/uploads/images/18181/content_9.koralu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82784"/>
            <a:ext cx="5745520" cy="3905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81741" y="2584173"/>
            <a:ext cx="3085396" cy="369332"/>
          </a:xfrm>
          <a:prstGeom prst="rect">
            <a:avLst/>
          </a:prstGeom>
          <a:noFill/>
        </p:spPr>
        <p:txBody>
          <a:bodyPr wrap="none" rtlCol="0">
            <a:spAutoFit/>
          </a:bodyPr>
          <a:lstStyle/>
          <a:p>
            <a:r>
              <a:rPr lang="cs-CZ" dirty="0" smtClean="0"/>
              <a:t> Velký bariérový korálový útes</a:t>
            </a:r>
            <a:endParaRPr lang="cs-CZ" dirty="0"/>
          </a:p>
        </p:txBody>
      </p:sp>
      <p:sp>
        <p:nvSpPr>
          <p:cNvPr id="7" name="TextovéPole 6"/>
          <p:cNvSpPr txBox="1"/>
          <p:nvPr/>
        </p:nvSpPr>
        <p:spPr>
          <a:xfrm>
            <a:off x="8739808" y="6060214"/>
            <a:ext cx="3085396" cy="369332"/>
          </a:xfrm>
          <a:prstGeom prst="rect">
            <a:avLst/>
          </a:prstGeom>
          <a:noFill/>
        </p:spPr>
        <p:txBody>
          <a:bodyPr wrap="none" rtlCol="0">
            <a:spAutoFit/>
          </a:bodyPr>
          <a:lstStyle/>
          <a:p>
            <a:r>
              <a:rPr lang="cs-CZ" dirty="0" smtClean="0"/>
              <a:t> </a:t>
            </a:r>
            <a:r>
              <a:rPr lang="cs-CZ" dirty="0" smtClean="0">
                <a:solidFill>
                  <a:schemeClr val="bg1"/>
                </a:solidFill>
              </a:rPr>
              <a:t>Velký bariérový korálový útes</a:t>
            </a:r>
            <a:endParaRPr lang="cs-CZ" dirty="0">
              <a:solidFill>
                <a:schemeClr val="bg1"/>
              </a:solidFill>
            </a:endParaRPr>
          </a:p>
        </p:txBody>
      </p:sp>
    </p:spTree>
    <p:extLst>
      <p:ext uri="{BB962C8B-B14F-4D97-AF65-F5344CB8AC3E}">
        <p14:creationId xmlns:p14="http://schemas.microsoft.com/office/powerpoint/2010/main" val="41265992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7665"/>
            <a:ext cx="10515600" cy="954792"/>
          </a:xfrm>
        </p:spPr>
        <p:txBody>
          <a:bodyPr>
            <a:normAutofit/>
          </a:bodyPr>
          <a:lstStyle/>
          <a:p>
            <a:pPr algn="ctr"/>
            <a:r>
              <a:rPr lang="cs-CZ" sz="4000" b="1" dirty="0" smtClean="0"/>
              <a:t>Geografické rozšíření</a:t>
            </a:r>
            <a:endParaRPr lang="cs-CZ" sz="4000" b="1" dirty="0"/>
          </a:p>
        </p:txBody>
      </p:sp>
      <p:sp>
        <p:nvSpPr>
          <p:cNvPr id="3" name="Zástupný symbol pro obsah 2"/>
          <p:cNvSpPr>
            <a:spLocks noGrp="1"/>
          </p:cNvSpPr>
          <p:nvPr>
            <p:ph idx="1"/>
          </p:nvPr>
        </p:nvSpPr>
        <p:spPr>
          <a:xfrm>
            <a:off x="838200" y="1253130"/>
            <a:ext cx="10515600" cy="1728608"/>
          </a:xfrm>
        </p:spPr>
        <p:txBody>
          <a:bodyPr>
            <a:normAutofit/>
          </a:bodyPr>
          <a:lstStyle/>
          <a:p>
            <a:r>
              <a:rPr lang="cs-CZ" sz="2000" dirty="0"/>
              <a:t>nejrozsáhlejší korálové útesy v oblasti </a:t>
            </a:r>
            <a:r>
              <a:rPr lang="cs-CZ" sz="2000" dirty="0" err="1"/>
              <a:t>indopacifické</a:t>
            </a:r>
            <a:endParaRPr lang="cs-CZ" sz="2000" dirty="0"/>
          </a:p>
          <a:p>
            <a:r>
              <a:rPr lang="cs-CZ" sz="2000" b="1" dirty="0"/>
              <a:t>Specializované</a:t>
            </a:r>
            <a:r>
              <a:rPr lang="cs-CZ" sz="2000" dirty="0"/>
              <a:t> formy života</a:t>
            </a:r>
          </a:p>
          <a:p>
            <a:r>
              <a:rPr lang="cs-CZ" sz="2000" dirty="0"/>
              <a:t>koráli s polypy, mořští hadi, sasanky, korálové rybky (typická barevnost)</a:t>
            </a:r>
          </a:p>
          <a:p>
            <a:r>
              <a:rPr lang="cs-CZ" sz="2000" dirty="0"/>
              <a:t>rozdílné nároky korálů na světlo a různá odolnost vůči nárazům vln</a:t>
            </a:r>
          </a:p>
          <a:p>
            <a:endParaRPr lang="cs-CZ" sz="2000" dirty="0"/>
          </a:p>
        </p:txBody>
      </p:sp>
      <p:pic>
        <p:nvPicPr>
          <p:cNvPr id="97282" name="Picture 2" descr="https://eluc.ikap.cz/uploads/images/18182/content_10.ko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2" y="2920517"/>
            <a:ext cx="5591522" cy="3725352"/>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https://eluc.ikap.cz/uploads/images/18183/content_11.k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305" y="2920517"/>
            <a:ext cx="5591521" cy="372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209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6830"/>
            <a:ext cx="10515600" cy="835522"/>
          </a:xfrm>
        </p:spPr>
        <p:txBody>
          <a:bodyPr>
            <a:normAutofit/>
          </a:bodyPr>
          <a:lstStyle/>
          <a:p>
            <a:pPr algn="ctr"/>
            <a:r>
              <a:rPr lang="cs-CZ" sz="4000" b="1" dirty="0" smtClean="0"/>
              <a:t>Oceán</a:t>
            </a:r>
            <a:r>
              <a:rPr lang="cs-CZ" sz="4000" b="1" dirty="0"/>
              <a:t> </a:t>
            </a:r>
            <a:r>
              <a:rPr lang="cs-CZ" sz="4000" b="1" dirty="0" smtClean="0"/>
              <a:t>- </a:t>
            </a:r>
            <a:r>
              <a:rPr lang="cs-CZ" sz="4000" b="1" dirty="0"/>
              <a:t>korálové </a:t>
            </a:r>
            <a:r>
              <a:rPr lang="cs-CZ" sz="4000" b="1" dirty="0" smtClean="0"/>
              <a:t>útesy</a:t>
            </a:r>
            <a:endParaRPr lang="cs-CZ" sz="4000" dirty="0"/>
          </a:p>
        </p:txBody>
      </p:sp>
      <p:pic>
        <p:nvPicPr>
          <p:cNvPr id="3076" name="Picture 4" descr="Coral Reef - an overview | ScienceDirect Topic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755" y="1129085"/>
            <a:ext cx="11720221" cy="532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8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6" name="Picture 14" descr="Zima Les Příroda - Fotografie zdarma na Pixabay">
            <a:extLst>
              <a:ext uri="{FF2B5EF4-FFF2-40B4-BE49-F238E27FC236}">
                <a16:creationId xmlns:a16="http://schemas.microsoft.com/office/drawing/2014/main" id="{B5DB1E4C-BBB2-6C0D-7285-255FBD7F6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81" r="1" b="6893"/>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3802" name="Picture 10" descr="Lesy mírného pásu)">
            <a:extLst>
              <a:ext uri="{FF2B5EF4-FFF2-40B4-BE49-F238E27FC236}">
                <a16:creationId xmlns:a16="http://schemas.microsoft.com/office/drawing/2014/main" id="{D37787C7-E4FA-DDE0-38F6-5BE8E4960E0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495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3800" name="Picture 8" descr="Lesy mírného pásu - Význam">
            <a:extLst>
              <a:ext uri="{FF2B5EF4-FFF2-40B4-BE49-F238E27FC236}">
                <a16:creationId xmlns:a16="http://schemas.microsoft.com/office/drawing/2014/main" id="{1A25000F-CC4C-3CA8-385D-F3409CB2C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48" r="2" b="5770"/>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3798" name="Picture 6" descr="LESY MÍRNÉHO PÁSU">
            <a:extLst>
              <a:ext uri="{FF2B5EF4-FFF2-40B4-BE49-F238E27FC236}">
                <a16:creationId xmlns:a16="http://schemas.microsoft.com/office/drawing/2014/main" id="{BD28A6A0-F095-4098-7AFD-DD2A8C05D9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05" r="1" b="1452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665544" y="3101008"/>
            <a:ext cx="4832670" cy="630942"/>
          </a:xfrm>
          <a:prstGeom prst="rect">
            <a:avLst/>
          </a:prstGeom>
          <a:solidFill>
            <a:schemeClr val="bg1"/>
          </a:solidFill>
          <a:ln w="19050">
            <a:solidFill>
              <a:schemeClr val="tx1"/>
            </a:solidFill>
          </a:ln>
        </p:spPr>
        <p:txBody>
          <a:bodyPr wrap="none" rtlCol="0">
            <a:spAutoFit/>
          </a:bodyPr>
          <a:lstStyle/>
          <a:p>
            <a:r>
              <a:rPr lang="cs-CZ" sz="3500" dirty="0" smtClean="0"/>
              <a:t>Suchozemské ekosystémy</a:t>
            </a:r>
            <a:endParaRPr lang="cs-CZ" sz="3500" dirty="0"/>
          </a:p>
        </p:txBody>
      </p:sp>
    </p:spTree>
    <p:extLst>
      <p:ext uri="{BB962C8B-B14F-4D97-AF65-F5344CB8AC3E}">
        <p14:creationId xmlns:p14="http://schemas.microsoft.com/office/powerpoint/2010/main" val="2196342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9713"/>
            <a:ext cx="10515600" cy="1026353"/>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Suchozemský </a:t>
            </a:r>
            <a:r>
              <a:rPr lang="cs-CZ" dirty="0">
                <a:latin typeface="+mn-lt"/>
              </a:rPr>
              <a:t>ekosystém</a:t>
            </a:r>
            <a:r>
              <a:rPr lang="cs-CZ" sz="4000" dirty="0">
                <a:latin typeface="+mn-lt"/>
              </a:rPr>
              <a:t/>
            </a:r>
            <a:br>
              <a:rPr lang="cs-CZ" sz="4000" dirty="0">
                <a:latin typeface="+mn-lt"/>
              </a:rPr>
            </a:br>
            <a:endParaRPr lang="cs-CZ" sz="4000" dirty="0">
              <a:latin typeface="+mn-lt"/>
            </a:endParaRPr>
          </a:p>
        </p:txBody>
      </p:sp>
      <p:sp>
        <p:nvSpPr>
          <p:cNvPr id="3" name="Zástupný symbol pro obsah 2"/>
          <p:cNvSpPr>
            <a:spLocks noGrp="1"/>
          </p:cNvSpPr>
          <p:nvPr>
            <p:ph idx="1"/>
          </p:nvPr>
        </p:nvSpPr>
        <p:spPr>
          <a:xfrm>
            <a:off x="278295" y="1304014"/>
            <a:ext cx="11465781" cy="5351227"/>
          </a:xfrm>
        </p:spPr>
        <p:txBody>
          <a:bodyPr>
            <a:normAutofit fontScale="77500" lnSpcReduction="20000"/>
          </a:bodyPr>
          <a:lstStyle/>
          <a:p>
            <a:pPr marL="0" indent="0" fontAlgn="base">
              <a:buNone/>
            </a:pPr>
            <a:r>
              <a:rPr lang="cs-CZ" b="1" dirty="0"/>
              <a:t>Suchozemský ekosystém </a:t>
            </a:r>
            <a:r>
              <a:rPr lang="cs-CZ" dirty="0"/>
              <a:t>označuje ekosystém rozmanitých zemských povrchů. Lesy, pouště, pastviny, tundra a pobřežní oblasti jsou příklady suchozemských ekosystémů. Tyto suchozemské ekosystémy </a:t>
            </a:r>
            <a:r>
              <a:rPr lang="cs-CZ" b="1" dirty="0"/>
              <a:t>jsou závislé na klimatu</a:t>
            </a:r>
            <a:r>
              <a:rPr lang="cs-CZ" dirty="0"/>
              <a:t>.</a:t>
            </a:r>
          </a:p>
          <a:p>
            <a:pPr fontAlgn="base"/>
            <a:r>
              <a:rPr lang="cs-CZ" b="1" dirty="0"/>
              <a:t>Lesy:</a:t>
            </a:r>
            <a:r>
              <a:rPr lang="cs-CZ" dirty="0"/>
              <a:t> Typ suchozemských ekosystémů, které jsou </a:t>
            </a:r>
            <a:r>
              <a:rPr lang="cs-CZ" b="1" dirty="0"/>
              <a:t>pokryty stromy a vytvářejí několik vrstev koruny</a:t>
            </a:r>
            <a:r>
              <a:rPr lang="cs-CZ" dirty="0"/>
              <a:t>. V hustých stromových porostech a tropických deštných pralesích žije celá řada živočišných druhů. Lesy jsou domovem </a:t>
            </a:r>
            <a:r>
              <a:rPr lang="cs-CZ" dirty="0" smtClean="0"/>
              <a:t>nesmírného počtu </a:t>
            </a:r>
            <a:r>
              <a:rPr lang="cs-CZ" dirty="0"/>
              <a:t>různých rostlinných a živočišných druhů. Les je druh ekosystému, který zahrnuje tropické deštné pralesy, plantážové lesy a opadavé lesy mírného pásma.</a:t>
            </a:r>
          </a:p>
          <a:p>
            <a:pPr fontAlgn="base"/>
            <a:r>
              <a:rPr lang="cs-CZ" b="1" dirty="0"/>
              <a:t>Pastviny:</a:t>
            </a:r>
            <a:r>
              <a:rPr lang="cs-CZ" dirty="0"/>
              <a:t> Má </a:t>
            </a:r>
            <a:r>
              <a:rPr lang="cs-CZ" b="1" dirty="0"/>
              <a:t>suché prostředí</a:t>
            </a:r>
            <a:r>
              <a:rPr lang="cs-CZ" dirty="0"/>
              <a:t>, které umožňuje </a:t>
            </a:r>
            <a:r>
              <a:rPr lang="cs-CZ" b="1" dirty="0"/>
              <a:t>relativně málo vegetace</a:t>
            </a:r>
            <a:r>
              <a:rPr lang="cs-CZ" dirty="0"/>
              <a:t>. Ekosystém travních porostů definují především různé druhy trav. V tomto prostředí převládá tráva a byliny. Ekosystém travních porostů je </a:t>
            </a:r>
            <a:r>
              <a:rPr lang="cs-CZ" b="1" dirty="0"/>
              <a:t>významný pro živočišnou říši</a:t>
            </a:r>
            <a:r>
              <a:rPr lang="cs-CZ" dirty="0"/>
              <a:t>. </a:t>
            </a:r>
          </a:p>
          <a:p>
            <a:pPr fontAlgn="base"/>
            <a:r>
              <a:rPr lang="cs-CZ" b="1" dirty="0"/>
              <a:t>Tundra:</a:t>
            </a:r>
            <a:r>
              <a:rPr lang="cs-CZ" dirty="0"/>
              <a:t> Tundra má </a:t>
            </a:r>
            <a:r>
              <a:rPr lang="cs-CZ" b="1" dirty="0"/>
              <a:t>extrémní podmínky </a:t>
            </a:r>
            <a:r>
              <a:rPr lang="cs-CZ" dirty="0"/>
              <a:t>prostředí, jako je polární oblast. Místo je typicky </a:t>
            </a:r>
            <a:r>
              <a:rPr lang="cs-CZ" b="1" dirty="0"/>
              <a:t>větrné, pokryté sněhem a bez stromů</a:t>
            </a:r>
            <a:r>
              <a:rPr lang="cs-CZ" dirty="0"/>
              <a:t>. Jeho prostředí je neustále pokryto absolutně zmrzlou </a:t>
            </a:r>
            <a:r>
              <a:rPr lang="cs-CZ" dirty="0" smtClean="0"/>
              <a:t>půdou. </a:t>
            </a:r>
            <a:r>
              <a:rPr lang="cs-CZ" dirty="0"/>
              <a:t>Při tání sněhu vznikají malá jezírka. Některým lišejníkům se v takových rybnících může dařit. </a:t>
            </a:r>
          </a:p>
          <a:p>
            <a:pPr fontAlgn="base"/>
            <a:r>
              <a:rPr lang="cs-CZ" b="1" dirty="0"/>
              <a:t>Pouště:</a:t>
            </a:r>
            <a:r>
              <a:rPr lang="cs-CZ" dirty="0"/>
              <a:t> Pouště jsou </a:t>
            </a:r>
            <a:r>
              <a:rPr lang="cs-CZ" b="1" dirty="0"/>
              <a:t>neproduktivní zemské povrchy </a:t>
            </a:r>
            <a:r>
              <a:rPr lang="cs-CZ" dirty="0"/>
              <a:t>s </a:t>
            </a:r>
            <a:r>
              <a:rPr lang="cs-CZ" b="1" dirty="0"/>
              <a:t>extrémními teplotními výkyvy </a:t>
            </a:r>
            <a:r>
              <a:rPr lang="cs-CZ" dirty="0"/>
              <a:t>a nedostatečně udržovanými druhy. Jedna z nejsušších oblastí zeměkoule. Poušť dostává extrémně </a:t>
            </a:r>
            <a:r>
              <a:rPr lang="cs-CZ" b="1" dirty="0"/>
              <a:t>malé množství srážek</a:t>
            </a:r>
            <a:r>
              <a:rPr lang="cs-CZ" dirty="0"/>
              <a:t>. Z tohoto důvodu je zde méně vegetace. Rostliny a zvířata pouštního ekosystému </a:t>
            </a:r>
            <a:r>
              <a:rPr lang="cs-CZ" dirty="0" smtClean="0"/>
              <a:t>si vyvinuli adaptace jak přežít v tomto extrémním </a:t>
            </a:r>
            <a:r>
              <a:rPr lang="cs-CZ" dirty="0"/>
              <a:t>prostředí.</a:t>
            </a:r>
          </a:p>
          <a:p>
            <a:endParaRPr lang="cs-CZ" dirty="0"/>
          </a:p>
        </p:txBody>
      </p:sp>
    </p:spTree>
    <p:extLst>
      <p:ext uri="{BB962C8B-B14F-4D97-AF65-F5344CB8AC3E}">
        <p14:creationId xmlns:p14="http://schemas.microsoft.com/office/powerpoint/2010/main" val="2256200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204"/>
            <a:ext cx="10515600" cy="916565"/>
          </a:xfrm>
        </p:spPr>
        <p:txBody>
          <a:bodyPr>
            <a:normAutofit/>
          </a:bodyPr>
          <a:lstStyle/>
          <a:p>
            <a:pPr algn="ctr"/>
            <a:r>
              <a:rPr lang="cs-CZ" sz="4000" dirty="0" smtClean="0">
                <a:latin typeface="+mn-lt"/>
              </a:rPr>
              <a:t>Lesy mírného pásma</a:t>
            </a:r>
            <a:endParaRPr lang="cs-CZ" sz="4000" dirty="0">
              <a:latin typeface="+mn-lt"/>
            </a:endParaRPr>
          </a:p>
        </p:txBody>
      </p:sp>
      <p:pic>
        <p:nvPicPr>
          <p:cNvPr id="4100" name="Picture 4" descr="Mírný pás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710" y="3709727"/>
            <a:ext cx="6099361" cy="28226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esy mírného pásu - Jehličnat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22429"/>
            <a:ext cx="6212619" cy="2877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istnatý les na podzim fototapeta • fototapety listnatý les, Německo,  listopad | myloview.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10" y="1186280"/>
            <a:ext cx="5550011" cy="2177121"/>
          </a:xfrm>
          <a:prstGeom prst="rect">
            <a:avLst/>
          </a:prstGeom>
          <a:noFill/>
          <a:extLst>
            <a:ext uri="{909E8E84-426E-40DD-AFC4-6F175D3DCCD1}">
              <a14:hiddenFill xmlns:a14="http://schemas.microsoft.com/office/drawing/2010/main">
                <a:solidFill>
                  <a:srgbClr val="FFFFFF"/>
                </a:solidFill>
              </a14:hiddenFill>
            </a:ext>
          </a:extLst>
        </p:spPr>
      </p:pic>
      <p:pic>
        <p:nvPicPr>
          <p:cNvPr id="9" name="Zástupný symbol pro obsah 7"/>
          <p:cNvPicPr>
            <a:picLocks noChangeAspect="1"/>
          </p:cNvPicPr>
          <p:nvPr/>
        </p:nvPicPr>
        <p:blipFill>
          <a:blip r:embed="rId5"/>
          <a:stretch>
            <a:fillRect/>
          </a:stretch>
        </p:blipFill>
        <p:spPr>
          <a:xfrm>
            <a:off x="6288166" y="1186279"/>
            <a:ext cx="5392299" cy="2177121"/>
          </a:xfrm>
          <a:prstGeom prst="rect">
            <a:avLst/>
          </a:prstGeom>
        </p:spPr>
      </p:pic>
    </p:spTree>
    <p:extLst>
      <p:ext uri="{BB962C8B-B14F-4D97-AF65-F5344CB8AC3E}">
        <p14:creationId xmlns:p14="http://schemas.microsoft.com/office/powerpoint/2010/main" val="41402761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2488"/>
            <a:ext cx="10515600" cy="1325563"/>
          </a:xfrm>
        </p:spPr>
        <p:txBody>
          <a:bodyPr>
            <a:normAutofit/>
          </a:bodyPr>
          <a:lstStyle/>
          <a:p>
            <a:pPr algn="ctr"/>
            <a:r>
              <a:rPr lang="cs-CZ" sz="4000" b="1" dirty="0" smtClean="0"/>
              <a:t>Lesy mírného pásu</a:t>
            </a:r>
            <a:endParaRPr lang="cs-CZ" sz="4000" b="1" dirty="0"/>
          </a:p>
        </p:txBody>
      </p:sp>
      <p:sp>
        <p:nvSpPr>
          <p:cNvPr id="3" name="Zástupný symbol pro obsah 2"/>
          <p:cNvSpPr>
            <a:spLocks noGrp="1"/>
          </p:cNvSpPr>
          <p:nvPr>
            <p:ph idx="1"/>
          </p:nvPr>
        </p:nvSpPr>
        <p:spPr>
          <a:xfrm>
            <a:off x="381663" y="1825625"/>
            <a:ext cx="11259047" cy="4351338"/>
          </a:xfrm>
        </p:spPr>
        <p:txBody>
          <a:bodyPr>
            <a:normAutofit fontScale="92500" lnSpcReduction="10000"/>
          </a:bodyPr>
          <a:lstStyle/>
          <a:p>
            <a:pPr marL="0" indent="0">
              <a:buNone/>
            </a:pPr>
            <a:r>
              <a:rPr lang="cs-CZ" dirty="0" smtClean="0"/>
              <a:t>Typickými </a:t>
            </a:r>
            <a:r>
              <a:rPr lang="cs-CZ" dirty="0"/>
              <a:t>dřevinami jsou </a:t>
            </a:r>
            <a:r>
              <a:rPr lang="cs-CZ" b="1" dirty="0"/>
              <a:t>jedle, borovice, břízy, osiky, olše a vrby</a:t>
            </a:r>
            <a:r>
              <a:rPr lang="cs-CZ" dirty="0"/>
              <a:t>. Druhová skladba je značně ovlivněna intenzivním využíváním člověkem od středověku až po současnost. </a:t>
            </a:r>
            <a:endParaRPr lang="cs-CZ" dirty="0" smtClean="0"/>
          </a:p>
          <a:p>
            <a:pPr marL="0" indent="0">
              <a:buNone/>
            </a:pPr>
            <a:endParaRPr lang="cs-CZ" dirty="0" smtClean="0"/>
          </a:p>
          <a:p>
            <a:pPr marL="0" indent="0">
              <a:buNone/>
            </a:pPr>
            <a:r>
              <a:rPr lang="cs-CZ" dirty="0" smtClean="0"/>
              <a:t>Současné </a:t>
            </a:r>
            <a:r>
              <a:rPr lang="cs-CZ" dirty="0"/>
              <a:t>složení smíšených lesů není původní, zastoupení lesů v krajině bylo redukováno (přeměna na zemědělsky obhospodařovanou půdu). </a:t>
            </a:r>
            <a:r>
              <a:rPr lang="cs-CZ" b="1" dirty="0"/>
              <a:t>V nižších polohách </a:t>
            </a:r>
            <a:r>
              <a:rPr lang="cs-CZ" dirty="0"/>
              <a:t>mírného pásu se vyskytují </a:t>
            </a:r>
            <a:r>
              <a:rPr lang="cs-CZ" b="1" dirty="0"/>
              <a:t>lesy listnaté</a:t>
            </a:r>
            <a:r>
              <a:rPr lang="cs-CZ" dirty="0"/>
              <a:t>. </a:t>
            </a:r>
            <a:endParaRPr lang="cs-CZ" dirty="0" smtClean="0"/>
          </a:p>
          <a:p>
            <a:pPr marL="0" indent="0">
              <a:buNone/>
            </a:pPr>
            <a:endParaRPr lang="cs-CZ" dirty="0"/>
          </a:p>
          <a:p>
            <a:pPr marL="0" indent="0">
              <a:buNone/>
            </a:pPr>
            <a:r>
              <a:rPr lang="cs-CZ" dirty="0" smtClean="0"/>
              <a:t>Většinou </a:t>
            </a:r>
            <a:r>
              <a:rPr lang="cs-CZ" dirty="0"/>
              <a:t>jsou to listnaté lesy opadavé, které se rozkládají v oblastech s teplým létem a chladnou zimou. Z hlediska druhového složení jde o duby (letní, zimní, cer) a buky.</a:t>
            </a:r>
          </a:p>
        </p:txBody>
      </p:sp>
    </p:spTree>
    <p:extLst>
      <p:ext uri="{BB962C8B-B14F-4D97-AF65-F5344CB8AC3E}">
        <p14:creationId xmlns:p14="http://schemas.microsoft.com/office/powerpoint/2010/main" val="3125250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075" y="444635"/>
            <a:ext cx="11815638" cy="1325563"/>
          </a:xfrm>
        </p:spPr>
        <p:txBody>
          <a:bodyPr>
            <a:noAutofit/>
          </a:bodyPr>
          <a:lstStyle/>
          <a:p>
            <a:r>
              <a:rPr lang="cs-CZ" sz="2800" b="1" dirty="0"/>
              <a:t>Biom smíšených a listnatých lesů </a:t>
            </a:r>
            <a:r>
              <a:rPr lang="cs-CZ" sz="2800" dirty="0"/>
              <a:t>má bohatou faunu. V oblasti Evropy je největším zvířetem zubr evropský (dnes se vyskytuje pouze v rezervacích např. </a:t>
            </a:r>
            <a:r>
              <a:rPr lang="cs-CZ" sz="2800" dirty="0" err="1"/>
              <a:t>Bělověžský</a:t>
            </a:r>
            <a:r>
              <a:rPr lang="cs-CZ" sz="2800" dirty="0"/>
              <a:t> prales). K dalším významným druhům evropských lesů patří jeleni, divoká prasata. V poslední době je to i návrat vrcholových predátorů (rys ostrovid, vlk euroasijský a medvěd hnědý).</a:t>
            </a:r>
          </a:p>
        </p:txBody>
      </p:sp>
      <p:pic>
        <p:nvPicPr>
          <p:cNvPr id="75778"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866" y="2326159"/>
            <a:ext cx="5889028" cy="3923566"/>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obra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84" y="2326159"/>
            <a:ext cx="5856068" cy="3923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568273" y="6353098"/>
            <a:ext cx="1312860" cy="369332"/>
          </a:xfrm>
          <a:prstGeom prst="rect">
            <a:avLst/>
          </a:prstGeom>
          <a:noFill/>
        </p:spPr>
        <p:txBody>
          <a:bodyPr wrap="none" rtlCol="0">
            <a:spAutoFit/>
          </a:bodyPr>
          <a:lstStyle/>
          <a:p>
            <a:r>
              <a:rPr lang="cs-CZ" dirty="0" smtClean="0"/>
              <a:t>Rys ostrovid</a:t>
            </a:r>
            <a:endParaRPr lang="cs-CZ" dirty="0"/>
          </a:p>
        </p:txBody>
      </p:sp>
      <p:sp>
        <p:nvSpPr>
          <p:cNvPr id="7" name="TextovéPole 6"/>
          <p:cNvSpPr txBox="1"/>
          <p:nvPr/>
        </p:nvSpPr>
        <p:spPr>
          <a:xfrm>
            <a:off x="8708006" y="6362374"/>
            <a:ext cx="1567545" cy="369332"/>
          </a:xfrm>
          <a:prstGeom prst="rect">
            <a:avLst/>
          </a:prstGeom>
          <a:noFill/>
        </p:spPr>
        <p:txBody>
          <a:bodyPr wrap="none" rtlCol="0">
            <a:spAutoFit/>
          </a:bodyPr>
          <a:lstStyle/>
          <a:p>
            <a:r>
              <a:rPr lang="cs-CZ" dirty="0" smtClean="0"/>
              <a:t>Vlk euroasijský</a:t>
            </a:r>
            <a:endParaRPr lang="cs-CZ" dirty="0"/>
          </a:p>
        </p:txBody>
      </p:sp>
    </p:spTree>
    <p:extLst>
      <p:ext uri="{BB962C8B-B14F-4D97-AF65-F5344CB8AC3E}">
        <p14:creationId xmlns:p14="http://schemas.microsoft.com/office/powerpoint/2010/main" val="2300481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eluc.ikap.cz/uploads/images/18313/content_lou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25" y="91440"/>
            <a:ext cx="10156185" cy="676656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590261" y="245858"/>
            <a:ext cx="8125569" cy="509519"/>
          </a:xfrm>
          <a:solidFill>
            <a:schemeClr val="bg1"/>
          </a:solidFill>
          <a:ln w="12700">
            <a:solidFill>
              <a:schemeClr val="tx1"/>
            </a:solidFill>
          </a:ln>
        </p:spPr>
        <p:txBody>
          <a:bodyPr>
            <a:normAutofit fontScale="90000"/>
          </a:bodyPr>
          <a:lstStyle/>
          <a:p>
            <a:pPr algn="ctr"/>
            <a:r>
              <a:rPr lang="cs-CZ" sz="4000" dirty="0" smtClean="0"/>
              <a:t/>
            </a:r>
            <a:br>
              <a:rPr lang="cs-CZ" sz="4000" dirty="0" smtClean="0"/>
            </a:br>
            <a:r>
              <a:rPr lang="cs-CZ" sz="3900" b="1" dirty="0" smtClean="0"/>
              <a:t>Ekosystém pastviny – travnatá společenstva</a:t>
            </a:r>
            <a:r>
              <a:rPr lang="cs-CZ" sz="3900" dirty="0">
                <a:solidFill>
                  <a:schemeClr val="bg1"/>
                </a:solidFill>
              </a:rPr>
              <a:t/>
            </a:r>
            <a:br>
              <a:rPr lang="cs-CZ" sz="3900" dirty="0">
                <a:solidFill>
                  <a:schemeClr val="bg1"/>
                </a:solidFill>
              </a:rPr>
            </a:br>
            <a:endParaRPr lang="cs-CZ" sz="3900" dirty="0">
              <a:solidFill>
                <a:schemeClr val="bg1"/>
              </a:solidFill>
            </a:endParaRPr>
          </a:p>
        </p:txBody>
      </p:sp>
      <p:sp>
        <p:nvSpPr>
          <p:cNvPr id="3" name="Zástupný symbol pro obsah 2"/>
          <p:cNvSpPr>
            <a:spLocks noGrp="1"/>
          </p:cNvSpPr>
          <p:nvPr>
            <p:ph idx="1"/>
          </p:nvPr>
        </p:nvSpPr>
        <p:spPr>
          <a:xfrm>
            <a:off x="838200" y="5845714"/>
            <a:ext cx="10515600" cy="4351338"/>
          </a:xfrm>
        </p:spPr>
        <p:txBody>
          <a:bodyPr/>
          <a:lstStyle/>
          <a:p>
            <a:pPr marL="0" indent="0">
              <a:buNone/>
            </a:pPr>
            <a:endParaRPr lang="cs-CZ" b="1" dirty="0"/>
          </a:p>
          <a:p>
            <a:endParaRPr lang="cs-CZ" dirty="0"/>
          </a:p>
        </p:txBody>
      </p:sp>
    </p:spTree>
    <p:extLst>
      <p:ext uri="{BB962C8B-B14F-4D97-AF65-F5344CB8AC3E}">
        <p14:creationId xmlns:p14="http://schemas.microsoft.com/office/powerpoint/2010/main" val="23209141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09748"/>
            <a:ext cx="10515600" cy="689317"/>
          </a:xfrm>
        </p:spPr>
        <p:txBody>
          <a:bodyPr>
            <a:normAutofit fontScale="90000"/>
          </a:bodyPr>
          <a:lstStyle/>
          <a:p>
            <a:pPr algn="ctr"/>
            <a:r>
              <a:rPr lang="cs-CZ" b="1" dirty="0" smtClean="0"/>
              <a:t/>
            </a:r>
            <a:br>
              <a:rPr lang="cs-CZ" b="1" dirty="0" smtClean="0"/>
            </a:br>
            <a:r>
              <a:rPr lang="cs-CZ" b="1" dirty="0" smtClean="0"/>
              <a:t>Stepi - prérie</a:t>
            </a:r>
            <a:r>
              <a:rPr lang="cs-CZ" b="1" dirty="0"/>
              <a:t>, pampy, </a:t>
            </a:r>
            <a:r>
              <a:rPr lang="cs-CZ" b="1" dirty="0" smtClean="0"/>
              <a:t>pusty, „</a:t>
            </a:r>
            <a:r>
              <a:rPr lang="cs-CZ" b="1" dirty="0" err="1" smtClean="0"/>
              <a:t>grassvelt</a:t>
            </a:r>
            <a:r>
              <a:rPr lang="cs-CZ" b="1" dirty="0" smtClean="0"/>
              <a:t>“</a:t>
            </a:r>
            <a:r>
              <a:rPr lang="cs-CZ" dirty="0"/>
              <a:t/>
            </a:r>
            <a:br>
              <a:rPr lang="cs-CZ" dirty="0"/>
            </a:br>
            <a:endParaRPr lang="cs-CZ" dirty="0"/>
          </a:p>
        </p:txBody>
      </p:sp>
      <p:sp>
        <p:nvSpPr>
          <p:cNvPr id="3" name="Zástupný symbol pro obsah 2"/>
          <p:cNvSpPr>
            <a:spLocks noGrp="1"/>
          </p:cNvSpPr>
          <p:nvPr>
            <p:ph idx="1"/>
          </p:nvPr>
        </p:nvSpPr>
        <p:spPr>
          <a:xfrm>
            <a:off x="838200" y="2896539"/>
            <a:ext cx="10515600" cy="2112066"/>
          </a:xfrm>
        </p:spPr>
        <p:txBody>
          <a:bodyPr/>
          <a:lstStyle/>
          <a:p>
            <a:pPr lvl="1"/>
            <a:r>
              <a:rPr lang="cs-CZ" sz="2000" b="1" dirty="0" smtClean="0"/>
              <a:t>travnatá </a:t>
            </a:r>
            <a:r>
              <a:rPr lang="cs-CZ" sz="2000" b="1" dirty="0"/>
              <a:t>společenstva mírného pásu</a:t>
            </a:r>
          </a:p>
          <a:p>
            <a:pPr lvl="1"/>
            <a:r>
              <a:rPr lang="cs-CZ" sz="2000" b="1" dirty="0"/>
              <a:t>sušší podnebí, srážky 250–650 mm</a:t>
            </a:r>
          </a:p>
          <a:p>
            <a:pPr lvl="1"/>
            <a:r>
              <a:rPr lang="cs-CZ" sz="2000" b="1" dirty="0"/>
              <a:t>v zimě –10 až –15 °C, v létě 20–25 °C</a:t>
            </a:r>
          </a:p>
          <a:p>
            <a:pPr lvl="1"/>
            <a:r>
              <a:rPr lang="cs-CZ" sz="2000" b="1" dirty="0"/>
              <a:t>Severní a Jižní Amerika, Eurasie</a:t>
            </a:r>
          </a:p>
          <a:p>
            <a:pPr lvl="1"/>
            <a:r>
              <a:rPr lang="cs-CZ" sz="2000" b="1" dirty="0"/>
              <a:t>rostliny: trávy, cibulnaté rostliny, bez dřevin…</a:t>
            </a:r>
          </a:p>
          <a:p>
            <a:pPr lvl="1"/>
            <a:r>
              <a:rPr lang="cs-CZ" sz="2000" b="1" dirty="0"/>
              <a:t>živočichové: psoun, sysel, bizon, koně…</a:t>
            </a:r>
          </a:p>
          <a:p>
            <a:endParaRPr lang="cs-CZ" dirty="0"/>
          </a:p>
        </p:txBody>
      </p:sp>
      <p:sp>
        <p:nvSpPr>
          <p:cNvPr id="4" name="Obdélník 3"/>
          <p:cNvSpPr/>
          <p:nvPr/>
        </p:nvSpPr>
        <p:spPr>
          <a:xfrm>
            <a:off x="675498" y="1058720"/>
            <a:ext cx="10569146" cy="1754326"/>
          </a:xfrm>
          <a:prstGeom prst="rect">
            <a:avLst/>
          </a:prstGeom>
        </p:spPr>
        <p:txBody>
          <a:bodyPr wrap="square">
            <a:spAutoFit/>
          </a:bodyPr>
          <a:lstStyle/>
          <a:p>
            <a:r>
              <a:rPr lang="cs-CZ" b="1" dirty="0" smtClean="0">
                <a:solidFill>
                  <a:srgbClr val="202122"/>
                </a:solidFill>
                <a:latin typeface="Arial" panose="020B0604020202020204" pitchFamily="34" charset="0"/>
              </a:rPr>
              <a:t>Step</a:t>
            </a:r>
            <a:r>
              <a:rPr lang="cs-CZ" dirty="0">
                <a:solidFill>
                  <a:srgbClr val="202122"/>
                </a:solidFill>
                <a:latin typeface="Arial" panose="020B0604020202020204" pitchFamily="34" charset="0"/>
              </a:rPr>
              <a:t> je označení pro </a:t>
            </a:r>
            <a:r>
              <a:rPr lang="cs-CZ" dirty="0">
                <a:latin typeface="Arial" panose="020B0604020202020204" pitchFamily="34" charset="0"/>
              </a:rPr>
              <a:t>travnaté oblasti mírného pásu. Rozkládají se na celkové rozloze přes 9 mil km². Stepní klima se vyznačuje horkými léty a chladnými zimami. Celoročně je zde nedostatek srážek pro růst dřevin. Vegetační období netrvá déle než čtyři měsíce. Stepní půdy bývají velmi úrodné a v dnešní době jsou stepi proměněny ve světové obilnice.</a:t>
            </a:r>
          </a:p>
          <a:p>
            <a:r>
              <a:rPr lang="cs-CZ" dirty="0">
                <a:latin typeface="Arial" panose="020B0604020202020204" pitchFamily="34" charset="0"/>
              </a:rPr>
              <a:t>Název step vznikl v ruštině pro travnaté formace mírného pásu. </a:t>
            </a:r>
            <a:endParaRPr lang="cs-CZ" dirty="0" smtClean="0">
              <a:latin typeface="Arial" panose="020B0604020202020204" pitchFamily="34" charset="0"/>
            </a:endParaRPr>
          </a:p>
          <a:p>
            <a:r>
              <a:rPr lang="cs-CZ" dirty="0" smtClean="0">
                <a:latin typeface="Arial" panose="020B0604020202020204" pitchFamily="34" charset="0"/>
              </a:rPr>
              <a:t>Pro </a:t>
            </a:r>
            <a:r>
              <a:rPr lang="cs-CZ" dirty="0">
                <a:latin typeface="Arial" panose="020B0604020202020204" pitchFamily="34" charset="0"/>
              </a:rPr>
              <a:t>travnaté formace tropů a subtropů se používá název savana.</a:t>
            </a:r>
            <a:endParaRPr lang="cs-CZ" b="0" i="0" dirty="0">
              <a:effectLst/>
              <a:latin typeface="Arial" panose="020B0604020202020204" pitchFamily="34" charset="0"/>
            </a:endParaRPr>
          </a:p>
        </p:txBody>
      </p:sp>
      <p:sp>
        <p:nvSpPr>
          <p:cNvPr id="5" name="TextovéPole 4"/>
          <p:cNvSpPr txBox="1"/>
          <p:nvPr/>
        </p:nvSpPr>
        <p:spPr>
          <a:xfrm>
            <a:off x="724929" y="5066265"/>
            <a:ext cx="6656174" cy="923330"/>
          </a:xfrm>
          <a:prstGeom prst="rect">
            <a:avLst/>
          </a:prstGeom>
          <a:noFill/>
        </p:spPr>
        <p:txBody>
          <a:bodyPr wrap="square" rtlCol="0">
            <a:spAutoFit/>
          </a:bodyPr>
          <a:lstStyle/>
          <a:p>
            <a:r>
              <a:rPr lang="cs-CZ" b="1" dirty="0" smtClean="0"/>
              <a:t>Rozšíření stepí: </a:t>
            </a:r>
            <a:r>
              <a:rPr lang="cs-CZ" dirty="0" smtClean="0"/>
              <a:t>Stepi </a:t>
            </a:r>
            <a:r>
              <a:rPr lang="cs-CZ" dirty="0"/>
              <a:t>pokrývají rozsáhlá území v nitru </a:t>
            </a:r>
            <a:r>
              <a:rPr lang="cs-CZ" dirty="0" smtClean="0"/>
              <a:t>Eurasie,</a:t>
            </a:r>
            <a:r>
              <a:rPr lang="cs-CZ" dirty="0"/>
              <a:t> Severní Ameriky. Na jižní polokouli se vyskytují </a:t>
            </a:r>
            <a:r>
              <a:rPr lang="cs-CZ" dirty="0" smtClean="0"/>
              <a:t>v Argentině. </a:t>
            </a:r>
          </a:p>
          <a:p>
            <a:r>
              <a:rPr lang="cs-CZ" dirty="0" err="1" smtClean="0"/>
              <a:t>Mohelenská</a:t>
            </a:r>
            <a:r>
              <a:rPr lang="cs-CZ" dirty="0" smtClean="0"/>
              <a:t> </a:t>
            </a:r>
            <a:r>
              <a:rPr lang="cs-CZ" dirty="0"/>
              <a:t>hadcová step je největší step vyskytující se v ČR.</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234" y="2232324"/>
            <a:ext cx="2917945" cy="416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701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3455649"/>
            <a:ext cx="10515600" cy="551815"/>
          </a:xfrm>
        </p:spPr>
        <p:txBody>
          <a:bodyPr>
            <a:normAutofit fontScale="92500"/>
          </a:bodyPr>
          <a:lstStyle/>
          <a:p>
            <a:pPr marL="0" indent="0">
              <a:buNone/>
            </a:pPr>
            <a:r>
              <a:rPr lang="cs-CZ" dirty="0">
                <a:ea typeface="Times New Roman" panose="02020603050405020304" pitchFamily="18" charset="0"/>
              </a:rPr>
              <a:t>jedinci – populace – druhy – společenstva – </a:t>
            </a:r>
            <a:r>
              <a:rPr lang="cs-CZ" b="1" cap="all" dirty="0">
                <a:ea typeface="Times New Roman" panose="02020603050405020304" pitchFamily="18" charset="0"/>
              </a:rPr>
              <a:t>ekosystém</a:t>
            </a:r>
            <a:r>
              <a:rPr lang="cs-CZ" dirty="0">
                <a:ea typeface="Times New Roman" panose="02020603050405020304" pitchFamily="18" charset="0"/>
              </a:rPr>
              <a:t> </a:t>
            </a:r>
            <a:r>
              <a:rPr lang="cs-CZ" dirty="0" smtClean="0">
                <a:ea typeface="Times New Roman" panose="02020603050405020304" pitchFamily="18" charset="0"/>
              </a:rPr>
              <a:t>– krajina - biom</a:t>
            </a:r>
            <a:endParaRPr lang="cs-CZ" sz="1200" dirty="0">
              <a:ea typeface="Times New Roman" panose="02020603050405020304" pitchFamily="18" charset="0"/>
            </a:endParaRPr>
          </a:p>
          <a:p>
            <a:endParaRPr lang="cs-CZ" dirty="0"/>
          </a:p>
        </p:txBody>
      </p:sp>
      <p:sp>
        <p:nvSpPr>
          <p:cNvPr id="4" name="Nadpis 3"/>
          <p:cNvSpPr>
            <a:spLocks noGrp="1"/>
          </p:cNvSpPr>
          <p:nvPr>
            <p:ph type="title"/>
          </p:nvPr>
        </p:nvSpPr>
        <p:spPr>
          <a:xfrm>
            <a:off x="838200" y="365125"/>
            <a:ext cx="10515600" cy="1010451"/>
          </a:xfrm>
        </p:spPr>
        <p:txBody>
          <a:bodyPr>
            <a:normAutofit/>
          </a:bodyPr>
          <a:lstStyle/>
          <a:p>
            <a:pPr algn="ctr"/>
            <a:r>
              <a:rPr lang="cs-CZ" sz="4000" dirty="0" smtClean="0">
                <a:latin typeface="+mn-lt"/>
              </a:rPr>
              <a:t>Definice ekosystému </a:t>
            </a:r>
            <a:endParaRPr lang="cs-CZ" sz="4000" dirty="0">
              <a:latin typeface="+mn-lt"/>
            </a:endParaRPr>
          </a:p>
        </p:txBody>
      </p:sp>
      <p:sp>
        <p:nvSpPr>
          <p:cNvPr id="5" name="Obdélník 4"/>
          <p:cNvSpPr/>
          <p:nvPr/>
        </p:nvSpPr>
        <p:spPr>
          <a:xfrm>
            <a:off x="421419" y="1717196"/>
            <a:ext cx="11394219" cy="1200329"/>
          </a:xfrm>
          <a:prstGeom prst="rect">
            <a:avLst/>
          </a:prstGeom>
        </p:spPr>
        <p:txBody>
          <a:bodyPr wrap="square">
            <a:spAutoFit/>
          </a:bodyPr>
          <a:lstStyle/>
          <a:p>
            <a:r>
              <a:rPr lang="cs-CZ" sz="2400" b="1" dirty="0"/>
              <a:t>Ekosystém</a:t>
            </a:r>
            <a:r>
              <a:rPr lang="cs-CZ" sz="2400" dirty="0">
                <a:solidFill>
                  <a:srgbClr val="FF0000"/>
                </a:solidFill>
              </a:rPr>
              <a:t> </a:t>
            </a:r>
            <a:r>
              <a:rPr lang="cs-CZ" sz="2400" dirty="0"/>
              <a:t>je soubor </a:t>
            </a:r>
            <a:r>
              <a:rPr lang="cs-CZ" sz="2400" b="1" dirty="0"/>
              <a:t>organismů</a:t>
            </a:r>
            <a:r>
              <a:rPr lang="cs-CZ" sz="2400" dirty="0"/>
              <a:t> žijících na určitém území +</a:t>
            </a:r>
            <a:r>
              <a:rPr lang="cs-CZ" sz="2400" b="1" dirty="0"/>
              <a:t> neživé prostředí</a:t>
            </a:r>
            <a:r>
              <a:rPr lang="cs-CZ" sz="2400" dirty="0"/>
              <a:t> tohoto území. V hierarchii úrovní, které ekologie zkoumá, se nachází mezi společenstvem a krajinou. Je charakterizován především koloběhem prvků a tokem </a:t>
            </a:r>
            <a:r>
              <a:rPr lang="cs-CZ" sz="2400" dirty="0" smtClean="0"/>
              <a:t>energie:</a:t>
            </a:r>
            <a:endParaRPr lang="cs-CZ" sz="2400" b="1" dirty="0"/>
          </a:p>
        </p:txBody>
      </p:sp>
      <p:sp>
        <p:nvSpPr>
          <p:cNvPr id="6" name="Obdélník 5"/>
          <p:cNvSpPr/>
          <p:nvPr/>
        </p:nvSpPr>
        <p:spPr>
          <a:xfrm>
            <a:off x="500932" y="4638406"/>
            <a:ext cx="10972800" cy="1569660"/>
          </a:xfrm>
          <a:prstGeom prst="rect">
            <a:avLst/>
          </a:prstGeom>
        </p:spPr>
        <p:txBody>
          <a:bodyPr wrap="square">
            <a:spAutoFit/>
          </a:bodyPr>
          <a:lstStyle/>
          <a:p>
            <a:pPr indent="449580">
              <a:spcAft>
                <a:spcPts val="0"/>
              </a:spcAft>
            </a:pPr>
            <a:r>
              <a:rPr lang="cs-CZ" sz="2400" dirty="0">
                <a:ea typeface="Times New Roman" panose="02020603050405020304" pitchFamily="18" charset="0"/>
              </a:rPr>
              <a:t>Ekosystém je dynamický </a:t>
            </a:r>
            <a:r>
              <a:rPr lang="cs-CZ" sz="2400" b="1" dirty="0">
                <a:ea typeface="Times New Roman" panose="02020603050405020304" pitchFamily="18" charset="0"/>
              </a:rPr>
              <a:t>cirkulační systém producentů, konzumentů, rozkladačů a jejich abiotického prostředí</a:t>
            </a:r>
            <a:r>
              <a:rPr lang="cs-CZ" sz="2400" dirty="0">
                <a:ea typeface="Times New Roman" panose="02020603050405020304" pitchFamily="18" charset="0"/>
              </a:rPr>
              <a:t>, propojený energeticky s výraznými zpětnými vazbami, schopný samostatné existence a do značné míry </a:t>
            </a:r>
            <a:r>
              <a:rPr lang="cs-CZ" sz="2400" b="1" dirty="0">
                <a:ea typeface="Times New Roman" panose="02020603050405020304" pitchFamily="18" charset="0"/>
              </a:rPr>
              <a:t>homeostatický</a:t>
            </a:r>
            <a:r>
              <a:rPr lang="cs-CZ" sz="2400" dirty="0">
                <a:ea typeface="Times New Roman" panose="02020603050405020304" pitchFamily="18" charset="0"/>
              </a:rPr>
              <a:t> (homeostáze – vnitřní rovnováha).</a:t>
            </a:r>
          </a:p>
        </p:txBody>
      </p:sp>
    </p:spTree>
    <p:extLst>
      <p:ext uri="{BB962C8B-B14F-4D97-AF65-F5344CB8AC3E}">
        <p14:creationId xmlns:p14="http://schemas.microsoft.com/office/powerpoint/2010/main" val="24963582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8604"/>
            <a:ext cx="10515600" cy="748058"/>
          </a:xfrm>
        </p:spPr>
        <p:txBody>
          <a:bodyPr>
            <a:normAutofit/>
          </a:bodyPr>
          <a:lstStyle/>
          <a:p>
            <a:pPr algn="ctr"/>
            <a:r>
              <a:rPr lang="cs-CZ" sz="3600" b="1" dirty="0"/>
              <a:t>Stepi mírného pásma</a:t>
            </a:r>
          </a:p>
        </p:txBody>
      </p:sp>
      <p:pic>
        <p:nvPicPr>
          <p:cNvPr id="36866" name="Picture 2" descr="5.4.7 Step mírného pás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2431" y="1296062"/>
            <a:ext cx="10411369" cy="507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054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9460" name="Picture 4" descr="What Is The Tundra? - WorldAtla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096000" cy="4062153"/>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112 713 tundra Snímků, stock fotografií a vektorů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8231"/>
            <a:ext cx="6133527" cy="4403558"/>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112 713 tundra Snímků, stock fotografií a vektorů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8999"/>
            <a:ext cx="6095999" cy="4354285"/>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Tiere in der Tun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428999"/>
            <a:ext cx="6133527" cy="3863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359179" y="3101006"/>
            <a:ext cx="1444434" cy="630942"/>
          </a:xfrm>
          <a:prstGeom prst="rect">
            <a:avLst/>
          </a:prstGeom>
          <a:solidFill>
            <a:schemeClr val="bg1"/>
          </a:solidFill>
          <a:ln w="12700">
            <a:solidFill>
              <a:schemeClr val="tx1"/>
            </a:solidFill>
          </a:ln>
        </p:spPr>
        <p:txBody>
          <a:bodyPr wrap="none" rtlCol="0">
            <a:spAutoFit/>
          </a:bodyPr>
          <a:lstStyle/>
          <a:p>
            <a:r>
              <a:rPr lang="cs-CZ" sz="3500" dirty="0" smtClean="0"/>
              <a:t>Tundra</a:t>
            </a:r>
            <a:endParaRPr lang="cs-CZ" sz="3500" dirty="0"/>
          </a:p>
        </p:txBody>
      </p:sp>
    </p:spTree>
    <p:extLst>
      <p:ext uri="{BB962C8B-B14F-4D97-AF65-F5344CB8AC3E}">
        <p14:creationId xmlns:p14="http://schemas.microsoft.com/office/powerpoint/2010/main" val="802381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33A50E-4CB7-6FBD-DB11-8508E00028FC}"/>
              </a:ext>
            </a:extLst>
          </p:cNvPr>
          <p:cNvSpPr>
            <a:spLocks noGrp="1"/>
          </p:cNvSpPr>
          <p:nvPr>
            <p:ph type="title"/>
          </p:nvPr>
        </p:nvSpPr>
        <p:spPr>
          <a:xfrm>
            <a:off x="838200" y="365126"/>
            <a:ext cx="10515600" cy="858194"/>
          </a:xfrm>
        </p:spPr>
        <p:txBody>
          <a:bodyPr>
            <a:normAutofit/>
          </a:bodyPr>
          <a:lstStyle/>
          <a:p>
            <a:pPr algn="ctr"/>
            <a:r>
              <a:rPr lang="cs-CZ" sz="3600" b="1" dirty="0"/>
              <a:t>Tundra</a:t>
            </a:r>
          </a:p>
        </p:txBody>
      </p:sp>
      <p:sp>
        <p:nvSpPr>
          <p:cNvPr id="3" name="Zástupný obsah 2">
            <a:extLst>
              <a:ext uri="{FF2B5EF4-FFF2-40B4-BE49-F238E27FC236}">
                <a16:creationId xmlns:a16="http://schemas.microsoft.com/office/drawing/2014/main" id="{0E4AEB44-5756-4E64-13F2-ECDD0C996D72}"/>
              </a:ext>
            </a:extLst>
          </p:cNvPr>
          <p:cNvSpPr>
            <a:spLocks noGrp="1"/>
          </p:cNvSpPr>
          <p:nvPr>
            <p:ph idx="1"/>
          </p:nvPr>
        </p:nvSpPr>
        <p:spPr>
          <a:xfrm>
            <a:off x="838200" y="1421026"/>
            <a:ext cx="10515600" cy="5071847"/>
          </a:xfrm>
        </p:spPr>
        <p:txBody>
          <a:bodyPr>
            <a:normAutofit/>
          </a:bodyPr>
          <a:lstStyle/>
          <a:p>
            <a:r>
              <a:rPr lang="cs-CZ" b="1" i="0" dirty="0">
                <a:solidFill>
                  <a:srgbClr val="202122"/>
                </a:solidFill>
                <a:effectLst/>
                <a:latin typeface="Arial" panose="020B0604020202020204" pitchFamily="34" charset="0"/>
              </a:rPr>
              <a:t>Tundra</a:t>
            </a:r>
            <a:r>
              <a:rPr lang="cs-CZ" b="0" i="0" dirty="0">
                <a:solidFill>
                  <a:srgbClr val="202122"/>
                </a:solidFill>
                <a:effectLst/>
                <a:latin typeface="Arial" panose="020B0604020202020204" pitchFamily="34" charset="0"/>
              </a:rPr>
              <a:t> je </a:t>
            </a:r>
            <a:r>
              <a:rPr lang="cs-CZ" b="0" i="0" u="none" strike="noStrike" dirty="0">
                <a:effectLst/>
                <a:latin typeface="Arial" panose="020B0604020202020204" pitchFamily="34" charset="0"/>
              </a:rPr>
              <a:t>biom</a:t>
            </a:r>
            <a:r>
              <a:rPr lang="cs-CZ" b="0" i="0" dirty="0">
                <a:effectLst/>
                <a:latin typeface="Arial" panose="020B0604020202020204" pitchFamily="34" charset="0"/>
              </a:rPr>
              <a:t> </a:t>
            </a:r>
            <a:r>
              <a:rPr lang="cs-CZ" b="1" i="0" dirty="0">
                <a:effectLst/>
                <a:latin typeface="Arial" panose="020B0604020202020204" pitchFamily="34" charset="0"/>
              </a:rPr>
              <a:t>subpolární a polární oblasti</a:t>
            </a:r>
            <a:r>
              <a:rPr lang="cs-CZ" b="0" i="0" dirty="0">
                <a:effectLst/>
                <a:latin typeface="Arial" panose="020B0604020202020204" pitchFamily="34" charset="0"/>
              </a:rPr>
              <a:t>, který lze nalézt mezi </a:t>
            </a:r>
            <a:r>
              <a:rPr lang="cs-CZ" b="0" i="0" u="none" strike="noStrike" dirty="0">
                <a:effectLst/>
                <a:latin typeface="Arial" panose="020B0604020202020204" pitchFamily="34" charset="0"/>
              </a:rPr>
              <a:t>tajgou</a:t>
            </a:r>
            <a:r>
              <a:rPr lang="cs-CZ" b="0" i="0" dirty="0">
                <a:effectLst/>
                <a:latin typeface="Arial" panose="020B0604020202020204" pitchFamily="34" charset="0"/>
              </a:rPr>
              <a:t> a trvale zaledněnými polárními končinami. Tundra se rozkládá v nejsevernějších oblastech </a:t>
            </a:r>
            <a:r>
              <a:rPr lang="cs-CZ" b="0" i="0" u="none" strike="noStrike" dirty="0">
                <a:effectLst/>
                <a:latin typeface="Arial" panose="020B0604020202020204" pitchFamily="34" charset="0"/>
              </a:rPr>
              <a:t>Evropy</a:t>
            </a:r>
            <a:r>
              <a:rPr lang="cs-CZ" b="0" i="0" dirty="0">
                <a:effectLst/>
                <a:latin typeface="Arial" panose="020B0604020202020204" pitchFamily="34" charset="0"/>
              </a:rPr>
              <a:t>, </a:t>
            </a:r>
            <a:r>
              <a:rPr lang="cs-CZ" b="0" i="0" u="none" strike="noStrike" dirty="0">
                <a:effectLst/>
                <a:latin typeface="Arial" panose="020B0604020202020204" pitchFamily="34" charset="0"/>
              </a:rPr>
              <a:t>Asie</a:t>
            </a:r>
            <a:r>
              <a:rPr lang="cs-CZ" b="0" i="0" dirty="0">
                <a:effectLst/>
                <a:latin typeface="Arial" panose="020B0604020202020204" pitchFamily="34" charset="0"/>
              </a:rPr>
              <a:t> a </a:t>
            </a:r>
            <a:r>
              <a:rPr lang="cs-CZ" b="0" i="0" u="none" strike="noStrike" dirty="0">
                <a:effectLst/>
                <a:latin typeface="Arial" panose="020B0604020202020204" pitchFamily="34" charset="0"/>
              </a:rPr>
              <a:t>Ameriky</a:t>
            </a:r>
            <a:r>
              <a:rPr lang="cs-CZ" b="0" i="0" dirty="0">
                <a:effectLst/>
                <a:latin typeface="Arial" panose="020B0604020202020204" pitchFamily="34" charset="0"/>
              </a:rPr>
              <a:t>, v </a:t>
            </a:r>
            <a:r>
              <a:rPr lang="cs-CZ" b="0" i="0" u="none" strike="noStrike" dirty="0">
                <a:effectLst/>
                <a:latin typeface="Arial" panose="020B0604020202020204" pitchFamily="34" charset="0"/>
              </a:rPr>
              <a:t>Grónsku</a:t>
            </a:r>
            <a:r>
              <a:rPr lang="cs-CZ" b="0" i="0" dirty="0">
                <a:effectLst/>
                <a:latin typeface="Arial" panose="020B0604020202020204" pitchFamily="34" charset="0"/>
              </a:rPr>
              <a:t> a na přilehlých </a:t>
            </a:r>
            <a:r>
              <a:rPr lang="cs-CZ" b="0" i="0" u="none" strike="noStrike" dirty="0">
                <a:effectLst/>
                <a:latin typeface="Arial" panose="020B0604020202020204" pitchFamily="34" charset="0"/>
              </a:rPr>
              <a:t>ostrovech</a:t>
            </a:r>
            <a:r>
              <a:rPr lang="cs-CZ" b="0" i="0" dirty="0">
                <a:effectLst/>
                <a:latin typeface="Arial" panose="020B0604020202020204" pitchFamily="34" charset="0"/>
              </a:rPr>
              <a:t> (arktická tundra); na jižní polokouli v nejsevernějších oblastech </a:t>
            </a:r>
            <a:r>
              <a:rPr lang="cs-CZ" b="0" i="0" u="none" strike="noStrike" dirty="0">
                <a:effectLst/>
                <a:latin typeface="Arial" panose="020B0604020202020204" pitchFamily="34" charset="0"/>
              </a:rPr>
              <a:t>Antarktidy</a:t>
            </a:r>
            <a:r>
              <a:rPr lang="cs-CZ" b="0" i="0" dirty="0">
                <a:effectLst/>
                <a:latin typeface="Arial" panose="020B0604020202020204" pitchFamily="34" charset="0"/>
              </a:rPr>
              <a:t> a na přilehlých ostrovech (antarktická tundra). </a:t>
            </a:r>
          </a:p>
          <a:p>
            <a:endParaRPr lang="cs-CZ" b="0" i="0" dirty="0">
              <a:effectLst/>
              <a:latin typeface="Arial" panose="020B0604020202020204" pitchFamily="34" charset="0"/>
            </a:endParaRPr>
          </a:p>
          <a:p>
            <a:r>
              <a:rPr lang="cs-CZ" b="0" i="0" dirty="0">
                <a:effectLst/>
                <a:latin typeface="Arial" panose="020B0604020202020204" pitchFamily="34" charset="0"/>
              </a:rPr>
              <a:t>Jako tundru též chápeme podobně vypadající území vysoko v horách (</a:t>
            </a:r>
            <a:r>
              <a:rPr lang="cs-CZ" b="1" i="0" dirty="0">
                <a:effectLst/>
                <a:latin typeface="Arial" panose="020B0604020202020204" pitchFamily="34" charset="0"/>
              </a:rPr>
              <a:t>alpinská tundra</a:t>
            </a:r>
            <a:r>
              <a:rPr lang="cs-CZ" b="0" i="0" dirty="0">
                <a:effectLst/>
                <a:latin typeface="Arial" panose="020B0604020202020204" pitchFamily="34" charset="0"/>
              </a:rPr>
              <a:t>). Slovo tundra pochází přes ruské slovo „</a:t>
            </a:r>
            <a:r>
              <a:rPr lang="az-Cyrl-AZ" b="0" i="0" dirty="0">
                <a:effectLst/>
                <a:latin typeface="Arial" panose="020B0604020202020204" pitchFamily="34" charset="0"/>
              </a:rPr>
              <a:t>тундра“ (</a:t>
            </a:r>
            <a:r>
              <a:rPr lang="cs-CZ" b="0" i="0" dirty="0">
                <a:effectLst/>
                <a:latin typeface="Arial" panose="020B0604020202020204" pitchFamily="34" charset="0"/>
              </a:rPr>
              <a:t>tundra) ze slova „</a:t>
            </a:r>
            <a:r>
              <a:rPr lang="cs-CZ" b="0" i="0" dirty="0" err="1">
                <a:effectLst/>
                <a:latin typeface="Arial" panose="020B0604020202020204" pitchFamily="34" charset="0"/>
              </a:rPr>
              <a:t>tūndâr</a:t>
            </a:r>
            <a:r>
              <a:rPr lang="cs-CZ" b="0" i="0" dirty="0">
                <a:effectLst/>
                <a:latin typeface="Arial" panose="020B0604020202020204" pitchFamily="34" charset="0"/>
              </a:rPr>
              <a:t>“ </a:t>
            </a:r>
            <a:r>
              <a:rPr lang="cs-CZ" b="0" i="0" u="none" strike="noStrike" dirty="0" err="1">
                <a:effectLst/>
                <a:latin typeface="Arial" panose="020B0604020202020204" pitchFamily="34" charset="0"/>
              </a:rPr>
              <a:t>kildinské</a:t>
            </a:r>
            <a:r>
              <a:rPr lang="cs-CZ" b="0" i="0" u="none" strike="noStrike" dirty="0">
                <a:effectLst/>
                <a:latin typeface="Arial" panose="020B0604020202020204" pitchFamily="34" charset="0"/>
              </a:rPr>
              <a:t> </a:t>
            </a:r>
            <a:r>
              <a:rPr lang="cs-CZ" b="0" i="0" u="none" strike="noStrike" dirty="0" err="1">
                <a:effectLst/>
                <a:latin typeface="Arial" panose="020B0604020202020204" pitchFamily="34" charset="0"/>
              </a:rPr>
              <a:t>sámštiny</a:t>
            </a:r>
            <a:r>
              <a:rPr lang="cs-CZ" b="0" i="0" dirty="0">
                <a:effectLst/>
                <a:latin typeface="Arial" panose="020B0604020202020204" pitchFamily="34" charset="0"/>
              </a:rPr>
              <a:t>, </a:t>
            </a:r>
            <a:r>
              <a:rPr lang="cs-CZ" b="0" i="0" dirty="0">
                <a:solidFill>
                  <a:srgbClr val="202122"/>
                </a:solidFill>
                <a:effectLst/>
                <a:latin typeface="Arial" panose="020B0604020202020204" pitchFamily="34" charset="0"/>
              </a:rPr>
              <a:t>kde znamená „vysočiny“, „bezlesá horská krajina“, „bezlesá horská plocha“.</a:t>
            </a:r>
            <a:endParaRPr lang="cs-CZ" dirty="0"/>
          </a:p>
        </p:txBody>
      </p:sp>
    </p:spTree>
    <p:extLst>
      <p:ext uri="{BB962C8B-B14F-4D97-AF65-F5344CB8AC3E}">
        <p14:creationId xmlns:p14="http://schemas.microsoft.com/office/powerpoint/2010/main" val="926232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57226"/>
          </a:xfrm>
        </p:spPr>
        <p:txBody>
          <a:bodyPr>
            <a:normAutofit fontScale="90000"/>
          </a:bodyPr>
          <a:lstStyle/>
          <a:p>
            <a:pPr algn="ctr"/>
            <a:r>
              <a:rPr lang="cs-CZ" dirty="0" smtClean="0">
                <a:latin typeface="+mn-lt"/>
              </a:rPr>
              <a:t>Rozmístění biomu tundra na Zemi</a:t>
            </a:r>
            <a:endParaRPr lang="cs-CZ" dirty="0">
              <a:latin typeface="+mn-lt"/>
            </a:endParaRPr>
          </a:p>
        </p:txBody>
      </p:sp>
      <p:pic>
        <p:nvPicPr>
          <p:cNvPr id="61442" name="Picture 2" descr="5.4.10 Tund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617" y="1216549"/>
            <a:ext cx="10854766" cy="527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00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Poušť | MAHALO.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9172" y="0"/>
            <a:ext cx="1027365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18413" y="4134677"/>
            <a:ext cx="1454116" cy="646331"/>
          </a:xfrm>
          <a:prstGeom prst="rect">
            <a:avLst/>
          </a:prstGeom>
          <a:noFill/>
        </p:spPr>
        <p:txBody>
          <a:bodyPr wrap="none" rtlCol="0">
            <a:spAutoFit/>
          </a:bodyPr>
          <a:lstStyle/>
          <a:p>
            <a:r>
              <a:rPr lang="cs-CZ" sz="3600" dirty="0" smtClean="0">
                <a:solidFill>
                  <a:schemeClr val="bg1"/>
                </a:solidFill>
              </a:rPr>
              <a:t>Pouště</a:t>
            </a:r>
            <a:endParaRPr lang="cs-CZ" sz="3600" dirty="0">
              <a:solidFill>
                <a:schemeClr val="bg1"/>
              </a:solidFill>
            </a:endParaRPr>
          </a:p>
        </p:txBody>
      </p:sp>
    </p:spTree>
    <p:extLst>
      <p:ext uri="{BB962C8B-B14F-4D97-AF65-F5344CB8AC3E}">
        <p14:creationId xmlns:p14="http://schemas.microsoft.com/office/powerpoint/2010/main" val="101011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295"/>
            <a:ext cx="10515600" cy="851425"/>
          </a:xfrm>
        </p:spPr>
        <p:txBody>
          <a:bodyPr>
            <a:normAutofit/>
          </a:bodyPr>
          <a:lstStyle/>
          <a:p>
            <a:pPr algn="ctr"/>
            <a:r>
              <a:rPr lang="cs-CZ" sz="4000" b="1" dirty="0" smtClean="0"/>
              <a:t>Pouště</a:t>
            </a:r>
            <a:endParaRPr lang="cs-CZ" sz="4000" b="1" dirty="0"/>
          </a:p>
        </p:txBody>
      </p:sp>
      <p:sp>
        <p:nvSpPr>
          <p:cNvPr id="3" name="Zástupný symbol pro obsah 2"/>
          <p:cNvSpPr>
            <a:spLocks noGrp="1"/>
          </p:cNvSpPr>
          <p:nvPr>
            <p:ph idx="1"/>
          </p:nvPr>
        </p:nvSpPr>
        <p:spPr>
          <a:xfrm>
            <a:off x="182880" y="1038445"/>
            <a:ext cx="11775882" cy="3350674"/>
          </a:xfrm>
        </p:spPr>
        <p:txBody>
          <a:bodyPr>
            <a:normAutofit/>
          </a:bodyPr>
          <a:lstStyle/>
          <a:p>
            <a:pPr marL="0" indent="0">
              <a:buNone/>
            </a:pPr>
            <a:r>
              <a:rPr lang="cs-CZ" sz="2200" b="1" dirty="0"/>
              <a:t>Pouště</a:t>
            </a:r>
            <a:r>
              <a:rPr lang="cs-CZ" sz="2200" dirty="0"/>
              <a:t> jsou rozsáhlé biomy (</a:t>
            </a:r>
            <a:r>
              <a:rPr lang="cs-CZ" sz="2200" b="1" dirty="0"/>
              <a:t>přibližně čtvrtina souše</a:t>
            </a:r>
            <a:r>
              <a:rPr lang="cs-CZ" sz="2200" dirty="0"/>
              <a:t>) s </a:t>
            </a:r>
            <a:r>
              <a:rPr lang="cs-CZ" sz="2200" b="1" dirty="0"/>
              <a:t>nedostatkem vody</a:t>
            </a:r>
            <a:r>
              <a:rPr lang="cs-CZ" sz="2200" dirty="0"/>
              <a:t>. Pouze vzácně se voda vyskytuje v oázách. Jsou písčité, kamenité nebo hlinité. Pro pouště jsou charakteristické velké teplotní </a:t>
            </a:r>
            <a:r>
              <a:rPr lang="cs-CZ" sz="2200" b="1" dirty="0"/>
              <a:t>rozdíly mezi dnem a nocí </a:t>
            </a:r>
            <a:r>
              <a:rPr lang="cs-CZ" sz="2200" dirty="0"/>
              <a:t>(na Sahaře až 50 </a:t>
            </a:r>
            <a:r>
              <a:rPr lang="cs-CZ" sz="2200" baseline="30000" dirty="0" err="1"/>
              <a:t>o</a:t>
            </a:r>
            <a:r>
              <a:rPr lang="cs-CZ" sz="2200" dirty="0" err="1"/>
              <a:t>C</a:t>
            </a:r>
            <a:r>
              <a:rPr lang="cs-CZ" sz="2200" dirty="0"/>
              <a:t> ). </a:t>
            </a:r>
            <a:r>
              <a:rPr lang="cs-CZ" sz="2200" b="1" dirty="0"/>
              <a:t>Rostlinstvo je velmi chudé</a:t>
            </a:r>
            <a:r>
              <a:rPr lang="cs-CZ" sz="2200" dirty="0"/>
              <a:t>. Pro některé pouště (Mexiko) jsou typické sukulenty se specifickým vodním režimem (dužnaté stonky, listy přeměněné v trny) zajišťujícím maximální úspory hospodaření s vodou. Z živočichů jsou to bezobratlí (</a:t>
            </a:r>
            <a:r>
              <a:rPr lang="cs-CZ" sz="2200" b="1" dirty="0"/>
              <a:t>hmyz, pavouci, štíři</a:t>
            </a:r>
            <a:r>
              <a:rPr lang="cs-CZ" sz="2200" dirty="0"/>
              <a:t>), z obratlovců pak </a:t>
            </a:r>
            <a:r>
              <a:rPr lang="cs-CZ" sz="2200" b="1" dirty="0"/>
              <a:t>plazi a hlodavci</a:t>
            </a:r>
            <a:r>
              <a:rPr lang="cs-CZ" sz="2200" dirty="0"/>
              <a:t>.</a:t>
            </a:r>
          </a:p>
        </p:txBody>
      </p:sp>
      <p:pic>
        <p:nvPicPr>
          <p:cNvPr id="5" name="Picture 2" descr="obra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43" y="3169434"/>
            <a:ext cx="11777019" cy="303258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64169" y="6273785"/>
            <a:ext cx="1663661" cy="369332"/>
          </a:xfrm>
          <a:prstGeom prst="rect">
            <a:avLst/>
          </a:prstGeom>
        </p:spPr>
        <p:txBody>
          <a:bodyPr wrap="none">
            <a:spAutoFit/>
          </a:bodyPr>
          <a:lstStyle/>
          <a:p>
            <a:r>
              <a:rPr lang="cs-CZ" b="0" i="1" dirty="0" err="1" smtClean="0">
                <a:solidFill>
                  <a:srgbClr val="000000"/>
                </a:solidFill>
                <a:effectLst/>
                <a:latin typeface="Nunito"/>
              </a:rPr>
              <a:t>Ahnet</a:t>
            </a:r>
            <a:r>
              <a:rPr lang="cs-CZ" b="0" i="1" dirty="0" smtClean="0">
                <a:solidFill>
                  <a:srgbClr val="000000"/>
                </a:solidFill>
                <a:effectLst/>
                <a:latin typeface="Nunito"/>
              </a:rPr>
              <a:t> Alžírsko</a:t>
            </a:r>
            <a:endParaRPr lang="cs-CZ" dirty="0"/>
          </a:p>
        </p:txBody>
      </p:sp>
    </p:spTree>
    <p:extLst>
      <p:ext uri="{BB962C8B-B14F-4D97-AF65-F5344CB8AC3E}">
        <p14:creationId xmlns:p14="http://schemas.microsoft.com/office/powerpoint/2010/main" val="26762244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6535"/>
            <a:ext cx="10515600" cy="1075055"/>
          </a:xfrm>
        </p:spPr>
        <p:txBody>
          <a:bodyPr>
            <a:normAutofit/>
          </a:bodyPr>
          <a:lstStyle/>
          <a:p>
            <a:pPr algn="ctr"/>
            <a:r>
              <a:rPr lang="cs-CZ" sz="4000" b="1" dirty="0" smtClean="0"/>
              <a:t>Rozmístění pouští na Zemi</a:t>
            </a:r>
            <a:endParaRPr lang="cs-CZ" sz="4000" b="1" dirty="0"/>
          </a:p>
        </p:txBody>
      </p:sp>
      <p:pic>
        <p:nvPicPr>
          <p:cNvPr id="4" name="Picture 6" descr="pou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3232" y="1497329"/>
            <a:ext cx="10470568" cy="507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82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56009"/>
          </a:xfrm>
        </p:spPr>
        <p:txBody>
          <a:bodyPr>
            <a:normAutofit fontScale="90000"/>
          </a:bodyPr>
          <a:lstStyle/>
          <a:p>
            <a:pPr algn="ctr"/>
            <a:r>
              <a:rPr lang="cs-CZ" sz="4000" dirty="0" smtClean="0">
                <a:latin typeface="+mn-lt"/>
              </a:rPr>
              <a:t/>
            </a:r>
            <a:br>
              <a:rPr lang="cs-CZ" sz="4000" dirty="0" smtClean="0">
                <a:latin typeface="+mn-lt"/>
              </a:rPr>
            </a:br>
            <a:r>
              <a:rPr lang="cs-CZ" b="1" dirty="0" smtClean="0"/>
              <a:t>Funkční </a:t>
            </a:r>
            <a:r>
              <a:rPr lang="cs-CZ" b="1" dirty="0"/>
              <a:t>jednotky ekosystému</a:t>
            </a:r>
            <a:br>
              <a:rPr lang="cs-CZ" b="1" dirty="0"/>
            </a:br>
            <a:endParaRPr lang="cs-CZ" dirty="0"/>
          </a:p>
        </p:txBody>
      </p:sp>
      <p:sp>
        <p:nvSpPr>
          <p:cNvPr id="3" name="Zástupný symbol pro obsah 2"/>
          <p:cNvSpPr>
            <a:spLocks noGrp="1"/>
          </p:cNvSpPr>
          <p:nvPr>
            <p:ph idx="1"/>
          </p:nvPr>
        </p:nvSpPr>
        <p:spPr>
          <a:xfrm>
            <a:off x="838200" y="1121134"/>
            <a:ext cx="10515600" cy="5502303"/>
          </a:xfrm>
        </p:spPr>
        <p:txBody>
          <a:bodyPr>
            <a:normAutofit fontScale="70000" lnSpcReduction="20000"/>
          </a:bodyPr>
          <a:lstStyle/>
          <a:p>
            <a:pPr marL="0" indent="0" fontAlgn="base">
              <a:buNone/>
            </a:pPr>
            <a:r>
              <a:rPr lang="cs-CZ" b="1" dirty="0"/>
              <a:t>Funkcí ekosystému je udržovat jeho různé části </a:t>
            </a:r>
            <a:r>
              <a:rPr lang="cs-CZ" b="1" dirty="0" smtClean="0"/>
              <a:t>v součinnosti a rovnováze.</a:t>
            </a:r>
            <a:r>
              <a:rPr lang="cs-CZ" dirty="0" smtClean="0"/>
              <a:t>. </a:t>
            </a:r>
            <a:r>
              <a:rPr lang="cs-CZ" dirty="0"/>
              <a:t>Jde o přirozený proces přenosu energie v různých biotických a abiotických prvcích světa. Ekosystémy udržují všechny důležité ekologické procesy, včetně koloběhu živin. Ekosystémy mají různé funkční jednotky, kterými jsou:</a:t>
            </a:r>
          </a:p>
          <a:p>
            <a:pPr fontAlgn="base"/>
            <a:r>
              <a:rPr lang="cs-CZ" b="1" dirty="0"/>
              <a:t>Produkce:</a:t>
            </a:r>
            <a:r>
              <a:rPr lang="cs-CZ" dirty="0"/>
              <a:t> Každý ekosystém musí mít konzistentní dodávku sluneční energie, aby přežil a fungoval. Primární produkce je ovlivněna druhy rostlin, které tam žijí. Zelené listy fungují jako preparáty potravy, zatímco kořeny čerpají živiny z půdy. Býložravci konzumují rostliny, které pak poskytují potravu masožravcům.</a:t>
            </a:r>
            <a:r>
              <a:rPr lang="cs-CZ" b="1" dirty="0"/>
              <a:t> </a:t>
            </a:r>
            <a:endParaRPr lang="cs-CZ" dirty="0"/>
          </a:p>
          <a:p>
            <a:pPr fontAlgn="base"/>
            <a:r>
              <a:rPr lang="cs-CZ" b="1" dirty="0"/>
              <a:t>Rozklad:</a:t>
            </a:r>
            <a:r>
              <a:rPr lang="cs-CZ" dirty="0"/>
              <a:t> Rozklad je složitá organická hmota </a:t>
            </a:r>
            <a:r>
              <a:rPr lang="cs-CZ" dirty="0" err="1"/>
              <a:t>rozkladá</a:t>
            </a:r>
            <a:r>
              <a:rPr lang="cs-CZ" dirty="0"/>
              <a:t> na anorganické složky, jako je oxid uhličitý, voda a živiny. Rozkladači rozkládají odpadky a mrtvý organický materiál. Primárními rozklady v mnoha ekosystémech jsou houby a bakterie.</a:t>
            </a:r>
          </a:p>
          <a:p>
            <a:pPr fontAlgn="base"/>
            <a:r>
              <a:rPr lang="cs-CZ" b="1" dirty="0"/>
              <a:t>Tok energie:</a:t>
            </a:r>
            <a:r>
              <a:rPr lang="cs-CZ" dirty="0"/>
              <a:t> Energie záření ze slunce je primárním zdrojem energie ve všech ekosystémech. Autotrofní neboli soběstačná stvoření ekosystému využívají energii slunce. Rostliny využívají sluneční energii k přeměně oxidu uhličitého a vody na jednoduché, </a:t>
            </a:r>
            <a:r>
              <a:rPr lang="cs-CZ" dirty="0" err="1"/>
              <a:t>energizující</a:t>
            </a:r>
            <a:r>
              <a:rPr lang="cs-CZ" dirty="0"/>
              <a:t> sacharidy.</a:t>
            </a:r>
            <a:r>
              <a:rPr lang="cs-CZ" b="1" dirty="0"/>
              <a:t> </a:t>
            </a:r>
            <a:r>
              <a:rPr lang="cs-CZ" dirty="0"/>
              <a:t>Složitější chemické látky, jako jsou proteiny, lipidy a škroby, jsou produkovány </a:t>
            </a:r>
            <a:r>
              <a:rPr lang="cs-CZ" dirty="0" err="1"/>
              <a:t>autotrofy</a:t>
            </a:r>
            <a:r>
              <a:rPr lang="cs-CZ" dirty="0"/>
              <a:t>. </a:t>
            </a:r>
            <a:br>
              <a:rPr lang="cs-CZ" dirty="0"/>
            </a:br>
            <a:r>
              <a:rPr lang="cs-CZ" dirty="0"/>
              <a:t>Energie jde jednosměrně ze slunce k producentům, býložravcům a masožravcům. Rozkladače přeměňují mrtvé </a:t>
            </a:r>
            <a:r>
              <a:rPr lang="cs-CZ" dirty="0" err="1"/>
              <a:t>autotrofy</a:t>
            </a:r>
            <a:r>
              <a:rPr lang="cs-CZ" dirty="0"/>
              <a:t> a </a:t>
            </a:r>
            <a:r>
              <a:rPr lang="cs-CZ" dirty="0" err="1"/>
              <a:t>heterotrofy</a:t>
            </a:r>
            <a:r>
              <a:rPr lang="cs-CZ" dirty="0"/>
              <a:t> na živiny, které jsou zdrojem energie pro rostliny.</a:t>
            </a:r>
          </a:p>
          <a:p>
            <a:pPr fontAlgn="base"/>
            <a:r>
              <a:rPr lang="cs-CZ" b="1" dirty="0"/>
              <a:t>Koloběh živin:</a:t>
            </a:r>
            <a:r>
              <a:rPr lang="cs-CZ" dirty="0"/>
              <a:t> Chemické látky známé jako živiny jsou látky, které organismy potřebují pro růst a udržení života. Při interakci </a:t>
            </a:r>
            <a:r>
              <a:rPr lang="cs-CZ" dirty="0" err="1"/>
              <a:t>bioprvků</a:t>
            </a:r>
            <a:r>
              <a:rPr lang="cs-CZ" dirty="0"/>
              <a:t> vzniká široká škála chemických sloučenin. Organismy je chytají, koncentrují a různě kombinují ve svých buňkách a uvolňují je během metabolismu a smrti.</a:t>
            </a:r>
          </a:p>
          <a:p>
            <a:endParaRPr lang="cs-CZ" dirty="0"/>
          </a:p>
        </p:txBody>
      </p:sp>
    </p:spTree>
    <p:extLst>
      <p:ext uri="{BB962C8B-B14F-4D97-AF65-F5344CB8AC3E}">
        <p14:creationId xmlns:p14="http://schemas.microsoft.com/office/powerpoint/2010/main" val="39947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24204"/>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Ekosystémová </a:t>
            </a:r>
            <a:r>
              <a:rPr lang="cs-CZ" dirty="0">
                <a:latin typeface="+mn-lt"/>
              </a:rPr>
              <a:t>diverzita</a:t>
            </a:r>
            <a:r>
              <a:rPr lang="cs-CZ" b="1" dirty="0"/>
              <a:t/>
            </a:r>
            <a:br>
              <a:rPr lang="cs-CZ" b="1" dirty="0"/>
            </a:br>
            <a:endParaRPr lang="cs-CZ" dirty="0"/>
          </a:p>
        </p:txBody>
      </p:sp>
      <p:sp>
        <p:nvSpPr>
          <p:cNvPr id="3" name="Zástupný symbol pro obsah 2"/>
          <p:cNvSpPr>
            <a:spLocks noGrp="1"/>
          </p:cNvSpPr>
          <p:nvPr>
            <p:ph idx="1"/>
          </p:nvPr>
        </p:nvSpPr>
        <p:spPr>
          <a:xfrm>
            <a:off x="518491" y="1343770"/>
            <a:ext cx="11155017" cy="5039925"/>
          </a:xfrm>
        </p:spPr>
        <p:txBody>
          <a:bodyPr>
            <a:normAutofit fontScale="85000" lnSpcReduction="20000"/>
          </a:bodyPr>
          <a:lstStyle/>
          <a:p>
            <a:r>
              <a:rPr lang="cs-CZ" b="1" dirty="0"/>
              <a:t>Ekosystémová diverzita </a:t>
            </a:r>
            <a:r>
              <a:rPr lang="cs-CZ" dirty="0"/>
              <a:t>se týká rozmanitosti různých stanovišť a společenstev nacházejících se v určité </a:t>
            </a:r>
            <a:r>
              <a:rPr lang="cs-CZ" dirty="0" smtClean="0"/>
              <a:t>oblasti/části ES </a:t>
            </a:r>
            <a:r>
              <a:rPr lang="cs-CZ" dirty="0"/>
              <a:t>spolu s různými interakcemi mezi nimi. Tyto ekosystémy zahrnují </a:t>
            </a:r>
            <a:r>
              <a:rPr lang="cs-CZ" b="1" dirty="0"/>
              <a:t>lesy, pastviny, pouště, řeky a oceány</a:t>
            </a:r>
            <a:r>
              <a:rPr lang="cs-CZ" dirty="0"/>
              <a:t>, z nichž každý </a:t>
            </a:r>
            <a:r>
              <a:rPr lang="cs-CZ" b="1" dirty="0"/>
              <a:t>podporuje jedinečnou řadu rostlin, zvířat a mikroorganismů</a:t>
            </a:r>
            <a:r>
              <a:rPr lang="cs-CZ" dirty="0"/>
              <a:t>. </a:t>
            </a:r>
            <a:endParaRPr lang="cs-CZ" dirty="0" smtClean="0"/>
          </a:p>
          <a:p>
            <a:pPr marL="0" indent="0">
              <a:buNone/>
            </a:pPr>
            <a:endParaRPr lang="cs-CZ" dirty="0" smtClean="0"/>
          </a:p>
          <a:p>
            <a:r>
              <a:rPr lang="cs-CZ" b="1" dirty="0" smtClean="0"/>
              <a:t>Různorodá </a:t>
            </a:r>
            <a:r>
              <a:rPr lang="cs-CZ" b="1" dirty="0"/>
              <a:t>škála ekosystémů </a:t>
            </a:r>
            <a:r>
              <a:rPr lang="cs-CZ" dirty="0"/>
              <a:t>přispívá k celkovému </a:t>
            </a:r>
            <a:r>
              <a:rPr lang="cs-CZ" b="1" dirty="0"/>
              <a:t>zdraví a stabilitě životního prostředí </a:t>
            </a:r>
            <a:r>
              <a:rPr lang="cs-CZ" dirty="0"/>
              <a:t>a poskytuje základní služby, jako je </a:t>
            </a:r>
            <a:r>
              <a:rPr lang="cs-CZ" b="1" dirty="0"/>
              <a:t>čištění vzduchu a vody, úrodnost půdy a regulace klimatu. </a:t>
            </a:r>
            <a:endParaRPr lang="cs-CZ" b="1" dirty="0" smtClean="0"/>
          </a:p>
          <a:p>
            <a:pPr marL="0" indent="0">
              <a:buNone/>
            </a:pPr>
            <a:endParaRPr lang="cs-CZ" b="1" dirty="0" smtClean="0"/>
          </a:p>
          <a:p>
            <a:r>
              <a:rPr lang="cs-CZ" b="1" dirty="0" smtClean="0"/>
              <a:t>Diverzita </a:t>
            </a:r>
            <a:r>
              <a:rPr lang="cs-CZ" b="1" dirty="0"/>
              <a:t>ekosystémů </a:t>
            </a:r>
            <a:r>
              <a:rPr lang="cs-CZ" dirty="0"/>
              <a:t>je zásadní pro </a:t>
            </a:r>
            <a:r>
              <a:rPr lang="cs-CZ" b="1" dirty="0"/>
              <a:t>zachování </a:t>
            </a:r>
            <a:r>
              <a:rPr lang="cs-CZ" b="1" dirty="0" smtClean="0"/>
              <a:t>diverzity biologické</a:t>
            </a:r>
            <a:r>
              <a:rPr lang="cs-CZ" dirty="0" smtClean="0"/>
              <a:t>, </a:t>
            </a:r>
            <a:r>
              <a:rPr lang="cs-CZ" dirty="0"/>
              <a:t>protože zajišťuje </a:t>
            </a:r>
            <a:r>
              <a:rPr lang="cs-CZ" b="1" dirty="0"/>
              <a:t>přežití široké škály druhů </a:t>
            </a:r>
            <a:r>
              <a:rPr lang="cs-CZ" dirty="0"/>
              <a:t>a pomáhá ekosystémům přizpůsobit se změnám životního prostředí</a:t>
            </a:r>
            <a:r>
              <a:rPr lang="cs-CZ" dirty="0" smtClean="0"/>
              <a:t>.</a:t>
            </a:r>
          </a:p>
          <a:p>
            <a:pPr marL="0" indent="0">
              <a:buNone/>
            </a:pPr>
            <a:endParaRPr lang="cs-CZ" dirty="0" smtClean="0"/>
          </a:p>
          <a:p>
            <a:r>
              <a:rPr lang="cs-CZ" dirty="0" smtClean="0"/>
              <a:t>Ochrana </a:t>
            </a:r>
            <a:r>
              <a:rPr lang="cs-CZ" dirty="0"/>
              <a:t>a </a:t>
            </a:r>
            <a:r>
              <a:rPr lang="cs-CZ" b="1" dirty="0"/>
              <a:t>zachování rozmanitosti ekosystémů je zásadní pro zachování křehké rovnováhy přírody</a:t>
            </a:r>
            <a:r>
              <a:rPr lang="cs-CZ" dirty="0"/>
              <a:t> a zajištění dobrých životních podmínek volně žijících živočichů i lidí.</a:t>
            </a:r>
          </a:p>
        </p:txBody>
      </p:sp>
    </p:spTree>
    <p:extLst>
      <p:ext uri="{BB962C8B-B14F-4D97-AF65-F5344CB8AC3E}">
        <p14:creationId xmlns:p14="http://schemas.microsoft.com/office/powerpoint/2010/main" val="337980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Jedinec a </a:t>
            </a:r>
            <a:r>
              <a:rPr lang="cs-CZ" sz="4000" b="1" dirty="0" smtClean="0"/>
              <a:t>prostředí </a:t>
            </a:r>
            <a:r>
              <a:rPr lang="cs-CZ" sz="4000" b="1" dirty="0" err="1" smtClean="0"/>
              <a:t>ekosytému</a:t>
            </a:r>
            <a:endParaRPr lang="cs-CZ" sz="4000" dirty="0"/>
          </a:p>
        </p:txBody>
      </p:sp>
      <p:sp>
        <p:nvSpPr>
          <p:cNvPr id="3" name="Zástupný symbol pro obsah 2"/>
          <p:cNvSpPr>
            <a:spLocks noGrp="1"/>
          </p:cNvSpPr>
          <p:nvPr>
            <p:ph idx="1"/>
          </p:nvPr>
        </p:nvSpPr>
        <p:spPr/>
        <p:txBody>
          <a:bodyPr>
            <a:normAutofit fontScale="92500"/>
          </a:bodyPr>
          <a:lstStyle/>
          <a:p>
            <a:r>
              <a:rPr lang="cs-CZ" dirty="0"/>
              <a:t>Každý organizmus žije v nějakém </a:t>
            </a:r>
            <a:r>
              <a:rPr lang="cs-CZ" b="1" dirty="0"/>
              <a:t>prostředí</a:t>
            </a:r>
            <a:r>
              <a:rPr lang="cs-CZ" dirty="0"/>
              <a:t>, které mu poskytuje komplex podmínek k jeho životu. V této souvislosti se často používá pojem ekologická nika.</a:t>
            </a:r>
          </a:p>
          <a:p>
            <a:r>
              <a:rPr lang="cs-CZ" b="1" dirty="0"/>
              <a:t>Termínem ekologická nika</a:t>
            </a:r>
            <a:r>
              <a:rPr lang="cs-CZ" dirty="0"/>
              <a:t> se v obecné ekologii označuje </a:t>
            </a:r>
            <a:r>
              <a:rPr lang="cs-CZ" b="1" dirty="0"/>
              <a:t>souhrn životních podmínek, které umožňují životaschopnou existenci populace určitého druhu v určitém prostředí.</a:t>
            </a:r>
            <a:r>
              <a:rPr lang="cs-CZ" dirty="0"/>
              <a:t> Tyto podmínky jsou určovány faktory prostředí (abiotické, např. teplota, vlhkost, sluneční záření a biotické, přítomnost potravy, predátorů a zdrojů). </a:t>
            </a:r>
            <a:endParaRPr lang="cs-CZ" dirty="0" smtClean="0"/>
          </a:p>
          <a:p>
            <a:r>
              <a:rPr lang="cs-CZ" b="1" dirty="0" smtClean="0"/>
              <a:t>Ekologická </a:t>
            </a:r>
            <a:r>
              <a:rPr lang="cs-CZ" b="1" dirty="0"/>
              <a:t>nika neexistuje předem, každý druh si ji vytváří v průběhu svého evolučního vývoje v interakci s živým a neživým prostředím.</a:t>
            </a:r>
            <a:endParaRPr lang="cs-CZ" dirty="0"/>
          </a:p>
          <a:p>
            <a:endParaRPr lang="cs-CZ" dirty="0"/>
          </a:p>
        </p:txBody>
      </p:sp>
    </p:spTree>
    <p:extLst>
      <p:ext uri="{BB962C8B-B14F-4D97-AF65-F5344CB8AC3E}">
        <p14:creationId xmlns:p14="http://schemas.microsoft.com/office/powerpoint/2010/main" val="553692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3230"/>
          </a:xfrm>
        </p:spPr>
        <p:txBody>
          <a:bodyPr>
            <a:normAutofit/>
          </a:bodyPr>
          <a:lstStyle/>
          <a:p>
            <a:pPr algn="ctr"/>
            <a:r>
              <a:rPr lang="cs-CZ" sz="4000" dirty="0" smtClean="0">
                <a:latin typeface="+mn-lt"/>
              </a:rPr>
              <a:t>Ekosystém - etymologie</a:t>
            </a:r>
            <a:endParaRPr lang="cs-CZ" sz="4000" dirty="0">
              <a:latin typeface="+mn-lt"/>
            </a:endParaRPr>
          </a:p>
        </p:txBody>
      </p:sp>
      <p:sp>
        <p:nvSpPr>
          <p:cNvPr id="3" name="Zástupný symbol pro obsah 2"/>
          <p:cNvSpPr>
            <a:spLocks noGrp="1"/>
          </p:cNvSpPr>
          <p:nvPr>
            <p:ph idx="1"/>
          </p:nvPr>
        </p:nvSpPr>
        <p:spPr/>
        <p:txBody>
          <a:bodyPr/>
          <a:lstStyle/>
          <a:p>
            <a:pPr marL="0" indent="0">
              <a:buNone/>
            </a:pPr>
            <a:r>
              <a:rPr lang="cs-CZ" dirty="0"/>
              <a:t>Ve slově "ekosystém" znamená "</a:t>
            </a:r>
            <a:r>
              <a:rPr lang="cs-CZ" dirty="0" err="1"/>
              <a:t>eko</a:t>
            </a:r>
            <a:r>
              <a:rPr lang="cs-CZ" dirty="0"/>
              <a:t>" prostředí a "systém" odkazuje na související procesy nebo prvky. </a:t>
            </a:r>
            <a:r>
              <a:rPr lang="cs-CZ" b="1" dirty="0"/>
              <a:t>Ekosystémy jsou tvořeny jak biotickými (či živými), tak abiotickými (či neživými) složkami.</a:t>
            </a:r>
            <a:r>
              <a:rPr lang="cs-CZ" dirty="0"/>
              <a:t> Je to biologické společenství, kde se živé a neživé složky </a:t>
            </a:r>
            <a:r>
              <a:rPr lang="cs-CZ" dirty="0" smtClean="0"/>
              <a:t>planety, které se </a:t>
            </a:r>
            <a:r>
              <a:rPr lang="cs-CZ" dirty="0"/>
              <a:t>vzájemně ovlivňují. </a:t>
            </a:r>
            <a:endParaRPr lang="cs-CZ" dirty="0" smtClean="0"/>
          </a:p>
          <a:p>
            <a:pPr marL="0" indent="0">
              <a:buNone/>
            </a:pPr>
            <a:r>
              <a:rPr lang="cs-CZ" dirty="0" smtClean="0"/>
              <a:t>Ekosystémy </a:t>
            </a:r>
            <a:r>
              <a:rPr lang="cs-CZ" dirty="0"/>
              <a:t>se </a:t>
            </a:r>
            <a:r>
              <a:rPr lang="cs-CZ" b="1" dirty="0"/>
              <a:t>liší velikostí a počtem organismů</a:t>
            </a:r>
            <a:r>
              <a:rPr lang="cs-CZ" dirty="0"/>
              <a:t>, ze kterých se </a:t>
            </a:r>
            <a:r>
              <a:rPr lang="cs-CZ" dirty="0" smtClean="0"/>
              <a:t>skládají. </a:t>
            </a:r>
            <a:r>
              <a:rPr lang="cs-CZ" dirty="0"/>
              <a:t>Je-li ekosystém založen na pevnině, nazývá se </a:t>
            </a:r>
            <a:r>
              <a:rPr lang="cs-CZ" dirty="0" smtClean="0"/>
              <a:t>suchozemský (</a:t>
            </a:r>
            <a:r>
              <a:rPr lang="cs-CZ" b="1" dirty="0" smtClean="0"/>
              <a:t>terestrický</a:t>
            </a:r>
            <a:r>
              <a:rPr lang="cs-CZ" dirty="0" smtClean="0"/>
              <a:t>) ekosystém</a:t>
            </a:r>
            <a:r>
              <a:rPr lang="cs-CZ" dirty="0"/>
              <a:t>, a pokud je založen na vodě, nazývá se vodním </a:t>
            </a:r>
            <a:r>
              <a:rPr lang="cs-CZ" dirty="0" smtClean="0"/>
              <a:t>(</a:t>
            </a:r>
            <a:r>
              <a:rPr lang="cs-CZ" b="1" dirty="0" err="1" smtClean="0"/>
              <a:t>akvatickým</a:t>
            </a:r>
            <a:r>
              <a:rPr lang="cs-CZ" dirty="0" smtClean="0"/>
              <a:t>)</a:t>
            </a:r>
            <a:r>
              <a:rPr lang="cs-CZ" dirty="0"/>
              <a:t> </a:t>
            </a:r>
            <a:r>
              <a:rPr lang="cs-CZ" dirty="0" smtClean="0"/>
              <a:t>ekosystémem</a:t>
            </a:r>
            <a:r>
              <a:rPr lang="cs-CZ" dirty="0"/>
              <a:t>.</a:t>
            </a:r>
          </a:p>
        </p:txBody>
      </p:sp>
    </p:spTree>
    <p:extLst>
      <p:ext uri="{BB962C8B-B14F-4D97-AF65-F5344CB8AC3E}">
        <p14:creationId xmlns:p14="http://schemas.microsoft.com/office/powerpoint/2010/main" val="34137820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94548"/>
          </a:xfrm>
        </p:spPr>
        <p:txBody>
          <a:bodyPr>
            <a:normAutofit/>
          </a:bodyPr>
          <a:lstStyle/>
          <a:p>
            <a:pPr algn="ctr"/>
            <a:r>
              <a:rPr lang="cs-CZ" b="1" dirty="0" smtClean="0"/>
              <a:t>Nároky </a:t>
            </a:r>
            <a:r>
              <a:rPr lang="cs-CZ" b="1" dirty="0"/>
              <a:t>organizmů na podmínky </a:t>
            </a:r>
            <a:r>
              <a:rPr lang="cs-CZ" b="1" dirty="0" smtClean="0"/>
              <a:t>prostředí</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a:t>Různé druhy organizmů mají různé nároky na prostředí.</a:t>
            </a:r>
            <a:endParaRPr lang="cs-CZ" dirty="0"/>
          </a:p>
          <a:p>
            <a:r>
              <a:rPr lang="cs-CZ" dirty="0"/>
              <a:t>Rozsah rozmezí přizpůsobivosti organizmu k jednotlivým faktorům prostředí </a:t>
            </a:r>
            <a:r>
              <a:rPr lang="cs-CZ" b="1" dirty="0"/>
              <a:t>(rozsah ekologické valence či tolerance)</a:t>
            </a:r>
            <a:r>
              <a:rPr lang="cs-CZ" dirty="0"/>
              <a:t> je u různých druhů velice rozdílný. Některé druhy mají široký rozsah přizpůsobivosti k jednomu faktoru prostředí (např. k teplotě) a zároveň úzký rozsah tolerance k jinému faktoru (např. k přítomnosti nějaké látky v prostředí).</a:t>
            </a:r>
          </a:p>
          <a:p>
            <a:r>
              <a:rPr lang="cs-CZ" b="1" dirty="0"/>
              <a:t>Čím má organizmus širší rozsah ekologické přizpůsobivosti ke všem podmínkám života, tím může mít širší rozšíření na Zemi.</a:t>
            </a:r>
            <a:endParaRPr lang="cs-CZ" dirty="0"/>
          </a:p>
          <a:p>
            <a:r>
              <a:rPr lang="cs-CZ" dirty="0"/>
              <a:t>K vyjádření schopnosti snášenlivosti (odolnosti – tolerance) organizmu vůči určitému faktoru prostředí se v ekologii používají předpony </a:t>
            </a:r>
            <a:r>
              <a:rPr lang="cs-CZ" b="1" dirty="0" err="1"/>
              <a:t>steno</a:t>
            </a:r>
            <a:r>
              <a:rPr lang="cs-CZ" b="1" dirty="0"/>
              <a:t> </a:t>
            </a:r>
            <a:r>
              <a:rPr lang="cs-CZ" dirty="0"/>
              <a:t>– (úzký rozsah tolerance) a </a:t>
            </a:r>
            <a:r>
              <a:rPr lang="cs-CZ" b="1" dirty="0"/>
              <a:t>eury</a:t>
            </a:r>
            <a:r>
              <a:rPr lang="cs-CZ" dirty="0"/>
              <a:t> – (široký rozsah tolerance).</a:t>
            </a:r>
          </a:p>
          <a:p>
            <a:endParaRPr lang="cs-CZ" dirty="0"/>
          </a:p>
        </p:txBody>
      </p:sp>
    </p:spTree>
    <p:extLst>
      <p:ext uri="{BB962C8B-B14F-4D97-AF65-F5344CB8AC3E}">
        <p14:creationId xmlns:p14="http://schemas.microsoft.com/office/powerpoint/2010/main" val="2716725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2770"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7066" y="644055"/>
            <a:ext cx="11143556" cy="518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486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58158"/>
          </a:xfrm>
        </p:spPr>
        <p:txBody>
          <a:bodyPr/>
          <a:lstStyle/>
          <a:p>
            <a:pPr algn="ctr"/>
            <a:r>
              <a:rPr lang="cs-CZ" sz="4000" b="1" dirty="0"/>
              <a:t>Ekologická </a:t>
            </a:r>
            <a:r>
              <a:rPr lang="cs-CZ" sz="4000" dirty="0">
                <a:latin typeface="+mn-lt"/>
              </a:rPr>
              <a:t>valence</a:t>
            </a:r>
            <a:r>
              <a:rPr lang="cs-CZ" b="1" dirty="0"/>
              <a:t> </a:t>
            </a:r>
            <a:endParaRPr lang="cs-CZ" dirty="0"/>
          </a:p>
        </p:txBody>
      </p:sp>
      <p:sp>
        <p:nvSpPr>
          <p:cNvPr id="3" name="Zástupný symbol pro obsah 2"/>
          <p:cNvSpPr>
            <a:spLocks noGrp="1"/>
          </p:cNvSpPr>
          <p:nvPr>
            <p:ph idx="1"/>
          </p:nvPr>
        </p:nvSpPr>
        <p:spPr/>
        <p:txBody>
          <a:bodyPr/>
          <a:lstStyle/>
          <a:p>
            <a:r>
              <a:rPr lang="cs-CZ" dirty="0"/>
              <a:t>Vztah populace k jednotlivým ekologickým faktorům je popisován pojmem ekologická valence.</a:t>
            </a:r>
          </a:p>
          <a:p>
            <a:r>
              <a:rPr lang="cs-CZ" b="1" dirty="0"/>
              <a:t>Ekologická valence</a:t>
            </a:r>
            <a:r>
              <a:rPr lang="cs-CZ" dirty="0"/>
              <a:t> </a:t>
            </a:r>
            <a:r>
              <a:rPr lang="cs-CZ" b="1" dirty="0"/>
              <a:t>je vyjádření schopnosti organizmů snášet určitý faktor prostředí </a:t>
            </a:r>
            <a:r>
              <a:rPr lang="cs-CZ" dirty="0"/>
              <a:t>(např. teplotu, vlhkost,…). Znázorňuje se pomocí Gaussovy křivky. Šířka křivky odpovídá šíři valence, tedy rozsahu hodnot faktoru (na horizontální ose), které je daný druh schopen snášet (nejsou pro něj smrtící). Např. teplotní valence (</a:t>
            </a:r>
            <a:r>
              <a:rPr lang="cs-CZ" dirty="0" err="1"/>
              <a:t>termovalence</a:t>
            </a:r>
            <a:r>
              <a:rPr lang="cs-CZ" dirty="0"/>
              <a:t>) vyjadřuje, v jakém rozmezí teplot je schopen daný druh přežívat.</a:t>
            </a:r>
          </a:p>
          <a:p>
            <a:endParaRPr lang="cs-CZ" dirty="0"/>
          </a:p>
        </p:txBody>
      </p:sp>
    </p:spTree>
    <p:extLst>
      <p:ext uri="{BB962C8B-B14F-4D97-AF65-F5344CB8AC3E}">
        <p14:creationId xmlns:p14="http://schemas.microsoft.com/office/powerpoint/2010/main" val="32301285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0"/>
            <a:ext cx="10515600" cy="1082012"/>
          </a:xfrm>
        </p:spPr>
        <p:txBody>
          <a:bodyPr>
            <a:normAutofit/>
          </a:bodyPr>
          <a:lstStyle/>
          <a:p>
            <a:pPr algn="ctr"/>
            <a:r>
              <a:rPr lang="cs-CZ" sz="4000" b="1" dirty="0" smtClean="0"/>
              <a:t>Rozmezí ekologické přizpůsobivosti</a:t>
            </a:r>
            <a:endParaRPr lang="cs-CZ" sz="4000" b="1" dirty="0"/>
          </a:p>
        </p:txBody>
      </p:sp>
      <p:pic>
        <p:nvPicPr>
          <p:cNvPr id="40962" name="Picture 2" descr="obra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6892" y="1526650"/>
            <a:ext cx="9513418" cy="459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1917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smtClean="0">
                <a:solidFill>
                  <a:srgbClr val="FF0000"/>
                </a:solidFill>
              </a:rPr>
              <a:t>Široká valence </a:t>
            </a:r>
            <a:r>
              <a:rPr lang="cs-CZ" b="1" dirty="0" smtClean="0"/>
              <a:t>– </a:t>
            </a:r>
            <a:r>
              <a:rPr lang="cs-CZ" b="1" dirty="0" err="1" smtClean="0"/>
              <a:t>euryekní</a:t>
            </a:r>
            <a:r>
              <a:rPr lang="cs-CZ" b="1" dirty="0" smtClean="0"/>
              <a:t> (např. hlodavci, invazní rostliny, pěnice černohlavá, slunéčka ...).</a:t>
            </a:r>
            <a:endParaRPr lang="cs-CZ" b="1" dirty="0"/>
          </a:p>
        </p:txBody>
      </p:sp>
      <p:pic>
        <p:nvPicPr>
          <p:cNvPr id="33794" name="Picture 2" descr="https://eluc.ikap.cz/uploads/images/11422/content_3.sluneck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129" y="2065189"/>
            <a:ext cx="5756748" cy="384262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obra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367" y="2065188"/>
            <a:ext cx="5756748" cy="384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68840" y="6114553"/>
            <a:ext cx="3376181" cy="369332"/>
          </a:xfrm>
          <a:prstGeom prst="rect">
            <a:avLst/>
          </a:prstGeom>
          <a:noFill/>
        </p:spPr>
        <p:txBody>
          <a:bodyPr wrap="none" rtlCol="0">
            <a:spAutoFit/>
          </a:bodyPr>
          <a:lstStyle/>
          <a:p>
            <a:r>
              <a:rPr lang="cs-CZ" dirty="0" smtClean="0"/>
              <a:t>Slunéčko sedmitečné na lovu mšic</a:t>
            </a:r>
            <a:endParaRPr lang="cs-CZ" dirty="0"/>
          </a:p>
        </p:txBody>
      </p:sp>
      <p:sp>
        <p:nvSpPr>
          <p:cNvPr id="5" name="TextovéPole 4"/>
          <p:cNvSpPr txBox="1"/>
          <p:nvPr/>
        </p:nvSpPr>
        <p:spPr>
          <a:xfrm>
            <a:off x="7983111" y="6058893"/>
            <a:ext cx="2194560" cy="369332"/>
          </a:xfrm>
          <a:prstGeom prst="rect">
            <a:avLst/>
          </a:prstGeom>
          <a:noFill/>
        </p:spPr>
        <p:txBody>
          <a:bodyPr wrap="square" rtlCol="0">
            <a:spAutoFit/>
          </a:bodyPr>
          <a:lstStyle/>
          <a:p>
            <a:r>
              <a:rPr lang="cs-CZ" dirty="0" smtClean="0"/>
              <a:t>Pěnice černohlavá</a:t>
            </a:r>
            <a:endParaRPr lang="cs-CZ" dirty="0"/>
          </a:p>
        </p:txBody>
      </p:sp>
    </p:spTree>
    <p:extLst>
      <p:ext uri="{BB962C8B-B14F-4D97-AF65-F5344CB8AC3E}">
        <p14:creationId xmlns:p14="http://schemas.microsoft.com/office/powerpoint/2010/main" val="30798887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otkan obecn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130" y="2756798"/>
            <a:ext cx="6306546" cy="3547432"/>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a:spLocks noGrp="1"/>
          </p:cNvSpPr>
          <p:nvPr>
            <p:ph type="title"/>
          </p:nvPr>
        </p:nvSpPr>
        <p:spPr/>
        <p:txBody>
          <a:bodyPr>
            <a:normAutofit fontScale="90000"/>
          </a:bodyPr>
          <a:lstStyle/>
          <a:p>
            <a:pPr algn="ctr"/>
            <a:r>
              <a:rPr lang="cs-CZ" b="1" dirty="0" smtClean="0">
                <a:solidFill>
                  <a:srgbClr val="FF0000"/>
                </a:solidFill>
              </a:rPr>
              <a:t>Široká valence </a:t>
            </a:r>
            <a:r>
              <a:rPr lang="cs-CZ" b="1" dirty="0" smtClean="0"/>
              <a:t>– </a:t>
            </a:r>
            <a:r>
              <a:rPr lang="cs-CZ" b="1" dirty="0" err="1" smtClean="0"/>
              <a:t>euryekní</a:t>
            </a:r>
            <a:r>
              <a:rPr lang="cs-CZ" b="1" dirty="0" smtClean="0"/>
              <a:t> (např. hlodavci, invazní rostliny, pěnice černohlavá, slunéčka ...).</a:t>
            </a:r>
            <a:endParaRPr lang="cs-CZ" b="1" dirty="0"/>
          </a:p>
        </p:txBody>
      </p:sp>
      <p:pic>
        <p:nvPicPr>
          <p:cNvPr id="2050" name="Picture 2" descr="Jelec tloušť - Atlas ryb | Najdirevír.cz"/>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3851" y="1622066"/>
            <a:ext cx="5677262" cy="2878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030819" y="6090698"/>
            <a:ext cx="1714124" cy="400110"/>
          </a:xfrm>
          <a:prstGeom prst="rect">
            <a:avLst/>
          </a:prstGeom>
          <a:noFill/>
        </p:spPr>
        <p:txBody>
          <a:bodyPr wrap="none" rtlCol="0">
            <a:spAutoFit/>
          </a:bodyPr>
          <a:lstStyle/>
          <a:p>
            <a:r>
              <a:rPr lang="cs-CZ" sz="2000" dirty="0" smtClean="0"/>
              <a:t>Potkan obecný</a:t>
            </a:r>
            <a:endParaRPr lang="cs-CZ" sz="2000" dirty="0"/>
          </a:p>
        </p:txBody>
      </p:sp>
      <p:sp>
        <p:nvSpPr>
          <p:cNvPr id="6" name="TextovéPole 5"/>
          <p:cNvSpPr txBox="1"/>
          <p:nvPr/>
        </p:nvSpPr>
        <p:spPr>
          <a:xfrm>
            <a:off x="2297927" y="4405023"/>
            <a:ext cx="1350370" cy="400110"/>
          </a:xfrm>
          <a:prstGeom prst="rect">
            <a:avLst/>
          </a:prstGeom>
          <a:noFill/>
        </p:spPr>
        <p:txBody>
          <a:bodyPr wrap="none" rtlCol="0">
            <a:spAutoFit/>
          </a:bodyPr>
          <a:lstStyle/>
          <a:p>
            <a:r>
              <a:rPr lang="cs-CZ" sz="2000" dirty="0" smtClean="0"/>
              <a:t>Jelec tloušť</a:t>
            </a:r>
            <a:endParaRPr lang="cs-CZ" sz="2000" dirty="0"/>
          </a:p>
        </p:txBody>
      </p:sp>
    </p:spTree>
    <p:extLst>
      <p:ext uri="{BB962C8B-B14F-4D97-AF65-F5344CB8AC3E}">
        <p14:creationId xmlns:p14="http://schemas.microsoft.com/office/powerpoint/2010/main" val="18438212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5031" y="86831"/>
            <a:ext cx="11179534" cy="1325563"/>
          </a:xfrm>
        </p:spPr>
        <p:txBody>
          <a:bodyPr>
            <a:normAutofit/>
          </a:bodyPr>
          <a:lstStyle/>
          <a:p>
            <a:pPr algn="ctr"/>
            <a:r>
              <a:rPr lang="cs-CZ" sz="3600" b="1" dirty="0">
                <a:solidFill>
                  <a:srgbClr val="FF0000"/>
                </a:solidFill>
              </a:rPr>
              <a:t>Úzká valence </a:t>
            </a:r>
            <a:r>
              <a:rPr lang="cs-CZ" sz="3600" b="1" dirty="0"/>
              <a:t>– </a:t>
            </a:r>
            <a:r>
              <a:rPr lang="cs-CZ" sz="3600" b="1" dirty="0" err="1"/>
              <a:t>stenoekní</a:t>
            </a:r>
            <a:r>
              <a:rPr lang="cs-CZ" sz="3600" b="1" dirty="0"/>
              <a:t> (např. středoevropské orchideje, borovice blatka, ještěrka zelená, rákosník velký)</a:t>
            </a:r>
          </a:p>
        </p:txBody>
      </p:sp>
      <p:pic>
        <p:nvPicPr>
          <p:cNvPr id="34818" name="Picture 2" descr="https://eluc.ikap.cz/uploads/images/11424/content_5.blatk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7235" y="1392529"/>
            <a:ext cx="3661985" cy="4882647"/>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s://eluc.ikap.cz/uploads/images/13605/content_6._strevicni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577" y="1354018"/>
            <a:ext cx="3625272" cy="483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92412" y="6370984"/>
            <a:ext cx="1789043" cy="369332"/>
          </a:xfrm>
          <a:prstGeom prst="rect">
            <a:avLst/>
          </a:prstGeom>
          <a:noFill/>
        </p:spPr>
        <p:txBody>
          <a:bodyPr wrap="square" rtlCol="0">
            <a:spAutoFit/>
          </a:bodyPr>
          <a:lstStyle/>
          <a:p>
            <a:r>
              <a:rPr lang="cs-CZ" dirty="0" smtClean="0"/>
              <a:t>Borovice blatka </a:t>
            </a:r>
            <a:endParaRPr lang="cs-CZ" dirty="0"/>
          </a:p>
        </p:txBody>
      </p:sp>
      <p:sp>
        <p:nvSpPr>
          <p:cNvPr id="5" name="TextovéPole 4"/>
          <p:cNvSpPr txBox="1"/>
          <p:nvPr/>
        </p:nvSpPr>
        <p:spPr>
          <a:xfrm>
            <a:off x="8046719" y="6306985"/>
            <a:ext cx="2187907" cy="369332"/>
          </a:xfrm>
          <a:prstGeom prst="rect">
            <a:avLst/>
          </a:prstGeom>
          <a:noFill/>
        </p:spPr>
        <p:txBody>
          <a:bodyPr wrap="none" rtlCol="0">
            <a:spAutoFit/>
          </a:bodyPr>
          <a:lstStyle/>
          <a:p>
            <a:r>
              <a:rPr lang="cs-CZ" dirty="0" err="1" smtClean="0"/>
              <a:t>Střevičník</a:t>
            </a:r>
            <a:r>
              <a:rPr lang="cs-CZ" dirty="0" smtClean="0"/>
              <a:t> pantoflíček</a:t>
            </a:r>
            <a:endParaRPr lang="cs-CZ" dirty="0"/>
          </a:p>
        </p:txBody>
      </p:sp>
    </p:spTree>
    <p:extLst>
      <p:ext uri="{BB962C8B-B14F-4D97-AF65-F5344CB8AC3E}">
        <p14:creationId xmlns:p14="http://schemas.microsoft.com/office/powerpoint/2010/main" val="18989824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štěrka zelená | Zoo Br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6804" y="1610937"/>
            <a:ext cx="4503613" cy="4503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ákosník velký - e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787" y="1610936"/>
            <a:ext cx="6004817" cy="4503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1924" y="6217921"/>
            <a:ext cx="1601913" cy="369332"/>
          </a:xfrm>
          <a:prstGeom prst="rect">
            <a:avLst/>
          </a:prstGeom>
          <a:noFill/>
        </p:spPr>
        <p:txBody>
          <a:bodyPr wrap="none" rtlCol="0">
            <a:spAutoFit/>
          </a:bodyPr>
          <a:lstStyle/>
          <a:p>
            <a:r>
              <a:rPr lang="cs-CZ" dirty="0" smtClean="0"/>
              <a:t>Ještěrka zelená</a:t>
            </a:r>
            <a:endParaRPr lang="cs-CZ" dirty="0"/>
          </a:p>
        </p:txBody>
      </p:sp>
      <p:sp>
        <p:nvSpPr>
          <p:cNvPr id="5" name="TextovéPole 4"/>
          <p:cNvSpPr txBox="1"/>
          <p:nvPr/>
        </p:nvSpPr>
        <p:spPr>
          <a:xfrm>
            <a:off x="8165991" y="6241774"/>
            <a:ext cx="1538819" cy="369332"/>
          </a:xfrm>
          <a:prstGeom prst="rect">
            <a:avLst/>
          </a:prstGeom>
          <a:noFill/>
        </p:spPr>
        <p:txBody>
          <a:bodyPr wrap="none" rtlCol="0">
            <a:spAutoFit/>
          </a:bodyPr>
          <a:lstStyle/>
          <a:p>
            <a:r>
              <a:rPr lang="cs-CZ" dirty="0" smtClean="0"/>
              <a:t>Rákosník velký</a:t>
            </a:r>
            <a:endParaRPr lang="cs-CZ" dirty="0"/>
          </a:p>
        </p:txBody>
      </p:sp>
      <p:sp>
        <p:nvSpPr>
          <p:cNvPr id="8" name="Nadpis 1"/>
          <p:cNvSpPr>
            <a:spLocks noGrp="1"/>
          </p:cNvSpPr>
          <p:nvPr>
            <p:ph type="title"/>
          </p:nvPr>
        </p:nvSpPr>
        <p:spPr>
          <a:xfrm>
            <a:off x="349857" y="365125"/>
            <a:ext cx="11314706" cy="1325563"/>
          </a:xfrm>
        </p:spPr>
        <p:txBody>
          <a:bodyPr>
            <a:normAutofit/>
          </a:bodyPr>
          <a:lstStyle/>
          <a:p>
            <a:pPr algn="ctr"/>
            <a:r>
              <a:rPr lang="cs-CZ" sz="3600" b="1" dirty="0">
                <a:solidFill>
                  <a:srgbClr val="FF0000"/>
                </a:solidFill>
              </a:rPr>
              <a:t>Úzká valence </a:t>
            </a:r>
            <a:r>
              <a:rPr lang="cs-CZ" sz="3600" b="1" dirty="0"/>
              <a:t>– </a:t>
            </a:r>
            <a:r>
              <a:rPr lang="cs-CZ" sz="3600" b="1" dirty="0" err="1"/>
              <a:t>stenoekní</a:t>
            </a:r>
            <a:r>
              <a:rPr lang="cs-CZ" sz="3600" b="1" dirty="0"/>
              <a:t> (např. středoevropské orchideje, borovice blatka, ještěrka zelená, rákosník velký)</a:t>
            </a:r>
          </a:p>
        </p:txBody>
      </p:sp>
    </p:spTree>
    <p:extLst>
      <p:ext uri="{BB962C8B-B14F-4D97-AF65-F5344CB8AC3E}">
        <p14:creationId xmlns:p14="http://schemas.microsoft.com/office/powerpoint/2010/main" val="13829667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8"/>
            <a:ext cx="10515600" cy="713077"/>
          </a:xfrm>
        </p:spPr>
        <p:txBody>
          <a:bodyPr>
            <a:normAutofit/>
          </a:bodyPr>
          <a:lstStyle/>
          <a:p>
            <a:pPr algn="ctr"/>
            <a:r>
              <a:rPr lang="cs-CZ" sz="4000" b="1" dirty="0" err="1" smtClean="0"/>
              <a:t>Stenoekní</a:t>
            </a:r>
            <a:r>
              <a:rPr lang="cs-CZ" sz="4000" b="1" dirty="0" smtClean="0"/>
              <a:t> organismy</a:t>
            </a:r>
            <a:endParaRPr lang="cs-CZ" sz="4000" b="1" dirty="0"/>
          </a:p>
        </p:txBody>
      </p:sp>
      <p:sp>
        <p:nvSpPr>
          <p:cNvPr id="3" name="Zástupný symbol pro obsah 2"/>
          <p:cNvSpPr>
            <a:spLocks noGrp="1"/>
          </p:cNvSpPr>
          <p:nvPr>
            <p:ph idx="1"/>
          </p:nvPr>
        </p:nvSpPr>
        <p:spPr>
          <a:xfrm>
            <a:off x="262393" y="879420"/>
            <a:ext cx="11585050" cy="901672"/>
          </a:xfrm>
        </p:spPr>
        <p:txBody>
          <a:bodyPr>
            <a:noAutofit/>
          </a:bodyPr>
          <a:lstStyle/>
          <a:p>
            <a:pPr marL="0" indent="0">
              <a:buNone/>
            </a:pPr>
            <a:r>
              <a:rPr lang="cs-CZ" sz="2000" b="1" dirty="0" err="1"/>
              <a:t>Stenoekní</a:t>
            </a:r>
            <a:r>
              <a:rPr lang="cs-CZ" sz="2000" dirty="0"/>
              <a:t> organizmy </a:t>
            </a:r>
            <a:r>
              <a:rPr lang="cs-CZ" sz="2000" i="1" dirty="0"/>
              <a:t>– </a:t>
            </a:r>
            <a:r>
              <a:rPr lang="cs-CZ" sz="2000" dirty="0"/>
              <a:t>organizmy s úzkou tolerancí k prostředí, snášejí kolísání životně důležitých činitelů vnějšího prostředí jen ve velmi malém rozmezí.</a:t>
            </a:r>
            <a:r>
              <a:rPr lang="cs-CZ" sz="2000" i="1" dirty="0"/>
              <a:t> Takové druhy mohou sloužit i jako ekologické indikátory – bioindikátory /například výskyt perlorodky říční je dokladem čistoty vody, podobně lišejníky rodu provazovka indikují čisté ovzduší/.</a:t>
            </a:r>
            <a:endParaRPr lang="cs-CZ" sz="2000" dirty="0"/>
          </a:p>
        </p:txBody>
      </p:sp>
      <p:pic>
        <p:nvPicPr>
          <p:cNvPr id="35842" name="Picture 2" descr="obra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41" y="2107095"/>
            <a:ext cx="5741617" cy="3832529"/>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s://eluc.ikap.cz/uploads/images/13606/content_8.mlokskvr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07095"/>
            <a:ext cx="5873608" cy="3832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50219" y="6130457"/>
            <a:ext cx="1234056" cy="369332"/>
          </a:xfrm>
          <a:prstGeom prst="rect">
            <a:avLst/>
          </a:prstGeom>
          <a:noFill/>
        </p:spPr>
        <p:txBody>
          <a:bodyPr wrap="none" rtlCol="0">
            <a:spAutoFit/>
          </a:bodyPr>
          <a:lstStyle/>
          <a:p>
            <a:r>
              <a:rPr lang="cs-CZ" dirty="0" smtClean="0"/>
              <a:t>Provazovka</a:t>
            </a:r>
            <a:endParaRPr lang="cs-CZ" dirty="0"/>
          </a:p>
        </p:txBody>
      </p:sp>
      <p:sp>
        <p:nvSpPr>
          <p:cNvPr id="7" name="TextovéPole 6"/>
          <p:cNvSpPr txBox="1"/>
          <p:nvPr/>
        </p:nvSpPr>
        <p:spPr>
          <a:xfrm>
            <a:off x="8493316" y="6060221"/>
            <a:ext cx="1447832" cy="369332"/>
          </a:xfrm>
          <a:prstGeom prst="rect">
            <a:avLst/>
          </a:prstGeom>
          <a:noFill/>
        </p:spPr>
        <p:txBody>
          <a:bodyPr wrap="none" rtlCol="0">
            <a:spAutoFit/>
          </a:bodyPr>
          <a:lstStyle/>
          <a:p>
            <a:r>
              <a:rPr lang="cs-CZ" dirty="0" smtClean="0"/>
              <a:t>Mlok skvrnitý</a:t>
            </a:r>
            <a:endParaRPr lang="cs-CZ" dirty="0"/>
          </a:p>
        </p:txBody>
      </p:sp>
    </p:spTree>
    <p:extLst>
      <p:ext uri="{BB962C8B-B14F-4D97-AF65-F5344CB8AC3E}">
        <p14:creationId xmlns:p14="http://schemas.microsoft.com/office/powerpoint/2010/main" val="2759961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8391"/>
            <a:ext cx="10515600" cy="819619"/>
          </a:xfrm>
        </p:spPr>
        <p:txBody>
          <a:bodyPr>
            <a:normAutofit/>
          </a:bodyPr>
          <a:lstStyle/>
          <a:p>
            <a:pPr algn="ctr"/>
            <a:r>
              <a:rPr lang="cs-CZ" sz="4000" b="1" dirty="0" err="1" smtClean="0"/>
              <a:t>Euryekní</a:t>
            </a:r>
            <a:r>
              <a:rPr lang="cs-CZ" sz="4000" b="1" dirty="0" smtClean="0"/>
              <a:t> organismy</a:t>
            </a:r>
            <a:endParaRPr lang="cs-CZ" sz="4000" b="1" dirty="0"/>
          </a:p>
        </p:txBody>
      </p:sp>
      <p:sp>
        <p:nvSpPr>
          <p:cNvPr id="3" name="Zástupný symbol pro obsah 2"/>
          <p:cNvSpPr>
            <a:spLocks noGrp="1"/>
          </p:cNvSpPr>
          <p:nvPr>
            <p:ph idx="1"/>
          </p:nvPr>
        </p:nvSpPr>
        <p:spPr>
          <a:xfrm>
            <a:off x="238539" y="1054347"/>
            <a:ext cx="11600953" cy="1036845"/>
          </a:xfrm>
        </p:spPr>
        <p:txBody>
          <a:bodyPr>
            <a:normAutofit/>
          </a:bodyPr>
          <a:lstStyle/>
          <a:p>
            <a:pPr marL="0" indent="0">
              <a:buNone/>
            </a:pPr>
            <a:r>
              <a:rPr lang="cs-CZ" sz="2000" b="1" dirty="0" err="1"/>
              <a:t>Euryekní</a:t>
            </a:r>
            <a:r>
              <a:rPr lang="cs-CZ" sz="2000" dirty="0"/>
              <a:t> organizmy mají schopnost přizpůsobit se velmi odlišným podmínkám prostředí. Mají širokou toleranci k faktorům prostředí. Snášejí kolísání životně důležitých vnějších činitelů ve velkém rozmezí. </a:t>
            </a:r>
            <a:r>
              <a:rPr lang="cs-CZ" sz="2000" i="1" dirty="0"/>
              <a:t>Příkladem je krtek – žije na poli i v lese, v nížinách i na horách, na suchých i vlhčích místech, na různých typech půd.</a:t>
            </a:r>
            <a:endParaRPr lang="cs-CZ" sz="2000" dirty="0"/>
          </a:p>
        </p:txBody>
      </p:sp>
      <p:pic>
        <p:nvPicPr>
          <p:cNvPr id="36866" name="Picture 2" descr="https://eluc.ikap.cz/uploads/images/13607/content_9.krtek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39" y="2091191"/>
            <a:ext cx="5428092" cy="4071069"/>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eluc.ikap.cz/uploads/images/13608/content_10.krtekko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071" y="2091191"/>
            <a:ext cx="6121907" cy="407106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099143" y="6289485"/>
            <a:ext cx="1406988" cy="369332"/>
          </a:xfrm>
          <a:prstGeom prst="rect">
            <a:avLst/>
          </a:prstGeom>
          <a:noFill/>
        </p:spPr>
        <p:txBody>
          <a:bodyPr wrap="none" rtlCol="0">
            <a:spAutoFit/>
          </a:bodyPr>
          <a:lstStyle/>
          <a:p>
            <a:r>
              <a:rPr lang="cs-CZ" dirty="0" smtClean="0"/>
              <a:t>Krtek obecný</a:t>
            </a:r>
            <a:endParaRPr lang="cs-CZ" dirty="0"/>
          </a:p>
        </p:txBody>
      </p:sp>
      <p:sp>
        <p:nvSpPr>
          <p:cNvPr id="7" name="TextovéPole 6"/>
          <p:cNvSpPr txBox="1"/>
          <p:nvPr/>
        </p:nvSpPr>
        <p:spPr>
          <a:xfrm>
            <a:off x="8151410" y="6259002"/>
            <a:ext cx="2337563" cy="369332"/>
          </a:xfrm>
          <a:prstGeom prst="rect">
            <a:avLst/>
          </a:prstGeom>
          <a:noFill/>
        </p:spPr>
        <p:txBody>
          <a:bodyPr wrap="none" rtlCol="0">
            <a:spAutoFit/>
          </a:bodyPr>
          <a:lstStyle/>
          <a:p>
            <a:r>
              <a:rPr lang="cs-CZ" dirty="0" smtClean="0"/>
              <a:t>Přední končetina krtka </a:t>
            </a:r>
            <a:endParaRPr lang="cs-CZ" dirty="0"/>
          </a:p>
        </p:txBody>
      </p:sp>
    </p:spTree>
    <p:extLst>
      <p:ext uri="{BB962C8B-B14F-4D97-AF65-F5344CB8AC3E}">
        <p14:creationId xmlns:p14="http://schemas.microsoft.com/office/powerpoint/2010/main" val="3346519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5615"/>
            <a:ext cx="10515600" cy="1325563"/>
          </a:xfrm>
        </p:spPr>
        <p:txBody>
          <a:bodyPr>
            <a:normAutofit/>
          </a:bodyPr>
          <a:lstStyle/>
          <a:p>
            <a:pPr algn="ctr"/>
            <a:r>
              <a:rPr lang="cs-CZ" sz="4000" b="1" dirty="0" smtClean="0"/>
              <a:t>Ekosystém – podle zákona</a:t>
            </a:r>
            <a:endParaRPr lang="cs-CZ" sz="4000" dirty="0"/>
          </a:p>
        </p:txBody>
      </p:sp>
      <p:sp>
        <p:nvSpPr>
          <p:cNvPr id="3" name="Zástupný symbol pro obsah 2"/>
          <p:cNvSpPr>
            <a:spLocks noGrp="1"/>
          </p:cNvSpPr>
          <p:nvPr>
            <p:ph idx="1"/>
          </p:nvPr>
        </p:nvSpPr>
        <p:spPr>
          <a:xfrm>
            <a:off x="838200" y="1602991"/>
            <a:ext cx="10515600" cy="4351338"/>
          </a:xfrm>
        </p:spPr>
        <p:txBody>
          <a:bodyPr>
            <a:normAutofit fontScale="92500" lnSpcReduction="20000"/>
          </a:bodyPr>
          <a:lstStyle/>
          <a:p>
            <a:r>
              <a:rPr lang="cs-CZ" b="1" dirty="0"/>
              <a:t>Ekosystém</a:t>
            </a:r>
            <a:r>
              <a:rPr lang="cs-CZ" dirty="0"/>
              <a:t> je </a:t>
            </a:r>
            <a:r>
              <a:rPr lang="cs-CZ" dirty="0" smtClean="0"/>
              <a:t>tedy obecné </a:t>
            </a:r>
            <a:r>
              <a:rPr lang="cs-CZ" dirty="0"/>
              <a:t>označení pro ucelenou část přírody (biosféry), která ovšem </a:t>
            </a:r>
            <a:r>
              <a:rPr lang="cs-CZ" b="1" dirty="0"/>
              <a:t>není uzavřená a komunikuje s ostatními částmi přírody. </a:t>
            </a:r>
            <a:endParaRPr lang="cs-CZ" b="1" dirty="0" smtClean="0"/>
          </a:p>
          <a:p>
            <a:r>
              <a:rPr lang="cs-CZ" dirty="0" smtClean="0"/>
              <a:t>Příkladem </a:t>
            </a:r>
            <a:r>
              <a:rPr lang="cs-CZ" dirty="0"/>
              <a:t>je např. ekosystém </a:t>
            </a:r>
            <a:r>
              <a:rPr lang="cs-CZ" b="1" dirty="0"/>
              <a:t>listnatého lesa</a:t>
            </a:r>
            <a:r>
              <a:rPr lang="cs-CZ" dirty="0"/>
              <a:t> nebo </a:t>
            </a:r>
            <a:r>
              <a:rPr lang="cs-CZ" b="1" dirty="0"/>
              <a:t>vlhké nekosené louky</a:t>
            </a:r>
            <a:r>
              <a:rPr lang="cs-CZ" dirty="0"/>
              <a:t>. Vzhledem k tomu, že není zpravidla jednoznačně specifikováno, jakou prostorovou velikost by měl ekosystém mít, lze za ekosystém považovat v extrémním případě i </a:t>
            </a:r>
            <a:r>
              <a:rPr lang="cs-CZ" b="1" dirty="0"/>
              <a:t>celou</a:t>
            </a:r>
            <a:r>
              <a:rPr lang="cs-CZ" dirty="0"/>
              <a:t> biosféru a naopak, třeba i </a:t>
            </a:r>
            <a:r>
              <a:rPr lang="cs-CZ" b="1" dirty="0"/>
              <a:t>trávicí trakt přežvýkavce </a:t>
            </a:r>
            <a:r>
              <a:rPr lang="cs-CZ" dirty="0"/>
              <a:t>(s výskytem bakterií a nálevníků</a:t>
            </a:r>
            <a:r>
              <a:rPr lang="cs-CZ" dirty="0" smtClean="0"/>
              <a:t>).</a:t>
            </a:r>
          </a:p>
          <a:p>
            <a:pPr marL="0" indent="0">
              <a:buNone/>
            </a:pPr>
            <a:endParaRPr lang="cs-CZ" dirty="0"/>
          </a:p>
          <a:p>
            <a:r>
              <a:rPr lang="cs-CZ" dirty="0"/>
              <a:t>Český zákon o životním prostředí / § 3 zákona č. 17/1992 Sb., o životním prostředí/ definuje ekosystém jako </a:t>
            </a:r>
            <a:r>
              <a:rPr lang="cs-CZ" b="1" i="1" dirty="0"/>
              <a:t>„</a:t>
            </a:r>
            <a:r>
              <a:rPr lang="cs-CZ" b="1" dirty="0"/>
              <a:t>funkční soustavu živých a neživých složek životního prostředí, jež jsou navzájem spojeny výměnou látek, tokem energie a předáváním informací a které se vzájemně ovlivňují a vyvíjejí v určitém prostoru a čase.“</a:t>
            </a:r>
            <a:endParaRPr lang="cs-CZ" dirty="0"/>
          </a:p>
          <a:p>
            <a:endParaRPr lang="cs-CZ" dirty="0"/>
          </a:p>
        </p:txBody>
      </p:sp>
    </p:spTree>
    <p:extLst>
      <p:ext uri="{BB962C8B-B14F-4D97-AF65-F5344CB8AC3E}">
        <p14:creationId xmlns:p14="http://schemas.microsoft.com/office/powerpoint/2010/main" val="7485482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249" y="118636"/>
            <a:ext cx="10515600" cy="835522"/>
          </a:xfrm>
        </p:spPr>
        <p:txBody>
          <a:bodyPr>
            <a:normAutofit/>
          </a:bodyPr>
          <a:lstStyle/>
          <a:p>
            <a:pPr algn="ctr"/>
            <a:r>
              <a:rPr lang="cs-CZ" sz="4000" b="1" dirty="0"/>
              <a:t>Organizmy podle šíře teplotní ekologické valence</a:t>
            </a:r>
          </a:p>
        </p:txBody>
      </p:sp>
      <p:sp>
        <p:nvSpPr>
          <p:cNvPr id="3" name="Zástupný symbol pro obsah 2"/>
          <p:cNvSpPr>
            <a:spLocks noGrp="1"/>
          </p:cNvSpPr>
          <p:nvPr>
            <p:ph idx="1"/>
          </p:nvPr>
        </p:nvSpPr>
        <p:spPr>
          <a:xfrm>
            <a:off x="230590" y="935077"/>
            <a:ext cx="11799736" cy="1283335"/>
          </a:xfrm>
        </p:spPr>
        <p:txBody>
          <a:bodyPr>
            <a:normAutofit/>
          </a:bodyPr>
          <a:lstStyle/>
          <a:p>
            <a:pPr marL="0" indent="0">
              <a:buNone/>
            </a:pPr>
            <a:r>
              <a:rPr lang="cs-CZ" sz="2000" b="1" dirty="0"/>
              <a:t>Stenotermní organizmy</a:t>
            </a:r>
            <a:r>
              <a:rPr lang="cs-CZ" sz="2000" dirty="0"/>
              <a:t> snesou jen malé kolísání teplot</a:t>
            </a:r>
            <a:r>
              <a:rPr lang="cs-CZ" sz="2000" i="1" dirty="0"/>
              <a:t> (teplomilní, chladnomilní živočichové a rostliny)</a:t>
            </a:r>
            <a:r>
              <a:rPr lang="cs-CZ" sz="2000" dirty="0"/>
              <a:t> – jsou to organizmy snášející pouze úzký rozsah teplot – vyšší teploty prostředí (v tropických oblastech – tropické rostliny) nebo naopak pouze nízké teploty prostředí (v prostředích blízkých zemským pólům – řasy na ledovcích, lední medvědi…).</a:t>
            </a:r>
          </a:p>
        </p:txBody>
      </p:sp>
      <p:pic>
        <p:nvPicPr>
          <p:cNvPr id="37890" name="Picture 2" descr="https://eluc.ikap.cz/uploads/images/13609/content_11.ledmed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13" y="2218412"/>
            <a:ext cx="5502303" cy="432618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41410" y="6122504"/>
            <a:ext cx="1476045" cy="369332"/>
          </a:xfrm>
          <a:prstGeom prst="rect">
            <a:avLst/>
          </a:prstGeom>
          <a:noFill/>
        </p:spPr>
        <p:txBody>
          <a:bodyPr wrap="none" rtlCol="0">
            <a:spAutoFit/>
          </a:bodyPr>
          <a:lstStyle/>
          <a:p>
            <a:r>
              <a:rPr lang="cs-CZ" dirty="0" smtClean="0"/>
              <a:t>Medvěd lední</a:t>
            </a:r>
            <a:endParaRPr lang="cs-CZ" dirty="0"/>
          </a:p>
        </p:txBody>
      </p:sp>
      <p:pic>
        <p:nvPicPr>
          <p:cNvPr id="3074" name="Picture 2" descr="Kapesní král pouště: Zdánlivě křehký fenek berberský | 100+1 zahraniční  zajímav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8994" y="2218412"/>
            <a:ext cx="5448160" cy="36321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8630" y="5955527"/>
            <a:ext cx="1725793" cy="369332"/>
          </a:xfrm>
          <a:prstGeom prst="rect">
            <a:avLst/>
          </a:prstGeom>
          <a:noFill/>
        </p:spPr>
        <p:txBody>
          <a:bodyPr wrap="none" rtlCol="0">
            <a:spAutoFit/>
          </a:bodyPr>
          <a:lstStyle/>
          <a:p>
            <a:r>
              <a:rPr lang="cs-CZ" dirty="0" smtClean="0"/>
              <a:t>Fenek berberský</a:t>
            </a:r>
            <a:endParaRPr lang="cs-CZ" dirty="0"/>
          </a:p>
        </p:txBody>
      </p:sp>
    </p:spTree>
    <p:extLst>
      <p:ext uri="{BB962C8B-B14F-4D97-AF65-F5344CB8AC3E}">
        <p14:creationId xmlns:p14="http://schemas.microsoft.com/office/powerpoint/2010/main" val="11996866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8636"/>
            <a:ext cx="10515600" cy="954792"/>
          </a:xfrm>
        </p:spPr>
        <p:txBody>
          <a:bodyPr>
            <a:normAutofit/>
          </a:bodyPr>
          <a:lstStyle/>
          <a:p>
            <a:pPr algn="ctr"/>
            <a:r>
              <a:rPr lang="cs-CZ" sz="4000" b="1" dirty="0" smtClean="0"/>
              <a:t>Eurytermní organismy</a:t>
            </a:r>
            <a:endParaRPr lang="cs-CZ" sz="4000" b="1" dirty="0"/>
          </a:p>
        </p:txBody>
      </p:sp>
      <p:sp>
        <p:nvSpPr>
          <p:cNvPr id="3" name="Zástupný symbol pro obsah 2"/>
          <p:cNvSpPr>
            <a:spLocks noGrp="1"/>
          </p:cNvSpPr>
          <p:nvPr>
            <p:ph idx="1"/>
          </p:nvPr>
        </p:nvSpPr>
        <p:spPr>
          <a:xfrm>
            <a:off x="286247" y="1105230"/>
            <a:ext cx="11616856" cy="683812"/>
          </a:xfrm>
        </p:spPr>
        <p:txBody>
          <a:bodyPr>
            <a:normAutofit/>
          </a:bodyPr>
          <a:lstStyle/>
          <a:p>
            <a:pPr marL="0" indent="0">
              <a:buNone/>
            </a:pPr>
            <a:r>
              <a:rPr lang="cs-CZ" sz="2000" b="1" dirty="0" err="1"/>
              <a:t>Eurythermní</a:t>
            </a:r>
            <a:r>
              <a:rPr lang="cs-CZ" sz="2000" dirty="0"/>
              <a:t> organizmy snášejí široký rozsah teplot – mají velkou toleranci na změnu teplot, vyskytují se v prostředí se střídáním horka a chladna, příkladem jsou smetánka, kopřiva.</a:t>
            </a:r>
          </a:p>
        </p:txBody>
      </p:sp>
      <p:pic>
        <p:nvPicPr>
          <p:cNvPr id="38914" name="Picture 2" descr="https://eluc.ikap.cz/uploads/images/13610/content_13.smetan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4" y="2071312"/>
            <a:ext cx="5818030" cy="3876263"/>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s://eluc.ikap.cz/uploads/images/13611/content_14.kopri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752" y="2071313"/>
            <a:ext cx="5818029" cy="387626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138900" y="6066845"/>
            <a:ext cx="1915204" cy="369332"/>
          </a:xfrm>
          <a:prstGeom prst="rect">
            <a:avLst/>
          </a:prstGeom>
          <a:noFill/>
        </p:spPr>
        <p:txBody>
          <a:bodyPr wrap="none" rtlCol="0">
            <a:spAutoFit/>
          </a:bodyPr>
          <a:lstStyle/>
          <a:p>
            <a:r>
              <a:rPr lang="cs-CZ" dirty="0" smtClean="0"/>
              <a:t>Smetánka lékařská</a:t>
            </a:r>
            <a:endParaRPr lang="cs-CZ" dirty="0"/>
          </a:p>
        </p:txBody>
      </p:sp>
      <p:sp>
        <p:nvSpPr>
          <p:cNvPr id="7" name="TextovéPole 6"/>
          <p:cNvSpPr txBox="1"/>
          <p:nvPr/>
        </p:nvSpPr>
        <p:spPr>
          <a:xfrm>
            <a:off x="8302484" y="6036366"/>
            <a:ext cx="1947906" cy="369332"/>
          </a:xfrm>
          <a:prstGeom prst="rect">
            <a:avLst/>
          </a:prstGeom>
          <a:noFill/>
        </p:spPr>
        <p:txBody>
          <a:bodyPr wrap="none" rtlCol="0">
            <a:spAutoFit/>
          </a:bodyPr>
          <a:lstStyle/>
          <a:p>
            <a:r>
              <a:rPr lang="cs-CZ" dirty="0" smtClean="0"/>
              <a:t>Kopřiva dvoudomá</a:t>
            </a:r>
            <a:endParaRPr lang="cs-CZ" dirty="0"/>
          </a:p>
        </p:txBody>
      </p:sp>
    </p:spTree>
    <p:extLst>
      <p:ext uri="{BB962C8B-B14F-4D97-AF65-F5344CB8AC3E}">
        <p14:creationId xmlns:p14="http://schemas.microsoft.com/office/powerpoint/2010/main" val="42721993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7469" y="134538"/>
            <a:ext cx="10515600" cy="1431869"/>
          </a:xfrm>
        </p:spPr>
        <p:txBody>
          <a:bodyPr>
            <a:normAutofit/>
          </a:bodyPr>
          <a:lstStyle/>
          <a:p>
            <a:pPr algn="ctr"/>
            <a:r>
              <a:rPr lang="cs-CZ" sz="4000" b="1" dirty="0" smtClean="0"/>
              <a:t>Optimální podmínky prostředí</a:t>
            </a:r>
            <a:endParaRPr lang="cs-CZ" sz="4000" b="1" dirty="0"/>
          </a:p>
        </p:txBody>
      </p:sp>
      <p:sp>
        <p:nvSpPr>
          <p:cNvPr id="3" name="Zástupný symbol pro obsah 2"/>
          <p:cNvSpPr>
            <a:spLocks noGrp="1"/>
          </p:cNvSpPr>
          <p:nvPr>
            <p:ph idx="1"/>
          </p:nvPr>
        </p:nvSpPr>
        <p:spPr>
          <a:xfrm>
            <a:off x="631467" y="1825624"/>
            <a:ext cx="10515600" cy="4638785"/>
          </a:xfrm>
        </p:spPr>
        <p:txBody>
          <a:bodyPr>
            <a:normAutofit fontScale="85000" lnSpcReduction="20000"/>
          </a:bodyPr>
          <a:lstStyle/>
          <a:p>
            <a:r>
              <a:rPr lang="cs-CZ" b="1" dirty="0"/>
              <a:t>Pro organizmy z hlediska ekologické valence jsou optimální podmínky prostředí, které respektují nároky určitého organizmu. Organizmy většinou žijí v optimu</a:t>
            </a:r>
            <a:r>
              <a:rPr lang="cs-CZ" dirty="0"/>
              <a:t> (tedy v podmínkách, které nejlépe zaručují jejich přežití a rozmnožování. Naopak některé organizmy jsou přizpůsobeny životu v extrémních podmínkách (ekologické minimum nebo maximum). Příkladem mohou být bakterie, hlubokomořské ryby. O přežití zde rozhodují extrémy.</a:t>
            </a:r>
          </a:p>
          <a:p>
            <a:r>
              <a:rPr lang="cs-CZ" dirty="0"/>
              <a:t>Ekologické faktory, které působí v rozsahu mezních hodnot, jsou pro přežití jedinců zvláště kritické a nazýváme je </a:t>
            </a:r>
            <a:r>
              <a:rPr lang="cs-CZ" b="1" dirty="0"/>
              <a:t>mezní</a:t>
            </a:r>
            <a:r>
              <a:rPr lang="cs-CZ" dirty="0"/>
              <a:t> neboli </a:t>
            </a:r>
            <a:r>
              <a:rPr lang="cs-CZ" b="1" dirty="0"/>
              <a:t>limitující faktory</a:t>
            </a:r>
            <a:r>
              <a:rPr lang="cs-CZ" dirty="0"/>
              <a:t>. Ty vtiskují konečný ráz různým, zvláště extrémním prostředím, protože mají rozhodující význam pro výběr druhů, hlavně málo pohyblivých nebo stálých, které jsou na daný typ prostředí velmi těsně vázány. </a:t>
            </a:r>
            <a:endParaRPr lang="cs-CZ" dirty="0" smtClean="0"/>
          </a:p>
          <a:p>
            <a:r>
              <a:rPr lang="cs-CZ" dirty="0"/>
              <a:t>J</a:t>
            </a:r>
            <a:r>
              <a:rPr lang="cs-CZ" dirty="0" smtClean="0"/>
              <a:t>estliže </a:t>
            </a:r>
            <a:r>
              <a:rPr lang="cs-CZ" dirty="0"/>
              <a:t>na organizmus </a:t>
            </a:r>
            <a:r>
              <a:rPr lang="cs-CZ" b="1" dirty="0"/>
              <a:t>působí komplexně celý soubor faktorů</a:t>
            </a:r>
            <a:r>
              <a:rPr lang="cs-CZ" dirty="0"/>
              <a:t>, pak platí, že pro přežití a zdárný vývoj jedince </a:t>
            </a:r>
            <a:r>
              <a:rPr lang="cs-CZ" b="1" dirty="0"/>
              <a:t>musí být hodnoty naprosto všech v rozmezí ekologické valence pro příslušný druh</a:t>
            </a:r>
            <a:r>
              <a:rPr lang="cs-CZ" dirty="0"/>
              <a:t>. To znamená, že </a:t>
            </a:r>
            <a:r>
              <a:rPr lang="cs-CZ" b="1" dirty="0"/>
              <a:t>úspěšnost organizmu v daném prostředí je limitována tím faktorem, jehož hodnota je mu nejméně příznivá.</a:t>
            </a:r>
          </a:p>
          <a:p>
            <a:endParaRPr lang="cs-CZ" dirty="0"/>
          </a:p>
        </p:txBody>
      </p:sp>
    </p:spTree>
    <p:extLst>
      <p:ext uri="{BB962C8B-B14F-4D97-AF65-F5344CB8AC3E}">
        <p14:creationId xmlns:p14="http://schemas.microsoft.com/office/powerpoint/2010/main" val="42934610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10451"/>
          </a:xfrm>
        </p:spPr>
        <p:txBody>
          <a:bodyPr>
            <a:normAutofit/>
          </a:bodyPr>
          <a:lstStyle/>
          <a:p>
            <a:pPr algn="ctr"/>
            <a:r>
              <a:rPr lang="cs-CZ" sz="4000" b="1" dirty="0" err="1" smtClean="0"/>
              <a:t>Liebigův</a:t>
            </a:r>
            <a:r>
              <a:rPr lang="cs-CZ" sz="4000" b="1" dirty="0" smtClean="0"/>
              <a:t> zákon minima – limitující faktory</a:t>
            </a:r>
            <a:endParaRPr lang="cs-CZ" sz="4000" b="1" dirty="0"/>
          </a:p>
        </p:txBody>
      </p:sp>
      <p:sp>
        <p:nvSpPr>
          <p:cNvPr id="3" name="Zástupný symbol pro obsah 2"/>
          <p:cNvSpPr>
            <a:spLocks noGrp="1"/>
          </p:cNvSpPr>
          <p:nvPr>
            <p:ph idx="1"/>
          </p:nvPr>
        </p:nvSpPr>
        <p:spPr>
          <a:xfrm>
            <a:off x="413468" y="1825625"/>
            <a:ext cx="6702949" cy="4351338"/>
          </a:xfrm>
        </p:spPr>
        <p:txBody>
          <a:bodyPr>
            <a:normAutofit fontScale="85000" lnSpcReduction="20000"/>
          </a:bodyPr>
          <a:lstStyle/>
          <a:p>
            <a:r>
              <a:rPr lang="cs-CZ" b="1" dirty="0" err="1"/>
              <a:t>Liebigův</a:t>
            </a:r>
            <a:r>
              <a:rPr lang="cs-CZ" b="1" dirty="0"/>
              <a:t> zákon minima</a:t>
            </a:r>
            <a:r>
              <a:rPr lang="cs-CZ" dirty="0"/>
              <a:t> – žádný faktor prostředí nepůsobí samostatně, překročí-li hranici jeden z faktorů, může to vést k zániku organizmu i při zachování optimální nebo maximální intenzity všech ostatních faktorů.</a:t>
            </a:r>
          </a:p>
          <a:p>
            <a:r>
              <a:rPr lang="cs-CZ" b="1" dirty="0"/>
              <a:t>Limitující faktory</a:t>
            </a:r>
            <a:r>
              <a:rPr lang="cs-CZ" dirty="0"/>
              <a:t> – faktory, které jsou pro přežívání živočichů nejdůležitější. </a:t>
            </a:r>
            <a:r>
              <a:rPr lang="cs-CZ" b="1" dirty="0"/>
              <a:t>V polárních oblastech je to teplota, v pouštích vlhkost vzduchu a voda, v rybnících obsah kyslíku</a:t>
            </a:r>
            <a:r>
              <a:rPr lang="cs-CZ" dirty="0"/>
              <a:t>. Oblast působní faktorů mezi horní a dolní letální hranicí představuje </a:t>
            </a:r>
            <a:r>
              <a:rPr lang="cs-CZ" b="1" dirty="0"/>
              <a:t>ekologickou valenci</a:t>
            </a:r>
            <a:r>
              <a:rPr lang="cs-CZ" dirty="0"/>
              <a:t>. Druhy s úzkou ekologickou valencí jsou obvykle vázány na jediný typ životního prostředí a druhy s širokou ekologickou valencí jsou schopni osídlovat různé typy prostředí.</a:t>
            </a:r>
          </a:p>
          <a:p>
            <a:endParaRPr lang="cs-CZ" dirty="0"/>
          </a:p>
        </p:txBody>
      </p:sp>
      <p:sp>
        <p:nvSpPr>
          <p:cNvPr id="4" name="Obdélník 3"/>
          <p:cNvSpPr/>
          <p:nvPr/>
        </p:nvSpPr>
        <p:spPr>
          <a:xfrm>
            <a:off x="7354955" y="5214228"/>
            <a:ext cx="4118776" cy="1077218"/>
          </a:xfrm>
          <a:prstGeom prst="rect">
            <a:avLst/>
          </a:prstGeom>
        </p:spPr>
        <p:txBody>
          <a:bodyPr wrap="square">
            <a:spAutoFit/>
          </a:bodyPr>
          <a:lstStyle/>
          <a:p>
            <a:pPr algn="ctr"/>
            <a:r>
              <a:rPr lang="cs-CZ" sz="1600" b="1" dirty="0" err="1">
                <a:solidFill>
                  <a:srgbClr val="202122"/>
                </a:solidFill>
                <a:latin typeface="Arial" panose="020B0604020202020204" pitchFamily="34" charset="0"/>
              </a:rPr>
              <a:t>Justus</a:t>
            </a:r>
            <a:r>
              <a:rPr lang="cs-CZ" sz="1600" b="1" dirty="0">
                <a:solidFill>
                  <a:srgbClr val="202122"/>
                </a:solidFill>
                <a:latin typeface="Arial" panose="020B0604020202020204" pitchFamily="34" charset="0"/>
              </a:rPr>
              <a:t> svobodný pán von </a:t>
            </a:r>
            <a:r>
              <a:rPr lang="cs-CZ" sz="1600" b="1" dirty="0" err="1">
                <a:solidFill>
                  <a:srgbClr val="202122"/>
                </a:solidFill>
                <a:latin typeface="Arial" panose="020B0604020202020204" pitchFamily="34" charset="0"/>
              </a:rPr>
              <a:t>Liebig</a:t>
            </a:r>
            <a:r>
              <a:rPr lang="cs-CZ" sz="1600" dirty="0">
                <a:solidFill>
                  <a:srgbClr val="202122"/>
                </a:solidFill>
                <a:latin typeface="Arial" panose="020B0604020202020204" pitchFamily="34" charset="0"/>
              </a:rPr>
              <a:t> </a:t>
            </a:r>
            <a:endParaRPr lang="cs-CZ" sz="1600" dirty="0" smtClean="0">
              <a:solidFill>
                <a:srgbClr val="202122"/>
              </a:solidFill>
              <a:latin typeface="Arial" panose="020B0604020202020204" pitchFamily="34" charset="0"/>
            </a:endParaRPr>
          </a:p>
          <a:p>
            <a:pPr algn="ctr"/>
            <a:r>
              <a:rPr lang="cs-CZ" sz="1600" dirty="0" smtClean="0">
                <a:solidFill>
                  <a:srgbClr val="202122"/>
                </a:solidFill>
                <a:latin typeface="Arial" panose="020B0604020202020204" pitchFamily="34" charset="0"/>
              </a:rPr>
              <a:t>(</a:t>
            </a:r>
            <a:r>
              <a:rPr lang="cs-CZ" sz="1600" dirty="0" smtClean="0">
                <a:latin typeface="Arial" panose="020B0604020202020204" pitchFamily="34" charset="0"/>
              </a:rPr>
              <a:t>1803</a:t>
            </a:r>
            <a:r>
              <a:rPr lang="cs-CZ" sz="1600" dirty="0">
                <a:solidFill>
                  <a:srgbClr val="202122"/>
                </a:solidFill>
                <a:latin typeface="Arial" panose="020B0604020202020204" pitchFamily="34" charset="0"/>
              </a:rPr>
              <a:t> </a:t>
            </a:r>
            <a:r>
              <a:rPr lang="cs-CZ" sz="1600" dirty="0">
                <a:latin typeface="Arial" panose="020B0604020202020204" pitchFamily="34" charset="0"/>
              </a:rPr>
              <a:t>-</a:t>
            </a:r>
            <a:r>
              <a:rPr lang="cs-CZ" sz="1600" dirty="0">
                <a:solidFill>
                  <a:srgbClr val="202122"/>
                </a:solidFill>
                <a:latin typeface="Arial" panose="020B0604020202020204" pitchFamily="34" charset="0"/>
              </a:rPr>
              <a:t> </a:t>
            </a:r>
            <a:r>
              <a:rPr lang="cs-CZ" sz="1600" dirty="0" smtClean="0">
                <a:latin typeface="Arial" panose="020B0604020202020204" pitchFamily="34" charset="0"/>
              </a:rPr>
              <a:t>1873</a:t>
            </a:r>
            <a:r>
              <a:rPr lang="cs-CZ" sz="1600" dirty="0" smtClean="0">
                <a:solidFill>
                  <a:srgbClr val="202122"/>
                </a:solidFill>
                <a:latin typeface="Arial" panose="020B0604020202020204" pitchFamily="34" charset="0"/>
              </a:rPr>
              <a:t>) </a:t>
            </a:r>
            <a:r>
              <a:rPr lang="cs-CZ" sz="1600" dirty="0">
                <a:solidFill>
                  <a:srgbClr val="202122"/>
                </a:solidFill>
                <a:latin typeface="Arial" panose="020B0604020202020204" pitchFamily="34" charset="0"/>
              </a:rPr>
              <a:t>byl </a:t>
            </a:r>
            <a:r>
              <a:rPr lang="cs-CZ" sz="1600" dirty="0">
                <a:latin typeface="Arial" panose="020B0604020202020204" pitchFamily="34" charset="0"/>
              </a:rPr>
              <a:t>německý</a:t>
            </a:r>
            <a:r>
              <a:rPr lang="cs-CZ" sz="1600" dirty="0">
                <a:solidFill>
                  <a:srgbClr val="202122"/>
                </a:solidFill>
                <a:latin typeface="Arial" panose="020B0604020202020204" pitchFamily="34" charset="0"/>
              </a:rPr>
              <a:t> chemik, který </a:t>
            </a:r>
            <a:endParaRPr lang="cs-CZ" sz="1600" dirty="0" smtClean="0">
              <a:solidFill>
                <a:srgbClr val="202122"/>
              </a:solidFill>
              <a:latin typeface="Arial" panose="020B0604020202020204" pitchFamily="34" charset="0"/>
            </a:endParaRPr>
          </a:p>
          <a:p>
            <a:pPr algn="ctr"/>
            <a:r>
              <a:rPr lang="cs-CZ" sz="1600" dirty="0" smtClean="0">
                <a:solidFill>
                  <a:srgbClr val="202122"/>
                </a:solidFill>
                <a:latin typeface="Arial" panose="020B0604020202020204" pitchFamily="34" charset="0"/>
              </a:rPr>
              <a:t>se </a:t>
            </a:r>
            <a:r>
              <a:rPr lang="cs-CZ" sz="1600" dirty="0">
                <a:solidFill>
                  <a:srgbClr val="202122"/>
                </a:solidFill>
                <a:latin typeface="Arial" panose="020B0604020202020204" pitchFamily="34" charset="0"/>
              </a:rPr>
              <a:t>zasloužil o rozvoj chemie – zvláště v oblasti </a:t>
            </a:r>
            <a:r>
              <a:rPr lang="cs-CZ" sz="1600" dirty="0">
                <a:latin typeface="Arial" panose="020B0604020202020204" pitchFamily="34" charset="0"/>
              </a:rPr>
              <a:t>agrochemie</a:t>
            </a:r>
            <a:r>
              <a:rPr lang="cs-CZ" sz="1600" dirty="0">
                <a:solidFill>
                  <a:srgbClr val="202122"/>
                </a:solidFill>
                <a:latin typeface="Arial" panose="020B0604020202020204" pitchFamily="34" charset="0"/>
              </a:rPr>
              <a:t> a </a:t>
            </a:r>
            <a:r>
              <a:rPr lang="cs-CZ" sz="1600" dirty="0">
                <a:latin typeface="Arial" panose="020B0604020202020204" pitchFamily="34" charset="0"/>
              </a:rPr>
              <a:t>organické chemie</a:t>
            </a:r>
            <a:endParaRPr lang="cs-CZ" sz="1600" dirty="0"/>
          </a:p>
        </p:txBody>
      </p:sp>
      <p:pic>
        <p:nvPicPr>
          <p:cNvPr id="5" name="Picture 2" descr="Justus von Liebi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644" y="1375576"/>
            <a:ext cx="2989693" cy="38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467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a:t>Přizpůsobení prostředí a přirozený </a:t>
            </a:r>
            <a:r>
              <a:rPr lang="cs-CZ" sz="4000" b="1" dirty="0" smtClean="0"/>
              <a:t>výběr</a:t>
            </a:r>
            <a:endParaRPr lang="cs-CZ" sz="4000" dirty="0"/>
          </a:p>
        </p:txBody>
      </p:sp>
      <p:sp>
        <p:nvSpPr>
          <p:cNvPr id="3" name="Zástupný symbol pro obsah 2"/>
          <p:cNvSpPr>
            <a:spLocks noGrp="1"/>
          </p:cNvSpPr>
          <p:nvPr>
            <p:ph idx="1"/>
          </p:nvPr>
        </p:nvSpPr>
        <p:spPr/>
        <p:txBody>
          <a:bodyPr>
            <a:normAutofit fontScale="70000" lnSpcReduction="20000"/>
          </a:bodyPr>
          <a:lstStyle/>
          <a:p>
            <a:r>
              <a:rPr lang="cs-CZ" dirty="0"/>
              <a:t>Každý organizmus má určité vlastnosti, které mu umožňují v určitém prostředí přežít. Tyto specifické vlastnosti označujeme jako </a:t>
            </a:r>
            <a:r>
              <a:rPr lang="cs-CZ" b="1" dirty="0"/>
              <a:t>adaptace,</a:t>
            </a:r>
            <a:r>
              <a:rPr lang="cs-CZ" dirty="0"/>
              <a:t> které vznikly postupným přizpůsobováním organizmů prostředí v průběhu evoluce. Známým evolučním mechanismem je proces </a:t>
            </a:r>
            <a:r>
              <a:rPr lang="cs-CZ" b="1" dirty="0"/>
              <a:t>přirozeného výběru.</a:t>
            </a:r>
            <a:endParaRPr lang="cs-CZ" dirty="0"/>
          </a:p>
          <a:p>
            <a:r>
              <a:rPr lang="cs-CZ" dirty="0"/>
              <a:t>Přirozený výběr je proces přežívání a reprodukce organizmů nejlépe přizpůsobených svému životnímu prostředí. Je důsledkem principu „boje o život", tj. aktivity organizmů, zaměřené na uchování života a zabezpečení existence potomstva. Základní dva typy přirozeného výběru jsou přírodní výběr a pohlavní výběr.                                                                                                                   </a:t>
            </a:r>
          </a:p>
          <a:p>
            <a:r>
              <a:rPr lang="cs-CZ" dirty="0"/>
              <a:t>Výběr /selekce/ může mít mnoho podob a může působit v jakýchkoliv stadiích vývoje organizmu. Všechny fáze života organizmu jsou vystaveny vlivům prostředí. </a:t>
            </a:r>
            <a:r>
              <a:rPr lang="cs-CZ" b="1" dirty="0"/>
              <a:t>Mezi formy přirozeného výběru </a:t>
            </a:r>
            <a:r>
              <a:rPr lang="cs-CZ" dirty="0"/>
              <a:t>patří:</a:t>
            </a:r>
          </a:p>
          <a:p>
            <a:r>
              <a:rPr lang="cs-CZ" b="1" dirty="0"/>
              <a:t>Tvrdá selekce</a:t>
            </a:r>
            <a:r>
              <a:rPr lang="cs-CZ" dirty="0"/>
              <a:t> – eliminace /vyloučení/ slabých jedinců prostředím, vyhynutí těch, kteří nebyli schopni adaptace, následkem je vymizení celých populací; je však dočasný.</a:t>
            </a:r>
          </a:p>
          <a:p>
            <a:r>
              <a:rPr lang="cs-CZ" b="1" dirty="0" smtClean="0"/>
              <a:t>Měkká </a:t>
            </a:r>
            <a:r>
              <a:rPr lang="cs-CZ" b="1" dirty="0"/>
              <a:t>selekce</a:t>
            </a:r>
            <a:r>
              <a:rPr lang="cs-CZ" dirty="0"/>
              <a:t> – respektuje individuální rozdíly mezi jedinci určitého druhu, eliminuje např. určité procento nejmenších a nejlehčích samců, např. nejpomalejších jedinců kopytníků ze stáda šelmami. Probíhá neustále.</a:t>
            </a:r>
          </a:p>
        </p:txBody>
      </p:sp>
    </p:spTree>
    <p:extLst>
      <p:ext uri="{BB962C8B-B14F-4D97-AF65-F5344CB8AC3E}">
        <p14:creationId xmlns:p14="http://schemas.microsoft.com/office/powerpoint/2010/main" val="29013336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249" y="468488"/>
            <a:ext cx="10515600" cy="891181"/>
          </a:xfrm>
        </p:spPr>
        <p:txBody>
          <a:bodyPr>
            <a:normAutofit fontScale="90000"/>
          </a:bodyPr>
          <a:lstStyle/>
          <a:p>
            <a:pPr algn="ctr"/>
            <a:r>
              <a:rPr lang="cs-CZ" sz="4000" b="1" dirty="0" smtClean="0"/>
              <a:t/>
            </a:r>
            <a:br>
              <a:rPr lang="cs-CZ" sz="4000" b="1" dirty="0" smtClean="0"/>
            </a:br>
            <a:r>
              <a:rPr lang="cs-CZ" b="1" dirty="0" smtClean="0"/>
              <a:t>Potravinový řetězec </a:t>
            </a:r>
            <a:r>
              <a:rPr lang="cs-CZ" sz="3500" b="1" i="1" dirty="0" smtClean="0"/>
              <a:t>versus</a:t>
            </a:r>
            <a:r>
              <a:rPr lang="cs-CZ" sz="4000" b="1" dirty="0" smtClean="0"/>
              <a:t> </a:t>
            </a:r>
            <a:r>
              <a:rPr lang="cs-CZ" b="1" dirty="0" smtClean="0"/>
              <a:t>potravinová síť</a:t>
            </a:r>
            <a:r>
              <a:rPr lang="cs-CZ" b="1" dirty="0"/>
              <a:t/>
            </a:r>
            <a:br>
              <a:rPr lang="cs-CZ" b="1" dirty="0"/>
            </a:br>
            <a:endParaRPr lang="cs-CZ" dirty="0"/>
          </a:p>
        </p:txBody>
      </p:sp>
      <p:sp>
        <p:nvSpPr>
          <p:cNvPr id="4" name="Zástupný symbol pro obsah 3"/>
          <p:cNvSpPr>
            <a:spLocks noGrp="1"/>
          </p:cNvSpPr>
          <p:nvPr>
            <p:ph idx="1"/>
          </p:nvPr>
        </p:nvSpPr>
        <p:spPr>
          <a:xfrm>
            <a:off x="4389120" y="1785870"/>
            <a:ext cx="7180025" cy="4351338"/>
          </a:xfrm>
        </p:spPr>
        <p:txBody>
          <a:bodyPr>
            <a:normAutofit fontScale="92500" lnSpcReduction="20000"/>
          </a:bodyPr>
          <a:lstStyle/>
          <a:p>
            <a:r>
              <a:rPr lang="cs-CZ" b="1" dirty="0"/>
              <a:t>Koloběh energie začíná sluneční energií</a:t>
            </a:r>
            <a:r>
              <a:rPr lang="cs-CZ" dirty="0"/>
              <a:t>. </a:t>
            </a:r>
            <a:r>
              <a:rPr lang="cs-CZ" b="1" dirty="0"/>
              <a:t>Řetězec přenosu </a:t>
            </a:r>
            <a:r>
              <a:rPr lang="cs-CZ" dirty="0"/>
              <a:t>energie z jedné úrovně na nejvyšší úroveň je známý jako </a:t>
            </a:r>
            <a:r>
              <a:rPr lang="cs-CZ" b="1" dirty="0"/>
              <a:t>potravní řetězec</a:t>
            </a:r>
            <a:r>
              <a:rPr lang="cs-CZ" dirty="0" smtClean="0"/>
              <a:t>. </a:t>
            </a:r>
          </a:p>
          <a:p>
            <a:endParaRPr lang="cs-CZ" dirty="0"/>
          </a:p>
          <a:p>
            <a:r>
              <a:rPr lang="cs-CZ" dirty="0" smtClean="0"/>
              <a:t>Rostliny </a:t>
            </a:r>
            <a:r>
              <a:rPr lang="cs-CZ" b="1" dirty="0"/>
              <a:t>absorbují sluneční energii a syntetizují </a:t>
            </a:r>
            <a:r>
              <a:rPr lang="cs-CZ" b="1" dirty="0" smtClean="0"/>
              <a:t>organickou látky</a:t>
            </a:r>
            <a:r>
              <a:rPr lang="cs-CZ" dirty="0" smtClean="0"/>
              <a:t>, které jsou </a:t>
            </a:r>
            <a:r>
              <a:rPr lang="cs-CZ" b="1" dirty="0" smtClean="0"/>
              <a:t>potravou pro </a:t>
            </a:r>
            <a:r>
              <a:rPr lang="cs-CZ" b="1" dirty="0" err="1" smtClean="0"/>
              <a:t>konzumemty</a:t>
            </a:r>
            <a:r>
              <a:rPr lang="cs-CZ" dirty="0" smtClean="0"/>
              <a:t>. </a:t>
            </a:r>
            <a:r>
              <a:rPr lang="cs-CZ" b="1" dirty="0" smtClean="0"/>
              <a:t>Býložravci se živí rostlinami </a:t>
            </a:r>
            <a:r>
              <a:rPr lang="cs-CZ" b="1" dirty="0"/>
              <a:t>jako zdrojem energie. Podobně se jimi živí masožravci a všežravci pro energii</a:t>
            </a:r>
            <a:r>
              <a:rPr lang="cs-CZ" b="1" dirty="0" smtClean="0"/>
              <a:t>.</a:t>
            </a:r>
          </a:p>
          <a:p>
            <a:endParaRPr lang="cs-CZ" dirty="0"/>
          </a:p>
          <a:p>
            <a:r>
              <a:rPr lang="cs-CZ" b="1" dirty="0" smtClean="0"/>
              <a:t>Propojený </a:t>
            </a:r>
            <a:r>
              <a:rPr lang="cs-CZ" b="1" dirty="0"/>
              <a:t>potravní řetězec je známý </a:t>
            </a:r>
            <a:r>
              <a:rPr lang="cs-CZ" b="1" dirty="0" smtClean="0"/>
              <a:t>jako potravní </a:t>
            </a:r>
            <a:r>
              <a:rPr lang="cs-CZ" b="1" dirty="0"/>
              <a:t>síť. V přírodě jsou místo potravního řetězce běžné potravní sítě.</a:t>
            </a:r>
          </a:p>
        </p:txBody>
      </p:sp>
      <p:pic>
        <p:nvPicPr>
          <p:cNvPr id="5" name="Picture 6" descr="Potravní řetězec | Vtipné foto a srandovní obrázky | KOMIK.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9" y="1693627"/>
            <a:ext cx="3917767" cy="436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714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0178" name="Picture 2" descr="Difference between Food Chain and Food Web | Ecosystem | Ecology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861" y="262794"/>
            <a:ext cx="11257621" cy="633241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0583186" y="5470497"/>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006037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3168" y="116632"/>
            <a:ext cx="8867328" cy="1143000"/>
          </a:xfrm>
        </p:spPr>
        <p:txBody>
          <a:bodyPr>
            <a:noAutofit/>
          </a:bodyPr>
          <a:lstStyle/>
          <a:p>
            <a:r>
              <a:rPr lang="cs-CZ" sz="3600" b="1" dirty="0"/>
              <a:t>Základní komponenty potravinového řetězce</a:t>
            </a:r>
          </a:p>
        </p:txBody>
      </p:sp>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99289" y="1317298"/>
            <a:ext cx="9156503" cy="529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806062"/>
      </p:ext>
    </p:extLst>
  </p:cSld>
  <p:clrMapOvr>
    <a:masterClrMapping/>
  </p:clrMapOvr>
  <p:transition spd="slow">
    <p:cov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0441"/>
            <a:ext cx="10515600" cy="790401"/>
          </a:xfrm>
        </p:spPr>
        <p:txBody>
          <a:bodyPr>
            <a:normAutofit/>
          </a:bodyPr>
          <a:lstStyle/>
          <a:p>
            <a:pPr algn="ctr"/>
            <a:r>
              <a:rPr lang="cs-CZ" sz="4000" dirty="0" smtClean="0">
                <a:latin typeface="+mn-lt"/>
              </a:rPr>
              <a:t>Potravinová síť – Food Web</a:t>
            </a:r>
            <a:endParaRPr lang="cs-CZ" sz="4000" dirty="0">
              <a:latin typeface="+mn-lt"/>
            </a:endParaRPr>
          </a:p>
        </p:txBody>
      </p:sp>
      <p:pic>
        <p:nvPicPr>
          <p:cNvPr id="12290" name="Picture 2" descr="Spodní úroveň obrázku ukazuje primární producenty, mezi které patří rozsivky, zelené řasy, modrozelené řasy, bičíky a vířníci. Další úroveň zahrnuje primární spotřebitele, kteří jedí primární producenty. Patří mezi ně kalanoidy, vodní blechy, cyklopoidy, vířníci a obojživelníci. Krevety také jedí primární producenty. Primární spotřebitelé jsou zase konzumováni sekundárními spotřebiteli, kterými jsou obvykle malé ryby. Malé ryby jsou konzumovány většími rybami, terciárními spotřebiteli. Okoun žlutý, sekundární konzument, požírá malé ryby v rámci své vlastní trofické úrovně. Všechny ryby jsou pojídány mihulí mořskou. Potravní síť je tedy složitá s propletenými vrstvam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570" y="940842"/>
            <a:ext cx="11028859" cy="497631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3474" y="6050410"/>
            <a:ext cx="11585051" cy="1200329"/>
          </a:xfrm>
          <a:prstGeom prst="rect">
            <a:avLst/>
          </a:prstGeom>
        </p:spPr>
        <p:txBody>
          <a:bodyPr wrap="square">
            <a:spAutoFit/>
          </a:bodyPr>
          <a:lstStyle/>
          <a:p>
            <a:pPr fontAlgn="base"/>
            <a:r>
              <a:rPr lang="cs-CZ" dirty="0" smtClean="0">
                <a:solidFill>
                  <a:srgbClr val="21242C"/>
                </a:solidFill>
                <a:latin typeface="Lato"/>
              </a:rPr>
              <a:t>výše </a:t>
            </a:r>
            <a:r>
              <a:rPr lang="cs-CZ" dirty="0">
                <a:solidFill>
                  <a:srgbClr val="21242C"/>
                </a:solidFill>
                <a:latin typeface="Lato"/>
              </a:rPr>
              <a:t>uvedený diagram ukazuje příklad potravní sítě z jezera Ontario. </a:t>
            </a:r>
            <a:r>
              <a:rPr lang="cs-CZ" b="1" dirty="0" smtClean="0">
                <a:solidFill>
                  <a:srgbClr val="00B050"/>
                </a:solidFill>
                <a:latin typeface="Lato"/>
              </a:rPr>
              <a:t>Primární producenti </a:t>
            </a:r>
            <a:r>
              <a:rPr lang="cs-CZ" b="1" dirty="0">
                <a:solidFill>
                  <a:srgbClr val="00B050"/>
                </a:solidFill>
                <a:latin typeface="Lato"/>
              </a:rPr>
              <a:t>jsou označeni zeleně</a:t>
            </a:r>
            <a:r>
              <a:rPr lang="cs-CZ" dirty="0">
                <a:solidFill>
                  <a:srgbClr val="21242C"/>
                </a:solidFill>
                <a:latin typeface="Lato"/>
              </a:rPr>
              <a:t>, </a:t>
            </a:r>
            <a:r>
              <a:rPr lang="cs-CZ" b="1" dirty="0">
                <a:solidFill>
                  <a:srgbClr val="FFC000"/>
                </a:solidFill>
                <a:latin typeface="Lato"/>
              </a:rPr>
              <a:t>primární </a:t>
            </a:r>
            <a:r>
              <a:rPr lang="cs-CZ" b="1" dirty="0" smtClean="0">
                <a:solidFill>
                  <a:srgbClr val="FFC000"/>
                </a:solidFill>
                <a:latin typeface="Lato"/>
              </a:rPr>
              <a:t>konzumenti </a:t>
            </a:r>
            <a:r>
              <a:rPr lang="cs-CZ" b="1" dirty="0">
                <a:solidFill>
                  <a:srgbClr val="FFC000"/>
                </a:solidFill>
                <a:latin typeface="Lato"/>
              </a:rPr>
              <a:t>oranžově</a:t>
            </a:r>
            <a:r>
              <a:rPr lang="cs-CZ" dirty="0">
                <a:solidFill>
                  <a:srgbClr val="21242C"/>
                </a:solidFill>
                <a:latin typeface="Lato"/>
              </a:rPr>
              <a:t>, </a:t>
            </a:r>
            <a:r>
              <a:rPr lang="cs-CZ" b="1" dirty="0">
                <a:solidFill>
                  <a:srgbClr val="00B0F0"/>
                </a:solidFill>
                <a:latin typeface="Lato"/>
              </a:rPr>
              <a:t>sekundární </a:t>
            </a:r>
            <a:r>
              <a:rPr lang="cs-CZ" b="1" dirty="0" smtClean="0">
                <a:solidFill>
                  <a:srgbClr val="00B0F0"/>
                </a:solidFill>
                <a:latin typeface="Lato"/>
              </a:rPr>
              <a:t>konzumenti </a:t>
            </a:r>
            <a:r>
              <a:rPr lang="cs-CZ" b="1" dirty="0">
                <a:solidFill>
                  <a:srgbClr val="00B0F0"/>
                </a:solidFill>
                <a:latin typeface="Lato"/>
              </a:rPr>
              <a:t>modře </a:t>
            </a:r>
            <a:r>
              <a:rPr lang="cs-CZ" dirty="0">
                <a:solidFill>
                  <a:srgbClr val="21242C"/>
                </a:solidFill>
                <a:latin typeface="Lato"/>
              </a:rPr>
              <a:t>a </a:t>
            </a:r>
            <a:r>
              <a:rPr lang="cs-CZ" b="1" dirty="0">
                <a:solidFill>
                  <a:srgbClr val="7030A0"/>
                </a:solidFill>
                <a:latin typeface="Lato"/>
              </a:rPr>
              <a:t>terciární </a:t>
            </a:r>
            <a:r>
              <a:rPr lang="cs-CZ" b="1" dirty="0" smtClean="0">
                <a:solidFill>
                  <a:srgbClr val="7030A0"/>
                </a:solidFill>
                <a:latin typeface="Lato"/>
              </a:rPr>
              <a:t>konzumenti </a:t>
            </a:r>
            <a:r>
              <a:rPr lang="cs-CZ" b="1" dirty="0">
                <a:solidFill>
                  <a:srgbClr val="7030A0"/>
                </a:solidFill>
                <a:latin typeface="Lato"/>
              </a:rPr>
              <a:t>fialově.</a:t>
            </a:r>
          </a:p>
          <a:p>
            <a:r>
              <a:rPr lang="cs-CZ" dirty="0">
                <a:solidFill>
                  <a:srgbClr val="21242C"/>
                </a:solidFill>
                <a:latin typeface="inherit"/>
              </a:rPr>
              <a:t/>
            </a:r>
            <a:br>
              <a:rPr lang="cs-CZ" dirty="0">
                <a:solidFill>
                  <a:srgbClr val="21242C"/>
                </a:solidFill>
                <a:latin typeface="inherit"/>
              </a:rPr>
            </a:br>
            <a:endParaRPr lang="cs-CZ" dirty="0"/>
          </a:p>
        </p:txBody>
      </p:sp>
    </p:spTree>
    <p:extLst>
      <p:ext uri="{BB962C8B-B14F-4D97-AF65-F5344CB8AC3E}">
        <p14:creationId xmlns:p14="http://schemas.microsoft.com/office/powerpoint/2010/main" val="3696803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fference between food chain and food web - Technology Upda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4724" y="1383526"/>
            <a:ext cx="7198313" cy="5398735"/>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a:spLocks noGrp="1"/>
          </p:cNvSpPr>
          <p:nvPr>
            <p:ph type="title"/>
          </p:nvPr>
        </p:nvSpPr>
        <p:spPr>
          <a:xfrm>
            <a:off x="838200" y="150441"/>
            <a:ext cx="10515600" cy="1153574"/>
          </a:xfrm>
        </p:spPr>
        <p:txBody>
          <a:bodyPr>
            <a:normAutofit fontScale="90000"/>
          </a:bodyPr>
          <a:lstStyle/>
          <a:p>
            <a:pPr algn="ctr"/>
            <a:r>
              <a:rPr lang="cs-CZ" b="1" dirty="0" smtClean="0"/>
              <a:t/>
            </a:r>
            <a:br>
              <a:rPr lang="cs-CZ" b="1" dirty="0" smtClean="0"/>
            </a:br>
            <a:r>
              <a:rPr lang="cs-CZ" sz="3900" b="1" dirty="0" smtClean="0"/>
              <a:t>Rozdíl </a:t>
            </a:r>
            <a:r>
              <a:rPr lang="cs-CZ" sz="3900" b="1" dirty="0"/>
              <a:t>mezi potravinovým řetězcem </a:t>
            </a:r>
            <a:r>
              <a:rPr lang="cs-CZ" sz="3900" b="1" dirty="0" smtClean="0"/>
              <a:t/>
            </a:r>
            <a:br>
              <a:rPr lang="cs-CZ" sz="3900" b="1" dirty="0" smtClean="0"/>
            </a:br>
            <a:r>
              <a:rPr lang="cs-CZ" sz="3900" b="1" dirty="0" smtClean="0"/>
              <a:t>a </a:t>
            </a:r>
            <a:r>
              <a:rPr lang="cs-CZ" sz="3900" b="1" dirty="0"/>
              <a:t>potravinovou sítí</a:t>
            </a:r>
            <a:br>
              <a:rPr lang="cs-CZ" sz="3900" b="1" dirty="0"/>
            </a:br>
            <a:endParaRPr lang="cs-CZ" sz="3900" dirty="0"/>
          </a:p>
        </p:txBody>
      </p:sp>
      <p:pic>
        <p:nvPicPr>
          <p:cNvPr id="20482" name="Picture 2" descr="https://upload.wikimedia.org/wikipedia/commons/thumb/9/9f/Food_chain.png/170px-Food_ch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653" y="2067104"/>
            <a:ext cx="1572437" cy="4476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26653" y="1470992"/>
            <a:ext cx="1703736" cy="523220"/>
          </a:xfrm>
          <a:prstGeom prst="rect">
            <a:avLst/>
          </a:prstGeom>
          <a:noFill/>
          <a:ln w="12700">
            <a:solidFill>
              <a:schemeClr val="tx1"/>
            </a:solidFill>
          </a:ln>
        </p:spPr>
        <p:txBody>
          <a:bodyPr wrap="none" rtlCol="0">
            <a:spAutoFit/>
          </a:bodyPr>
          <a:lstStyle/>
          <a:p>
            <a:r>
              <a:rPr lang="cs-CZ" sz="2800" b="1" dirty="0" err="1" smtClean="0"/>
              <a:t>Akvatický</a:t>
            </a:r>
            <a:r>
              <a:rPr lang="cs-CZ" sz="2800" b="1" dirty="0" smtClean="0"/>
              <a:t> </a:t>
            </a:r>
            <a:endParaRPr lang="cs-CZ" sz="2800" b="1" dirty="0"/>
          </a:p>
        </p:txBody>
      </p:sp>
      <p:sp>
        <p:nvSpPr>
          <p:cNvPr id="7" name="TextovéPole 6"/>
          <p:cNvSpPr txBox="1"/>
          <p:nvPr/>
        </p:nvSpPr>
        <p:spPr>
          <a:xfrm>
            <a:off x="6076126" y="1400760"/>
            <a:ext cx="1844736" cy="523220"/>
          </a:xfrm>
          <a:prstGeom prst="rect">
            <a:avLst/>
          </a:prstGeom>
          <a:solidFill>
            <a:schemeClr val="bg1"/>
          </a:solidFill>
          <a:ln w="19050">
            <a:solidFill>
              <a:schemeClr val="tx1"/>
            </a:solidFill>
          </a:ln>
        </p:spPr>
        <p:txBody>
          <a:bodyPr wrap="none" rtlCol="0">
            <a:spAutoFit/>
          </a:bodyPr>
          <a:lstStyle/>
          <a:p>
            <a:r>
              <a:rPr lang="cs-CZ" sz="2800" b="1" dirty="0" smtClean="0"/>
              <a:t>Terestrický</a:t>
            </a:r>
            <a:r>
              <a:rPr lang="cs-CZ" dirty="0" smtClean="0"/>
              <a:t> </a:t>
            </a:r>
            <a:endParaRPr lang="cs-CZ" dirty="0"/>
          </a:p>
        </p:txBody>
      </p:sp>
    </p:spTree>
    <p:extLst>
      <p:ext uri="{BB962C8B-B14F-4D97-AF65-F5344CB8AC3E}">
        <p14:creationId xmlns:p14="http://schemas.microsoft.com/office/powerpoint/2010/main" val="652711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08871" y="343026"/>
            <a:ext cx="8229600" cy="648072"/>
          </a:xfrm>
        </p:spPr>
        <p:txBody>
          <a:bodyPr>
            <a:normAutofit/>
          </a:bodyPr>
          <a:lstStyle/>
          <a:p>
            <a:pPr algn="ctr"/>
            <a:r>
              <a:rPr lang="cs-CZ" sz="3600" b="1" dirty="0"/>
              <a:t>Základní komponenty </a:t>
            </a:r>
            <a:r>
              <a:rPr lang="cs-CZ" sz="3600" b="1" dirty="0" smtClean="0"/>
              <a:t>ekosystému  </a:t>
            </a:r>
            <a:endParaRPr lang="cs-CZ" sz="3600" b="1"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40849" y="1210965"/>
            <a:ext cx="8622714" cy="535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66263"/>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pl-PL" sz="4000" b="1" dirty="0"/>
              <a:t>Co je to potravinový řetězec?</a:t>
            </a:r>
            <a:r>
              <a:rPr lang="pl-PL" b="1" dirty="0"/>
              <a:t/>
            </a:r>
            <a:br>
              <a:rPr lang="pl-PL" b="1" dirty="0"/>
            </a:br>
            <a:endParaRPr lang="cs-CZ" dirty="0"/>
          </a:p>
        </p:txBody>
      </p:sp>
      <p:sp>
        <p:nvSpPr>
          <p:cNvPr id="3" name="Zástupný symbol pro obsah 2"/>
          <p:cNvSpPr>
            <a:spLocks noGrp="1"/>
          </p:cNvSpPr>
          <p:nvPr>
            <p:ph idx="1"/>
          </p:nvPr>
        </p:nvSpPr>
        <p:spPr/>
        <p:txBody>
          <a:bodyPr>
            <a:normAutofit fontScale="70000" lnSpcReduction="20000"/>
          </a:bodyPr>
          <a:lstStyle/>
          <a:p>
            <a:pPr fontAlgn="base"/>
            <a:r>
              <a:rPr lang="cs-CZ" b="1" dirty="0"/>
              <a:t>Potravinový řetězec</a:t>
            </a:r>
            <a:r>
              <a:rPr lang="cs-CZ" dirty="0"/>
              <a:t> </a:t>
            </a:r>
            <a:r>
              <a:rPr lang="cs-CZ" b="1" dirty="0"/>
              <a:t>je lineární sekvence organismů v </a:t>
            </a:r>
            <a:r>
              <a:rPr lang="cs-CZ" b="1" dirty="0" smtClean="0"/>
              <a:t>ekosystému</a:t>
            </a:r>
            <a:r>
              <a:rPr lang="cs-CZ" dirty="0" smtClean="0"/>
              <a:t>, </a:t>
            </a:r>
            <a:r>
              <a:rPr lang="cs-CZ" dirty="0"/>
              <a:t>z nichž každý závisí na organismu, který mu předchází, pokud jde o potravu a energii. </a:t>
            </a:r>
            <a:r>
              <a:rPr lang="cs-CZ" dirty="0" smtClean="0"/>
              <a:t>PŘ představuje </a:t>
            </a:r>
            <a:r>
              <a:rPr lang="cs-CZ" dirty="0"/>
              <a:t>přenos energie a živin z jednoho organismu do druhého, počínaje primárním producentem (jako jsou rostliny nebo řasy), </a:t>
            </a:r>
            <a:r>
              <a:rPr lang="cs-CZ" dirty="0" smtClean="0"/>
              <a:t>které přeměňují </a:t>
            </a:r>
            <a:r>
              <a:rPr lang="cs-CZ" dirty="0"/>
              <a:t>sluneční světlo na </a:t>
            </a:r>
            <a:r>
              <a:rPr lang="cs-CZ" dirty="0" smtClean="0"/>
              <a:t>vázanou energii </a:t>
            </a:r>
            <a:r>
              <a:rPr lang="cs-CZ" dirty="0"/>
              <a:t>prostřednictvím </a:t>
            </a:r>
            <a:r>
              <a:rPr lang="cs-CZ" b="1" dirty="0" smtClean="0"/>
              <a:t>fotosyntézy</a:t>
            </a:r>
            <a:r>
              <a:rPr lang="cs-CZ" b="1" dirty="0"/>
              <a:t>.</a:t>
            </a:r>
          </a:p>
          <a:p>
            <a:pPr marL="0" indent="0" fontAlgn="base">
              <a:buNone/>
            </a:pPr>
            <a:endParaRPr lang="cs-CZ" dirty="0" smtClean="0"/>
          </a:p>
          <a:p>
            <a:pPr fontAlgn="base"/>
            <a:r>
              <a:rPr lang="cs-CZ" dirty="0" smtClean="0"/>
              <a:t>Konzumenti, </a:t>
            </a:r>
            <a:r>
              <a:rPr lang="cs-CZ" dirty="0"/>
              <a:t>jako jsou býložravci, pak </a:t>
            </a:r>
            <a:r>
              <a:rPr lang="cs-CZ" b="1" dirty="0" smtClean="0"/>
              <a:t>požírají primární producenty</a:t>
            </a:r>
            <a:r>
              <a:rPr lang="cs-CZ" dirty="0"/>
              <a:t>, </a:t>
            </a:r>
            <a:r>
              <a:rPr lang="cs-CZ" dirty="0" smtClean="0"/>
              <a:t>které následují </a:t>
            </a:r>
            <a:r>
              <a:rPr lang="cs-CZ" dirty="0"/>
              <a:t>sekundární </a:t>
            </a:r>
            <a:r>
              <a:rPr lang="cs-CZ" dirty="0" smtClean="0"/>
              <a:t>konzumenti - predátoři </a:t>
            </a:r>
            <a:r>
              <a:rPr lang="cs-CZ" dirty="0"/>
              <a:t>kteří </a:t>
            </a:r>
            <a:r>
              <a:rPr lang="cs-CZ" dirty="0" smtClean="0"/>
              <a:t>se živí býložravci, </a:t>
            </a:r>
            <a:r>
              <a:rPr lang="cs-CZ" dirty="0"/>
              <a:t>a tak dále, čímž </a:t>
            </a:r>
            <a:r>
              <a:rPr lang="cs-CZ" b="1" dirty="0" smtClean="0"/>
              <a:t>tvoří </a:t>
            </a:r>
            <a:r>
              <a:rPr lang="cs-CZ" b="1" dirty="0"/>
              <a:t>řetězec vztahů predátor-kořist</a:t>
            </a:r>
            <a:r>
              <a:rPr lang="cs-CZ" dirty="0" smtClean="0"/>
              <a:t>.</a:t>
            </a:r>
          </a:p>
          <a:p>
            <a:pPr marL="0" indent="0" fontAlgn="base">
              <a:buNone/>
            </a:pPr>
            <a:endParaRPr lang="cs-CZ" dirty="0"/>
          </a:p>
          <a:p>
            <a:pPr fontAlgn="base"/>
            <a:r>
              <a:rPr lang="cs-CZ" dirty="0"/>
              <a:t>Každá úroveň v potravním řetězci se nazývá </a:t>
            </a:r>
            <a:r>
              <a:rPr lang="cs-CZ" b="1" dirty="0"/>
              <a:t>trofická úroveň,</a:t>
            </a:r>
            <a:r>
              <a:rPr lang="cs-CZ" dirty="0"/>
              <a:t> přičemž </a:t>
            </a:r>
            <a:r>
              <a:rPr lang="cs-CZ" b="1" dirty="0"/>
              <a:t>energie klesá, jak se pohybuje v řetězci v důsledku ztráty energie při každém přenosu</a:t>
            </a:r>
            <a:r>
              <a:rPr lang="cs-CZ" dirty="0"/>
              <a:t>. </a:t>
            </a:r>
            <a:endParaRPr lang="cs-CZ" dirty="0" smtClean="0"/>
          </a:p>
          <a:p>
            <a:pPr marL="0" indent="0" fontAlgn="base">
              <a:buNone/>
            </a:pPr>
            <a:endParaRPr lang="cs-CZ" dirty="0" smtClean="0"/>
          </a:p>
          <a:p>
            <a:pPr fontAlgn="base"/>
            <a:r>
              <a:rPr lang="cs-CZ" dirty="0" smtClean="0"/>
              <a:t>Nakonec rozkladači </a:t>
            </a:r>
            <a:r>
              <a:rPr lang="cs-CZ" b="1" dirty="0"/>
              <a:t>rozloží zbytky mrtvých organismů, vrátí živiny do půdy nebo vody </a:t>
            </a:r>
            <a:r>
              <a:rPr lang="cs-CZ" dirty="0"/>
              <a:t>a dokončí cyklus.</a:t>
            </a:r>
          </a:p>
          <a:p>
            <a:endParaRPr lang="cs-CZ" dirty="0"/>
          </a:p>
        </p:txBody>
      </p:sp>
    </p:spTree>
    <p:extLst>
      <p:ext uri="{BB962C8B-B14F-4D97-AF65-F5344CB8AC3E}">
        <p14:creationId xmlns:p14="http://schemas.microsoft.com/office/powerpoint/2010/main" val="31132692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27571"/>
          </a:xfrm>
        </p:spPr>
        <p:txBody>
          <a:bodyPr>
            <a:normAutofit fontScale="90000"/>
          </a:bodyPr>
          <a:lstStyle/>
          <a:p>
            <a:pPr algn="ctr"/>
            <a:r>
              <a:rPr lang="cs-CZ" sz="4000" dirty="0" smtClean="0">
                <a:latin typeface="+mn-lt"/>
              </a:rPr>
              <a:t/>
            </a:r>
            <a:br>
              <a:rPr lang="cs-CZ" sz="4000" dirty="0" smtClean="0">
                <a:latin typeface="+mn-lt"/>
              </a:rPr>
            </a:br>
            <a:r>
              <a:rPr lang="cs-CZ" dirty="0" smtClean="0">
                <a:latin typeface="+mn-lt"/>
              </a:rPr>
              <a:t>Co </a:t>
            </a:r>
            <a:r>
              <a:rPr lang="cs-CZ" dirty="0">
                <a:latin typeface="+mn-lt"/>
              </a:rPr>
              <a:t>je Food </a:t>
            </a:r>
            <a:r>
              <a:rPr lang="cs-CZ" dirty="0" smtClean="0">
                <a:latin typeface="+mn-lt"/>
              </a:rPr>
              <a:t>Web – potravinová síť ?</a:t>
            </a:r>
            <a:r>
              <a:rPr lang="cs-CZ" dirty="0">
                <a:latin typeface="+mn-lt"/>
              </a:rPr>
              <a:t/>
            </a:r>
            <a:br>
              <a:rPr lang="cs-CZ" dirty="0">
                <a:latin typeface="+mn-lt"/>
              </a:rPr>
            </a:br>
            <a:endParaRPr lang="cs-CZ" dirty="0">
              <a:latin typeface="+mn-lt"/>
            </a:endParaRPr>
          </a:p>
        </p:txBody>
      </p:sp>
      <p:sp>
        <p:nvSpPr>
          <p:cNvPr id="3" name="Zástupný symbol pro obsah 2"/>
          <p:cNvSpPr>
            <a:spLocks noGrp="1"/>
          </p:cNvSpPr>
          <p:nvPr>
            <p:ph idx="1"/>
          </p:nvPr>
        </p:nvSpPr>
        <p:spPr/>
        <p:txBody>
          <a:bodyPr/>
          <a:lstStyle/>
          <a:p>
            <a:r>
              <a:rPr lang="cs-CZ" b="1" dirty="0" smtClean="0"/>
              <a:t>Potravinová</a:t>
            </a:r>
            <a:r>
              <a:rPr lang="cs-CZ" b="1" dirty="0"/>
              <a:t> síť</a:t>
            </a:r>
            <a:r>
              <a:rPr lang="cs-CZ" dirty="0"/>
              <a:t> je ve srovnání s </a:t>
            </a:r>
            <a:r>
              <a:rPr lang="cs-CZ" b="1" dirty="0"/>
              <a:t>potravním řetězcem složitější a propojenější reprezentace potravních vztahů</a:t>
            </a:r>
            <a:r>
              <a:rPr lang="cs-CZ" dirty="0"/>
              <a:t> v rámci ekosystému. </a:t>
            </a:r>
            <a:r>
              <a:rPr lang="cs-CZ" b="1" dirty="0"/>
              <a:t>Spíše než lineární sekvence </a:t>
            </a:r>
            <a:r>
              <a:rPr lang="cs-CZ" dirty="0"/>
              <a:t>se potravní síť skládá</a:t>
            </a:r>
            <a:r>
              <a:rPr lang="cs-CZ" b="1" dirty="0"/>
              <a:t> z mnoha vzájemně propojených potravních řetězců, </a:t>
            </a:r>
            <a:r>
              <a:rPr lang="cs-CZ" dirty="0"/>
              <a:t>které ukazují různé cesty toku energie a interakce mezi organismy v rámci komunity. </a:t>
            </a:r>
            <a:endParaRPr lang="cs-CZ" dirty="0" smtClean="0"/>
          </a:p>
          <a:p>
            <a:r>
              <a:rPr lang="cs-CZ" b="1" dirty="0" smtClean="0"/>
              <a:t>Představuje </a:t>
            </a:r>
            <a:r>
              <a:rPr lang="cs-CZ" b="1" dirty="0"/>
              <a:t>síť </a:t>
            </a:r>
            <a:r>
              <a:rPr lang="cs-CZ" b="1" dirty="0" smtClean="0"/>
              <a:t>potravních vztahů </a:t>
            </a:r>
            <a:r>
              <a:rPr lang="cs-CZ" dirty="0"/>
              <a:t>mezi producenty, konzumenty a rozkladači, včetně všech organismů, které přispívají k přenosu energie a živin. </a:t>
            </a:r>
            <a:endParaRPr lang="cs-CZ" dirty="0" smtClean="0"/>
          </a:p>
          <a:p>
            <a:r>
              <a:rPr lang="cs-CZ" dirty="0" smtClean="0"/>
              <a:t>Tato </a:t>
            </a:r>
            <a:r>
              <a:rPr lang="cs-CZ" dirty="0"/>
              <a:t>propojenost odráží složitost ekologických systémů a demonstruje různé způsoby interakce organismů v rámci ekosystému.</a:t>
            </a:r>
          </a:p>
        </p:txBody>
      </p:sp>
    </p:spTree>
    <p:extLst>
      <p:ext uri="{BB962C8B-B14F-4D97-AF65-F5344CB8AC3E}">
        <p14:creationId xmlns:p14="http://schemas.microsoft.com/office/powerpoint/2010/main" val="21732496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6"/>
            <a:ext cx="10515600" cy="1325563"/>
          </a:xfrm>
        </p:spPr>
        <p:txBody>
          <a:bodyPr>
            <a:normAutofit/>
          </a:bodyPr>
          <a:lstStyle/>
          <a:p>
            <a:pPr algn="ctr"/>
            <a:r>
              <a:rPr lang="cs-CZ" sz="4000" dirty="0" smtClean="0">
                <a:latin typeface="+mn-lt"/>
              </a:rPr>
              <a:t>Regionální potravní síť – lokální společenstvo – lokální potravní řetězec</a:t>
            </a:r>
            <a:endParaRPr lang="cs-CZ" sz="4000" dirty="0">
              <a:latin typeface="+mn-lt"/>
            </a:endParaRPr>
          </a:p>
        </p:txBody>
      </p:sp>
      <p:pic>
        <p:nvPicPr>
          <p:cNvPr id="23554" name="Picture 2" descr="Blue and green food webs respond differently to elevation and land use |  Nature Communicati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4563" y="1762016"/>
            <a:ext cx="8646663" cy="468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398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889" y="692731"/>
            <a:ext cx="4675902" cy="54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281606" y="182248"/>
            <a:ext cx="11041049" cy="748058"/>
          </a:xfrm>
        </p:spPr>
        <p:txBody>
          <a:bodyPr>
            <a:normAutofit fontScale="90000"/>
          </a:bodyPr>
          <a:lstStyle/>
          <a:p>
            <a:r>
              <a:rPr lang="cs-CZ" sz="4000" dirty="0" smtClean="0">
                <a:latin typeface="+mn-lt"/>
              </a:rPr>
              <a:t>Příklad: Organizace a determinanty </a:t>
            </a:r>
            <a:r>
              <a:rPr lang="cs-CZ" sz="4000" dirty="0" err="1" smtClean="0">
                <a:latin typeface="+mn-lt"/>
              </a:rPr>
              <a:t>sruktury</a:t>
            </a:r>
            <a:r>
              <a:rPr lang="cs-CZ" sz="4000" dirty="0" smtClean="0">
                <a:latin typeface="+mn-lt"/>
              </a:rPr>
              <a:t> </a:t>
            </a:r>
            <a:br>
              <a:rPr lang="cs-CZ" sz="4000" dirty="0" smtClean="0">
                <a:latin typeface="+mn-lt"/>
              </a:rPr>
            </a:br>
            <a:r>
              <a:rPr lang="cs-CZ" sz="4000" dirty="0" smtClean="0">
                <a:latin typeface="+mn-lt"/>
              </a:rPr>
              <a:t>	      parazitárních společenstev</a:t>
            </a:r>
            <a:endParaRPr lang="cs-CZ" sz="4000" dirty="0">
              <a:latin typeface="+mn-lt"/>
            </a:endParaRPr>
          </a:p>
        </p:txBody>
      </p:sp>
      <p:pic>
        <p:nvPicPr>
          <p:cNvPr id="25602" name="Picture 2" descr="Conceptual model of the fish parasite metacommunity. A Infracommunity:...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707" y="1382310"/>
            <a:ext cx="7238104" cy="5041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59962" y="1113184"/>
            <a:ext cx="3827907" cy="707886"/>
          </a:xfrm>
          <a:prstGeom prst="rect">
            <a:avLst/>
          </a:prstGeom>
          <a:solidFill>
            <a:schemeClr val="bg1"/>
          </a:solidFill>
          <a:ln w="28575">
            <a:solidFill>
              <a:schemeClr val="tx1"/>
            </a:solidFill>
          </a:ln>
        </p:spPr>
        <p:txBody>
          <a:bodyPr wrap="none" rtlCol="0">
            <a:spAutoFit/>
          </a:bodyPr>
          <a:lstStyle/>
          <a:p>
            <a:pPr algn="ctr"/>
            <a:r>
              <a:rPr lang="cs-CZ" sz="2000" dirty="0"/>
              <a:t>R</a:t>
            </a:r>
            <a:r>
              <a:rPr lang="cs-CZ" sz="2000" dirty="0" smtClean="0"/>
              <a:t>ezervoár druhů parazitů v daném </a:t>
            </a:r>
          </a:p>
          <a:p>
            <a:pPr algn="ctr"/>
            <a:r>
              <a:rPr lang="cs-CZ" sz="2000" dirty="0"/>
              <a:t>e</a:t>
            </a:r>
            <a:r>
              <a:rPr lang="cs-CZ" sz="2000" dirty="0" smtClean="0"/>
              <a:t>kosystému na úrovni regionu</a:t>
            </a:r>
            <a:endParaRPr lang="cs-CZ" sz="2000" dirty="0"/>
          </a:p>
        </p:txBody>
      </p:sp>
      <p:sp>
        <p:nvSpPr>
          <p:cNvPr id="5" name="TextovéPole 4"/>
          <p:cNvSpPr txBox="1"/>
          <p:nvPr/>
        </p:nvSpPr>
        <p:spPr>
          <a:xfrm>
            <a:off x="3828759" y="5496171"/>
            <a:ext cx="3556936" cy="707886"/>
          </a:xfrm>
          <a:prstGeom prst="rect">
            <a:avLst/>
          </a:prstGeom>
          <a:solidFill>
            <a:schemeClr val="bg1"/>
          </a:solidFill>
          <a:ln w="28575">
            <a:solidFill>
              <a:schemeClr val="tx1"/>
            </a:solidFill>
          </a:ln>
        </p:spPr>
        <p:txBody>
          <a:bodyPr wrap="none" rtlCol="0">
            <a:spAutoFit/>
          </a:bodyPr>
          <a:lstStyle/>
          <a:p>
            <a:pPr algn="ctr"/>
            <a:r>
              <a:rPr lang="cs-CZ" sz="2000" dirty="0" smtClean="0"/>
              <a:t>Lokální společenstvo parazitů na</a:t>
            </a:r>
          </a:p>
          <a:p>
            <a:pPr algn="ctr"/>
            <a:r>
              <a:rPr lang="cs-CZ" sz="2000" dirty="0" smtClean="0"/>
              <a:t> populaci modelového hostitele</a:t>
            </a:r>
          </a:p>
        </p:txBody>
      </p:sp>
      <p:sp>
        <p:nvSpPr>
          <p:cNvPr id="7" name="TextovéPole 6"/>
          <p:cNvSpPr txBox="1"/>
          <p:nvPr/>
        </p:nvSpPr>
        <p:spPr>
          <a:xfrm>
            <a:off x="177902" y="5984677"/>
            <a:ext cx="3556935" cy="707886"/>
          </a:xfrm>
          <a:prstGeom prst="rect">
            <a:avLst/>
          </a:prstGeom>
          <a:solidFill>
            <a:schemeClr val="bg1"/>
          </a:solidFill>
          <a:ln w="28575">
            <a:solidFill>
              <a:schemeClr val="tx1"/>
            </a:solidFill>
          </a:ln>
        </p:spPr>
        <p:txBody>
          <a:bodyPr wrap="none" rtlCol="0">
            <a:spAutoFit/>
          </a:bodyPr>
          <a:lstStyle/>
          <a:p>
            <a:pPr algn="ctr"/>
            <a:r>
              <a:rPr lang="cs-CZ" sz="2000" dirty="0" smtClean="0"/>
              <a:t>Lokální společenstvo parazitů na</a:t>
            </a:r>
          </a:p>
          <a:p>
            <a:pPr algn="ctr"/>
            <a:r>
              <a:rPr lang="cs-CZ" sz="2000" dirty="0" smtClean="0"/>
              <a:t>jedinci modelového hostiteli</a:t>
            </a:r>
          </a:p>
        </p:txBody>
      </p:sp>
      <p:sp>
        <p:nvSpPr>
          <p:cNvPr id="4" name="TextovéPole 3"/>
          <p:cNvSpPr txBox="1"/>
          <p:nvPr/>
        </p:nvSpPr>
        <p:spPr>
          <a:xfrm>
            <a:off x="8197794" y="6131887"/>
            <a:ext cx="548548" cy="461665"/>
          </a:xfrm>
          <a:prstGeom prst="rect">
            <a:avLst/>
          </a:prstGeom>
          <a:noFill/>
        </p:spPr>
        <p:txBody>
          <a:bodyPr wrap="none" rtlCol="0">
            <a:spAutoFit/>
          </a:bodyPr>
          <a:lstStyle/>
          <a:p>
            <a:r>
              <a:rPr lang="cs-CZ" sz="2400" b="1" dirty="0" smtClean="0">
                <a:latin typeface="+mj-lt"/>
              </a:rPr>
              <a:t>(A)</a:t>
            </a:r>
            <a:endParaRPr lang="cs-CZ" sz="2400" b="1" dirty="0">
              <a:latin typeface="+mj-lt"/>
            </a:endParaRPr>
          </a:p>
        </p:txBody>
      </p:sp>
      <p:sp>
        <p:nvSpPr>
          <p:cNvPr id="9" name="TextovéPole 8"/>
          <p:cNvSpPr txBox="1"/>
          <p:nvPr/>
        </p:nvSpPr>
        <p:spPr>
          <a:xfrm>
            <a:off x="10862808" y="6117312"/>
            <a:ext cx="526106" cy="461665"/>
          </a:xfrm>
          <a:prstGeom prst="rect">
            <a:avLst/>
          </a:prstGeom>
          <a:noFill/>
        </p:spPr>
        <p:txBody>
          <a:bodyPr wrap="none" rtlCol="0">
            <a:spAutoFit/>
          </a:bodyPr>
          <a:lstStyle/>
          <a:p>
            <a:r>
              <a:rPr lang="cs-CZ" sz="2400" b="1" dirty="0" smtClean="0">
                <a:latin typeface="+mj-lt"/>
              </a:rPr>
              <a:t>(B)</a:t>
            </a:r>
            <a:endParaRPr lang="cs-CZ" sz="2400" b="1" dirty="0">
              <a:latin typeface="+mj-lt"/>
            </a:endParaRPr>
          </a:p>
        </p:txBody>
      </p:sp>
      <p:sp>
        <p:nvSpPr>
          <p:cNvPr id="6" name="Obousměrná vodorovná šipka 5"/>
          <p:cNvSpPr/>
          <p:nvPr/>
        </p:nvSpPr>
        <p:spPr>
          <a:xfrm>
            <a:off x="5071865" y="1182312"/>
            <a:ext cx="2282024" cy="4846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45008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59323"/>
            <a:ext cx="10515600" cy="1325563"/>
          </a:xfrm>
        </p:spPr>
        <p:txBody>
          <a:bodyPr>
            <a:normAutofit fontScale="90000"/>
          </a:bodyPr>
          <a:lstStyle/>
          <a:p>
            <a:pPr algn="ctr"/>
            <a:r>
              <a:rPr lang="cs-CZ" b="1" dirty="0" smtClean="0"/>
              <a:t>Rozdíl </a:t>
            </a:r>
            <a:r>
              <a:rPr lang="cs-CZ" b="1" dirty="0"/>
              <a:t>mezi potravinovým řetězcem </a:t>
            </a:r>
            <a:r>
              <a:rPr lang="cs-CZ" b="1" dirty="0" smtClean="0"/>
              <a:t/>
            </a:r>
            <a:br>
              <a:rPr lang="cs-CZ" b="1" dirty="0" smtClean="0"/>
            </a:br>
            <a:r>
              <a:rPr lang="cs-CZ" b="1" dirty="0" smtClean="0"/>
              <a:t>a </a:t>
            </a:r>
            <a:r>
              <a:rPr lang="cs-CZ" b="1" dirty="0"/>
              <a:t>potravinovou sítí</a:t>
            </a:r>
            <a:br>
              <a:rPr lang="cs-CZ" b="1" dirty="0"/>
            </a:br>
            <a:endParaRPr lang="cs-CZ" dirty="0"/>
          </a:p>
        </p:txBody>
      </p:sp>
      <p:sp>
        <p:nvSpPr>
          <p:cNvPr id="3" name="Zástupný symbol pro obsah 2"/>
          <p:cNvSpPr>
            <a:spLocks noGrp="1"/>
          </p:cNvSpPr>
          <p:nvPr>
            <p:ph idx="1"/>
          </p:nvPr>
        </p:nvSpPr>
        <p:spPr>
          <a:xfrm>
            <a:off x="838200" y="2286802"/>
            <a:ext cx="10515600" cy="2269297"/>
          </a:xfrm>
        </p:spPr>
        <p:txBody>
          <a:bodyPr>
            <a:normAutofit lnSpcReduction="10000"/>
          </a:bodyPr>
          <a:lstStyle/>
          <a:p>
            <a:pPr marL="0" indent="0">
              <a:buNone/>
            </a:pPr>
            <a:r>
              <a:rPr lang="cs-CZ" dirty="0"/>
              <a:t>Rozdíl </a:t>
            </a:r>
            <a:r>
              <a:rPr lang="cs-CZ" b="1" dirty="0"/>
              <a:t>mezi potravním řetězcem a potravní sítí</a:t>
            </a:r>
            <a:r>
              <a:rPr lang="cs-CZ" dirty="0"/>
              <a:t> spočívá v jejich složitosti a struktuře. Potravní řetězec a potravní síť představují tok energie a živin přes ekosystémy. </a:t>
            </a:r>
            <a:r>
              <a:rPr lang="cs-CZ" b="1" dirty="0"/>
              <a:t>Potravinový řetězec představuje lineární sekvenci organismů</a:t>
            </a:r>
            <a:r>
              <a:rPr lang="cs-CZ" dirty="0"/>
              <a:t>, kde každý je požírán dalším, zatímco potravní síť zobrazuje </a:t>
            </a:r>
            <a:r>
              <a:rPr lang="cs-CZ" b="1" dirty="0"/>
              <a:t>několik vzájemně propojených potravních řetězců. </a:t>
            </a:r>
            <a:endParaRPr lang="cs-CZ" dirty="0"/>
          </a:p>
        </p:txBody>
      </p:sp>
    </p:spTree>
    <p:extLst>
      <p:ext uri="{BB962C8B-B14F-4D97-AF65-F5344CB8AC3E}">
        <p14:creationId xmlns:p14="http://schemas.microsoft.com/office/powerpoint/2010/main" val="33690658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latin typeface="+mn-lt"/>
              </a:rPr>
              <a:t>Rozdíly mezi potravinovým řetězcem a potravinovou sítí</a:t>
            </a:r>
            <a:br>
              <a:rPr lang="cs-CZ" dirty="0">
                <a:latin typeface="+mn-lt"/>
              </a:rPr>
            </a:br>
            <a:endParaRPr lang="cs-CZ" dirty="0">
              <a:latin typeface="+mn-lt"/>
            </a:endParaRPr>
          </a:p>
        </p:txBody>
      </p:sp>
      <p:sp>
        <p:nvSpPr>
          <p:cNvPr id="3" name="Zástupný symbol pro obsah 2"/>
          <p:cNvSpPr>
            <a:spLocks noGrp="1"/>
          </p:cNvSpPr>
          <p:nvPr>
            <p:ph idx="1"/>
          </p:nvPr>
        </p:nvSpPr>
        <p:spPr>
          <a:xfrm>
            <a:off x="477078" y="5801276"/>
            <a:ext cx="10876722" cy="384839"/>
          </a:xfrm>
        </p:spPr>
        <p:txBody>
          <a:bodyPr>
            <a:normAutofit fontScale="85000" lnSpcReduction="10000"/>
          </a:bodyPr>
          <a:lstStyle/>
          <a:p>
            <a:pPr marL="0" indent="0" algn="ctr">
              <a:buNone/>
            </a:pPr>
            <a:r>
              <a:rPr lang="cs-CZ" sz="2400" dirty="0"/>
              <a:t>Některé z rozdílů mezi potravním řetězcem a </a:t>
            </a:r>
            <a:r>
              <a:rPr lang="cs-CZ" sz="2400" dirty="0" smtClean="0"/>
              <a:t>potravinovou sítí </a:t>
            </a:r>
            <a:r>
              <a:rPr lang="cs-CZ" sz="2400" dirty="0"/>
              <a:t>jsou uvedeny </a:t>
            </a:r>
            <a:r>
              <a:rPr lang="cs-CZ" sz="2400" dirty="0" smtClean="0"/>
              <a:t>podrobněji v tabulce</a:t>
            </a:r>
            <a:endParaRPr lang="cs-CZ" sz="2400" dirty="0"/>
          </a:p>
        </p:txBody>
      </p:sp>
      <p:pic>
        <p:nvPicPr>
          <p:cNvPr id="4" name="Obrázek 3"/>
          <p:cNvPicPr>
            <a:picLocks noChangeAspect="1"/>
          </p:cNvPicPr>
          <p:nvPr/>
        </p:nvPicPr>
        <p:blipFill>
          <a:blip r:embed="rId2"/>
          <a:stretch>
            <a:fillRect/>
          </a:stretch>
        </p:blipFill>
        <p:spPr>
          <a:xfrm>
            <a:off x="123143" y="1796763"/>
            <a:ext cx="6057040" cy="3581345"/>
          </a:xfrm>
          <a:prstGeom prst="rect">
            <a:avLst/>
          </a:prstGeom>
        </p:spPr>
      </p:pic>
      <p:pic>
        <p:nvPicPr>
          <p:cNvPr id="5" name="Obrázek 4"/>
          <p:cNvPicPr>
            <a:picLocks noChangeAspect="1"/>
          </p:cNvPicPr>
          <p:nvPr/>
        </p:nvPicPr>
        <p:blipFill>
          <a:blip r:embed="rId3"/>
          <a:stretch>
            <a:fillRect/>
          </a:stretch>
        </p:blipFill>
        <p:spPr>
          <a:xfrm>
            <a:off x="6074795" y="2205776"/>
            <a:ext cx="6067219" cy="3581345"/>
          </a:xfrm>
          <a:prstGeom prst="rect">
            <a:avLst/>
          </a:prstGeom>
        </p:spPr>
      </p:pic>
      <p:sp>
        <p:nvSpPr>
          <p:cNvPr id="6" name="TextovéPole 5"/>
          <p:cNvSpPr txBox="1"/>
          <p:nvPr/>
        </p:nvSpPr>
        <p:spPr>
          <a:xfrm>
            <a:off x="6074795" y="1865532"/>
            <a:ext cx="1971565" cy="338554"/>
          </a:xfrm>
          <a:prstGeom prst="rect">
            <a:avLst/>
          </a:prstGeom>
          <a:noFill/>
        </p:spPr>
        <p:txBody>
          <a:bodyPr wrap="none" rtlCol="0">
            <a:spAutoFit/>
          </a:bodyPr>
          <a:lstStyle/>
          <a:p>
            <a:r>
              <a:rPr lang="cs-CZ" sz="1600" dirty="0" smtClean="0"/>
              <a:t>(Pokračování tabulky)</a:t>
            </a:r>
            <a:endParaRPr lang="cs-CZ" sz="1600" dirty="0"/>
          </a:p>
        </p:txBody>
      </p:sp>
    </p:spTree>
    <p:extLst>
      <p:ext uri="{BB962C8B-B14F-4D97-AF65-F5344CB8AC3E}">
        <p14:creationId xmlns:p14="http://schemas.microsoft.com/office/powerpoint/2010/main" val="37370120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Ekosystém.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6768" y="-50617"/>
            <a:ext cx="9211490" cy="690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123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4934"/>
          </a:xfrm>
        </p:spPr>
        <p:txBody>
          <a:bodyPr>
            <a:normAutofit/>
          </a:bodyPr>
          <a:lstStyle/>
          <a:p>
            <a:pPr algn="ctr"/>
            <a:r>
              <a:rPr lang="cs-CZ" sz="3600" b="1" dirty="0"/>
              <a:t>Potravní řetězec pastevně kořistnický</a:t>
            </a:r>
          </a:p>
        </p:txBody>
      </p:sp>
      <p:pic>
        <p:nvPicPr>
          <p:cNvPr id="26626" name="Picture 2" descr="Potravní vztahy v ekosystémech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2024" y="1045397"/>
            <a:ext cx="7482177" cy="561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518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ENVIREGION :: INTERAKTIVNÍ UČEBNICE ENVIRONMENTÁLNÍ VÝCHOVY PRO STŘEDNÍ  ŠKO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Nadpis 6"/>
          <p:cNvSpPr>
            <a:spLocks noGrp="1"/>
          </p:cNvSpPr>
          <p:nvPr>
            <p:ph type="title"/>
          </p:nvPr>
        </p:nvSpPr>
        <p:spPr>
          <a:xfrm>
            <a:off x="838200" y="365126"/>
            <a:ext cx="10515600" cy="765406"/>
          </a:xfrm>
        </p:spPr>
        <p:txBody>
          <a:bodyPr>
            <a:normAutofit/>
          </a:bodyPr>
          <a:lstStyle/>
          <a:p>
            <a:pPr algn="ctr"/>
            <a:r>
              <a:rPr lang="cs-CZ" sz="3600" b="1" dirty="0"/>
              <a:t>Trofická struktura ES </a:t>
            </a:r>
            <a:r>
              <a:rPr lang="cs-CZ" sz="3600" b="1" dirty="0" smtClean="0"/>
              <a:t>- dekompoziční </a:t>
            </a:r>
            <a:r>
              <a:rPr lang="cs-CZ" sz="3600" b="1" dirty="0"/>
              <a:t>potravní řetězec</a:t>
            </a:r>
          </a:p>
        </p:txBody>
      </p:sp>
      <p:pic>
        <p:nvPicPr>
          <p:cNvPr id="19468" name="Picture 12" descr="Saprotrofní potravní řetězec - ppt stáhn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301" y="1188721"/>
            <a:ext cx="7456070" cy="559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7153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Pastevně kořistnický (A) versus dekompoziční </a:t>
            </a:r>
            <a:br>
              <a:rPr lang="cs-CZ" sz="4000" b="1" dirty="0" smtClean="0"/>
            </a:br>
            <a:r>
              <a:rPr lang="cs-CZ" sz="4000" b="1" dirty="0" smtClean="0"/>
              <a:t>potravní řetězec (B)</a:t>
            </a:r>
            <a:endParaRPr lang="cs-CZ" sz="4000" b="1" dirty="0"/>
          </a:p>
        </p:txBody>
      </p:sp>
      <p:pic>
        <p:nvPicPr>
          <p:cNvPr id="2050" name="Picture 2" descr="Food Cha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66451"/>
            <a:ext cx="4285754" cy="4651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22351" y="4309607"/>
            <a:ext cx="641522" cy="553998"/>
          </a:xfrm>
          <a:prstGeom prst="rect">
            <a:avLst/>
          </a:prstGeom>
          <a:noFill/>
        </p:spPr>
        <p:txBody>
          <a:bodyPr wrap="none" rtlCol="0">
            <a:spAutoFit/>
          </a:bodyPr>
          <a:lstStyle/>
          <a:p>
            <a:r>
              <a:rPr lang="cs-CZ" sz="3000" b="1" dirty="0" smtClean="0">
                <a:latin typeface="+mj-lt"/>
              </a:rPr>
              <a:t>(A)</a:t>
            </a:r>
            <a:endParaRPr lang="cs-CZ" sz="3000" b="1" dirty="0">
              <a:latin typeface="+mj-lt"/>
            </a:endParaRPr>
          </a:p>
        </p:txBody>
      </p:sp>
      <p:pic>
        <p:nvPicPr>
          <p:cNvPr id="5" name="Picture 2" descr="Science Trek - Science Tr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30124"/>
            <a:ext cx="4822587" cy="4569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433431" y="1830124"/>
            <a:ext cx="611065" cy="553998"/>
          </a:xfrm>
          <a:prstGeom prst="rect">
            <a:avLst/>
          </a:prstGeom>
          <a:noFill/>
        </p:spPr>
        <p:txBody>
          <a:bodyPr wrap="none" rtlCol="0">
            <a:spAutoFit/>
          </a:bodyPr>
          <a:lstStyle/>
          <a:p>
            <a:r>
              <a:rPr lang="cs-CZ" sz="3000" b="1" dirty="0" smtClean="0">
                <a:latin typeface="+mj-lt"/>
              </a:rPr>
              <a:t>(B)</a:t>
            </a:r>
            <a:endParaRPr lang="cs-CZ" sz="3000" b="1" dirty="0">
              <a:latin typeface="+mj-lt"/>
            </a:endParaRPr>
          </a:p>
        </p:txBody>
      </p:sp>
    </p:spTree>
    <p:extLst>
      <p:ext uri="{BB962C8B-B14F-4D97-AF65-F5344CB8AC3E}">
        <p14:creationId xmlns:p14="http://schemas.microsoft.com/office/powerpoint/2010/main" val="3426576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99132"/>
          </a:xfrm>
        </p:spPr>
        <p:txBody>
          <a:bodyPr>
            <a:normAutofit/>
          </a:bodyPr>
          <a:lstStyle/>
          <a:p>
            <a:pPr algn="ctr"/>
            <a:r>
              <a:rPr lang="cs-CZ" sz="4000" dirty="0">
                <a:latin typeface="+mn-lt"/>
              </a:rPr>
              <a:t>S</a:t>
            </a:r>
            <a:r>
              <a:rPr lang="cs-CZ" sz="4000" dirty="0" smtClean="0">
                <a:latin typeface="+mn-lt"/>
              </a:rPr>
              <a:t>truktura ekosystému</a:t>
            </a:r>
            <a:endParaRPr lang="cs-CZ" sz="4000" dirty="0">
              <a:latin typeface="+mn-lt"/>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77283" y="1825625"/>
            <a:ext cx="8002397" cy="455927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8931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86596"/>
          </a:xfrm>
        </p:spPr>
        <p:txBody>
          <a:bodyPr>
            <a:normAutofit/>
          </a:bodyPr>
          <a:lstStyle/>
          <a:p>
            <a:pPr algn="ctr"/>
            <a:r>
              <a:rPr lang="cs-CZ" sz="4000" b="1" dirty="0" smtClean="0"/>
              <a:t>Parazitický potravinový řetězec</a:t>
            </a:r>
            <a:endParaRPr lang="cs-CZ" sz="4000" b="1" dirty="0"/>
          </a:p>
        </p:txBody>
      </p:sp>
      <p:sp>
        <p:nvSpPr>
          <p:cNvPr id="3" name="Zástupný symbol pro obsah 2"/>
          <p:cNvSpPr>
            <a:spLocks noGrp="1"/>
          </p:cNvSpPr>
          <p:nvPr>
            <p:ph idx="1"/>
          </p:nvPr>
        </p:nvSpPr>
        <p:spPr>
          <a:xfrm>
            <a:off x="445271" y="1722259"/>
            <a:ext cx="11219291" cy="4351338"/>
          </a:xfrm>
        </p:spPr>
        <p:txBody>
          <a:bodyPr>
            <a:normAutofit lnSpcReduction="10000"/>
          </a:bodyPr>
          <a:lstStyle/>
          <a:p>
            <a:r>
              <a:rPr lang="cs-CZ" sz="3000" dirty="0" smtClean="0"/>
              <a:t>Řetězec </a:t>
            </a:r>
            <a:r>
              <a:rPr lang="cs-CZ" sz="3000" b="1" dirty="0" smtClean="0"/>
              <a:t>začíná zelenými rostlinami </a:t>
            </a:r>
            <a:r>
              <a:rPr lang="cs-CZ" sz="3000" dirty="0" smtClean="0"/>
              <a:t>(To zda jsou krávy – býložravci - parazitem či predátorem lučních bylin je otázkou ?)</a:t>
            </a:r>
          </a:p>
          <a:p>
            <a:endParaRPr lang="cs-CZ" sz="3000" dirty="0"/>
          </a:p>
          <a:p>
            <a:r>
              <a:rPr lang="cs-CZ" sz="3000" dirty="0" smtClean="0"/>
              <a:t>Každý další člen </a:t>
            </a:r>
            <a:r>
              <a:rPr lang="cs-CZ" sz="3000" b="1" dirty="0" smtClean="0"/>
              <a:t>je parazitem toho předchozího</a:t>
            </a:r>
          </a:p>
          <a:p>
            <a:pPr marL="0" indent="0">
              <a:buNone/>
            </a:pPr>
            <a:endParaRPr lang="cs-CZ" sz="3000" b="1" dirty="0" smtClean="0"/>
          </a:p>
          <a:p>
            <a:r>
              <a:rPr lang="cs-CZ" sz="3000" b="1" dirty="0" smtClean="0"/>
              <a:t>Posledním členem bývají obvykle bakterie</a:t>
            </a:r>
          </a:p>
          <a:p>
            <a:endParaRPr lang="cs-CZ" sz="3000" dirty="0"/>
          </a:p>
          <a:p>
            <a:r>
              <a:rPr lang="cs-CZ" dirty="0"/>
              <a:t>V tomto potravním řetězci </a:t>
            </a:r>
            <a:r>
              <a:rPr lang="cs-CZ" dirty="0" smtClean="0"/>
              <a:t>platí, že </a:t>
            </a:r>
            <a:r>
              <a:rPr lang="cs-CZ" b="1" dirty="0" smtClean="0"/>
              <a:t>větší </a:t>
            </a:r>
            <a:r>
              <a:rPr lang="cs-CZ" b="1" dirty="0"/>
              <a:t>organismus (hostitel) je zdrojem energie pro menší organismy (parazity).</a:t>
            </a:r>
            <a:endParaRPr lang="cs-CZ" sz="3000" b="1" dirty="0" smtClean="0"/>
          </a:p>
          <a:p>
            <a:endParaRPr lang="cs-CZ" dirty="0"/>
          </a:p>
          <a:p>
            <a:endParaRPr lang="cs-CZ" dirty="0" smtClean="0"/>
          </a:p>
          <a:p>
            <a:endParaRPr lang="cs-CZ" dirty="0"/>
          </a:p>
          <a:p>
            <a:endParaRPr lang="cs-CZ" dirty="0"/>
          </a:p>
        </p:txBody>
      </p:sp>
    </p:spTree>
    <p:extLst>
      <p:ext uri="{BB962C8B-B14F-4D97-AF65-F5344CB8AC3E}">
        <p14:creationId xmlns:p14="http://schemas.microsoft.com/office/powerpoint/2010/main" val="36978403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9716" y="669076"/>
            <a:ext cx="10821724" cy="857250"/>
          </a:xfrm>
        </p:spPr>
        <p:txBody>
          <a:bodyPr>
            <a:noAutofit/>
          </a:bodyPr>
          <a:lstStyle/>
          <a:p>
            <a:pPr algn="ctr"/>
            <a:r>
              <a:rPr lang="cs-CZ" sz="4000" b="1" dirty="0"/>
              <a:t>Paraziti prostupují trofickou strukturu ekosystému</a:t>
            </a:r>
          </a:p>
        </p:txBody>
      </p:sp>
      <p:pic>
        <p:nvPicPr>
          <p:cNvPr id="4" name="Zástupný symbol pro obsah 3"/>
          <p:cNvPicPr>
            <a:picLocks noGrp="1" noChangeAspect="1"/>
          </p:cNvPicPr>
          <p:nvPr>
            <p:ph idx="1"/>
          </p:nvPr>
        </p:nvPicPr>
        <p:blipFill>
          <a:blip r:embed="rId2"/>
          <a:stretch>
            <a:fillRect/>
          </a:stretch>
        </p:blipFill>
        <p:spPr>
          <a:xfrm>
            <a:off x="2721009" y="2348881"/>
            <a:ext cx="6777371" cy="3600401"/>
          </a:xfrm>
          <a:prstGeom prst="rect">
            <a:avLst/>
          </a:prstGeom>
        </p:spPr>
      </p:pic>
      <p:sp>
        <p:nvSpPr>
          <p:cNvPr id="5" name="Obdélník 4"/>
          <p:cNvSpPr/>
          <p:nvPr/>
        </p:nvSpPr>
        <p:spPr>
          <a:xfrm>
            <a:off x="4529826" y="2057395"/>
            <a:ext cx="864096" cy="3240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b="1" dirty="0"/>
              <a:t>vajíčka, larvy</a:t>
            </a:r>
          </a:p>
        </p:txBody>
      </p:sp>
      <p:sp>
        <p:nvSpPr>
          <p:cNvPr id="6" name="Obdélník 5"/>
          <p:cNvSpPr/>
          <p:nvPr/>
        </p:nvSpPr>
        <p:spPr>
          <a:xfrm>
            <a:off x="5609946" y="2046301"/>
            <a:ext cx="918102" cy="3565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75" b="1" dirty="0"/>
              <a:t>1.mezihostitel</a:t>
            </a:r>
          </a:p>
        </p:txBody>
      </p:sp>
      <p:sp>
        <p:nvSpPr>
          <p:cNvPr id="8" name="Obdélník 7"/>
          <p:cNvSpPr/>
          <p:nvPr/>
        </p:nvSpPr>
        <p:spPr>
          <a:xfrm>
            <a:off x="7878198" y="2030404"/>
            <a:ext cx="864096" cy="37248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t>Definitivní hostitel</a:t>
            </a:r>
          </a:p>
        </p:txBody>
      </p:sp>
      <p:sp>
        <p:nvSpPr>
          <p:cNvPr id="9" name="Obdélník 8"/>
          <p:cNvSpPr/>
          <p:nvPr/>
        </p:nvSpPr>
        <p:spPr>
          <a:xfrm>
            <a:off x="6744072" y="2046301"/>
            <a:ext cx="918102" cy="3565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75" b="1" dirty="0"/>
              <a:t>2.mezihostitel</a:t>
            </a:r>
          </a:p>
        </p:txBody>
      </p:sp>
      <p:sp>
        <p:nvSpPr>
          <p:cNvPr id="10" name="TextovéPole 9"/>
          <p:cNvSpPr txBox="1"/>
          <p:nvPr/>
        </p:nvSpPr>
        <p:spPr>
          <a:xfrm flipH="1">
            <a:off x="2801636" y="1970840"/>
            <a:ext cx="1296143" cy="461665"/>
          </a:xfrm>
          <a:prstGeom prst="rect">
            <a:avLst/>
          </a:prstGeom>
          <a:noFill/>
          <a:ln w="28575">
            <a:solidFill>
              <a:srgbClr val="FF0000"/>
            </a:solidFill>
          </a:ln>
        </p:spPr>
        <p:txBody>
          <a:bodyPr wrap="square" rtlCol="0">
            <a:spAutoFit/>
          </a:bodyPr>
          <a:lstStyle/>
          <a:p>
            <a:pPr algn="ctr"/>
            <a:r>
              <a:rPr lang="cs-CZ" sz="1200" b="1" dirty="0">
                <a:solidFill>
                  <a:srgbClr val="FF0000"/>
                </a:solidFill>
              </a:rPr>
              <a:t>Životní cyklus parazita</a:t>
            </a:r>
          </a:p>
        </p:txBody>
      </p:sp>
      <p:sp>
        <p:nvSpPr>
          <p:cNvPr id="11" name="Šipka doprava 10"/>
          <p:cNvSpPr/>
          <p:nvPr/>
        </p:nvSpPr>
        <p:spPr>
          <a:xfrm>
            <a:off x="4178786" y="2083718"/>
            <a:ext cx="270030" cy="3191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2" name="Šipka doprava 11"/>
          <p:cNvSpPr/>
          <p:nvPr/>
        </p:nvSpPr>
        <p:spPr>
          <a:xfrm>
            <a:off x="4205790" y="2510899"/>
            <a:ext cx="270030" cy="319169"/>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3" name="TextovéPole 12"/>
          <p:cNvSpPr txBox="1"/>
          <p:nvPr/>
        </p:nvSpPr>
        <p:spPr>
          <a:xfrm>
            <a:off x="2778751" y="2456894"/>
            <a:ext cx="1343766" cy="461665"/>
          </a:xfrm>
          <a:prstGeom prst="rect">
            <a:avLst/>
          </a:prstGeom>
          <a:solidFill>
            <a:schemeClr val="accent6">
              <a:lumMod val="75000"/>
            </a:schemeClr>
          </a:solidFill>
          <a:ln>
            <a:solidFill>
              <a:schemeClr val="accent6">
                <a:lumMod val="75000"/>
              </a:schemeClr>
            </a:solidFill>
          </a:ln>
        </p:spPr>
        <p:txBody>
          <a:bodyPr wrap="none" rtlCol="0">
            <a:spAutoFit/>
          </a:bodyPr>
          <a:lstStyle/>
          <a:p>
            <a:pPr algn="ctr"/>
            <a:r>
              <a:rPr lang="cs-CZ" sz="1200" b="1" dirty="0">
                <a:solidFill>
                  <a:schemeClr val="bg1"/>
                </a:solidFill>
              </a:rPr>
              <a:t>Trofická struktura </a:t>
            </a:r>
          </a:p>
          <a:p>
            <a:pPr algn="ctr"/>
            <a:r>
              <a:rPr lang="cs-CZ" sz="1200" b="1" dirty="0">
                <a:solidFill>
                  <a:schemeClr val="bg1"/>
                </a:solidFill>
              </a:rPr>
              <a:t>ekosystému</a:t>
            </a:r>
          </a:p>
        </p:txBody>
      </p:sp>
    </p:spTree>
    <p:extLst>
      <p:ext uri="{BB962C8B-B14F-4D97-AF65-F5344CB8AC3E}">
        <p14:creationId xmlns:p14="http://schemas.microsoft.com/office/powerpoint/2010/main" val="40135129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33321"/>
            <a:ext cx="10515600" cy="978645"/>
          </a:xfrm>
        </p:spPr>
        <p:txBody>
          <a:bodyPr>
            <a:normAutofit/>
          </a:bodyPr>
          <a:lstStyle/>
          <a:p>
            <a:pPr algn="ctr"/>
            <a:r>
              <a:rPr lang="cs-CZ" sz="4000" b="1" dirty="0" smtClean="0"/>
              <a:t>Definice parazitického potravinového řetězce</a:t>
            </a:r>
            <a:endParaRPr lang="cs-CZ" sz="4000" b="1" dirty="0"/>
          </a:p>
        </p:txBody>
      </p:sp>
      <p:sp>
        <p:nvSpPr>
          <p:cNvPr id="4" name="TextovéPole 3"/>
          <p:cNvSpPr txBox="1"/>
          <p:nvPr/>
        </p:nvSpPr>
        <p:spPr>
          <a:xfrm>
            <a:off x="699718" y="1439186"/>
            <a:ext cx="10844912" cy="2585323"/>
          </a:xfrm>
          <a:prstGeom prst="rect">
            <a:avLst/>
          </a:prstGeom>
          <a:noFill/>
        </p:spPr>
        <p:txBody>
          <a:bodyPr wrap="square" rtlCol="0">
            <a:spAutoFit/>
          </a:bodyPr>
          <a:lstStyle/>
          <a:p>
            <a:pPr marL="342900" indent="-342900">
              <a:buFont typeface="Arial" panose="020B0604020202020204" pitchFamily="34" charset="0"/>
              <a:buChar char="•"/>
            </a:pPr>
            <a:r>
              <a:rPr lang="cs-CZ" sz="2400" dirty="0" smtClean="0"/>
              <a:t>Parazitický potravní řetězec je typem potravního řetězce, který </a:t>
            </a:r>
            <a:r>
              <a:rPr lang="cs-CZ" sz="2400" b="1" dirty="0" smtClean="0"/>
              <a:t>začíná býložravci,                         </a:t>
            </a:r>
          </a:p>
          <a:p>
            <a:r>
              <a:rPr lang="cs-CZ" sz="2400" b="1" dirty="0"/>
              <a:t> </a:t>
            </a:r>
            <a:r>
              <a:rPr lang="cs-CZ" sz="2400" b="1" dirty="0" smtClean="0"/>
              <a:t>    ale potravní energie se přenáší z větších organismů (hostitelů)  na menší </a:t>
            </a:r>
          </a:p>
          <a:p>
            <a:r>
              <a:rPr lang="cs-CZ" sz="2400" b="1" dirty="0"/>
              <a:t> </a:t>
            </a:r>
            <a:r>
              <a:rPr lang="cs-CZ" sz="2400" b="1" dirty="0" smtClean="0"/>
              <a:t>    organismy (parazity). </a:t>
            </a:r>
          </a:p>
          <a:p>
            <a:endParaRPr lang="cs-CZ" sz="2400" b="1" dirty="0" smtClean="0"/>
          </a:p>
          <a:p>
            <a:pPr marL="342900" indent="-342900">
              <a:buFont typeface="Arial" panose="020B0604020202020204" pitchFamily="34" charset="0"/>
              <a:buChar char="•"/>
            </a:pPr>
            <a:r>
              <a:rPr lang="cs-CZ" sz="2400" dirty="0" smtClean="0"/>
              <a:t>V tomto typu potravinového řetězce je </a:t>
            </a:r>
            <a:r>
              <a:rPr lang="cs-CZ" sz="2400" b="1" dirty="0" smtClean="0"/>
              <a:t>parazitován bud producent a nebo </a:t>
            </a:r>
          </a:p>
          <a:p>
            <a:r>
              <a:rPr lang="cs-CZ" sz="2400" b="1" dirty="0"/>
              <a:t> </a:t>
            </a:r>
            <a:r>
              <a:rPr lang="cs-CZ" sz="2400" b="1" dirty="0" smtClean="0"/>
              <a:t>    konzument.</a:t>
            </a:r>
            <a:r>
              <a:rPr lang="cs-CZ" sz="2400" dirty="0" smtClean="0"/>
              <a:t> Energie z potravy tak přechází na menší organismy - cizopasníky</a:t>
            </a:r>
          </a:p>
          <a:p>
            <a:endParaRPr lang="cs-CZ" dirty="0"/>
          </a:p>
        </p:txBody>
      </p:sp>
      <p:pic>
        <p:nvPicPr>
          <p:cNvPr id="6" name="Picture 4" descr="Giardia intestinalis, trofozoita y quiste, anteriormente: ilustración de  stock 1226097040 | Shuttersto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1049" y="4024508"/>
            <a:ext cx="2713381" cy="1948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ŘÍČINY VYSOKÉ MORTALITY MALÁRIE V NEENDEMICKÝCH OBLAST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978" y="4024509"/>
            <a:ext cx="2280056" cy="1793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asemnice a všechny informace - příznaky, léčba | Rehabilitace.inf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3988" y="4024509"/>
            <a:ext cx="1560576" cy="1793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škrkav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686782" y="4322245"/>
            <a:ext cx="1787535" cy="119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Jak správně vyndat klíště a zabránit nákaze – proč se očkov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6534" y="4024508"/>
            <a:ext cx="2245577" cy="1787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Blech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0812" y="4016377"/>
            <a:ext cx="1263771" cy="180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534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normAutofit fontScale="90000"/>
          </a:bodyPr>
          <a:lstStyle/>
          <a:p>
            <a:pPr algn="ctr"/>
            <a:r>
              <a:rPr lang="cs-CZ" b="1" dirty="0"/>
              <a:t>Ekologické </a:t>
            </a:r>
            <a:r>
              <a:rPr lang="cs-CZ" b="1" dirty="0" smtClean="0"/>
              <a:t>pyramidy – trofická struktura ekosystému</a:t>
            </a:r>
            <a:r>
              <a:rPr lang="cs-CZ" b="1" dirty="0"/>
              <a:t/>
            </a:r>
            <a:br>
              <a:rPr lang="cs-CZ" b="1" dirty="0"/>
            </a:br>
            <a:endParaRPr lang="cs-CZ" dirty="0"/>
          </a:p>
        </p:txBody>
      </p:sp>
      <p:sp>
        <p:nvSpPr>
          <p:cNvPr id="3" name="Zástupný symbol pro obsah 2"/>
          <p:cNvSpPr>
            <a:spLocks noGrp="1"/>
          </p:cNvSpPr>
          <p:nvPr>
            <p:ph idx="1"/>
          </p:nvPr>
        </p:nvSpPr>
        <p:spPr>
          <a:xfrm>
            <a:off x="310102" y="4412973"/>
            <a:ext cx="5637476" cy="2160927"/>
          </a:xfrm>
        </p:spPr>
        <p:txBody>
          <a:bodyPr>
            <a:normAutofit fontScale="85000" lnSpcReduction="20000"/>
          </a:bodyPr>
          <a:lstStyle/>
          <a:p>
            <a:pPr marL="0" indent="0">
              <a:buNone/>
            </a:pPr>
            <a:r>
              <a:rPr lang="cs-CZ" dirty="0"/>
              <a:t>Jedná se o grafické znázornění počtu, energie </a:t>
            </a:r>
            <a:r>
              <a:rPr lang="cs-CZ" dirty="0" smtClean="0"/>
              <a:t>    a </a:t>
            </a:r>
            <a:r>
              <a:rPr lang="cs-CZ" dirty="0"/>
              <a:t>biomasy trofické úrovně ekosystému. Charles </a:t>
            </a:r>
            <a:r>
              <a:rPr lang="cs-CZ" dirty="0" err="1"/>
              <a:t>Elton</a:t>
            </a:r>
            <a:r>
              <a:rPr lang="cs-CZ" dirty="0"/>
              <a:t> postuloval ekologickou pyramidu v roce 1927. </a:t>
            </a:r>
            <a:r>
              <a:rPr lang="cs-CZ" b="1" dirty="0" smtClean="0"/>
              <a:t>Základem ekologické pyramidy jsou </a:t>
            </a:r>
            <a:r>
              <a:rPr lang="cs-CZ" b="1" dirty="0"/>
              <a:t>producenti </a:t>
            </a:r>
            <a:r>
              <a:rPr lang="cs-CZ" dirty="0"/>
              <a:t>tohoto konkrétního </a:t>
            </a:r>
            <a:r>
              <a:rPr lang="cs-CZ" dirty="0" smtClean="0"/>
              <a:t>ekosystému</a:t>
            </a:r>
            <a:r>
              <a:rPr lang="cs-CZ" dirty="0"/>
              <a:t>. </a:t>
            </a:r>
            <a:r>
              <a:rPr lang="cs-CZ" b="1" dirty="0"/>
              <a:t>Poté následují konzumenti a </a:t>
            </a:r>
            <a:r>
              <a:rPr lang="cs-CZ" b="1" dirty="0" smtClean="0"/>
              <a:t>vrcholoví predátoři</a:t>
            </a:r>
            <a:r>
              <a:rPr lang="cs-CZ" dirty="0" smtClean="0"/>
              <a:t>.</a:t>
            </a:r>
            <a:endParaRPr lang="cs-CZ" dirty="0"/>
          </a:p>
        </p:txBody>
      </p:sp>
      <p:sp>
        <p:nvSpPr>
          <p:cNvPr id="4" name="Obdélník 3"/>
          <p:cNvSpPr/>
          <p:nvPr/>
        </p:nvSpPr>
        <p:spPr>
          <a:xfrm>
            <a:off x="6178162" y="4872322"/>
            <a:ext cx="5239910" cy="1200329"/>
          </a:xfrm>
          <a:prstGeom prst="rect">
            <a:avLst/>
          </a:prstGeom>
        </p:spPr>
        <p:txBody>
          <a:bodyPr wrap="square">
            <a:spAutoFit/>
          </a:bodyPr>
          <a:lstStyle/>
          <a:p>
            <a:pPr algn="ctr"/>
            <a:r>
              <a:rPr lang="cs-CZ" b="1" dirty="0">
                <a:solidFill>
                  <a:srgbClr val="202122"/>
                </a:solidFill>
                <a:latin typeface="Arial" panose="020B0604020202020204" pitchFamily="34" charset="0"/>
              </a:rPr>
              <a:t>Charles </a:t>
            </a:r>
            <a:r>
              <a:rPr lang="cs-CZ" b="1" dirty="0" err="1">
                <a:solidFill>
                  <a:srgbClr val="202122"/>
                </a:solidFill>
                <a:latin typeface="Arial" panose="020B0604020202020204" pitchFamily="34" charset="0"/>
              </a:rPr>
              <a:t>Sutherland</a:t>
            </a:r>
            <a:r>
              <a:rPr lang="cs-CZ" b="1" dirty="0">
                <a:solidFill>
                  <a:srgbClr val="202122"/>
                </a:solidFill>
                <a:latin typeface="Arial" panose="020B0604020202020204" pitchFamily="34" charset="0"/>
              </a:rPr>
              <a:t> </a:t>
            </a:r>
            <a:r>
              <a:rPr lang="cs-CZ" b="1" dirty="0" err="1">
                <a:solidFill>
                  <a:srgbClr val="202122"/>
                </a:solidFill>
                <a:latin typeface="Arial" panose="020B0604020202020204" pitchFamily="34" charset="0"/>
              </a:rPr>
              <a:t>Elton</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hlinkClick r:id="rId2" tooltip="Fellow of the Royal Society"/>
              </a:rPr>
              <a:t>(</a:t>
            </a:r>
            <a:r>
              <a:rPr lang="cs-CZ" dirty="0" smtClean="0">
                <a:solidFill>
                  <a:srgbClr val="202122"/>
                </a:solidFill>
                <a:latin typeface="Arial" panose="020B0604020202020204" pitchFamily="34" charset="0"/>
              </a:rPr>
              <a:t>1900 – </a:t>
            </a:r>
            <a:r>
              <a:rPr lang="cs-CZ" dirty="0">
                <a:solidFill>
                  <a:srgbClr val="202122"/>
                </a:solidFill>
                <a:latin typeface="Arial" panose="020B0604020202020204" pitchFamily="34" charset="0"/>
              </a:rPr>
              <a:t>1991) </a:t>
            </a:r>
            <a:r>
              <a:rPr lang="cs-CZ" dirty="0" smtClean="0">
                <a:solidFill>
                  <a:srgbClr val="202122"/>
                </a:solidFill>
                <a:latin typeface="Arial" panose="020B0604020202020204" pitchFamily="34" charset="0"/>
              </a:rPr>
              <a:t>         byl </a:t>
            </a:r>
            <a:r>
              <a:rPr lang="cs-CZ" dirty="0">
                <a:solidFill>
                  <a:srgbClr val="202122"/>
                </a:solidFill>
                <a:latin typeface="Arial" panose="020B0604020202020204" pitchFamily="34" charset="0"/>
              </a:rPr>
              <a:t>anglický </a:t>
            </a:r>
            <a:r>
              <a:rPr lang="cs-CZ" dirty="0">
                <a:latin typeface="Arial" panose="020B0604020202020204" pitchFamily="34" charset="0"/>
              </a:rPr>
              <a:t>zoolog</a:t>
            </a:r>
            <a:r>
              <a:rPr lang="cs-CZ" dirty="0">
                <a:solidFill>
                  <a:srgbClr val="202122"/>
                </a:solidFill>
                <a:latin typeface="Arial" panose="020B0604020202020204" pitchFamily="34" charset="0"/>
              </a:rPr>
              <a:t> a zvířecí ekolog. </a:t>
            </a:r>
            <a:r>
              <a:rPr lang="cs-CZ" dirty="0" smtClean="0">
                <a:solidFill>
                  <a:srgbClr val="202122"/>
                </a:solidFill>
                <a:latin typeface="Arial" panose="020B0604020202020204" pitchFamily="34" charset="0"/>
              </a:rPr>
              <a:t>Je </a:t>
            </a:r>
            <a:r>
              <a:rPr lang="cs-CZ" dirty="0">
                <a:solidFill>
                  <a:srgbClr val="202122"/>
                </a:solidFill>
                <a:latin typeface="Arial" panose="020B0604020202020204" pitchFamily="34" charset="0"/>
              </a:rPr>
              <a:t>spojen </a:t>
            </a:r>
            <a:r>
              <a:rPr lang="cs-CZ" dirty="0" smtClean="0">
                <a:solidFill>
                  <a:srgbClr val="202122"/>
                </a:solidFill>
                <a:latin typeface="Arial" panose="020B0604020202020204" pitchFamily="34" charset="0"/>
              </a:rPr>
              <a:t>    s </a:t>
            </a:r>
            <a:r>
              <a:rPr lang="cs-CZ" dirty="0">
                <a:solidFill>
                  <a:srgbClr val="202122"/>
                </a:solidFill>
                <a:latin typeface="Arial" panose="020B0604020202020204" pitchFamily="34" charset="0"/>
              </a:rPr>
              <a:t>rozvojem </a:t>
            </a:r>
            <a:r>
              <a:rPr lang="cs-CZ" dirty="0">
                <a:latin typeface="Arial" panose="020B0604020202020204" pitchFamily="34" charset="0"/>
              </a:rPr>
              <a:t>populační</a:t>
            </a:r>
            <a:r>
              <a:rPr lang="cs-CZ" dirty="0">
                <a:solidFill>
                  <a:srgbClr val="202122"/>
                </a:solidFill>
                <a:latin typeface="Arial" panose="020B0604020202020204" pitchFamily="34" charset="0"/>
              </a:rPr>
              <a:t> a </a:t>
            </a:r>
            <a:r>
              <a:rPr lang="cs-CZ" dirty="0">
                <a:latin typeface="Arial" panose="020B0604020202020204" pitchFamily="34" charset="0"/>
              </a:rPr>
              <a:t>komunitní ekologie</a:t>
            </a:r>
            <a:r>
              <a:rPr lang="cs-CZ" dirty="0">
                <a:solidFill>
                  <a:srgbClr val="202122"/>
                </a:solidFill>
                <a:latin typeface="Arial" panose="020B0604020202020204" pitchFamily="34" charset="0"/>
              </a:rPr>
              <a:t>, včetně studia </a:t>
            </a:r>
            <a:r>
              <a:rPr lang="cs-CZ" dirty="0">
                <a:latin typeface="Arial" panose="020B0604020202020204" pitchFamily="34" charset="0"/>
              </a:rPr>
              <a:t>invazních organismů</a:t>
            </a:r>
            <a:r>
              <a:rPr lang="cs-CZ" dirty="0">
                <a:solidFill>
                  <a:srgbClr val="202122"/>
                </a:solidFill>
                <a:latin typeface="Arial" panose="020B0604020202020204" pitchFamily="34" charset="0"/>
              </a:rPr>
              <a:t>.</a:t>
            </a:r>
            <a:endParaRPr lang="cs-CZ" dirty="0"/>
          </a:p>
        </p:txBody>
      </p:sp>
      <p:pic>
        <p:nvPicPr>
          <p:cNvPr id="30722" name="Picture 2" descr="nedefinovan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754" y="1518657"/>
            <a:ext cx="4317559" cy="3250674"/>
          </a:xfrm>
          <a:prstGeom prst="rect">
            <a:avLst/>
          </a:prstGeom>
          <a:noFill/>
          <a:extLst>
            <a:ext uri="{909E8E84-426E-40DD-AFC4-6F175D3DCCD1}">
              <a14:hiddenFill xmlns:a14="http://schemas.microsoft.com/office/drawing/2010/main">
                <a:solidFill>
                  <a:srgbClr val="FFFFFF"/>
                </a:solidFill>
              </a14:hiddenFill>
            </a:ext>
          </a:extLst>
        </p:spPr>
      </p:pic>
      <p:pic>
        <p:nvPicPr>
          <p:cNvPr id="6" name="Zástupný symbol pro obsah 4"/>
          <p:cNvPicPr>
            <a:picLocks noChangeAspect="1"/>
          </p:cNvPicPr>
          <p:nvPr/>
        </p:nvPicPr>
        <p:blipFill>
          <a:blip r:embed="rId4"/>
          <a:stretch>
            <a:fillRect/>
          </a:stretch>
        </p:blipFill>
        <p:spPr>
          <a:xfrm>
            <a:off x="162381" y="1163319"/>
            <a:ext cx="5387630" cy="3173951"/>
          </a:xfrm>
          <a:prstGeom prst="rect">
            <a:avLst/>
          </a:prstGeom>
        </p:spPr>
      </p:pic>
    </p:spTree>
    <p:extLst>
      <p:ext uri="{BB962C8B-B14F-4D97-AF65-F5344CB8AC3E}">
        <p14:creationId xmlns:p14="http://schemas.microsoft.com/office/powerpoint/2010/main" val="3009145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b="1" dirty="0" smtClean="0"/>
              <a:t>Pyramidy početnosti: </a:t>
            </a:r>
            <a:br>
              <a:rPr lang="cs-CZ" sz="4000" b="1" dirty="0" smtClean="0"/>
            </a:br>
            <a:r>
              <a:rPr lang="cs-CZ" sz="4000" b="1" dirty="0" smtClean="0"/>
              <a:t>(a) řetězec pastevně kořistnický - (b) parazitní </a:t>
            </a:r>
            <a:endParaRPr lang="cs-CZ" sz="4000" b="1" dirty="0"/>
          </a:p>
        </p:txBody>
      </p:sp>
      <p:pic>
        <p:nvPicPr>
          <p:cNvPr id="4" name="Picture 2" descr="https://blogger.googleusercontent.com/img/b/R29vZ2xl/AVvXsEgcezVsnGLJCN5IzM09FH49V6D1psYwBi_2pyFo6BocQZ_I1z0OO7EIlJQfiU_N9hzQj1hveb7v9lLc0r-SQgqC7cdMG5iW-oiUgf4R56y7GRhAeKJKzyr4qImstmmHCBs371C4JGH8NHU/s64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579" y="2133398"/>
            <a:ext cx="8899699" cy="378237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401295" y="5538083"/>
            <a:ext cx="706075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490284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centration factor of metals in zooplankton and their seasonality in  Kalpakkam coast, southwest Bay of Bengal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012" y="2199032"/>
            <a:ext cx="4549988" cy="334485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949893" y="411546"/>
            <a:ext cx="8298677" cy="994172"/>
          </a:xfrm>
        </p:spPr>
        <p:txBody>
          <a:bodyPr>
            <a:noAutofit/>
          </a:bodyPr>
          <a:lstStyle/>
          <a:p>
            <a:pPr algn="ctr"/>
            <a:r>
              <a:rPr lang="cs-CZ" sz="4000" b="1" dirty="0"/>
              <a:t>Diverzita </a:t>
            </a:r>
            <a:r>
              <a:rPr lang="cs-CZ" sz="4000" b="1" dirty="0" smtClean="0"/>
              <a:t>a abundance parazitů </a:t>
            </a:r>
            <a:r>
              <a:rPr lang="cs-CZ" sz="4000" b="1" dirty="0"/>
              <a:t>v trofické struktuře </a:t>
            </a:r>
            <a:r>
              <a:rPr lang="cs-CZ" sz="4000" b="1" dirty="0" smtClean="0"/>
              <a:t>ekosystému </a:t>
            </a:r>
            <a:r>
              <a:rPr lang="cs-CZ" sz="4000" b="1" dirty="0"/>
              <a:t>roste !</a:t>
            </a:r>
          </a:p>
        </p:txBody>
      </p:sp>
      <p:pic>
        <p:nvPicPr>
          <p:cNvPr id="4" name="Picture 6" descr="Environmental DNA/RNA for pathogen and parasite detection, surveillance,  and ecology: Trends in Parasitolog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5452" y="1918750"/>
            <a:ext cx="4398306" cy="373778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790731" y="2407173"/>
            <a:ext cx="729205" cy="300082"/>
          </a:xfrm>
          <a:prstGeom prst="rect">
            <a:avLst/>
          </a:prstGeom>
          <a:solidFill>
            <a:srgbClr val="FF0000"/>
          </a:solidFill>
          <a:ln>
            <a:solidFill>
              <a:srgbClr val="FF0000"/>
            </a:solidFill>
          </a:ln>
        </p:spPr>
        <p:txBody>
          <a:bodyPr wrap="square" rtlCol="0">
            <a:spAutoFit/>
          </a:bodyPr>
          <a:lstStyle/>
          <a:p>
            <a:r>
              <a:rPr lang="cs-CZ" sz="1350" b="1" dirty="0">
                <a:solidFill>
                  <a:schemeClr val="bg1"/>
                </a:solidFill>
              </a:rPr>
              <a:t>Paraziti </a:t>
            </a:r>
          </a:p>
        </p:txBody>
      </p:sp>
      <p:sp>
        <p:nvSpPr>
          <p:cNvPr id="7" name="TextovéPole 6"/>
          <p:cNvSpPr txBox="1"/>
          <p:nvPr/>
        </p:nvSpPr>
        <p:spPr>
          <a:xfrm>
            <a:off x="2571189" y="3007204"/>
            <a:ext cx="799825" cy="300082"/>
          </a:xfrm>
          <a:prstGeom prst="rect">
            <a:avLst/>
          </a:prstGeom>
          <a:solidFill>
            <a:srgbClr val="FF0000"/>
          </a:solidFill>
          <a:ln>
            <a:solidFill>
              <a:srgbClr val="FF0000"/>
            </a:solidFill>
          </a:ln>
        </p:spPr>
        <p:txBody>
          <a:bodyPr wrap="square" rtlCol="0">
            <a:spAutoFit/>
          </a:bodyPr>
          <a:lstStyle/>
          <a:p>
            <a:r>
              <a:rPr lang="cs-CZ" sz="1350" b="1" dirty="0">
                <a:solidFill>
                  <a:schemeClr val="bg1"/>
                </a:solidFill>
              </a:rPr>
              <a:t>Paraziti </a:t>
            </a:r>
          </a:p>
        </p:txBody>
      </p:sp>
      <p:sp>
        <p:nvSpPr>
          <p:cNvPr id="8" name="TextovéPole 7"/>
          <p:cNvSpPr txBox="1"/>
          <p:nvPr/>
        </p:nvSpPr>
        <p:spPr>
          <a:xfrm>
            <a:off x="2679526" y="3550874"/>
            <a:ext cx="752178" cy="300082"/>
          </a:xfrm>
          <a:prstGeom prst="rect">
            <a:avLst/>
          </a:prstGeom>
          <a:solidFill>
            <a:srgbClr val="FF0000"/>
          </a:solidFill>
          <a:ln>
            <a:solidFill>
              <a:srgbClr val="FF0000"/>
            </a:solidFill>
          </a:ln>
        </p:spPr>
        <p:txBody>
          <a:bodyPr wrap="square" rtlCol="0">
            <a:spAutoFit/>
          </a:bodyPr>
          <a:lstStyle/>
          <a:p>
            <a:r>
              <a:rPr lang="cs-CZ" sz="1350" b="1" dirty="0">
                <a:solidFill>
                  <a:schemeClr val="bg1"/>
                </a:solidFill>
              </a:rPr>
              <a:t>Paraziti </a:t>
            </a:r>
          </a:p>
        </p:txBody>
      </p:sp>
      <p:sp>
        <p:nvSpPr>
          <p:cNvPr id="9" name="TextovéPole 8"/>
          <p:cNvSpPr txBox="1"/>
          <p:nvPr/>
        </p:nvSpPr>
        <p:spPr>
          <a:xfrm>
            <a:off x="2464841" y="4105479"/>
            <a:ext cx="822847" cy="300082"/>
          </a:xfrm>
          <a:prstGeom prst="rect">
            <a:avLst/>
          </a:prstGeom>
          <a:solidFill>
            <a:srgbClr val="FF0000"/>
          </a:solidFill>
          <a:ln>
            <a:solidFill>
              <a:srgbClr val="FF0000"/>
            </a:solidFill>
          </a:ln>
        </p:spPr>
        <p:txBody>
          <a:bodyPr wrap="square" rtlCol="0">
            <a:spAutoFit/>
          </a:bodyPr>
          <a:lstStyle/>
          <a:p>
            <a:r>
              <a:rPr lang="cs-CZ" sz="1350" b="1" dirty="0">
                <a:solidFill>
                  <a:schemeClr val="bg1"/>
                </a:solidFill>
              </a:rPr>
              <a:t>Paraziti </a:t>
            </a:r>
          </a:p>
        </p:txBody>
      </p:sp>
    </p:spTree>
    <p:extLst>
      <p:ext uri="{BB962C8B-B14F-4D97-AF65-F5344CB8AC3E}">
        <p14:creationId xmlns:p14="http://schemas.microsoft.com/office/powerpoint/2010/main" val="19427934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rophic pyramid | Definition &amp; Examples | Britannic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61521" y="1690688"/>
            <a:ext cx="543917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fference Between Food Chain and Food Web (with Comparison Chart) - Bio  Differ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24" y="1968105"/>
            <a:ext cx="5606523" cy="418620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a:spLocks noGrp="1"/>
          </p:cNvSpPr>
          <p:nvPr>
            <p:ph type="title"/>
          </p:nvPr>
        </p:nvSpPr>
        <p:spPr>
          <a:xfrm>
            <a:off x="838200" y="349223"/>
            <a:ext cx="10515600" cy="1325563"/>
          </a:xfrm>
        </p:spPr>
        <p:txBody>
          <a:bodyPr>
            <a:normAutofit/>
          </a:bodyPr>
          <a:lstStyle/>
          <a:p>
            <a:pPr algn="ctr"/>
            <a:r>
              <a:rPr lang="cs-CZ" sz="4000" b="1" dirty="0" smtClean="0"/>
              <a:t>Srovnání pyramidy trofické struktury ES pro</a:t>
            </a:r>
            <a:br>
              <a:rPr lang="cs-CZ" sz="4000" b="1" dirty="0" smtClean="0"/>
            </a:br>
            <a:r>
              <a:rPr lang="cs-CZ" sz="4000" b="1" dirty="0" smtClean="0"/>
              <a:t> řetězec parazitní (A) a pastevně kořistnický  (B) </a:t>
            </a:r>
            <a:endParaRPr lang="cs-CZ" sz="4000" b="1" dirty="0"/>
          </a:p>
        </p:txBody>
      </p:sp>
      <p:sp>
        <p:nvSpPr>
          <p:cNvPr id="3" name="TextovéPole 2"/>
          <p:cNvSpPr txBox="1"/>
          <p:nvPr/>
        </p:nvSpPr>
        <p:spPr>
          <a:xfrm>
            <a:off x="866692" y="4691271"/>
            <a:ext cx="641522" cy="553998"/>
          </a:xfrm>
          <a:prstGeom prst="rect">
            <a:avLst/>
          </a:prstGeom>
          <a:noFill/>
        </p:spPr>
        <p:txBody>
          <a:bodyPr wrap="none" rtlCol="0">
            <a:spAutoFit/>
          </a:bodyPr>
          <a:lstStyle/>
          <a:p>
            <a:r>
              <a:rPr lang="cs-CZ" sz="3000" dirty="0"/>
              <a:t>(</a:t>
            </a:r>
            <a:r>
              <a:rPr lang="cs-CZ" sz="3000" dirty="0" smtClean="0"/>
              <a:t>A)</a:t>
            </a:r>
            <a:endParaRPr lang="cs-CZ" sz="3000" dirty="0"/>
          </a:p>
        </p:txBody>
      </p:sp>
      <p:sp>
        <p:nvSpPr>
          <p:cNvPr id="7" name="TextovéPole 6"/>
          <p:cNvSpPr txBox="1"/>
          <p:nvPr/>
        </p:nvSpPr>
        <p:spPr>
          <a:xfrm>
            <a:off x="10640164" y="2553696"/>
            <a:ext cx="628698" cy="553998"/>
          </a:xfrm>
          <a:prstGeom prst="rect">
            <a:avLst/>
          </a:prstGeom>
          <a:noFill/>
        </p:spPr>
        <p:txBody>
          <a:bodyPr wrap="none" rtlCol="0">
            <a:spAutoFit/>
          </a:bodyPr>
          <a:lstStyle/>
          <a:p>
            <a:r>
              <a:rPr lang="cs-CZ" sz="3000" dirty="0" smtClean="0"/>
              <a:t>(</a:t>
            </a:r>
            <a:r>
              <a:rPr lang="cs-CZ" sz="3000" dirty="0"/>
              <a:t>B</a:t>
            </a:r>
            <a:r>
              <a:rPr lang="cs-CZ" sz="3000" dirty="0" smtClean="0"/>
              <a:t>)</a:t>
            </a:r>
            <a:endParaRPr lang="cs-CZ" sz="3000" dirty="0"/>
          </a:p>
        </p:txBody>
      </p:sp>
      <p:sp>
        <p:nvSpPr>
          <p:cNvPr id="4" name="Obdélník 3"/>
          <p:cNvSpPr/>
          <p:nvPr/>
        </p:nvSpPr>
        <p:spPr>
          <a:xfrm>
            <a:off x="6461521" y="1571137"/>
            <a:ext cx="1251244" cy="57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996664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74301"/>
            <a:ext cx="10515600" cy="1325563"/>
          </a:xfrm>
        </p:spPr>
        <p:txBody>
          <a:bodyPr>
            <a:normAutofit/>
          </a:bodyPr>
          <a:lstStyle/>
          <a:p>
            <a:pPr algn="ctr"/>
            <a:r>
              <a:rPr lang="cs-CZ" sz="4000" b="1" dirty="0" smtClean="0"/>
              <a:t>Aplikace pyramidy biomasy ES běžného potoka </a:t>
            </a:r>
            <a:br>
              <a:rPr lang="cs-CZ" sz="4000" b="1" dirty="0" smtClean="0"/>
            </a:br>
            <a:endParaRPr lang="cs-CZ" sz="4000" b="1" dirty="0"/>
          </a:p>
        </p:txBody>
      </p:sp>
      <p:pic>
        <p:nvPicPr>
          <p:cNvPr id="4" name="Picture 2" descr="Fig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480" y="1499864"/>
            <a:ext cx="9391376"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08880" y="6071672"/>
            <a:ext cx="11171582" cy="430887"/>
          </a:xfrm>
          <a:prstGeom prst="rect">
            <a:avLst/>
          </a:prstGeom>
        </p:spPr>
        <p:txBody>
          <a:bodyPr wrap="square">
            <a:spAutoFit/>
          </a:bodyPr>
          <a:lstStyle/>
          <a:p>
            <a:pPr algn="ctr"/>
            <a:r>
              <a:rPr lang="cs-CZ" sz="2200" b="1" dirty="0"/>
              <a:t>Biomasa parazitů (černě) byla v tomto systému získána ze dvou trofických </a:t>
            </a:r>
            <a:r>
              <a:rPr lang="cs-CZ" sz="2200" b="1" dirty="0" smtClean="0"/>
              <a:t>úrovní !</a:t>
            </a:r>
            <a:endParaRPr lang="cs-CZ" sz="2200" dirty="0"/>
          </a:p>
        </p:txBody>
      </p:sp>
    </p:spTree>
    <p:extLst>
      <p:ext uri="{BB962C8B-B14F-4D97-AF65-F5344CB8AC3E}">
        <p14:creationId xmlns:p14="http://schemas.microsoft.com/office/powerpoint/2010/main" val="32777258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4"/>
            <a:ext cx="10515600" cy="1325563"/>
          </a:xfrm>
        </p:spPr>
        <p:txBody>
          <a:bodyPr>
            <a:normAutofit/>
          </a:bodyPr>
          <a:lstStyle/>
          <a:p>
            <a:pPr algn="ctr"/>
            <a:r>
              <a:rPr lang="cs-CZ" sz="4000" b="1" dirty="0" smtClean="0"/>
              <a:t>Měření čisté produkce (</a:t>
            </a:r>
            <a:r>
              <a:rPr lang="cs-CZ" sz="4000" b="1" dirty="0" err="1" smtClean="0"/>
              <a:t>kj</a:t>
            </a:r>
            <a:r>
              <a:rPr lang="cs-CZ" sz="4000" b="1" dirty="0" smtClean="0"/>
              <a:t>/m</a:t>
            </a:r>
            <a:r>
              <a:rPr lang="cs-CZ" sz="4000" b="1" baseline="30000" dirty="0" smtClean="0"/>
              <a:t>2</a:t>
            </a:r>
            <a:r>
              <a:rPr lang="cs-CZ" sz="4000" b="1" dirty="0" smtClean="0"/>
              <a:t>/rok) pro každý hostitelský druh</a:t>
            </a:r>
            <a:endParaRPr lang="cs-CZ" sz="4000" b="1" dirty="0"/>
          </a:p>
        </p:txBody>
      </p:sp>
      <p:pic>
        <p:nvPicPr>
          <p:cNvPr id="5122" name="Picture 2" descr="fig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2117" y="1916265"/>
            <a:ext cx="8273354" cy="338180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866692" y="5613624"/>
            <a:ext cx="10440062" cy="923330"/>
          </a:xfrm>
          <a:prstGeom prst="rect">
            <a:avLst/>
          </a:prstGeom>
        </p:spPr>
        <p:txBody>
          <a:bodyPr wrap="square">
            <a:spAutoFit/>
          </a:bodyPr>
          <a:lstStyle/>
          <a:p>
            <a:pPr algn="ctr"/>
            <a:r>
              <a:rPr lang="cs-CZ" i="0" dirty="0" smtClean="0">
                <a:solidFill>
                  <a:srgbClr val="333333"/>
                </a:solidFill>
                <a:effectLst/>
              </a:rPr>
              <a:t>Přímá energetická měření čisté produkce (</a:t>
            </a:r>
            <a:r>
              <a:rPr lang="cs-CZ" i="0" dirty="0" err="1" smtClean="0">
                <a:solidFill>
                  <a:srgbClr val="333333"/>
                </a:solidFill>
                <a:effectLst/>
              </a:rPr>
              <a:t>kj</a:t>
            </a:r>
            <a:r>
              <a:rPr lang="cs-CZ" i="0" dirty="0" smtClean="0">
                <a:solidFill>
                  <a:srgbClr val="333333"/>
                </a:solidFill>
                <a:effectLst/>
              </a:rPr>
              <a:t>/m</a:t>
            </a:r>
            <a:r>
              <a:rPr lang="cs-CZ" i="0" baseline="30000" dirty="0" smtClean="0">
                <a:solidFill>
                  <a:srgbClr val="333333"/>
                </a:solidFill>
                <a:effectLst/>
              </a:rPr>
              <a:t>2</a:t>
            </a:r>
            <a:r>
              <a:rPr lang="cs-CZ" i="0" dirty="0" smtClean="0">
                <a:solidFill>
                  <a:srgbClr val="333333"/>
                </a:solidFill>
                <a:effectLst/>
              </a:rPr>
              <a:t>/</a:t>
            </a:r>
            <a:r>
              <a:rPr lang="cs-CZ" i="0" dirty="0" err="1" smtClean="0">
                <a:solidFill>
                  <a:srgbClr val="333333"/>
                </a:solidFill>
                <a:effectLst/>
              </a:rPr>
              <a:t>yr</a:t>
            </a:r>
            <a:r>
              <a:rPr lang="cs-CZ" i="0" dirty="0" smtClean="0">
                <a:solidFill>
                  <a:srgbClr val="333333"/>
                </a:solidFill>
                <a:effectLst/>
              </a:rPr>
              <a:t>) pro každý hostitelský druh v potravní síti potoka </a:t>
            </a:r>
            <a:r>
              <a:rPr lang="cs-CZ" i="0" dirty="0" err="1" smtClean="0">
                <a:solidFill>
                  <a:srgbClr val="333333"/>
                </a:solidFill>
                <a:effectLst/>
              </a:rPr>
              <a:t>Pinelands</a:t>
            </a:r>
            <a:r>
              <a:rPr lang="cs-CZ" i="0" dirty="0" smtClean="0">
                <a:solidFill>
                  <a:srgbClr val="333333"/>
                </a:solidFill>
                <a:effectLst/>
              </a:rPr>
              <a:t> na základě bombové kalorimetrie. Každý oddíl představuje celkovou roční produkční energii pro každý organismus v potravním řetězci; </a:t>
            </a:r>
            <a:r>
              <a:rPr lang="cs-CZ" b="1" i="0" dirty="0" smtClean="0">
                <a:solidFill>
                  <a:srgbClr val="333333"/>
                </a:solidFill>
                <a:effectLst/>
              </a:rPr>
              <a:t>černé oddíly </a:t>
            </a:r>
            <a:r>
              <a:rPr lang="cs-CZ" i="0" dirty="0" smtClean="0">
                <a:solidFill>
                  <a:srgbClr val="333333"/>
                </a:solidFill>
                <a:effectLst/>
              </a:rPr>
              <a:t>představují ty hostitele, kteří jsou parazitováni</a:t>
            </a:r>
            <a:r>
              <a:rPr lang="cs-CZ" dirty="0">
                <a:solidFill>
                  <a:srgbClr val="333333"/>
                </a:solidFill>
              </a:rPr>
              <a:t>.</a:t>
            </a:r>
            <a:endParaRPr lang="cs-CZ" dirty="0"/>
          </a:p>
        </p:txBody>
      </p:sp>
    </p:spTree>
    <p:extLst>
      <p:ext uri="{BB962C8B-B14F-4D97-AF65-F5344CB8AC3E}">
        <p14:creationId xmlns:p14="http://schemas.microsoft.com/office/powerpoint/2010/main" val="12608238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pl-PL" sz="4000" b="1" dirty="0"/>
              <a:t>P</a:t>
            </a:r>
            <a:r>
              <a:rPr lang="pl-PL" sz="4000" b="1" dirty="0" smtClean="0"/>
              <a:t>rostředí </a:t>
            </a:r>
            <a:r>
              <a:rPr lang="pl-PL" sz="3500" b="1" i="1" dirty="0" smtClean="0"/>
              <a:t>versus</a:t>
            </a:r>
            <a:r>
              <a:rPr lang="pl-PL" sz="4000" b="1" dirty="0" smtClean="0"/>
              <a:t> ekosystém</a:t>
            </a:r>
            <a:r>
              <a:rPr lang="pl-PL" sz="4000" b="1" dirty="0"/>
              <a:t/>
            </a:r>
            <a:br>
              <a:rPr lang="pl-PL" sz="4000" b="1" dirty="0"/>
            </a:br>
            <a:endParaRPr lang="cs-CZ" sz="4000" b="1" dirty="0"/>
          </a:p>
        </p:txBody>
      </p:sp>
      <p:sp>
        <p:nvSpPr>
          <p:cNvPr id="3" name="Zástupný symbol pro obsah 2"/>
          <p:cNvSpPr>
            <a:spLocks noGrp="1"/>
          </p:cNvSpPr>
          <p:nvPr>
            <p:ph idx="1"/>
          </p:nvPr>
        </p:nvSpPr>
        <p:spPr/>
        <p:txBody>
          <a:bodyPr/>
          <a:lstStyle/>
          <a:p>
            <a:pPr marL="0" indent="0">
              <a:buNone/>
            </a:pPr>
            <a:r>
              <a:rPr lang="cs-CZ" b="1" dirty="0"/>
              <a:t>Rozdíl mezi prostředím a ekosystémem:</a:t>
            </a:r>
            <a:r>
              <a:rPr lang="cs-CZ" dirty="0"/>
              <a:t> </a:t>
            </a:r>
            <a:endParaRPr lang="cs-CZ" dirty="0" smtClean="0"/>
          </a:p>
          <a:p>
            <a:pPr marL="0" indent="0">
              <a:buNone/>
            </a:pPr>
            <a:r>
              <a:rPr lang="cs-CZ" b="1" dirty="0" smtClean="0"/>
              <a:t>Životní </a:t>
            </a:r>
            <a:r>
              <a:rPr lang="cs-CZ" b="1" dirty="0"/>
              <a:t>prostředí je okolní </a:t>
            </a:r>
            <a:r>
              <a:rPr lang="cs-CZ" b="1" dirty="0" smtClean="0"/>
              <a:t>oblast-prostor</a:t>
            </a:r>
            <a:r>
              <a:rPr lang="cs-CZ" dirty="0" smtClean="0"/>
              <a:t>, </a:t>
            </a:r>
            <a:r>
              <a:rPr lang="cs-CZ" dirty="0"/>
              <a:t>zatímco </a:t>
            </a:r>
            <a:r>
              <a:rPr lang="cs-CZ" b="1" dirty="0"/>
              <a:t>ekosystém je interakce mezi prostředím a živými druhy. </a:t>
            </a:r>
            <a:endParaRPr lang="cs-CZ" b="1" dirty="0" smtClean="0"/>
          </a:p>
          <a:p>
            <a:pPr marL="0" indent="0">
              <a:buNone/>
            </a:pPr>
            <a:endParaRPr lang="cs-CZ" dirty="0" smtClean="0"/>
          </a:p>
          <a:p>
            <a:pPr marL="0" indent="0">
              <a:buNone/>
            </a:pPr>
            <a:r>
              <a:rPr lang="cs-CZ" b="1" dirty="0" smtClean="0"/>
              <a:t>Prostředí </a:t>
            </a:r>
            <a:r>
              <a:rPr lang="cs-CZ" b="1" dirty="0"/>
              <a:t>je místo, kde žijí živé </a:t>
            </a:r>
            <a:r>
              <a:rPr lang="cs-CZ" b="1" dirty="0" smtClean="0"/>
              <a:t>organismy</a:t>
            </a:r>
            <a:r>
              <a:rPr lang="cs-CZ" dirty="0" smtClean="0"/>
              <a:t>. </a:t>
            </a:r>
            <a:r>
              <a:rPr lang="cs-CZ" b="1" dirty="0"/>
              <a:t>Ekosystém je společenství, ve kterém se ovlivňují biotické a abiotické faktory</a:t>
            </a:r>
            <a:r>
              <a:rPr lang="cs-CZ" dirty="0"/>
              <a:t>. Jak prostředí, tak ekosystém spolu navzájem korelují.</a:t>
            </a:r>
          </a:p>
        </p:txBody>
      </p:sp>
    </p:spTree>
    <p:extLst>
      <p:ext uri="{BB962C8B-B14F-4D97-AF65-F5344CB8AC3E}">
        <p14:creationId xmlns:p14="http://schemas.microsoft.com/office/powerpoint/2010/main" val="1661735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10307</Words>
  <Application>Microsoft Office PowerPoint</Application>
  <PresentationFormat>Širokoúhlá obrazovka</PresentationFormat>
  <Paragraphs>688</Paragraphs>
  <Slides>176</Slides>
  <Notes>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176</vt:i4>
      </vt:variant>
    </vt:vector>
  </HeadingPairs>
  <TitlesOfParts>
    <vt:vector size="185" baseType="lpstr">
      <vt:lpstr>Arial</vt:lpstr>
      <vt:lpstr>Calibri</vt:lpstr>
      <vt:lpstr>Calibri Light</vt:lpstr>
      <vt:lpstr>GeographEditWeb</vt:lpstr>
      <vt:lpstr>inherit</vt:lpstr>
      <vt:lpstr>Lato</vt:lpstr>
      <vt:lpstr>Nunito</vt:lpstr>
      <vt:lpstr>Times New Roman</vt:lpstr>
      <vt:lpstr>Motiv Office</vt:lpstr>
      <vt:lpstr>Prezentace aplikace PowerPoint</vt:lpstr>
      <vt:lpstr>Ekosystém: od analýzy k syntéze !</vt:lpstr>
      <vt:lpstr> Co je ekosystém? Definice, struktura,  typy a funkce </vt:lpstr>
      <vt:lpstr>Jak můžeme ekosystém definovat ? </vt:lpstr>
      <vt:lpstr>Definice ekosystému </vt:lpstr>
      <vt:lpstr>Ekosystém - etymologie</vt:lpstr>
      <vt:lpstr>Ekosystém – podle zákona</vt:lpstr>
      <vt:lpstr>Základní komponenty ekosystému  </vt:lpstr>
      <vt:lpstr>Struktura ekosystému</vt:lpstr>
      <vt:lpstr>Struktura ekosystému</vt:lpstr>
      <vt:lpstr>Schéma struktury ekosystému</vt:lpstr>
      <vt:lpstr>Typická struktura ekosystému</vt:lpstr>
      <vt:lpstr> Biotické složky ES </vt:lpstr>
      <vt:lpstr>Trofická struktura ES - potravní řetězec</vt:lpstr>
      <vt:lpstr>Abiotické složky ES </vt:lpstr>
      <vt:lpstr>Abiotické prostředí ES</vt:lpstr>
      <vt:lpstr>Základní funkce a procesy v ekosystému</vt:lpstr>
      <vt:lpstr>Funkce ekosystému </vt:lpstr>
      <vt:lpstr>Typy/druhy ekosystémů </vt:lpstr>
      <vt:lpstr>Prezentace aplikace PowerPoint</vt:lpstr>
      <vt:lpstr>Prezentace aplikace PowerPoint</vt:lpstr>
      <vt:lpstr>Prezentace aplikace PowerPoint</vt:lpstr>
      <vt:lpstr>Prezentace aplikace PowerPoint</vt:lpstr>
      <vt:lpstr>Typy ekosystémů</vt:lpstr>
      <vt:lpstr>Ekosystém - příklady</vt:lpstr>
      <vt:lpstr> Vodní ekosystém </vt:lpstr>
      <vt:lpstr> Sladkovodní ekosystémy </vt:lpstr>
      <vt:lpstr>Tekoucí versus stojatá voda</vt:lpstr>
      <vt:lpstr>Typy sladkovodních ekosystémů</vt:lpstr>
      <vt:lpstr>Typy sladkovodních ekosystémů</vt:lpstr>
      <vt:lpstr>Mořské ekosystémy </vt:lpstr>
      <vt:lpstr>Světový oceán</vt:lpstr>
      <vt:lpstr>Prezentace aplikace PowerPoint</vt:lpstr>
      <vt:lpstr> Oceán - speciální podmínky prostředí </vt:lpstr>
      <vt:lpstr>Světový oceán</vt:lpstr>
      <vt:lpstr>Hlubokomořská dna</vt:lpstr>
      <vt:lpstr>Kontinentální šelf – pevninský práh </vt:lpstr>
      <vt:lpstr>Šelfová moře</vt:lpstr>
      <vt:lpstr>Kontinentální šelf na mapě světa</vt:lpstr>
      <vt:lpstr>Korálové útesy</vt:lpstr>
      <vt:lpstr>Geografické rozšíření</vt:lpstr>
      <vt:lpstr>Oceán - korálové útesy</vt:lpstr>
      <vt:lpstr>Prezentace aplikace PowerPoint</vt:lpstr>
      <vt:lpstr> Suchozemský ekosystém </vt:lpstr>
      <vt:lpstr>Lesy mírného pásma</vt:lpstr>
      <vt:lpstr>Lesy mírného pásu</vt:lpstr>
      <vt:lpstr>Biom smíšených a listnatých lesů má bohatou faunu. V oblasti Evropy je největším zvířetem zubr evropský (dnes se vyskytuje pouze v rezervacích např. Bělověžský prales). K dalším významným druhům evropských lesů patří jeleni, divoká prasata. V poslední době je to i návrat vrcholových predátorů (rys ostrovid, vlk euroasijský a medvěd hnědý).</vt:lpstr>
      <vt:lpstr> Ekosystém pastviny – travnatá společenstva </vt:lpstr>
      <vt:lpstr> Stepi - prérie, pampy, pusty, „grassvelt“ </vt:lpstr>
      <vt:lpstr>Stepi mírného pásma</vt:lpstr>
      <vt:lpstr>Prezentace aplikace PowerPoint</vt:lpstr>
      <vt:lpstr>Tundra</vt:lpstr>
      <vt:lpstr>Rozmístění biomu tundra na Zemi</vt:lpstr>
      <vt:lpstr>Prezentace aplikace PowerPoint</vt:lpstr>
      <vt:lpstr>Pouště</vt:lpstr>
      <vt:lpstr>Rozmístění pouští na Zemi</vt:lpstr>
      <vt:lpstr> Funkční jednotky ekosystému </vt:lpstr>
      <vt:lpstr> Ekosystémová diverzita </vt:lpstr>
      <vt:lpstr>Jedinec a prostředí ekosytému</vt:lpstr>
      <vt:lpstr>Nároky organizmů na podmínky prostředí</vt:lpstr>
      <vt:lpstr>Prezentace aplikace PowerPoint</vt:lpstr>
      <vt:lpstr>Ekologická valence </vt:lpstr>
      <vt:lpstr>Rozmezí ekologické přizpůsobivosti</vt:lpstr>
      <vt:lpstr>Široká valence – euryekní (např. hlodavci, invazní rostliny, pěnice černohlavá, slunéčka ...).</vt:lpstr>
      <vt:lpstr>Široká valence – euryekní (např. hlodavci, invazní rostliny, pěnice černohlavá, slunéčka ...).</vt:lpstr>
      <vt:lpstr>Úzká valence – stenoekní (např. středoevropské orchideje, borovice blatka, ještěrka zelená, rákosník velký)</vt:lpstr>
      <vt:lpstr>Úzká valence – stenoekní (např. středoevropské orchideje, borovice blatka, ještěrka zelená, rákosník velký)</vt:lpstr>
      <vt:lpstr>Stenoekní organismy</vt:lpstr>
      <vt:lpstr>Euryekní organismy</vt:lpstr>
      <vt:lpstr>Organizmy podle šíře teplotní ekologické valence</vt:lpstr>
      <vt:lpstr>Eurytermní organismy</vt:lpstr>
      <vt:lpstr>Optimální podmínky prostředí</vt:lpstr>
      <vt:lpstr>Liebigův zákon minima – limitující faktory</vt:lpstr>
      <vt:lpstr>Přizpůsobení prostředí a přirozený výběr</vt:lpstr>
      <vt:lpstr> Potravinový řetězec versus potravinová síť </vt:lpstr>
      <vt:lpstr>Prezentace aplikace PowerPoint</vt:lpstr>
      <vt:lpstr>Základní komponenty potravinového řetězce</vt:lpstr>
      <vt:lpstr>Potravinová síť – Food Web</vt:lpstr>
      <vt:lpstr> Rozdíl mezi potravinovým řetězcem  a potravinovou sítí </vt:lpstr>
      <vt:lpstr>Co je to potravinový řetězec? </vt:lpstr>
      <vt:lpstr> Co je Food Web – potravinová síť ? </vt:lpstr>
      <vt:lpstr>Regionální potravní síť – lokální společenstvo – lokální potravní řetězec</vt:lpstr>
      <vt:lpstr>Příklad: Organizace a determinanty sruktury         parazitárních společenstev</vt:lpstr>
      <vt:lpstr>Rozdíl mezi potravinovým řetězcem  a potravinovou sítí </vt:lpstr>
      <vt:lpstr>Rozdíly mezi potravinovým řetězcem a potravinovou sítí </vt:lpstr>
      <vt:lpstr>Prezentace aplikace PowerPoint</vt:lpstr>
      <vt:lpstr>Potravní řetězec pastevně kořistnický</vt:lpstr>
      <vt:lpstr>Trofická struktura ES - dekompoziční potravní řetězec</vt:lpstr>
      <vt:lpstr>Pastevně kořistnický (A) versus dekompoziční  potravní řetězec (B)</vt:lpstr>
      <vt:lpstr>Parazitický potravinový řetězec</vt:lpstr>
      <vt:lpstr>Paraziti prostupují trofickou strukturu ekosystému</vt:lpstr>
      <vt:lpstr>Definice parazitického potravinového řetězce</vt:lpstr>
      <vt:lpstr>Ekologické pyramidy – trofická struktura ekosystému </vt:lpstr>
      <vt:lpstr>Pyramidy početnosti:  (a) řetězec pastevně kořistnický - (b) parazitní </vt:lpstr>
      <vt:lpstr>Diverzita a abundance parazitů v trofické struktuře ekosystému roste !</vt:lpstr>
      <vt:lpstr>Srovnání pyramidy trofické struktury ES pro  řetězec parazitní (A) a pastevně kořistnický  (B) </vt:lpstr>
      <vt:lpstr>Aplikace pyramidy biomasy ES běžného potoka  </vt:lpstr>
      <vt:lpstr>Měření čisté produkce (kj/m2/rok) pro každý hostitelský druh</vt:lpstr>
      <vt:lpstr>Prostředí versus ekosystém </vt:lpstr>
      <vt:lpstr> Rozdíl mezi prostředím a ekosystémem. </vt:lpstr>
      <vt:lpstr>Prostředí a ekosystém !</vt:lpstr>
      <vt:lpstr>Co jsou složky ekosystému ? </vt:lpstr>
      <vt:lpstr>Základní složky/komponenty ekosystému</vt:lpstr>
      <vt:lpstr>Co jsou složky ekosystému ? </vt:lpstr>
      <vt:lpstr>Klasifikace ekosystémů </vt:lpstr>
      <vt:lpstr>Prezentace aplikace PowerPoint</vt:lpstr>
      <vt:lpstr>Co je to přírodní ekosystém? </vt:lpstr>
      <vt:lpstr>Umělé ekosystémy </vt:lpstr>
      <vt:lpstr>Příklady přírodních a umělých ekosystémů</vt:lpstr>
      <vt:lpstr>Prezentace aplikace PowerPoint</vt:lpstr>
      <vt:lpstr>Umělé ekosystémy</vt:lpstr>
      <vt:lpstr>Prezentace aplikace PowerPoint</vt:lpstr>
      <vt:lpstr>Prezentace aplikace PowerPoint</vt:lpstr>
      <vt:lpstr> Co to jsou části ekosystému ?</vt:lpstr>
      <vt:lpstr>Ekoton a jeho vlastnosti </vt:lpstr>
      <vt:lpstr>Ekologická nika</vt:lpstr>
      <vt:lpstr>Ekologická nika</vt:lpstr>
      <vt:lpstr>Realizovaná versus fundamentální nika</vt:lpstr>
      <vt:lpstr> Co je Biom ? </vt:lpstr>
      <vt:lpstr>Světové ekosystémy – biomy</vt:lpstr>
      <vt:lpstr>Mapa rozšíření biomů</vt:lpstr>
      <vt:lpstr>Příklady suchozemských biomů</vt:lpstr>
      <vt:lpstr>Biosféra</vt:lpstr>
      <vt:lpstr>Biosféra</vt:lpstr>
      <vt:lpstr>Prostorový rozsah (tloušťka) biosféry</vt:lpstr>
      <vt:lpstr>Prezentace aplikace PowerPoint</vt:lpstr>
      <vt:lpstr>Trofické úrovně v potravním řetězci  (pyramida toku energie)</vt:lpstr>
      <vt:lpstr>Tok energie v ekosystému a pravidlo 10% ! </vt:lpstr>
      <vt:lpstr>Organismy a trofické stupně ekosystému</vt:lpstr>
      <vt:lpstr>Postavení vrcholových predátorů v ES</vt:lpstr>
      <vt:lpstr>Trofická struktura ekosystému (pravidlo 10%)</vt:lpstr>
      <vt:lpstr>Energie potravy dostupná pro člověka na  různých trofických úrovních</vt:lpstr>
      <vt:lpstr>10% a co to znamená ?</vt:lpstr>
      <vt:lpstr>Pravidlo 10%</vt:lpstr>
      <vt:lpstr> Zákony termodynamiky a ekosystém </vt:lpstr>
      <vt:lpstr>Aplikace termodynamiky na ekosystém</vt:lpstr>
      <vt:lpstr>Ekosystém a termodynamika</vt:lpstr>
      <vt:lpstr>Tabulka shrnuje typy organismů, které se mohou vyskytovat v každé trofické úrovni v lesním ekosystému.</vt:lpstr>
      <vt:lpstr>Základní termodynamika ekosystému </vt:lpstr>
      <vt:lpstr> Co je tok energie ekosystému? </vt:lpstr>
      <vt:lpstr>Diagram energetického toku ekosystému</vt:lpstr>
      <vt:lpstr> Jaký je směr energetického toku energie  v ekosystému? </vt:lpstr>
      <vt:lpstr>Tok energie a koloběh živin </vt:lpstr>
      <vt:lpstr>Energetický tok ekosystému </vt:lpstr>
      <vt:lpstr>Trofické úrovně </vt:lpstr>
      <vt:lpstr>Význam toku energie v ekosystému </vt:lpstr>
      <vt:lpstr>Co je ekosystémový management?</vt:lpstr>
      <vt:lpstr>Management - příklady</vt:lpstr>
      <vt:lpstr>Co je ekosystémový management?</vt:lpstr>
      <vt:lpstr>Řízená péče o významné lokality</vt:lpstr>
      <vt:lpstr>Prezentace aplikace PowerPoint</vt:lpstr>
      <vt:lpstr>Evropsky významná lokalita Milovický les</vt:lpstr>
      <vt:lpstr>Na jakých principech by měl být založen  ekosystémový management? </vt:lpstr>
      <vt:lpstr>Strategie ochrany biodiverzity ČR</vt:lpstr>
      <vt:lpstr>Strategie ochrany biodiverzity ČR</vt:lpstr>
      <vt:lpstr>Strategie ochrany biodiverzity ČR</vt:lpstr>
      <vt:lpstr>Co jsou ekosystémové služby ?</vt:lpstr>
      <vt:lpstr>Čtyři kategorie ekosystémový služeb</vt:lpstr>
      <vt:lpstr>Ekosystémové služby</vt:lpstr>
      <vt:lpstr>Ekosystémové služby a jejich provázanost  s životní úrovní lidí</vt:lpstr>
      <vt:lpstr>Ekosystémové služby a jejich provázanost  s životní úrovní lidí</vt:lpstr>
      <vt:lpstr>Využití ekosystémového managementu v praxi</vt:lpstr>
      <vt:lpstr>Ekosystémové služby v městských  a venkovských oblastech</vt:lpstr>
      <vt:lpstr>Opatření k ochraně ekosystémů</vt:lpstr>
      <vt:lpstr>Návrhy opatření se zohledněním jednotlivých  klíčových resortů</vt:lpstr>
      <vt:lpstr>Zemědělství</vt:lpstr>
      <vt:lpstr>Lesnictví</vt:lpstr>
      <vt:lpstr>Voda</vt:lpstr>
      <vt:lpstr>Rybolov a akvakultury</vt:lpstr>
      <vt:lpstr>Ekonomika a stimuly</vt:lpstr>
      <vt:lpstr>Slibné intervence</vt:lpstr>
      <vt:lpstr>Kritické faktory změn ES</vt:lpstr>
      <vt:lpstr>Příklad konkrétního ES a jeho managementu</vt:lpstr>
      <vt:lpstr>Ekosystémová služba lesa</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EKOSYSTEM</dc:title>
  <dc:creator>Milan Gelnar</dc:creator>
  <cp:lastModifiedBy>Milan Gelnar</cp:lastModifiedBy>
  <cp:revision>132</cp:revision>
  <dcterms:created xsi:type="dcterms:W3CDTF">2024-11-26T05:21:39Z</dcterms:created>
  <dcterms:modified xsi:type="dcterms:W3CDTF">2024-11-28T16:23:44Z</dcterms:modified>
</cp:coreProperties>
</file>