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88" r:id="rId11"/>
    <p:sldId id="265" r:id="rId12"/>
    <p:sldId id="266" r:id="rId13"/>
    <p:sldId id="274" r:id="rId14"/>
    <p:sldId id="275" r:id="rId15"/>
    <p:sldId id="290" r:id="rId16"/>
    <p:sldId id="289" r:id="rId17"/>
    <p:sldId id="268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1" r:id="rId27"/>
    <p:sldId id="292" r:id="rId28"/>
    <p:sldId id="269" r:id="rId29"/>
    <p:sldId id="293" r:id="rId30"/>
    <p:sldId id="294" r:id="rId31"/>
    <p:sldId id="270" r:id="rId32"/>
    <p:sldId id="285" r:id="rId33"/>
    <p:sldId id="295" r:id="rId34"/>
    <p:sldId id="296" r:id="rId35"/>
    <p:sldId id="297" r:id="rId36"/>
    <p:sldId id="298" r:id="rId37"/>
    <p:sldId id="299" r:id="rId38"/>
    <p:sldId id="300" r:id="rId39"/>
    <p:sldId id="287" r:id="rId40"/>
    <p:sldId id="301" r:id="rId41"/>
    <p:sldId id="302" r:id="rId42"/>
    <p:sldId id="271" r:id="rId43"/>
    <p:sldId id="304" r:id="rId44"/>
    <p:sldId id="305" r:id="rId45"/>
    <p:sldId id="306" r:id="rId46"/>
    <p:sldId id="311" r:id="rId47"/>
    <p:sldId id="308" r:id="rId48"/>
    <p:sldId id="307" r:id="rId49"/>
    <p:sldId id="309" r:id="rId50"/>
    <p:sldId id="272" r:id="rId51"/>
    <p:sldId id="286" r:id="rId52"/>
    <p:sldId id="310" r:id="rId53"/>
    <p:sldId id="273" r:id="rId54"/>
    <p:sldId id="30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BEE4C-C68D-487E-88B1-C2FCE103DD57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21C0F3C2-DEFB-9347-A6E8-5F038B9A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C2297-A182-4BD8-B3A6-386BBE917DDF}" type="slidenum">
              <a:rPr lang="en-GB" altLang="cs-CZ" smtClean="0"/>
              <a:pPr/>
              <a:t>‹#›</a:t>
            </a:fld>
            <a:endParaRPr lang="en-GB" altLang="cs-CZ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5848A15-82B6-1647-9728-79B45EE59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E894693-AB55-CE40-B5EE-588C4CDE2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A83B4562-C922-6A4A-9A3E-35A07337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PHARM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1" y="2012012"/>
            <a:ext cx="5389198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1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EEABA-DD52-442F-9AAB-E421D3800318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C319657-BF08-2A47-A3B7-5BB84EA9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1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0DD525B-CA23-E543-BBB5-426C5704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F9BE2421-CD5A-054F-BFEE-A015F4F2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6452CBA-62E5-3444-88BA-0E1DFB32E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81BC083B-6EA1-8042-852C-B90872B5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5">
            <a:extLst>
              <a:ext uri="{FF2B5EF4-FFF2-40B4-BE49-F238E27FC236}">
                <a16:creationId xmlns:a16="http://schemas.microsoft.com/office/drawing/2014/main" id="{7F0D5CFA-568C-F245-9B1D-9AFF54C50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8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7F44E55-AD30-E240-95E0-37159AB3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A260F1-D05D-4899-9010-1657130D1B3F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79BB9ED-F547-3046-82DD-C7DD3310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928A2433-634B-431F-A536-7125825919B9}" type="slidenum">
              <a:rPr lang="en-GB" altLang="cs-CZ" smtClean="0"/>
              <a:pPr/>
              <a:t>‹#›</a:t>
            </a:fld>
            <a:endParaRPr lang="en-GB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4975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CE3B37-B6F0-93EB-E4D2-C75945E18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0847"/>
            <a:ext cx="7696200" cy="83316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7200" b="1" dirty="0" err="1"/>
              <a:t>AntiulcerAgents</a:t>
            </a:r>
            <a:endParaRPr lang="en-GB" altLang="cs-CZ" sz="72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3247307-EEB6-783E-06CC-484E7DD971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5013176"/>
            <a:ext cx="7272234" cy="698497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Tomáš Goněc				24. 10. 2022</a:t>
            </a:r>
            <a:endParaRPr lang="en-GB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88EFA89-2ED8-50C3-8EFE-FB368DD1C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0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Acids</a:t>
            </a:r>
            <a:endParaRPr lang="en-GB" altLang="cs-CZ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364B1E-AB12-EF0D-0C2E-9E25F9E06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0" y="1185963"/>
            <a:ext cx="8064900" cy="4139998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Glutamic</a:t>
            </a:r>
            <a:r>
              <a:rPr lang="cs-CZ" altLang="cs-CZ" sz="2400" b="1" dirty="0"/>
              <a:t> acid hydrochloride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/>
              <a:t>Betaine hydrochloride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FEDC5B-AAD1-41EE-9245-166E20C0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5492"/>
            <a:ext cx="3879180" cy="18183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E4BAA9-E391-4F84-A71A-D9203BF9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45985"/>
            <a:ext cx="2912798" cy="16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0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2560921-B226-FF13-22D2-E5347527A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0466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Digestives</a:t>
            </a:r>
            <a:endParaRPr lang="en-GB" altLang="cs-CZ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33A6E93-BBE0-074C-9BEA-BBBD0C3751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1196752"/>
            <a:ext cx="8064900" cy="54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insufficient</a:t>
            </a:r>
            <a:r>
              <a:rPr lang="cs-CZ" sz="2400" dirty="0"/>
              <a:t> </a:t>
            </a:r>
            <a:r>
              <a:rPr lang="cs-CZ" sz="2400" dirty="0" err="1"/>
              <a:t>digestion</a:t>
            </a:r>
            <a:r>
              <a:rPr lang="cs-CZ" sz="2400" dirty="0"/>
              <a:t> – </a:t>
            </a:r>
            <a:r>
              <a:rPr lang="cs-CZ" sz="2400" dirty="0" err="1"/>
              <a:t>longer</a:t>
            </a:r>
            <a:r>
              <a:rPr lang="cs-CZ" sz="2400" dirty="0"/>
              <a:t> </a:t>
            </a:r>
            <a:r>
              <a:rPr lang="cs-CZ" sz="2400" dirty="0" err="1"/>
              <a:t>pass</a:t>
            </a:r>
            <a:r>
              <a:rPr lang="cs-CZ" sz="2400" dirty="0"/>
              <a:t> 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food – gastritis, </a:t>
            </a:r>
            <a:r>
              <a:rPr lang="cs-CZ" sz="2400" dirty="0" err="1"/>
              <a:t>ulceration</a:t>
            </a:r>
            <a:r>
              <a:rPr lang="cs-CZ" sz="2400" dirty="0"/>
              <a:t> risk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recombinant</a:t>
            </a:r>
            <a:r>
              <a:rPr lang="cs-CZ" sz="2400" dirty="0"/>
              <a:t> </a:t>
            </a:r>
            <a:r>
              <a:rPr lang="cs-CZ" sz="2400" dirty="0" err="1"/>
              <a:t>enzymes</a:t>
            </a:r>
            <a:r>
              <a:rPr lang="cs-CZ" sz="2400" dirty="0"/>
              <a:t>:</a:t>
            </a:r>
          </a:p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sz="2400" b="1" dirty="0"/>
              <a:t>Amylase</a:t>
            </a:r>
          </a:p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sz="2400" b="1" dirty="0" err="1"/>
              <a:t>Lipase</a:t>
            </a:r>
            <a:endParaRPr lang="cs-CZ" sz="2400" b="1" dirty="0"/>
          </a:p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sz="2400" b="1" dirty="0"/>
              <a:t>Pepsine</a:t>
            </a:r>
          </a:p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sz="2400" b="1" dirty="0" err="1"/>
              <a:t>Tilactase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galactosidase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digesting</a:t>
            </a:r>
            <a:r>
              <a:rPr lang="cs-CZ" sz="2400" dirty="0"/>
              <a:t> </a:t>
            </a:r>
            <a:r>
              <a:rPr lang="cs-CZ" sz="2400" dirty="0" err="1"/>
              <a:t>milk</a:t>
            </a:r>
            <a:r>
              <a:rPr lang="cs-CZ" sz="2400" dirty="0"/>
              <a:t> </a:t>
            </a:r>
            <a:r>
              <a:rPr lang="cs-CZ" sz="2400" dirty="0" err="1"/>
              <a:t>products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err="1"/>
              <a:t>Pancreatine</a:t>
            </a:r>
            <a:r>
              <a:rPr lang="cs-CZ" sz="2400" b="1" dirty="0"/>
              <a:t> – </a:t>
            </a:r>
            <a:r>
              <a:rPr lang="cs-CZ" sz="2400" dirty="0" err="1"/>
              <a:t>mixture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pancreatic</a:t>
            </a:r>
            <a:r>
              <a:rPr lang="cs-CZ" sz="2400" dirty="0"/>
              <a:t> </a:t>
            </a:r>
            <a:r>
              <a:rPr lang="cs-CZ" sz="2400" dirty="0" err="1"/>
              <a:t>enzymes</a:t>
            </a:r>
            <a:r>
              <a:rPr lang="cs-CZ" sz="2400" dirty="0"/>
              <a:t> (</a:t>
            </a:r>
            <a:r>
              <a:rPr lang="cs-CZ" sz="2400" dirty="0" err="1"/>
              <a:t>lipase</a:t>
            </a:r>
            <a:r>
              <a:rPr lang="cs-CZ" sz="2400" dirty="0"/>
              <a:t>, amylase and </a:t>
            </a:r>
            <a:r>
              <a:rPr lang="cs-CZ" sz="2400" dirty="0" err="1"/>
              <a:t>protease</a:t>
            </a:r>
            <a:r>
              <a:rPr lang="cs-CZ" sz="2400" dirty="0"/>
              <a:t>) </a:t>
            </a:r>
            <a:r>
              <a:rPr lang="cs-CZ" sz="2400" dirty="0" err="1"/>
              <a:t>isolated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pig</a:t>
            </a:r>
            <a:r>
              <a:rPr lang="cs-CZ" sz="2400" dirty="0"/>
              <a:t> </a:t>
            </a:r>
            <a:r>
              <a:rPr lang="cs-CZ" sz="2400" dirty="0" err="1"/>
              <a:t>pancreas</a:t>
            </a:r>
            <a:endParaRPr lang="cs-CZ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7B27CEE-C7FF-E5B3-0F9B-9E1C57956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083" y="33265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Direct </a:t>
            </a:r>
            <a:r>
              <a:rPr lang="cs-CZ" altLang="cs-CZ" dirty="0" err="1"/>
              <a:t>antacids</a:t>
            </a:r>
            <a:endParaRPr lang="en-GB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B267AEC-24E3-673F-389D-EB59B2425B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091" y="1081087"/>
            <a:ext cx="8362950" cy="4695825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sz="2400" b="1" dirty="0" err="1"/>
              <a:t>Carbonates</a:t>
            </a:r>
            <a:r>
              <a:rPr lang="cs-CZ" sz="2400" b="1" dirty="0"/>
              <a:t>: </a:t>
            </a:r>
          </a:p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sz="2400" dirty="0"/>
              <a:t>	NaHCO</a:t>
            </a:r>
            <a:r>
              <a:rPr lang="cs-CZ" sz="2400" baseline="-25000" dirty="0"/>
              <a:t>3</a:t>
            </a:r>
            <a:endParaRPr lang="cs-CZ" sz="240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400" dirty="0"/>
              <a:t>	CaCO</a:t>
            </a:r>
            <a:r>
              <a:rPr lang="cs-CZ" sz="2400" baseline="-25000" dirty="0"/>
              <a:t>3</a:t>
            </a:r>
            <a:endParaRPr lang="cs-CZ" sz="240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cs-CZ" sz="2400" dirty="0"/>
              <a:t>	MgCO</a:t>
            </a:r>
            <a:r>
              <a:rPr lang="cs-CZ" sz="2400" baseline="-25000" dirty="0"/>
              <a:t>3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quick</a:t>
            </a:r>
            <a:r>
              <a:rPr lang="cs-CZ" sz="2400" dirty="0"/>
              <a:t> pH </a:t>
            </a:r>
            <a:r>
              <a:rPr lang="cs-CZ" sz="2400" dirty="0" err="1"/>
              <a:t>increase</a:t>
            </a:r>
            <a:r>
              <a:rPr lang="cs-CZ" sz="2400" dirty="0"/>
              <a:t> </a:t>
            </a:r>
            <a:r>
              <a:rPr lang="cs-CZ" sz="2400" dirty="0" err="1"/>
              <a:t>may</a:t>
            </a:r>
            <a:r>
              <a:rPr lang="cs-CZ" sz="2400" dirty="0"/>
              <a:t> </a:t>
            </a:r>
            <a:r>
              <a:rPr lang="cs-CZ" sz="2400" dirty="0" err="1"/>
              <a:t>lead</a:t>
            </a:r>
            <a:r>
              <a:rPr lang="cs-CZ" sz="2400" dirty="0"/>
              <a:t> to </a:t>
            </a:r>
            <a:r>
              <a:rPr lang="cs-CZ" sz="2400" dirty="0" err="1"/>
              <a:t>increased</a:t>
            </a:r>
            <a:r>
              <a:rPr lang="cs-CZ" sz="2400" dirty="0"/>
              <a:t> gastrine </a:t>
            </a:r>
            <a:r>
              <a:rPr lang="cs-CZ" sz="2400" dirty="0" err="1"/>
              <a:t>levels</a:t>
            </a:r>
            <a:r>
              <a:rPr lang="cs-CZ" sz="2400" dirty="0"/>
              <a:t> and </a:t>
            </a:r>
            <a:r>
              <a:rPr lang="cs-CZ" sz="2400" dirty="0" err="1"/>
              <a:t>excessive</a:t>
            </a:r>
            <a:r>
              <a:rPr lang="cs-CZ" sz="2400" dirty="0"/>
              <a:t> </a:t>
            </a:r>
            <a:r>
              <a:rPr lang="cs-CZ" sz="2400" dirty="0" err="1"/>
              <a:t>HCl</a:t>
            </a:r>
            <a:r>
              <a:rPr lang="cs-CZ" sz="2400" dirty="0"/>
              <a:t> </a:t>
            </a:r>
            <a:r>
              <a:rPr lang="cs-CZ" sz="2400" dirty="0" err="1"/>
              <a:t>secretion</a:t>
            </a:r>
            <a:endParaRPr 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absorbtion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Mg</a:t>
            </a:r>
            <a:r>
              <a:rPr lang="cs-CZ" sz="2400" baseline="30000" dirty="0"/>
              <a:t>2+</a:t>
            </a:r>
            <a:r>
              <a:rPr lang="cs-CZ" sz="2400" dirty="0"/>
              <a:t>, Ca</a:t>
            </a:r>
            <a:r>
              <a:rPr lang="cs-CZ" sz="2400" baseline="30000" dirty="0"/>
              <a:t>2+</a:t>
            </a:r>
            <a:r>
              <a:rPr lang="cs-CZ" sz="2400" dirty="0"/>
              <a:t> and Na</a:t>
            </a:r>
            <a:r>
              <a:rPr lang="cs-CZ" sz="2400" baseline="30000" dirty="0"/>
              <a:t>+</a:t>
            </a:r>
            <a:r>
              <a:rPr lang="cs-CZ" sz="2400" dirty="0"/>
              <a:t> </a:t>
            </a:r>
            <a:r>
              <a:rPr lang="cs-CZ" sz="2400" dirty="0" err="1"/>
              <a:t>leads</a:t>
            </a:r>
            <a:r>
              <a:rPr lang="cs-CZ" sz="2400" dirty="0"/>
              <a:t> to ion </a:t>
            </a:r>
            <a:r>
              <a:rPr lang="cs-CZ" sz="2400" dirty="0" err="1"/>
              <a:t>dysballance</a:t>
            </a:r>
            <a:endParaRPr lang="cs-CZ" sz="2400" dirty="0"/>
          </a:p>
          <a:p>
            <a:pPr eaLnBrk="1" hangingPunct="1">
              <a:buFontTx/>
              <a:buChar char="-"/>
              <a:defRPr/>
            </a:pPr>
            <a:endParaRPr lang="cs-CZ" baseline="-2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99799600-1B0D-E059-0437-D139058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Direct antacids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B1FF19D-8A2D-120F-784B-E1B458DFF5E2}"/>
              </a:ext>
            </a:extLst>
          </p:cNvPr>
          <p:cNvSpPr/>
          <p:nvPr/>
        </p:nvSpPr>
        <p:spPr>
          <a:xfrm>
            <a:off x="323528" y="1196752"/>
            <a:ext cx="6624638" cy="50098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>
                <a:latin typeface="+mn-lt"/>
                <a:cs typeface="Arial" charset="0"/>
              </a:rPr>
              <a:t>Magnesium </a:t>
            </a:r>
            <a:r>
              <a:rPr lang="cs-CZ" b="1" dirty="0" err="1">
                <a:latin typeface="+mn-lt"/>
                <a:cs typeface="Arial" charset="0"/>
              </a:rPr>
              <a:t>compounds</a:t>
            </a:r>
            <a:r>
              <a:rPr lang="cs-CZ" b="1" dirty="0">
                <a:latin typeface="+mn-lt"/>
                <a:cs typeface="Arial" charset="0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	</a:t>
            </a:r>
            <a:r>
              <a:rPr lang="cs-CZ" dirty="0" err="1">
                <a:latin typeface="+mn-lt"/>
                <a:cs typeface="Arial" charset="0"/>
              </a:rPr>
              <a:t>MgO</a:t>
            </a: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	MgO</a:t>
            </a:r>
            <a:r>
              <a:rPr lang="cs-CZ" baseline="-25000" dirty="0">
                <a:latin typeface="+mn-lt"/>
                <a:cs typeface="Arial" charset="0"/>
              </a:rPr>
              <a:t>2</a:t>
            </a: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	Mg(OH)</a:t>
            </a:r>
            <a:r>
              <a:rPr lang="cs-CZ" baseline="-25000" dirty="0">
                <a:latin typeface="+mn-lt"/>
                <a:cs typeface="Arial" charset="0"/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	MgSiO</a:t>
            </a:r>
            <a:r>
              <a:rPr lang="cs-CZ" baseline="-25000" dirty="0">
                <a:latin typeface="+mn-lt"/>
                <a:cs typeface="Arial" charset="0"/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cs-CZ" dirty="0" err="1">
                <a:latin typeface="+mn-lt"/>
                <a:cs typeface="Arial" charset="0"/>
              </a:rPr>
              <a:t>forming</a:t>
            </a:r>
            <a:r>
              <a:rPr lang="cs-CZ" dirty="0">
                <a:latin typeface="+mn-lt"/>
                <a:cs typeface="Arial" charset="0"/>
              </a:rPr>
              <a:t> MgCl</a:t>
            </a:r>
            <a:r>
              <a:rPr lang="cs-CZ" baseline="-25000" dirty="0">
                <a:latin typeface="+mn-lt"/>
                <a:cs typeface="Arial" charset="0"/>
              </a:rPr>
              <a:t>2</a:t>
            </a:r>
            <a:r>
              <a:rPr lang="cs-CZ" dirty="0">
                <a:latin typeface="+mn-lt"/>
                <a:cs typeface="Arial" charset="0"/>
              </a:rPr>
              <a:t> has </a:t>
            </a:r>
            <a:r>
              <a:rPr lang="cs-CZ" dirty="0" err="1">
                <a:latin typeface="+mn-lt"/>
                <a:cs typeface="Arial" charset="0"/>
              </a:rPr>
              <a:t>laxative</a:t>
            </a:r>
            <a:r>
              <a:rPr lang="cs-CZ" dirty="0">
                <a:latin typeface="+mn-lt"/>
                <a:cs typeface="Arial" charset="0"/>
              </a:rPr>
              <a:t> </a:t>
            </a:r>
            <a:r>
              <a:rPr lang="cs-CZ" dirty="0" err="1">
                <a:latin typeface="+mn-lt"/>
                <a:cs typeface="Arial" charset="0"/>
              </a:rPr>
              <a:t>effect</a:t>
            </a: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Calcium</a:t>
            </a: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b="1" dirty="0" err="1">
                <a:latin typeface="+mn-lt"/>
                <a:cs typeface="Arial" charset="0"/>
              </a:rPr>
              <a:t>compounds</a:t>
            </a:r>
            <a:r>
              <a:rPr lang="cs-CZ" b="1" dirty="0">
                <a:latin typeface="+mn-lt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b="1" dirty="0">
                <a:latin typeface="+mn-lt"/>
                <a:cs typeface="Arial" charset="0"/>
              </a:rPr>
              <a:t>	</a:t>
            </a:r>
            <a:r>
              <a:rPr lang="cs-CZ" dirty="0">
                <a:latin typeface="+mn-lt"/>
                <a:cs typeface="Arial" charset="0"/>
              </a:rPr>
              <a:t>CaSiO</a:t>
            </a:r>
            <a:r>
              <a:rPr lang="cs-CZ" baseline="-25000" dirty="0">
                <a:latin typeface="+mn-lt"/>
                <a:cs typeface="Arial" charset="0"/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7067148-2605-5280-5487-17112ECB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Direct </a:t>
            </a:r>
            <a:r>
              <a:rPr lang="cs-CZ" altLang="cs-CZ" dirty="0" err="1"/>
              <a:t>antacids</a:t>
            </a:r>
            <a:endParaRPr lang="cs-CZ" alt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F1FD43-758C-D822-2CC5-34344C000582}"/>
              </a:ext>
            </a:extLst>
          </p:cNvPr>
          <p:cNvSpPr/>
          <p:nvPr/>
        </p:nvSpPr>
        <p:spPr>
          <a:xfrm>
            <a:off x="323528" y="1052736"/>
            <a:ext cx="7848600" cy="4455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>
                <a:latin typeface="+mn-lt"/>
                <a:cs typeface="Arial" charset="0"/>
              </a:rPr>
              <a:t>Aluminium </a:t>
            </a:r>
            <a:r>
              <a:rPr lang="cs-CZ" b="1" dirty="0" err="1">
                <a:latin typeface="+mn-lt"/>
                <a:cs typeface="Arial" charset="0"/>
              </a:rPr>
              <a:t>compounds</a:t>
            </a:r>
            <a:r>
              <a:rPr lang="cs-CZ" b="1" dirty="0">
                <a:latin typeface="+mn-lt"/>
                <a:cs typeface="Arial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+mn-lt"/>
                <a:cs typeface="Arial" charset="0"/>
              </a:rPr>
              <a:t>both</a:t>
            </a:r>
            <a:r>
              <a:rPr lang="cs-CZ" dirty="0">
                <a:latin typeface="+mn-lt"/>
                <a:cs typeface="Arial" charset="0"/>
              </a:rPr>
              <a:t> antacide and </a:t>
            </a:r>
            <a:r>
              <a:rPr lang="cs-CZ" dirty="0" err="1">
                <a:latin typeface="+mn-lt"/>
                <a:cs typeface="Arial" charset="0"/>
              </a:rPr>
              <a:t>protective</a:t>
            </a:r>
            <a:r>
              <a:rPr lang="cs-CZ" dirty="0">
                <a:latin typeface="+mn-lt"/>
                <a:cs typeface="Arial" charset="0"/>
              </a:rPr>
              <a:t> </a:t>
            </a:r>
            <a:r>
              <a:rPr lang="cs-CZ" dirty="0" err="1">
                <a:latin typeface="+mn-lt"/>
                <a:cs typeface="Arial" charset="0"/>
              </a:rPr>
              <a:t>effect</a:t>
            </a:r>
            <a:endParaRPr lang="cs-CZ" dirty="0">
              <a:latin typeface="+mn-lt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Arial" charset="0"/>
              </a:rPr>
              <a:t>long-term </a:t>
            </a:r>
            <a:r>
              <a:rPr lang="cs-CZ" dirty="0" err="1">
                <a:latin typeface="+mn-lt"/>
                <a:cs typeface="Arial" charset="0"/>
              </a:rPr>
              <a:t>administration</a:t>
            </a:r>
            <a:r>
              <a:rPr lang="cs-CZ" dirty="0">
                <a:latin typeface="+mn-lt"/>
                <a:cs typeface="Arial" charset="0"/>
              </a:rPr>
              <a:t> </a:t>
            </a:r>
            <a:r>
              <a:rPr lang="cs-CZ" dirty="0" err="1">
                <a:latin typeface="+mn-lt"/>
                <a:cs typeface="Arial" charset="0"/>
              </a:rPr>
              <a:t>of</a:t>
            </a:r>
            <a:r>
              <a:rPr lang="cs-CZ" dirty="0">
                <a:latin typeface="+mn-lt"/>
                <a:cs typeface="Arial" charset="0"/>
              </a:rPr>
              <a:t> aluminium </a:t>
            </a:r>
            <a:r>
              <a:rPr lang="cs-CZ" dirty="0" err="1">
                <a:latin typeface="+mn-lt"/>
                <a:cs typeface="Arial" charset="0"/>
              </a:rPr>
              <a:t>salts</a:t>
            </a:r>
            <a:r>
              <a:rPr lang="cs-CZ" dirty="0">
                <a:latin typeface="+mn-lt"/>
                <a:cs typeface="Arial" charset="0"/>
              </a:rPr>
              <a:t> </a:t>
            </a:r>
            <a:r>
              <a:rPr lang="cs-CZ" dirty="0" err="1">
                <a:latin typeface="+mn-lt"/>
                <a:cs typeface="Arial" charset="0"/>
              </a:rPr>
              <a:t>may</a:t>
            </a:r>
            <a:r>
              <a:rPr lang="cs-CZ" dirty="0">
                <a:latin typeface="+mn-lt"/>
                <a:cs typeface="Arial" charset="0"/>
              </a:rPr>
              <a:t> cause </a:t>
            </a:r>
            <a:r>
              <a:rPr lang="cs-CZ" dirty="0" err="1">
                <a:latin typeface="+mn-lt"/>
                <a:cs typeface="Arial" charset="0"/>
              </a:rPr>
              <a:t>obstipation</a:t>
            </a: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>
                <a:latin typeface="+mn-lt"/>
                <a:cs typeface="Arial" charset="0"/>
              </a:rPr>
              <a:t> 	</a:t>
            </a:r>
            <a:r>
              <a:rPr lang="cs-CZ" dirty="0">
                <a:latin typeface="+mn-lt"/>
                <a:cs typeface="Arial" charset="0"/>
              </a:rPr>
              <a:t>AlPO</a:t>
            </a:r>
            <a:r>
              <a:rPr lang="cs-CZ" baseline="-25000" dirty="0">
                <a:latin typeface="+mn-lt"/>
                <a:cs typeface="Arial" charset="0"/>
              </a:rPr>
              <a:t>4</a:t>
            </a: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	Al(OH)</a:t>
            </a:r>
            <a:r>
              <a:rPr lang="cs-CZ" baseline="-25000" dirty="0">
                <a:latin typeface="+mn-lt"/>
                <a:cs typeface="Arial" charset="0"/>
              </a:rPr>
              <a:t>3</a:t>
            </a:r>
            <a:r>
              <a:rPr lang="cs-CZ" dirty="0">
                <a:latin typeface="+mn-lt"/>
                <a:cs typeface="Arial" charset="0"/>
              </a:rPr>
              <a:t> (</a:t>
            </a:r>
            <a:r>
              <a:rPr lang="cs-CZ" dirty="0" err="1">
                <a:latin typeface="+mn-lt"/>
                <a:cs typeface="Arial" charset="0"/>
              </a:rPr>
              <a:t>algeldrate</a:t>
            </a:r>
            <a:r>
              <a:rPr lang="cs-CZ" dirty="0">
                <a:latin typeface="+mn-lt"/>
                <a:cs typeface="Arial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	</a:t>
            </a:r>
            <a:r>
              <a:rPr lang="cs-CZ" dirty="0" err="1">
                <a:latin typeface="+mn-lt"/>
                <a:cs typeface="Arial" charset="0"/>
              </a:rPr>
              <a:t>NaAl</a:t>
            </a:r>
            <a:r>
              <a:rPr lang="cs-CZ" dirty="0">
                <a:latin typeface="+mn-lt"/>
                <a:cs typeface="Arial" charset="0"/>
              </a:rPr>
              <a:t>(OH)</a:t>
            </a:r>
            <a:r>
              <a:rPr lang="cs-CZ" baseline="-25000" dirty="0">
                <a:latin typeface="+mn-lt"/>
                <a:cs typeface="Arial" charset="0"/>
              </a:rPr>
              <a:t>2</a:t>
            </a:r>
            <a:r>
              <a:rPr lang="cs-CZ" dirty="0">
                <a:latin typeface="+mn-lt"/>
                <a:cs typeface="Arial" charset="0"/>
              </a:rPr>
              <a:t>CO</a:t>
            </a:r>
            <a:r>
              <a:rPr lang="cs-CZ" baseline="-25000" dirty="0">
                <a:latin typeface="+mn-lt"/>
                <a:cs typeface="Arial" charset="0"/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 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7067148-2605-5280-5487-17112ECB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Direct </a:t>
            </a:r>
            <a:r>
              <a:rPr lang="cs-CZ" altLang="cs-CZ" dirty="0" err="1"/>
              <a:t>antacids</a:t>
            </a:r>
            <a:endParaRPr lang="cs-CZ" alt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F1FD43-758C-D822-2CC5-34344C000582}"/>
              </a:ext>
            </a:extLst>
          </p:cNvPr>
          <p:cNvSpPr/>
          <p:nvPr/>
        </p:nvSpPr>
        <p:spPr>
          <a:xfrm>
            <a:off x="323528" y="1052736"/>
            <a:ext cx="7848600" cy="50098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>
                <a:latin typeface="+mn-lt"/>
                <a:cs typeface="Arial" charset="0"/>
              </a:rPr>
              <a:t>Aluminium </a:t>
            </a:r>
            <a:r>
              <a:rPr lang="cs-CZ" b="1" dirty="0" err="1">
                <a:latin typeface="+mn-lt"/>
                <a:cs typeface="Arial" charset="0"/>
              </a:rPr>
              <a:t>compounds</a:t>
            </a:r>
            <a:r>
              <a:rPr lang="cs-CZ" b="1" dirty="0">
                <a:latin typeface="+mn-lt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b="1" dirty="0">
                <a:latin typeface="+mn-lt"/>
                <a:cs typeface="Arial" charset="0"/>
              </a:rPr>
              <a:t>Aluminium </a:t>
            </a:r>
            <a:r>
              <a:rPr lang="cs-CZ" b="1" dirty="0" err="1">
                <a:latin typeface="+mn-lt"/>
                <a:cs typeface="Arial" charset="0"/>
              </a:rPr>
              <a:t>acetylacetonate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Aloglutamol</a:t>
            </a: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endParaRPr lang="cs-CZ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Dihydroxyaluminium</a:t>
            </a: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b="1" dirty="0" err="1">
                <a:latin typeface="+mn-lt"/>
                <a:cs typeface="Arial" charset="0"/>
              </a:rPr>
              <a:t>aminoacetate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  <a:cs typeface="Arial" charset="0"/>
              </a:rPr>
              <a:t>(= Aluminium </a:t>
            </a:r>
            <a:r>
              <a:rPr lang="cs-CZ" dirty="0" err="1">
                <a:latin typeface="+mn-lt"/>
                <a:cs typeface="Arial" charset="0"/>
              </a:rPr>
              <a:t>glycinate</a:t>
            </a:r>
            <a:r>
              <a:rPr lang="cs-CZ" dirty="0">
                <a:latin typeface="+mn-lt"/>
                <a:cs typeface="Arial" charset="0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4EC7DE-3C73-4FAE-9986-6F328460E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3" y="985368"/>
            <a:ext cx="2304255" cy="22486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30D592-5028-4FD4-8DB1-CA9E7CABC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2422"/>
            <a:ext cx="6168081" cy="1143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00E538-7C76-416E-BB4F-12E6A5A56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18366"/>
            <a:ext cx="2133310" cy="12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7067148-2605-5280-5487-17112ECB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Direct </a:t>
            </a:r>
            <a:r>
              <a:rPr lang="cs-CZ" altLang="cs-CZ" dirty="0" err="1"/>
              <a:t>antacids</a:t>
            </a:r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5A46A1-48CC-4313-AD81-09E3C52A4DFF}"/>
              </a:ext>
            </a:extLst>
          </p:cNvPr>
          <p:cNvSpPr txBox="1"/>
          <p:nvPr/>
        </p:nvSpPr>
        <p:spPr>
          <a:xfrm>
            <a:off x="468313" y="1052736"/>
            <a:ext cx="7488063" cy="5002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Polycationic</a:t>
            </a: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b="1" dirty="0" err="1">
                <a:latin typeface="+mn-lt"/>
                <a:cs typeface="Arial" charset="0"/>
              </a:rPr>
              <a:t>complex</a:t>
            </a: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b="1" dirty="0" err="1">
                <a:latin typeface="+mn-lt"/>
                <a:cs typeface="Arial" charset="0"/>
              </a:rPr>
              <a:t>salts</a:t>
            </a:r>
            <a:r>
              <a:rPr lang="cs-CZ" b="1" dirty="0">
                <a:latin typeface="+mn-lt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Magaldrate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</a:rPr>
              <a:t>AlMg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(OH)</a:t>
            </a:r>
            <a:r>
              <a:rPr lang="cs-CZ" baseline="-25000" dirty="0">
                <a:latin typeface="+mn-lt"/>
              </a:rPr>
              <a:t>7 </a:t>
            </a:r>
            <a:r>
              <a:rPr lang="cs-CZ" dirty="0">
                <a:latin typeface="+mn-lt"/>
              </a:rPr>
              <a:t>· H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O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Almagate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+mn-lt"/>
              </a:rPr>
              <a:t>Al</a:t>
            </a:r>
            <a:r>
              <a:rPr lang="pt-BR" baseline="-25000" dirty="0">
                <a:latin typeface="+mn-lt"/>
              </a:rPr>
              <a:t>2</a:t>
            </a:r>
            <a:r>
              <a:rPr lang="pt-BR" dirty="0">
                <a:latin typeface="+mn-lt"/>
              </a:rPr>
              <a:t>Mg</a:t>
            </a:r>
            <a:r>
              <a:rPr lang="pt-BR" baseline="-25000" dirty="0">
                <a:latin typeface="+mn-lt"/>
              </a:rPr>
              <a:t>6</a:t>
            </a:r>
            <a:r>
              <a:rPr lang="pt-BR" dirty="0">
                <a:latin typeface="+mn-lt"/>
              </a:rPr>
              <a:t>(OH)</a:t>
            </a:r>
            <a:r>
              <a:rPr lang="pt-BR" baseline="-25000" dirty="0">
                <a:latin typeface="+mn-lt"/>
              </a:rPr>
              <a:t>14</a:t>
            </a:r>
            <a:r>
              <a:rPr lang="pt-BR" dirty="0">
                <a:latin typeface="+mn-lt"/>
              </a:rPr>
              <a:t>(CO</a:t>
            </a:r>
            <a:r>
              <a:rPr lang="pt-BR" baseline="-25000" dirty="0">
                <a:latin typeface="+mn-lt"/>
              </a:rPr>
              <a:t>3</a:t>
            </a:r>
            <a:r>
              <a:rPr lang="pt-BR" dirty="0">
                <a:latin typeface="+mn-lt"/>
              </a:rPr>
              <a:t>)</a:t>
            </a:r>
            <a:r>
              <a:rPr lang="pt-BR" baseline="-25000" dirty="0">
                <a:latin typeface="+mn-lt"/>
              </a:rPr>
              <a:t>2</a:t>
            </a:r>
            <a:r>
              <a:rPr lang="pt-BR" dirty="0">
                <a:latin typeface="+mn-lt"/>
              </a:rPr>
              <a:t> · 4H</a:t>
            </a:r>
            <a:r>
              <a:rPr lang="pt-BR" baseline="-25000" dirty="0">
                <a:latin typeface="+mn-lt"/>
              </a:rPr>
              <a:t>2</a:t>
            </a:r>
            <a:r>
              <a:rPr lang="pt-BR" dirty="0">
                <a:latin typeface="+mn-lt"/>
              </a:rPr>
              <a:t>O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Hydrotalcite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</a:rPr>
              <a:t>Mg</a:t>
            </a:r>
            <a:r>
              <a:rPr lang="cs-CZ" baseline="-25000" dirty="0">
                <a:latin typeface="+mn-lt"/>
              </a:rPr>
              <a:t>6</a:t>
            </a:r>
            <a:r>
              <a:rPr lang="cs-CZ" dirty="0">
                <a:latin typeface="+mn-lt"/>
              </a:rPr>
              <a:t>Al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CO</a:t>
            </a:r>
            <a:r>
              <a:rPr lang="cs-CZ" baseline="-25000" dirty="0">
                <a:latin typeface="+mn-lt"/>
              </a:rPr>
              <a:t>3</a:t>
            </a:r>
            <a:r>
              <a:rPr lang="cs-CZ" dirty="0">
                <a:latin typeface="+mn-lt"/>
              </a:rPr>
              <a:t>(OH)</a:t>
            </a:r>
            <a:r>
              <a:rPr lang="cs-CZ" baseline="-25000" dirty="0">
                <a:latin typeface="+mn-lt"/>
              </a:rPr>
              <a:t>16 </a:t>
            </a:r>
            <a:r>
              <a:rPr lang="cs-CZ" dirty="0">
                <a:latin typeface="+mn-lt"/>
              </a:rPr>
              <a:t>· 4H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O</a:t>
            </a:r>
            <a:endParaRPr lang="cs-CZ" b="1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b="1" dirty="0" err="1">
                <a:latin typeface="+mn-lt"/>
                <a:cs typeface="Arial" charset="0"/>
              </a:rPr>
              <a:t>Almasilate</a:t>
            </a:r>
            <a:r>
              <a:rPr lang="cs-CZ" b="1" dirty="0">
                <a:latin typeface="+mn-lt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+mn-lt"/>
              </a:rPr>
              <a:t>MgAl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(H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SiO</a:t>
            </a:r>
            <a:r>
              <a:rPr lang="cs-CZ" baseline="-25000" dirty="0">
                <a:latin typeface="+mn-lt"/>
              </a:rPr>
              <a:t>3</a:t>
            </a:r>
            <a:r>
              <a:rPr lang="cs-CZ" dirty="0">
                <a:latin typeface="+mn-lt"/>
              </a:rPr>
              <a:t>) · H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O</a:t>
            </a:r>
            <a:endParaRPr lang="cs-CZ" b="1" baseline="-250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2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14591BF-64A5-C0A9-C70D-74BA3A5E3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en-GB" altLang="cs-CZ" dirty="0"/>
          </a:p>
        </p:txBody>
      </p:sp>
      <p:sp>
        <p:nvSpPr>
          <p:cNvPr id="18435" name="Zástupný symbol pro obsah 1">
            <a:extLst>
              <a:ext uri="{FF2B5EF4-FFF2-40B4-BE49-F238E27FC236}">
                <a16:creationId xmlns:a16="http://schemas.microsoft.com/office/drawing/2014/main" id="{FC5BAF5A-57D6-1C28-20E1-3D4F749E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59001"/>
            <a:ext cx="8064900" cy="4878286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SAR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antagonists</a:t>
            </a:r>
            <a:r>
              <a:rPr lang="cs-CZ" altLang="cs-CZ" sz="2400" dirty="0"/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 dirty="0" err="1"/>
              <a:t>cimetidine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first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market 1978</a:t>
            </a:r>
          </a:p>
        </p:txBody>
      </p:sp>
      <p:graphicFrame>
        <p:nvGraphicFramePr>
          <p:cNvPr id="18436" name="Objekt 2">
            <a:extLst>
              <a:ext uri="{FF2B5EF4-FFF2-40B4-BE49-F238E27FC236}">
                <a16:creationId xmlns:a16="http://schemas.microsoft.com/office/drawing/2014/main" id="{1208D10B-B0EA-8AA8-59B3-FF7142A39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84501"/>
              </p:ext>
            </p:extLst>
          </p:nvPr>
        </p:nvGraphicFramePr>
        <p:xfrm>
          <a:off x="971600" y="1628800"/>
          <a:ext cx="6430963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ISIS/Draw Sketch" r:id="rId3" imgW="3578860" imgH="1670050" progId="ISISServer">
                  <p:embed/>
                </p:oleObj>
              </mc:Choice>
              <mc:Fallback>
                <p:oleObj name="ISIS/Draw Sketch" r:id="rId3" imgW="3578860" imgH="1670050" progId="ISISServer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6430963" cy="299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6CC9B2C3-72D4-4612-B01A-509FB488F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50725"/>
            <a:ext cx="3600400" cy="13482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CCDE298-BD33-F8A9-9F86-DBEA0DD5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CA12C1-7295-4FD8-B205-D74E6E9D8E18}"/>
              </a:ext>
            </a:extLst>
          </p:cNvPr>
          <p:cNvSpPr txBox="1"/>
          <p:nvPr/>
        </p:nvSpPr>
        <p:spPr>
          <a:xfrm>
            <a:off x="507554" y="1388839"/>
            <a:ext cx="7952878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Cimetidine</a:t>
            </a:r>
            <a:r>
              <a:rPr lang="cs-CZ" altLang="cs-CZ" dirty="0">
                <a:latin typeface="+mn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+mn-lt"/>
              </a:rPr>
              <a:t>first</a:t>
            </a:r>
            <a:r>
              <a:rPr lang="cs-CZ" altLang="cs-CZ" dirty="0">
                <a:latin typeface="+mn-lt"/>
              </a:rPr>
              <a:t> on </a:t>
            </a:r>
            <a:r>
              <a:rPr lang="cs-CZ" altLang="cs-CZ" dirty="0" err="1">
                <a:latin typeface="+mn-lt"/>
              </a:rPr>
              <a:t>the</a:t>
            </a:r>
            <a:r>
              <a:rPr lang="cs-CZ" altLang="cs-CZ" dirty="0">
                <a:latin typeface="+mn-lt"/>
              </a:rPr>
              <a:t> market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+mn-lt"/>
              </a:rPr>
              <a:t>cytochrome P450 inhibitor – </a:t>
            </a:r>
            <a:r>
              <a:rPr lang="cs-CZ" altLang="cs-CZ" sz="2400" dirty="0" err="1">
                <a:latin typeface="+mn-lt"/>
              </a:rPr>
              <a:t>numerous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drug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err="1">
                <a:latin typeface="+mn-lt"/>
              </a:rPr>
              <a:t>interactions</a:t>
            </a:r>
            <a:endParaRPr lang="cs-CZ" altLang="cs-CZ" sz="2400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+mn-lt"/>
              </a:rPr>
              <a:t>duration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of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action</a:t>
            </a:r>
            <a:r>
              <a:rPr lang="cs-CZ" altLang="cs-CZ" dirty="0">
                <a:latin typeface="+mn-lt"/>
              </a:rPr>
              <a:t> 4-8 hr</a:t>
            </a:r>
            <a:endParaRPr lang="cs-CZ" altLang="cs-CZ" sz="240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86FB10-3BC2-4E4B-B030-4E6286FE9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3056"/>
            <a:ext cx="4896544" cy="18336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0EF73097-3E08-ACAF-40BB-1B68C42A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A614144D-18E7-6D53-B1D3-EE5DA96D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1104900"/>
            <a:ext cx="8964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85EC6A-1641-088D-C63C-E38EE18BD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Peptic ulceration</a:t>
            </a:r>
            <a:endParaRPr lang="en-GB" alt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5674BEA-54AF-E9CB-7052-B587834D4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52736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</a:pPr>
            <a:r>
              <a:rPr lang="cs-CZ" altLang="cs-CZ" sz="2400" dirty="0" err="1"/>
              <a:t>Mucose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degradation</a:t>
            </a:r>
            <a:endParaRPr lang="en-GB" altLang="cs-CZ" sz="2400" dirty="0"/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B347064A-C6E9-60F5-D8B1-86F174EA9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45507"/>
              </p:ext>
            </p:extLst>
          </p:nvPr>
        </p:nvGraphicFramePr>
        <p:xfrm>
          <a:off x="827584" y="1585481"/>
          <a:ext cx="6804025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tografie" r:id="rId3" imgW="4571429" imgH="2952381" progId="MSPhotoEd.3">
                  <p:embed/>
                </p:oleObj>
              </mc:Choice>
              <mc:Fallback>
                <p:oleObj name="Fotografie" r:id="rId3" imgW="4571429" imgH="295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85481"/>
                        <a:ext cx="6804025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D21D31E7-47B7-03DD-911D-F7D7412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60C06F-CE56-4B7B-B5F7-769544A7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00" y="2594566"/>
            <a:ext cx="4467727" cy="381327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63B2254-BC01-42ED-B7B6-1246A215E86B}"/>
              </a:ext>
            </a:extLst>
          </p:cNvPr>
          <p:cNvSpPr txBox="1"/>
          <p:nvPr/>
        </p:nvSpPr>
        <p:spPr>
          <a:xfrm>
            <a:off x="468313" y="908720"/>
            <a:ext cx="784810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Ranitidine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+mn-lt"/>
              </a:rPr>
              <a:t>better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safety</a:t>
            </a:r>
            <a:r>
              <a:rPr lang="cs-CZ" altLang="cs-CZ" dirty="0">
                <a:latin typeface="+mn-lt"/>
              </a:rPr>
              <a:t> profile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2019-2020 </a:t>
            </a:r>
            <a:r>
              <a:rPr lang="cs-CZ" altLang="cs-CZ" dirty="0" err="1">
                <a:latin typeface="+mn-lt"/>
              </a:rPr>
              <a:t>withdrawn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due</a:t>
            </a:r>
            <a:r>
              <a:rPr lang="cs-CZ" altLang="cs-CZ" dirty="0">
                <a:latin typeface="+mn-lt"/>
              </a:rPr>
              <a:t> to </a:t>
            </a:r>
            <a:r>
              <a:rPr lang="cs-CZ" altLang="cs-CZ" dirty="0" err="1">
                <a:latin typeface="+mn-lt"/>
              </a:rPr>
              <a:t>cancer-causing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impurities</a:t>
            </a:r>
            <a:endParaRPr lang="cs-CZ" altLang="cs-CZ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40D96F9B-153C-05D6-7F3B-CCEAA80D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F45073F-E63E-3220-DCBF-0EB67DA4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7A491C0-664C-427A-C8B7-CA0E438A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494259-C242-46B3-9149-D5FC3DD20873}"/>
              </a:ext>
            </a:extLst>
          </p:cNvPr>
          <p:cNvSpPr txBox="1"/>
          <p:nvPr/>
        </p:nvSpPr>
        <p:spPr>
          <a:xfrm>
            <a:off x="457200" y="1052736"/>
            <a:ext cx="793122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Nizatidine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1988 on </a:t>
            </a:r>
            <a:r>
              <a:rPr lang="cs-CZ" altLang="cs-CZ" dirty="0" err="1">
                <a:latin typeface="+mn-lt"/>
              </a:rPr>
              <a:t>the</a:t>
            </a:r>
            <a:r>
              <a:rPr lang="cs-CZ" altLang="cs-CZ" dirty="0">
                <a:latin typeface="+mn-lt"/>
              </a:rPr>
              <a:t> market, </a:t>
            </a:r>
            <a:r>
              <a:rPr lang="cs-CZ" altLang="cs-CZ" dirty="0" err="1">
                <a:latin typeface="+mn-lt"/>
              </a:rPr>
              <a:t>better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safety</a:t>
            </a:r>
            <a:r>
              <a:rPr lang="cs-CZ" altLang="cs-CZ" dirty="0">
                <a:latin typeface="+mn-lt"/>
              </a:rPr>
              <a:t> profile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48403C-CB5E-4FD8-8735-74CE9D90E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73" y="2904664"/>
            <a:ext cx="5237278" cy="2108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B22A04D-D07D-04D2-07CE-DB7FE0D5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761468F6-5A28-F083-624E-B45D3D34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FF93381E-B2AC-D6E1-454F-C5158089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9E8237-6DE8-4E94-9D51-A8E4D3C7D1BD}"/>
              </a:ext>
            </a:extLst>
          </p:cNvPr>
          <p:cNvSpPr txBox="1"/>
          <p:nvPr/>
        </p:nvSpPr>
        <p:spPr>
          <a:xfrm>
            <a:off x="457200" y="1196752"/>
            <a:ext cx="800323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Famotidine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1985 on </a:t>
            </a:r>
            <a:r>
              <a:rPr lang="cs-CZ" altLang="cs-CZ" dirty="0" err="1">
                <a:latin typeface="+mn-lt"/>
              </a:rPr>
              <a:t>the</a:t>
            </a:r>
            <a:r>
              <a:rPr lang="cs-CZ" altLang="cs-CZ" dirty="0">
                <a:latin typeface="+mn-lt"/>
              </a:rPr>
              <a:t> market, no </a:t>
            </a:r>
            <a:r>
              <a:rPr lang="cs-CZ" altLang="cs-CZ" dirty="0" err="1">
                <a:latin typeface="+mn-lt"/>
              </a:rPr>
              <a:t>effect</a:t>
            </a:r>
            <a:r>
              <a:rPr lang="cs-CZ" altLang="cs-CZ" dirty="0">
                <a:latin typeface="+mn-lt"/>
              </a:rPr>
              <a:t> on cytochrome P450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FAF22-4DBB-43A5-9089-82E645A54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9000"/>
            <a:ext cx="5760640" cy="15301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D4BF888E-2250-9C3D-5B35-FA5E6345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44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C87E654-D8E8-90A8-A3B4-0F10523B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" y="1835340"/>
            <a:ext cx="8805760" cy="42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1D96B6DB-F009-C253-908E-5B1557E1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1274"/>
            <a:ext cx="7632848" cy="12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D4BF888E-2250-9C3D-5B35-FA5E6345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44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4D365D-8504-415E-BBDB-9ABE58E840C9}"/>
              </a:ext>
            </a:extLst>
          </p:cNvPr>
          <p:cNvSpPr txBox="1"/>
          <p:nvPr/>
        </p:nvSpPr>
        <p:spPr>
          <a:xfrm>
            <a:off x="457200" y="980728"/>
            <a:ext cx="785921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Roxatidine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acetate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1986 on </a:t>
            </a:r>
            <a:r>
              <a:rPr lang="cs-CZ" altLang="cs-CZ" dirty="0" err="1">
                <a:latin typeface="+mn-lt"/>
              </a:rPr>
              <a:t>the</a:t>
            </a:r>
            <a:r>
              <a:rPr lang="cs-CZ" altLang="cs-CZ" dirty="0">
                <a:latin typeface="+mn-lt"/>
              </a:rPr>
              <a:t> market, </a:t>
            </a:r>
            <a:r>
              <a:rPr lang="cs-CZ" altLang="cs-CZ" dirty="0" err="1">
                <a:latin typeface="+mn-lt"/>
              </a:rPr>
              <a:t>once</a:t>
            </a:r>
            <a:r>
              <a:rPr lang="cs-CZ" altLang="cs-CZ" dirty="0">
                <a:latin typeface="+mn-lt"/>
              </a:rPr>
              <a:t> a </a:t>
            </a:r>
            <a:r>
              <a:rPr lang="cs-CZ" altLang="cs-CZ" dirty="0" err="1">
                <a:latin typeface="+mn-lt"/>
              </a:rPr>
              <a:t>day</a:t>
            </a:r>
            <a:r>
              <a:rPr lang="cs-CZ" altLang="cs-CZ" dirty="0">
                <a:latin typeface="+mn-lt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E5723E-FA21-4BD3-9FD5-549D890A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05311"/>
            <a:ext cx="5976664" cy="15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4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D4BF888E-2250-9C3D-5B35-FA5E6345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44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Selective</a:t>
            </a:r>
            <a:r>
              <a:rPr lang="cs-CZ" altLang="cs-CZ" dirty="0"/>
              <a:t> H</a:t>
            </a:r>
            <a:r>
              <a:rPr lang="cs-CZ" altLang="cs-CZ" baseline="-25000" dirty="0"/>
              <a:t>2</a:t>
            </a:r>
            <a:r>
              <a:rPr lang="cs-CZ" altLang="cs-CZ" dirty="0"/>
              <a:t> histamine receptor </a:t>
            </a:r>
            <a:r>
              <a:rPr lang="cs-CZ" altLang="cs-CZ" dirty="0" err="1"/>
              <a:t>antagonists</a:t>
            </a:r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4D365D-8504-415E-BBDB-9ABE58E840C9}"/>
              </a:ext>
            </a:extLst>
          </p:cNvPr>
          <p:cNvSpPr txBox="1"/>
          <p:nvPr/>
        </p:nvSpPr>
        <p:spPr>
          <a:xfrm>
            <a:off x="457200" y="980728"/>
            <a:ext cx="785921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Lafutidine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second </a:t>
            </a:r>
            <a:r>
              <a:rPr lang="cs-CZ" altLang="cs-CZ" dirty="0" err="1">
                <a:latin typeface="+mn-lt"/>
              </a:rPr>
              <a:t>generation</a:t>
            </a:r>
            <a:r>
              <a:rPr lang="cs-CZ" altLang="cs-CZ" dirty="0">
                <a:latin typeface="+mn-lt"/>
              </a:rPr>
              <a:t>, </a:t>
            </a:r>
            <a:r>
              <a:rPr lang="cs-CZ" altLang="cs-CZ" dirty="0" err="1">
                <a:latin typeface="+mn-lt"/>
              </a:rPr>
              <a:t>since</a:t>
            </a:r>
            <a:r>
              <a:rPr lang="cs-CZ" altLang="cs-CZ" dirty="0">
                <a:latin typeface="+mn-lt"/>
              </a:rPr>
              <a:t> 2005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Japan, Korea, India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+mn-lt"/>
              </a:rPr>
              <a:t>additional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mechanisms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of</a:t>
            </a:r>
            <a:r>
              <a:rPr lang="cs-CZ" altLang="cs-CZ" dirty="0">
                <a:latin typeface="+mn-lt"/>
              </a:rPr>
              <a:t> (NO </a:t>
            </a:r>
            <a:r>
              <a:rPr lang="cs-CZ" altLang="cs-CZ" dirty="0" err="1">
                <a:latin typeface="+mn-lt"/>
              </a:rPr>
              <a:t>stimulation</a:t>
            </a:r>
            <a:r>
              <a:rPr lang="cs-CZ" altLang="cs-CZ" dirty="0">
                <a:latin typeface="+mn-lt"/>
              </a:rPr>
              <a:t>, </a:t>
            </a:r>
            <a:r>
              <a:rPr lang="cs-CZ" altLang="cs-CZ" dirty="0" err="1">
                <a:latin typeface="+mn-lt"/>
              </a:rPr>
              <a:t>somatostatin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activation</a:t>
            </a:r>
            <a:r>
              <a:rPr lang="cs-CZ" altLang="cs-CZ" dirty="0">
                <a:latin typeface="+mn-lt"/>
              </a:rPr>
              <a:t>, </a:t>
            </a:r>
            <a:r>
              <a:rPr lang="cs-CZ" altLang="cs-CZ" dirty="0" err="1">
                <a:latin typeface="+mn-lt"/>
              </a:rPr>
              <a:t>antiinflammatory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efect</a:t>
            </a:r>
            <a:r>
              <a:rPr lang="cs-CZ" altLang="cs-CZ" dirty="0">
                <a:latin typeface="+mn-lt"/>
              </a:rPr>
              <a:t>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CEF4F3-E1B9-441B-BF90-D83E690FB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28" y="4221088"/>
            <a:ext cx="6012160" cy="13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5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383BD32-F2AF-FE6F-4891-DE409677C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639763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CBC4E5-CBE1-463A-8AD1-847575918FE3}"/>
              </a:ext>
            </a:extLst>
          </p:cNvPr>
          <p:cNvSpPr txBox="1"/>
          <p:nvPr/>
        </p:nvSpPr>
        <p:spPr>
          <a:xfrm>
            <a:off x="323850" y="1052736"/>
            <a:ext cx="8064574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irreversible</a:t>
            </a:r>
            <a:r>
              <a:rPr lang="cs-CZ" altLang="cs-CZ" b="1" dirty="0">
                <a:latin typeface="+mn-lt"/>
              </a:rPr>
              <a:t> H</a:t>
            </a:r>
            <a:r>
              <a:rPr lang="cs-CZ" altLang="cs-CZ" b="1" baseline="30000" dirty="0">
                <a:latin typeface="+mn-lt"/>
              </a:rPr>
              <a:t>+</a:t>
            </a:r>
            <a:r>
              <a:rPr lang="cs-CZ" altLang="cs-CZ" b="1" dirty="0">
                <a:latin typeface="+mn-lt"/>
              </a:rPr>
              <a:t>/K</a:t>
            </a:r>
            <a:r>
              <a:rPr lang="cs-CZ" altLang="cs-CZ" b="1" baseline="30000" dirty="0">
                <a:latin typeface="+mn-lt"/>
              </a:rPr>
              <a:t>+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ATPase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inhibitors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+mn-lt"/>
              </a:rPr>
              <a:t>Omeprazol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first</a:t>
            </a:r>
            <a:r>
              <a:rPr lang="cs-CZ" altLang="cs-CZ" dirty="0">
                <a:latin typeface="+mn-lt"/>
              </a:rPr>
              <a:t> on market (1988)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1st </a:t>
            </a:r>
            <a:r>
              <a:rPr lang="cs-CZ" altLang="cs-CZ" dirty="0" err="1">
                <a:latin typeface="+mn-lt"/>
              </a:rPr>
              <a:t>generation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have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superseded</a:t>
            </a:r>
            <a:r>
              <a:rPr lang="cs-CZ" altLang="cs-CZ" dirty="0">
                <a:latin typeface="+mn-lt"/>
              </a:rPr>
              <a:t> H2 </a:t>
            </a:r>
            <a:r>
              <a:rPr lang="cs-CZ" altLang="cs-CZ" dirty="0" err="1">
                <a:latin typeface="+mn-lt"/>
              </a:rPr>
              <a:t>antagonists</a:t>
            </a:r>
            <a:r>
              <a:rPr lang="cs-CZ" altLang="cs-CZ" dirty="0">
                <a:latin typeface="+mn-lt"/>
              </a:rPr>
              <a:t> and </a:t>
            </a:r>
            <a:r>
              <a:rPr lang="cs-CZ" altLang="cs-CZ" dirty="0" err="1">
                <a:latin typeface="+mn-lt"/>
              </a:rPr>
              <a:t>and</a:t>
            </a:r>
            <a:r>
              <a:rPr lang="cs-CZ" altLang="cs-CZ" dirty="0">
                <a:latin typeface="+mn-lt"/>
              </a:rPr>
              <a:t> direct </a:t>
            </a:r>
            <a:r>
              <a:rPr lang="cs-CZ" altLang="cs-CZ" dirty="0" err="1">
                <a:latin typeface="+mn-lt"/>
              </a:rPr>
              <a:t>antacids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during</a:t>
            </a:r>
            <a:r>
              <a:rPr lang="cs-CZ" altLang="cs-CZ" dirty="0">
                <a:latin typeface="+mn-lt"/>
              </a:rPr>
              <a:t> 90ties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2nd </a:t>
            </a:r>
            <a:r>
              <a:rPr lang="cs-CZ" altLang="cs-CZ" dirty="0" err="1">
                <a:latin typeface="+mn-lt"/>
              </a:rPr>
              <a:t>generation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Esomeprazol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since</a:t>
            </a:r>
            <a:r>
              <a:rPr lang="cs-CZ" altLang="cs-CZ" dirty="0">
                <a:latin typeface="+mn-lt"/>
              </a:rPr>
              <a:t> 2001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latin typeface="+mn-lt"/>
              </a:rPr>
              <a:t>3rd </a:t>
            </a:r>
            <a:r>
              <a:rPr lang="cs-CZ" altLang="cs-CZ" dirty="0" err="1">
                <a:latin typeface="+mn-lt"/>
              </a:rPr>
              <a:t>generation</a:t>
            </a:r>
            <a:r>
              <a:rPr lang="cs-CZ" altLang="cs-CZ" dirty="0">
                <a:latin typeface="+mn-lt"/>
              </a:rPr>
              <a:t> – </a:t>
            </a:r>
            <a:r>
              <a:rPr lang="cs-CZ" altLang="cs-CZ" dirty="0" err="1">
                <a:latin typeface="+mn-lt"/>
              </a:rPr>
              <a:t>reversible</a:t>
            </a:r>
            <a:r>
              <a:rPr lang="cs-CZ" altLang="cs-CZ" dirty="0">
                <a:latin typeface="+mn-lt"/>
              </a:rPr>
              <a:t> proton pump </a:t>
            </a:r>
            <a:r>
              <a:rPr lang="cs-CZ" altLang="cs-CZ" dirty="0" err="1">
                <a:latin typeface="+mn-lt"/>
              </a:rPr>
              <a:t>inhibitors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Revaprazan</a:t>
            </a:r>
            <a:r>
              <a:rPr lang="cs-CZ" altLang="cs-CZ" dirty="0">
                <a:latin typeface="+mn-lt"/>
              </a:rPr>
              <a:t> 2005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383BD32-F2AF-FE6F-4891-DE409677C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639763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CBC4E5-CBE1-463A-8AD1-847575918FE3}"/>
              </a:ext>
            </a:extLst>
          </p:cNvPr>
          <p:cNvSpPr txBox="1"/>
          <p:nvPr/>
        </p:nvSpPr>
        <p:spPr>
          <a:xfrm>
            <a:off x="323850" y="1052736"/>
            <a:ext cx="806457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irreversible</a:t>
            </a:r>
            <a:r>
              <a:rPr lang="cs-CZ" altLang="cs-CZ" b="1" dirty="0">
                <a:latin typeface="+mn-lt"/>
              </a:rPr>
              <a:t> H</a:t>
            </a:r>
            <a:r>
              <a:rPr lang="cs-CZ" altLang="cs-CZ" b="1" baseline="30000" dirty="0">
                <a:latin typeface="+mn-lt"/>
              </a:rPr>
              <a:t>+</a:t>
            </a:r>
            <a:r>
              <a:rPr lang="cs-CZ" altLang="cs-CZ" b="1" dirty="0">
                <a:latin typeface="+mn-lt"/>
              </a:rPr>
              <a:t>/K</a:t>
            </a:r>
            <a:r>
              <a:rPr lang="cs-CZ" altLang="cs-CZ" b="1" baseline="30000" dirty="0">
                <a:latin typeface="+mn-lt"/>
              </a:rPr>
              <a:t>+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ATPase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inhibitors</a:t>
            </a:r>
            <a:endParaRPr lang="cs-CZ" altLang="cs-CZ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+mn-lt"/>
              </a:rPr>
              <a:t>general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formula</a:t>
            </a:r>
            <a:r>
              <a:rPr lang="cs-CZ" altLang="cs-CZ" dirty="0">
                <a:latin typeface="+mn-lt"/>
              </a:rPr>
              <a:t>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77128E-40D2-4842-AE28-6D883A00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5219565" cy="23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6A4901-A71B-1C7E-15D6-D68007E20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Mechanism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acid </a:t>
            </a:r>
            <a:r>
              <a:rPr lang="cs-CZ" altLang="cs-CZ" dirty="0" err="1"/>
              <a:t>secretion</a:t>
            </a:r>
            <a:endParaRPr lang="en-GB" altLang="cs-CZ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FD98AC3-BEA8-3CBF-000D-28B2ABE4B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3" y="1692275"/>
            <a:ext cx="5197653" cy="4140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383BD32-F2AF-FE6F-4891-DE409677C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28" y="202679"/>
            <a:ext cx="8229600" cy="639763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CBC4E5-CBE1-463A-8AD1-847575918FE3}"/>
              </a:ext>
            </a:extLst>
          </p:cNvPr>
          <p:cNvSpPr txBox="1"/>
          <p:nvPr/>
        </p:nvSpPr>
        <p:spPr>
          <a:xfrm>
            <a:off x="323850" y="1052736"/>
            <a:ext cx="806457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b="1" dirty="0" err="1">
                <a:latin typeface="+mn-lt"/>
              </a:rPr>
              <a:t>mechanism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of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action</a:t>
            </a:r>
            <a:r>
              <a:rPr lang="cs-CZ" altLang="cs-CZ" b="1" dirty="0">
                <a:latin typeface="+mn-lt"/>
              </a:rPr>
              <a:t>:</a:t>
            </a:r>
            <a:endParaRPr lang="cs-CZ" altLang="cs-CZ" dirty="0">
              <a:latin typeface="+mn-lt"/>
            </a:endParaRPr>
          </a:p>
        </p:txBody>
      </p:sp>
      <p:pic>
        <p:nvPicPr>
          <p:cNvPr id="4" name="Obrázek 3" descr="Obsah obrázku text, světlo&#10;&#10;Popis byl vytvořen automaticky">
            <a:extLst>
              <a:ext uri="{FF2B5EF4-FFF2-40B4-BE49-F238E27FC236}">
                <a16:creationId xmlns:a16="http://schemas.microsoft.com/office/drawing/2014/main" id="{87A161DE-DA53-4407-B3AF-B7A11DA4E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7" y="-7615"/>
            <a:ext cx="3384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07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Omeprazole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1988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DBFF56-7679-4C12-8403-4183278A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0" y="2564904"/>
            <a:ext cx="5184576" cy="23384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62D451F-17A7-1AEF-1FD8-9E69B92E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32656"/>
            <a:ext cx="8229600" cy="1143000"/>
          </a:xfrm>
        </p:spPr>
        <p:txBody>
          <a:bodyPr/>
          <a:lstStyle/>
          <a:p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cs-CZ" altLang="cs-CZ" dirty="0"/>
          </a:p>
        </p:txBody>
      </p:sp>
      <p:pic>
        <p:nvPicPr>
          <p:cNvPr id="28675" name="Obrázek 2" descr="Ome2.JPG">
            <a:extLst>
              <a:ext uri="{FF2B5EF4-FFF2-40B4-BE49-F238E27FC236}">
                <a16:creationId xmlns:a16="http://schemas.microsoft.com/office/drawing/2014/main" id="{2A7A6CD4-527C-748C-87A1-CB962997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063625"/>
            <a:ext cx="47625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Obrázek 3" descr="Ome1.JPG">
            <a:extLst>
              <a:ext uri="{FF2B5EF4-FFF2-40B4-BE49-F238E27FC236}">
                <a16:creationId xmlns:a16="http://schemas.microsoft.com/office/drawing/2014/main" id="{A3094ECF-C60A-C987-B92D-B1EADD6CA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4484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Pantoprazole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1994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0C219C-71ED-4AA4-B1D9-781AF02B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33" y="2564904"/>
            <a:ext cx="5620710" cy="23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7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Lansoprazole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1992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2EB07-4056-4618-B338-70C71F960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86" y="2119313"/>
            <a:ext cx="4936403" cy="30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64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Rabeprazole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1997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178142-7885-4C71-95B7-AF1202B33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99" y="2420888"/>
            <a:ext cx="5629401" cy="30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64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Esomeprazole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2001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A464BF-3965-4843-973D-88B59DB0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49" y="2348880"/>
            <a:ext cx="5126278" cy="23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91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Dexrabeprazole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2007 India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4" name="Obrázek 3" descr="Obsah obrázku noc&#10;&#10;Popis byl vytvořen automaticky">
            <a:extLst>
              <a:ext uri="{FF2B5EF4-FFF2-40B4-BE49-F238E27FC236}">
                <a16:creationId xmlns:a16="http://schemas.microsoft.com/office/drawing/2014/main" id="{4256BB31-AC5E-4D09-9169-E04897594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8" y="15478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9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4A399-37AA-85C6-9893-1A17F425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BA12-B948-460F-8A39-78D915DA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76313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sz="2400" b="1" dirty="0" err="1"/>
              <a:t>Dexlansoprazole</a:t>
            </a:r>
            <a:endParaRPr lang="cs-CZ" sz="2400" b="1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sz="2400" dirty="0"/>
              <a:t>2009</a:t>
            </a:r>
          </a:p>
          <a:p>
            <a:pPr marL="54000" indent="0">
              <a:buNone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62572B-B58C-4513-B29F-C82AF2CAF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32262"/>
            <a:ext cx="4896544" cy="30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817C5C-9BEB-2F02-62E7-26681F01E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496300" cy="7112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Reversible</a:t>
            </a:r>
            <a:r>
              <a:rPr lang="cs-CZ" altLang="cs-CZ" dirty="0"/>
              <a:t> 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0723" name="Zástupný symbol pro obsah 1">
            <a:extLst>
              <a:ext uri="{FF2B5EF4-FFF2-40B4-BE49-F238E27FC236}">
                <a16:creationId xmlns:a16="http://schemas.microsoft.com/office/drawing/2014/main" id="{0ABF1BEF-29EF-A5AC-F033-BE7DC7E6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24696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altLang="cs-CZ" sz="2400" b="1" dirty="0" err="1"/>
              <a:t>Revaprazan</a:t>
            </a:r>
            <a:r>
              <a:rPr lang="cs-CZ" altLang="cs-CZ" sz="2400" dirty="0"/>
              <a:t> </a:t>
            </a:r>
          </a:p>
          <a:p>
            <a:pPr marL="54000" indent="0">
              <a:lnSpc>
                <a:spcPct val="150000"/>
              </a:lnSpc>
              <a:buNone/>
            </a:pPr>
            <a:r>
              <a:rPr lang="cs-CZ" altLang="cs-CZ" sz="2400" dirty="0" err="1"/>
              <a:t>first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market 2005, Korea </a:t>
            </a:r>
            <a:r>
              <a:rPr lang="cs-CZ" altLang="cs-CZ" sz="2400" dirty="0" err="1"/>
              <a:t>only</a:t>
            </a:r>
            <a:endParaRPr lang="cs-CZ" alt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67494E-BD9E-4361-94B4-84DBF1B5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66042"/>
            <a:ext cx="4776302" cy="2567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E041A2-71CF-C6F7-440C-DE391010F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404664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 err="1"/>
              <a:t>Peptic</a:t>
            </a:r>
            <a:r>
              <a:rPr lang="cs-CZ" altLang="cs-CZ" dirty="0"/>
              <a:t> </a:t>
            </a:r>
            <a:r>
              <a:rPr lang="cs-CZ" altLang="cs-CZ" dirty="0" err="1"/>
              <a:t>ulceration</a:t>
            </a:r>
            <a:endParaRPr lang="en-GB" altLang="cs-CZ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56B0E60-F259-982F-2277-AD70A6162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435975" cy="5256212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multifactorial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disease</a:t>
            </a:r>
            <a:r>
              <a:rPr lang="cs-CZ" altLang="cs-CZ" sz="2400" b="1" dirty="0"/>
              <a:t>: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increased</a:t>
            </a:r>
            <a:r>
              <a:rPr lang="cs-CZ" altLang="cs-CZ" sz="2400" dirty="0"/>
              <a:t> acid </a:t>
            </a:r>
            <a:r>
              <a:rPr lang="cs-CZ" altLang="cs-CZ" sz="2400" dirty="0" err="1"/>
              <a:t>production</a:t>
            </a:r>
            <a:r>
              <a:rPr lang="cs-CZ" altLang="cs-CZ" sz="2400" dirty="0"/>
              <a:t> and enzyme </a:t>
            </a:r>
            <a:r>
              <a:rPr lang="cs-CZ" altLang="cs-CZ" sz="2400" dirty="0" err="1"/>
              <a:t>activity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decreased</a:t>
            </a:r>
            <a:r>
              <a:rPr lang="cs-CZ" altLang="cs-CZ" sz="2400" dirty="0"/>
              <a:t> acid </a:t>
            </a:r>
            <a:r>
              <a:rPr lang="cs-CZ" altLang="cs-CZ" sz="2400" dirty="0" err="1"/>
              <a:t>production</a:t>
            </a:r>
            <a:r>
              <a:rPr lang="cs-CZ" altLang="cs-CZ" sz="2400" dirty="0"/>
              <a:t> and enzyme </a:t>
            </a:r>
            <a:r>
              <a:rPr lang="cs-CZ" altLang="cs-CZ" sz="2400" dirty="0" err="1"/>
              <a:t>activity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Helicobacter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pylori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infection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long-term NSAID </a:t>
            </a:r>
            <a:r>
              <a:rPr lang="cs-CZ" altLang="cs-CZ" sz="2400" dirty="0" err="1"/>
              <a:t>medication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</a:pPr>
            <a:endParaRPr lang="cs-CZ" altLang="cs-CZ" sz="2400" dirty="0"/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 err="1"/>
              <a:t>leads</a:t>
            </a:r>
            <a:r>
              <a:rPr lang="cs-CZ" altLang="cs-CZ" sz="2400" dirty="0"/>
              <a:t> to </a:t>
            </a:r>
            <a:r>
              <a:rPr lang="cs-CZ" altLang="cs-CZ" sz="2400" dirty="0" err="1"/>
              <a:t>damage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mucose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protective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layer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ulcer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formation</a:t>
            </a:r>
            <a:endParaRPr lang="en-GB" alt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817C5C-9BEB-2F02-62E7-26681F01E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496300" cy="7112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Reversible</a:t>
            </a:r>
            <a:r>
              <a:rPr lang="cs-CZ" altLang="cs-CZ" dirty="0"/>
              <a:t> 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0723" name="Zástupný symbol pro obsah 1">
            <a:extLst>
              <a:ext uri="{FF2B5EF4-FFF2-40B4-BE49-F238E27FC236}">
                <a16:creationId xmlns:a16="http://schemas.microsoft.com/office/drawing/2014/main" id="{0ABF1BEF-29EF-A5AC-F033-BE7DC7E6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24696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altLang="cs-CZ" sz="2400" b="1" dirty="0" err="1"/>
              <a:t>Vonoprazan</a:t>
            </a:r>
            <a:r>
              <a:rPr lang="cs-CZ" altLang="cs-CZ" sz="2400" dirty="0"/>
              <a:t> </a:t>
            </a:r>
          </a:p>
          <a:p>
            <a:pPr marL="54000" indent="0">
              <a:lnSpc>
                <a:spcPct val="150000"/>
              </a:lnSpc>
              <a:buNone/>
            </a:pPr>
            <a:r>
              <a:rPr lang="cs-CZ" altLang="cs-CZ" sz="2400" dirty="0"/>
              <a:t>2015 Japan, 2022/2023 USA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DD39AE-A102-4546-803E-0EBA2FD3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143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0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817C5C-9BEB-2F02-62E7-26681F01E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496300" cy="7112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Reversible</a:t>
            </a:r>
            <a:r>
              <a:rPr lang="cs-CZ" altLang="cs-CZ" dirty="0"/>
              <a:t> proton pump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0723" name="Zástupný symbol pro obsah 1">
            <a:extLst>
              <a:ext uri="{FF2B5EF4-FFF2-40B4-BE49-F238E27FC236}">
                <a16:creationId xmlns:a16="http://schemas.microsoft.com/office/drawing/2014/main" id="{0ABF1BEF-29EF-A5AC-F033-BE7DC7E6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24696"/>
            <a:ext cx="8064900" cy="4139998"/>
          </a:xfrm>
        </p:spPr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cs-CZ" altLang="cs-CZ" sz="2400" b="1" dirty="0" err="1"/>
              <a:t>Tegoprazan</a:t>
            </a:r>
            <a:endParaRPr lang="cs-CZ" altLang="cs-CZ" sz="2400" dirty="0"/>
          </a:p>
          <a:p>
            <a:pPr marL="54000" indent="0">
              <a:lnSpc>
                <a:spcPct val="150000"/>
              </a:lnSpc>
              <a:buNone/>
            </a:pPr>
            <a:r>
              <a:rPr lang="cs-CZ" altLang="cs-CZ" sz="2400" dirty="0"/>
              <a:t>2019 </a:t>
            </a:r>
            <a:r>
              <a:rPr lang="cs-CZ" altLang="cs-CZ" sz="2400" dirty="0" err="1"/>
              <a:t>China</a:t>
            </a:r>
            <a:r>
              <a:rPr lang="cs-CZ" altLang="cs-CZ" sz="2400" dirty="0"/>
              <a:t>, 2020 Korea, FDA </a:t>
            </a:r>
            <a:r>
              <a:rPr lang="cs-CZ" altLang="cs-CZ" sz="2400" dirty="0" err="1"/>
              <a:t>under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consideration</a:t>
            </a:r>
            <a:endParaRPr lang="cs-CZ" alt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06AA25-1DC2-4859-8C66-EA44091D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3361556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Prostaglandines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638" y="980728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/>
              <a:t>EP3 receptor </a:t>
            </a:r>
            <a:r>
              <a:rPr lang="cs-CZ" altLang="cs-CZ" sz="2400" dirty="0" err="1"/>
              <a:t>agonists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Misoprostol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Enprostil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buNone/>
            </a:pPr>
            <a:endParaRPr lang="en-GB" altLang="cs-CZ" sz="2400" b="1" dirty="0"/>
          </a:p>
        </p:txBody>
      </p:sp>
      <p:pic>
        <p:nvPicPr>
          <p:cNvPr id="31748" name="Obrázek 1" descr="Výřez obrazovky">
            <a:extLst>
              <a:ext uri="{FF2B5EF4-FFF2-40B4-BE49-F238E27FC236}">
                <a16:creationId xmlns:a16="http://schemas.microsoft.com/office/drawing/2014/main" id="{F1F05CA8-2002-1347-F56E-A2F59FFA0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80988"/>
            <a:ext cx="76136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2D74330-9B6A-4249-B77C-500FBE3B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31913"/>
            <a:ext cx="3203848" cy="16753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Cortisol</a:t>
            </a:r>
            <a:r>
              <a:rPr lang="cs-CZ" altLang="cs-CZ" dirty="0"/>
              <a:t> </a:t>
            </a:r>
            <a:r>
              <a:rPr lang="cs-CZ" altLang="cs-CZ" dirty="0" err="1"/>
              <a:t>synthesis</a:t>
            </a:r>
            <a:r>
              <a:rPr lang="cs-CZ" altLang="cs-CZ" dirty="0"/>
              <a:t>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638" y="980728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Carbenoxolone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gycyrhettinic</a:t>
            </a:r>
            <a:r>
              <a:rPr lang="cs-CZ" altLang="cs-CZ" sz="2400" dirty="0"/>
              <a:t> acid </a:t>
            </a:r>
            <a:r>
              <a:rPr lang="cs-CZ" altLang="cs-CZ" sz="2400" dirty="0" err="1"/>
              <a:t>derivative</a:t>
            </a:r>
            <a:endParaRPr lang="cs-CZ" altLang="cs-CZ" sz="2400" dirty="0"/>
          </a:p>
          <a:p>
            <a:pPr marL="54000" indent="0" eaLnBrk="1" hangingPunct="1">
              <a:buNone/>
            </a:pPr>
            <a:endParaRPr lang="en-GB" alt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AEF827-DFAF-486B-A64B-4057102B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2016"/>
            <a:ext cx="5652120" cy="32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Cortisol</a:t>
            </a:r>
            <a:r>
              <a:rPr lang="cs-CZ" altLang="cs-CZ" dirty="0"/>
              <a:t> </a:t>
            </a:r>
            <a:r>
              <a:rPr lang="cs-CZ" altLang="cs-CZ" dirty="0" err="1"/>
              <a:t>synthesis</a:t>
            </a:r>
            <a:r>
              <a:rPr lang="cs-CZ" altLang="cs-CZ" dirty="0"/>
              <a:t>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638" y="980728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Acetoxolone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gycyrhettinic</a:t>
            </a:r>
            <a:r>
              <a:rPr lang="cs-CZ" altLang="cs-CZ" sz="2400" dirty="0"/>
              <a:t> acid </a:t>
            </a:r>
            <a:r>
              <a:rPr lang="cs-CZ" altLang="cs-CZ" sz="2400" dirty="0" err="1"/>
              <a:t>derivative</a:t>
            </a:r>
            <a:endParaRPr lang="cs-CZ" altLang="cs-CZ" sz="2400" dirty="0"/>
          </a:p>
          <a:p>
            <a:pPr marL="54000" indent="0" eaLnBrk="1" hangingPunct="1">
              <a:buNone/>
            </a:pPr>
            <a:endParaRPr lang="en-GB" altLang="cs-CZ" sz="2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CE056C-5F93-439D-8CE2-CE4C11F37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07683"/>
            <a:ext cx="4224389" cy="34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9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Muscarinic</a:t>
            </a:r>
            <a:r>
              <a:rPr lang="cs-CZ" altLang="cs-CZ" dirty="0"/>
              <a:t> M1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638" y="980728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Pirenzepine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cannot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diffuse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through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blood</a:t>
            </a:r>
            <a:r>
              <a:rPr lang="cs-CZ" altLang="cs-CZ" sz="2400" dirty="0"/>
              <a:t>-brain </a:t>
            </a:r>
            <a:r>
              <a:rPr lang="cs-CZ" altLang="cs-CZ" sz="2400" dirty="0" err="1"/>
              <a:t>barrier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reduces</a:t>
            </a:r>
            <a:r>
              <a:rPr lang="cs-CZ" altLang="cs-CZ" sz="2400" dirty="0"/>
              <a:t> acid </a:t>
            </a:r>
            <a:r>
              <a:rPr lang="cs-CZ" altLang="cs-CZ" sz="2400" dirty="0" err="1"/>
              <a:t>secretion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reduces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muscle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spasm</a:t>
            </a:r>
            <a:endParaRPr lang="cs-CZ" altLang="cs-CZ" sz="2400" dirty="0"/>
          </a:p>
          <a:p>
            <a:pPr marL="54000" indent="0" eaLnBrk="1" hangingPunct="1">
              <a:buNone/>
            </a:pPr>
            <a:endParaRPr lang="en-GB" alt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2EBA56-A734-4B7E-9465-F1FFEBFB8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2235983" cy="34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4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Muscarinic</a:t>
            </a:r>
            <a:r>
              <a:rPr lang="cs-CZ" altLang="cs-CZ" dirty="0"/>
              <a:t> M1 </a:t>
            </a:r>
            <a:r>
              <a:rPr lang="cs-CZ" altLang="cs-CZ" dirty="0" err="1"/>
              <a:t>inhibitors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638" y="980728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Pirenzepine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synthesis</a:t>
            </a:r>
            <a:endParaRPr lang="cs-CZ" altLang="cs-CZ" sz="2400" b="1" dirty="0"/>
          </a:p>
          <a:p>
            <a:pPr marL="54000" indent="0" eaLnBrk="1" hangingPunct="1">
              <a:buNone/>
            </a:pPr>
            <a:endParaRPr lang="en-GB" altLang="cs-CZ" sz="2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AB974D-C18B-4E25-8843-0B367AC93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7133"/>
            <a:ext cx="5832648" cy="52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9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Cholecystokinin</a:t>
            </a:r>
            <a:r>
              <a:rPr lang="cs-CZ" altLang="cs-CZ" dirty="0"/>
              <a:t> </a:t>
            </a:r>
            <a:r>
              <a:rPr lang="cs-CZ" altLang="cs-CZ" dirty="0" err="1"/>
              <a:t>antagonists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638" y="980728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Proglutimide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partial</a:t>
            </a:r>
            <a:r>
              <a:rPr lang="cs-CZ" altLang="cs-CZ" sz="2400" dirty="0"/>
              <a:t> </a:t>
            </a:r>
            <a:r>
              <a:rPr lang="el-GR" altLang="cs-CZ" sz="2400" dirty="0"/>
              <a:t>δ-</a:t>
            </a:r>
            <a:r>
              <a:rPr lang="cs-CZ" altLang="cs-CZ" sz="2400" dirty="0" err="1"/>
              <a:t>opioid</a:t>
            </a:r>
            <a:r>
              <a:rPr lang="cs-CZ" altLang="cs-CZ" sz="2400" dirty="0"/>
              <a:t> receptor </a:t>
            </a:r>
            <a:r>
              <a:rPr lang="cs-CZ" altLang="cs-CZ" sz="2400" dirty="0" err="1"/>
              <a:t>agonist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prevent</a:t>
            </a:r>
            <a:r>
              <a:rPr lang="cs-CZ" altLang="cs-CZ" sz="2400" dirty="0"/>
              <a:t> development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tolerance in </a:t>
            </a:r>
            <a:r>
              <a:rPr lang="cs-CZ" altLang="cs-CZ" sz="2400" dirty="0" err="1"/>
              <a:t>opioid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therapy</a:t>
            </a:r>
            <a:endParaRPr lang="cs-CZ" altLang="cs-CZ" sz="2400" dirty="0"/>
          </a:p>
          <a:p>
            <a:pPr marL="54000" indent="0" eaLnBrk="1" hangingPunct="1">
              <a:buNone/>
            </a:pPr>
            <a:endParaRPr lang="en-GB" altLang="cs-CZ" sz="2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94962A-5E84-4153-ACF1-E815F4E6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4451"/>
            <a:ext cx="4067944" cy="30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8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C5E880-EA44-26FE-8B74-C2C2668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Antioxidants</a:t>
            </a:r>
            <a:endParaRPr lang="en-GB" altLang="cs-CZ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A8E327-9281-6B4A-5176-416265B26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76313"/>
            <a:ext cx="8064900" cy="4518271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Methylmethionine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sulfonium</a:t>
            </a:r>
            <a:r>
              <a:rPr lang="cs-CZ" altLang="cs-CZ" sz="2400" b="1" dirty="0"/>
              <a:t> chloride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mucoprotective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decreases</a:t>
            </a:r>
            <a:r>
              <a:rPr lang="cs-CZ" altLang="cs-CZ" sz="2400" dirty="0"/>
              <a:t> acid </a:t>
            </a:r>
            <a:r>
              <a:rPr lang="cs-CZ" altLang="cs-CZ" sz="2400" dirty="0" err="1"/>
              <a:t>secretion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Rebamipide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mucoprotective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antiimlammatory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asian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countries</a:t>
            </a:r>
            <a:endParaRPr lang="en-GB" altLang="cs-CZ" sz="2400" dirty="0"/>
          </a:p>
        </p:txBody>
      </p:sp>
      <p:pic>
        <p:nvPicPr>
          <p:cNvPr id="3" name="Obrázek 2" descr="Obsah obrázku hodinky&#10;&#10;Popis byl vytvořen automaticky">
            <a:extLst>
              <a:ext uri="{FF2B5EF4-FFF2-40B4-BE49-F238E27FC236}">
                <a16:creationId xmlns:a16="http://schemas.microsoft.com/office/drawing/2014/main" id="{251E5D2C-D0D9-44F4-A808-5F46125CC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2683735" cy="1432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1679B1-62B1-4BE3-A203-88D01A668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24" y="3658817"/>
            <a:ext cx="3995936" cy="21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6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113823-AFF6-1D78-3FE0-9A9DACBF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Mucoprotective</a:t>
            </a:r>
            <a:r>
              <a:rPr lang="cs-CZ" altLang="cs-CZ" dirty="0"/>
              <a:t> </a:t>
            </a:r>
            <a:r>
              <a:rPr lang="cs-CZ" altLang="cs-CZ" dirty="0" err="1"/>
              <a:t>agents</a:t>
            </a:r>
            <a:endParaRPr lang="en-GB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FFEDC06-31B2-A931-AA7F-F1C36295EE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26000"/>
            <a:ext cx="8064900" cy="5499344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Gefarnate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insoluble</a:t>
            </a:r>
            <a:r>
              <a:rPr lang="cs-CZ" altLang="cs-CZ" sz="2400" dirty="0"/>
              <a:t> terpene </a:t>
            </a:r>
            <a:r>
              <a:rPr lang="cs-CZ" altLang="cs-CZ" sz="2400" dirty="0" err="1"/>
              <a:t>fatty</a:t>
            </a:r>
            <a:r>
              <a:rPr lang="cs-CZ" altLang="cs-CZ" sz="2400" dirty="0"/>
              <a:t> acid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Sulgicotide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isolate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from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pig</a:t>
            </a:r>
            <a:r>
              <a:rPr lang="cs-CZ" altLang="cs-CZ" sz="2400" dirty="0"/>
              <a:t> duodenum </a:t>
            </a:r>
            <a:r>
              <a:rPr lang="cs-CZ" altLang="cs-CZ" sz="2400" dirty="0" err="1"/>
              <a:t>mucosa</a:t>
            </a:r>
            <a:endParaRPr lang="cs-CZ" alt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04CE68-DDB2-4429-89D5-59A0CA98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9144000" cy="12477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714430-B8FE-4A7C-AE78-75ED7DDA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0" y="4509120"/>
            <a:ext cx="5436096" cy="2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9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04639C-7B74-BD56-FCD5-4D9D95164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Helicobacter pylori infection</a:t>
            </a:r>
            <a:endParaRPr lang="en-GB" altLang="cs-CZ"/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94061354-FD0E-F2C5-01FA-F33D594F014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19320"/>
              </p:ext>
            </p:extLst>
          </p:nvPr>
        </p:nvGraphicFramePr>
        <p:xfrm>
          <a:off x="683568" y="812800"/>
          <a:ext cx="72009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Fotografie" r:id="rId3" imgW="5087060" imgH="3696216" progId="MSPhotoEd.3">
                  <p:embed/>
                </p:oleObj>
              </mc:Choice>
              <mc:Fallback>
                <p:oleObj name="Fotografie" r:id="rId3" imgW="5087060" imgH="369621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812800"/>
                        <a:ext cx="72009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113823-AFF6-1D78-3FE0-9A9DACBF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Mucoprotective</a:t>
            </a:r>
            <a:r>
              <a:rPr lang="cs-CZ" altLang="cs-CZ" dirty="0"/>
              <a:t> </a:t>
            </a:r>
            <a:r>
              <a:rPr lang="cs-CZ" altLang="cs-CZ" dirty="0" err="1"/>
              <a:t>agents</a:t>
            </a:r>
            <a:endParaRPr lang="en-GB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FFEDC06-31B2-A931-AA7F-F1C36295EE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26000"/>
            <a:ext cx="8064900" cy="5499344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Alginic</a:t>
            </a:r>
            <a:r>
              <a:rPr lang="cs-CZ" altLang="cs-CZ" sz="2400" b="1" dirty="0"/>
              <a:t> acid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brown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seaweeds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polysaccharide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Sucralfate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with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forms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/>
              <a:t>pasta-</a:t>
            </a:r>
            <a:r>
              <a:rPr lang="cs-CZ" altLang="cs-CZ" sz="2400" dirty="0" err="1"/>
              <a:t>like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material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/>
              <a:t>prostaglandine 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stimulation</a:t>
            </a:r>
            <a:endParaRPr lang="en-GB" alt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CA0828-753D-4047-AA95-7543C0F9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85" y="1316253"/>
            <a:ext cx="4953928" cy="1705493"/>
          </a:xfrm>
          <a:prstGeom prst="rect">
            <a:avLst/>
          </a:prstGeom>
        </p:spPr>
      </p:pic>
      <p:pic>
        <p:nvPicPr>
          <p:cNvPr id="5" name="Obrázek 4" descr="Obsah obrázku příroda&#10;&#10;Popis byl vytvořen automaticky">
            <a:extLst>
              <a:ext uri="{FF2B5EF4-FFF2-40B4-BE49-F238E27FC236}">
                <a16:creationId xmlns:a16="http://schemas.microsoft.com/office/drawing/2014/main" id="{AA232C3A-6512-49B9-B8D3-8A4F01BA3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38145"/>
            <a:ext cx="5694890" cy="367498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205801EB-C408-6112-D753-F90794D1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8680"/>
            <a:ext cx="8064900" cy="451576"/>
          </a:xfrm>
        </p:spPr>
        <p:txBody>
          <a:bodyPr/>
          <a:lstStyle/>
          <a:p>
            <a:r>
              <a:rPr lang="cs-CZ" altLang="cs-CZ" dirty="0" err="1"/>
              <a:t>Sucralfate</a:t>
            </a:r>
            <a:r>
              <a:rPr lang="cs-CZ" altLang="cs-CZ" dirty="0"/>
              <a:t> </a:t>
            </a:r>
            <a:r>
              <a:rPr lang="cs-CZ" altLang="cs-CZ" dirty="0" err="1"/>
              <a:t>synthesis</a:t>
            </a:r>
            <a:endParaRPr lang="cs-CZ" altLang="cs-CZ" dirty="0"/>
          </a:p>
        </p:txBody>
      </p:sp>
      <p:pic>
        <p:nvPicPr>
          <p:cNvPr id="33795" name="Obrázek 2" descr="Sucr.JPG">
            <a:extLst>
              <a:ext uri="{FF2B5EF4-FFF2-40B4-BE49-F238E27FC236}">
                <a16:creationId xmlns:a16="http://schemas.microsoft.com/office/drawing/2014/main" id="{7F70F2D8-AF4C-2F61-111D-3D166EE38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1" y="1556792"/>
            <a:ext cx="70580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113823-AFF6-1D78-3FE0-9A9DACBF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Mucoprotective</a:t>
            </a:r>
            <a:r>
              <a:rPr lang="cs-CZ" altLang="cs-CZ" dirty="0"/>
              <a:t> </a:t>
            </a:r>
            <a:r>
              <a:rPr lang="cs-CZ" altLang="cs-CZ" dirty="0" err="1"/>
              <a:t>agents</a:t>
            </a:r>
            <a:endParaRPr lang="en-GB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FFEDC06-31B2-A931-AA7F-F1C36295EE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26000"/>
            <a:ext cx="8064900" cy="5499344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Troxipide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multifactorial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mucoprotective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r>
              <a:rPr lang="cs-CZ" altLang="cs-CZ" sz="2400" dirty="0"/>
              <a:t>: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increase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glukosamine </a:t>
            </a:r>
            <a:r>
              <a:rPr lang="cs-CZ" altLang="cs-CZ" sz="2400" dirty="0" err="1"/>
              <a:t>content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mucus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/>
              <a:t>prostaglandine </a:t>
            </a:r>
            <a:r>
              <a:rPr lang="cs-CZ" altLang="cs-CZ" sz="2400" dirty="0" err="1"/>
              <a:t>stimulation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antiinflammatory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/>
              <a:t>Japan, Korea, </a:t>
            </a:r>
            <a:r>
              <a:rPr lang="cs-CZ" altLang="cs-CZ" sz="2400" dirty="0" err="1"/>
              <a:t>China</a:t>
            </a:r>
            <a:r>
              <a:rPr lang="cs-CZ" altLang="cs-CZ" sz="2400" dirty="0"/>
              <a:t>, India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12003F-C9E0-4E84-A8D0-2A022942B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487888" cy="27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99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9891FB5-5D06-9AA8-CC6D-22B68F97A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Drugs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 </a:t>
            </a:r>
            <a:r>
              <a:rPr lang="cs-CZ" altLang="cs-CZ" dirty="0" err="1"/>
              <a:t>eradication</a:t>
            </a:r>
            <a:endParaRPr lang="en-GB" alt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CC80FED-7FE0-9036-C4EF-20560A10B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7" y="1359000"/>
            <a:ext cx="8064900" cy="5166343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Combination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proton pump inhibitor + </a:t>
            </a:r>
            <a:r>
              <a:rPr lang="cs-CZ" altLang="cs-CZ" sz="2400" dirty="0" err="1"/>
              <a:t>two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antimicrobials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Antimicrobials</a:t>
            </a:r>
            <a:r>
              <a:rPr lang="cs-CZ" altLang="cs-CZ" sz="2400" b="1" dirty="0"/>
              <a:t>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Metronidazole, </a:t>
            </a:r>
            <a:r>
              <a:rPr lang="cs-CZ" altLang="cs-CZ" sz="2400" dirty="0" err="1"/>
              <a:t>Tinidazole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Azithromycin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Clarithromycin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Amoxicillin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Tetracycline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Levofloxacin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Rifabutin</a:t>
            </a:r>
            <a:endParaRPr lang="cs-CZ" altLang="cs-CZ" sz="2400" dirty="0"/>
          </a:p>
          <a:p>
            <a:pPr marL="54000" indent="0" eaLnBrk="1" hangingPunct="1">
              <a:buNone/>
            </a:pPr>
            <a:endParaRPr lang="en-GB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9891FB5-5D06-9AA8-CC6D-22B68F97A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Drugs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 </a:t>
            </a:r>
            <a:r>
              <a:rPr lang="cs-CZ" altLang="cs-CZ" dirty="0" err="1"/>
              <a:t>eradication</a:t>
            </a:r>
            <a:endParaRPr lang="en-GB" alt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CC80FED-7FE0-9036-C4EF-20560A10B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7" y="1359000"/>
            <a:ext cx="8064900" cy="5166343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dirty="0" err="1"/>
              <a:t>antimicrobial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bismuth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salts</a:t>
            </a:r>
            <a:r>
              <a:rPr lang="cs-CZ" altLang="cs-CZ" sz="2400" dirty="0"/>
              <a:t>: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Bismuth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subnitrate</a:t>
            </a:r>
            <a:r>
              <a:rPr lang="cs-CZ" altLang="cs-CZ" sz="2400" b="1" dirty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bismuth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oxynitrate</a:t>
            </a:r>
            <a:r>
              <a:rPr lang="cs-CZ" altLang="cs-CZ" sz="2400" dirty="0"/>
              <a:t>)</a:t>
            </a:r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sz="2400" dirty="0"/>
              <a:t>Bi</a:t>
            </a:r>
            <a:r>
              <a:rPr lang="cs-CZ" sz="2400" baseline="-25000" dirty="0"/>
              <a:t>5</a:t>
            </a:r>
            <a:r>
              <a:rPr lang="cs-CZ" sz="2400" dirty="0"/>
              <a:t>O(OH)</a:t>
            </a:r>
            <a:r>
              <a:rPr lang="cs-CZ" sz="2400" baseline="-25000" dirty="0"/>
              <a:t>9</a:t>
            </a:r>
            <a:r>
              <a:rPr lang="cs-CZ" sz="2400" dirty="0"/>
              <a:t>(NO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  <a:r>
              <a:rPr lang="cs-CZ" sz="2400" baseline="-25000" dirty="0"/>
              <a:t>4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/>
              <a:t>B</a:t>
            </a:r>
            <a:r>
              <a:rPr lang="cs-CZ" altLang="cs-CZ" sz="2400" b="1"/>
              <a:t>ismuth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subcitrate</a:t>
            </a:r>
            <a:r>
              <a:rPr lang="cs-CZ" altLang="cs-CZ" sz="2400" b="1" dirty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bismuth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potassium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citrate</a:t>
            </a:r>
            <a:r>
              <a:rPr lang="cs-CZ" altLang="cs-CZ" sz="2400" dirty="0"/>
              <a:t>)</a:t>
            </a:r>
          </a:p>
          <a:p>
            <a:pPr marL="54000" indent="0">
              <a:lnSpc>
                <a:spcPct val="150000"/>
              </a:lnSpc>
              <a:buNone/>
            </a:pPr>
            <a:r>
              <a:rPr lang="cs-CZ" altLang="cs-CZ" sz="2400" dirty="0"/>
              <a:t>K</a:t>
            </a:r>
            <a:r>
              <a:rPr lang="cs-CZ" altLang="cs-CZ" sz="2400" baseline="-25000" dirty="0"/>
              <a:t>5</a:t>
            </a:r>
            <a:r>
              <a:rPr lang="cs-CZ" altLang="cs-CZ" sz="2400" dirty="0"/>
              <a:t>Bi(C</a:t>
            </a:r>
            <a:r>
              <a:rPr lang="cs-CZ" altLang="cs-CZ" sz="2400" baseline="-25000" dirty="0"/>
              <a:t>6</a:t>
            </a:r>
            <a:r>
              <a:rPr lang="cs-CZ" altLang="cs-CZ" sz="2400" dirty="0"/>
              <a:t>H</a:t>
            </a:r>
            <a:r>
              <a:rPr lang="cs-CZ" altLang="cs-CZ" sz="2400" baseline="-25000" dirty="0"/>
              <a:t>4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7</a:t>
            </a:r>
            <a:r>
              <a:rPr lang="cs-CZ" altLang="cs-CZ" sz="2400" dirty="0"/>
              <a:t>)</a:t>
            </a:r>
            <a:r>
              <a:rPr lang="cs-CZ" altLang="cs-CZ" sz="2400" baseline="-25000" dirty="0"/>
              <a:t>2</a:t>
            </a:r>
            <a:r>
              <a:rPr lang="pt-BR" sz="2400" dirty="0">
                <a:latin typeface="+mn-lt"/>
              </a:rPr>
              <a:t>· </a:t>
            </a:r>
            <a:r>
              <a:rPr lang="cs-CZ" sz="2400" dirty="0">
                <a:latin typeface="+mn-lt"/>
              </a:rPr>
              <a:t>3</a:t>
            </a:r>
            <a:r>
              <a:rPr lang="pt-BR" sz="2400" dirty="0">
                <a:latin typeface="+mn-lt"/>
              </a:rPr>
              <a:t>H</a:t>
            </a:r>
            <a:r>
              <a:rPr lang="pt-BR" sz="2400" baseline="-25000" dirty="0">
                <a:latin typeface="+mn-lt"/>
              </a:rPr>
              <a:t>2</a:t>
            </a:r>
            <a:r>
              <a:rPr lang="pt-BR" sz="2400" dirty="0">
                <a:latin typeface="+mn-lt"/>
              </a:rPr>
              <a:t>O</a:t>
            </a:r>
            <a:endParaRPr lang="cs-CZ" sz="2400" b="1" dirty="0">
              <a:latin typeface="+mn-lt"/>
              <a:cs typeface="Arial" charset="0"/>
            </a:endParaRPr>
          </a:p>
          <a:p>
            <a:pPr marL="54000" indent="0" eaLnBrk="1" hangingPunct="1">
              <a:lnSpc>
                <a:spcPct val="150000"/>
              </a:lnSpc>
              <a:buNone/>
            </a:pPr>
            <a:endParaRPr lang="en-GB" altLang="cs-CZ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5176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8E55E6A-222A-59A5-B5FB-1D320EEB1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Long-term NSAID </a:t>
            </a:r>
            <a:r>
              <a:rPr lang="cs-CZ" altLang="cs-CZ" dirty="0" err="1"/>
              <a:t>administration</a:t>
            </a:r>
            <a:endParaRPr lang="en-GB" altLang="cs-CZ" dirty="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9EF85498-D44B-30A8-B00C-0B8A0CE67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340768"/>
            <a:ext cx="6552727" cy="45475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CB27860-0E98-96D4-060E-B2B42A15B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Therapy</a:t>
            </a:r>
            <a:endParaRPr lang="en-GB" altLang="cs-CZ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CA48FA5-F46E-59F7-0F17-800E3A3664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064900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acids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digestives</a:t>
            </a:r>
            <a:endParaRPr lang="cs-CZ" altLang="cs-CZ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direct </a:t>
            </a:r>
            <a:r>
              <a:rPr lang="cs-CZ" altLang="cs-CZ" sz="2400" dirty="0" err="1"/>
              <a:t>antacids</a:t>
            </a:r>
            <a:endParaRPr lang="cs-CZ" altLang="cs-CZ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indirect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antacids</a:t>
            </a:r>
            <a:endParaRPr lang="cs-CZ" altLang="cs-CZ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mucoprotective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drugs</a:t>
            </a:r>
            <a:endParaRPr lang="cs-CZ" altLang="cs-CZ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drugs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Helicobacter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pylori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eradication</a:t>
            </a:r>
            <a:endParaRPr lang="en-GB" alt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8F34BA-2427-440B-F45E-AA7FC2999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2" y="362253"/>
            <a:ext cx="8229600" cy="7112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Mechanism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action</a:t>
            </a:r>
            <a:endParaRPr lang="en-GB" altLang="cs-CZ" dirty="0"/>
          </a:p>
        </p:txBody>
      </p:sp>
      <p:pic>
        <p:nvPicPr>
          <p:cNvPr id="10243" name="Obrázek 2" descr="Výřez obrazovky">
            <a:extLst>
              <a:ext uri="{FF2B5EF4-FFF2-40B4-BE49-F238E27FC236}">
                <a16:creationId xmlns:a16="http://schemas.microsoft.com/office/drawing/2014/main" id="{F85E9C62-0915-89B9-ACB8-239293666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343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88EFA89-2ED8-50C3-8EFE-FB368DD1C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0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Acids</a:t>
            </a:r>
            <a:endParaRPr lang="en-GB" altLang="cs-CZ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364B1E-AB12-EF0D-0C2E-9E25F9E06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0" y="1185963"/>
            <a:ext cx="8064900" cy="413999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achlorhydria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low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</a:t>
            </a:r>
            <a:r>
              <a:rPr lang="cs-CZ" altLang="cs-CZ" sz="2400" dirty="0"/>
              <a:t> no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secretion</a:t>
            </a:r>
            <a:endParaRPr lang="cs-CZ" altLang="cs-CZ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increased</a:t>
            </a:r>
            <a:r>
              <a:rPr lang="cs-CZ" altLang="cs-CZ" sz="2400" dirty="0"/>
              <a:t> pH </a:t>
            </a:r>
            <a:r>
              <a:rPr lang="cs-CZ" altLang="cs-CZ" sz="2400" dirty="0" err="1"/>
              <a:t>damages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mucosa</a:t>
            </a:r>
            <a:endParaRPr lang="cs-CZ" altLang="cs-CZ" sz="2400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HCl</a:t>
            </a:r>
            <a:endParaRPr lang="cs-CZ" altLang="cs-CZ" sz="2400" b="1" dirty="0"/>
          </a:p>
          <a:p>
            <a:pPr marL="54000" indent="0" eaLnBrk="1" hangingPunct="1">
              <a:lnSpc>
                <a:spcPct val="150000"/>
              </a:lnSpc>
              <a:buNone/>
            </a:pPr>
            <a:r>
              <a:rPr lang="cs-CZ" altLang="cs-CZ" sz="2400" b="1" dirty="0" err="1"/>
              <a:t>Citric</a:t>
            </a:r>
            <a:r>
              <a:rPr lang="cs-CZ" altLang="cs-CZ" sz="2400" b="1" dirty="0"/>
              <a:t> acid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909E1F-219B-43B4-ADEA-947BDF7FB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55948"/>
            <a:ext cx="3635896" cy="1647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1EFCE2EE-2B62-4F75-8947-18869BBA5A3F}" vid="{4065B6EE-C4B0-4949-89DB-2AC67B5AAF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</Template>
  <TotalTime>2122</TotalTime>
  <Words>770</Words>
  <Application>Microsoft Office PowerPoint</Application>
  <PresentationFormat>Předvádění na obrazovce (4:3)</PresentationFormat>
  <Paragraphs>245</Paragraphs>
  <Slides>54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Tahoma</vt:lpstr>
      <vt:lpstr>Wingdings</vt:lpstr>
      <vt:lpstr>Prezentace_MU_CZ</vt:lpstr>
      <vt:lpstr>Fotografie</vt:lpstr>
      <vt:lpstr>ISIS/Draw Sketch</vt:lpstr>
      <vt:lpstr>AntiulcerAgents</vt:lpstr>
      <vt:lpstr>Peptic ulceration</vt:lpstr>
      <vt:lpstr>Mechanism of acid secretion</vt:lpstr>
      <vt:lpstr>Peptic ulceration</vt:lpstr>
      <vt:lpstr>Helicobacter pylori infection</vt:lpstr>
      <vt:lpstr>Long-term NSAID administration</vt:lpstr>
      <vt:lpstr>Therapy</vt:lpstr>
      <vt:lpstr>Mechanism of action</vt:lpstr>
      <vt:lpstr>Acids</vt:lpstr>
      <vt:lpstr>Acids</vt:lpstr>
      <vt:lpstr>Digestives</vt:lpstr>
      <vt:lpstr>Direct antacids</vt:lpstr>
      <vt:lpstr>Direct antacids</vt:lpstr>
      <vt:lpstr>Direct antacids</vt:lpstr>
      <vt:lpstr>Direct antacids</vt:lpstr>
      <vt:lpstr>Direct antacids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Selective H2 histamine receptor antagonists</vt:lpstr>
      <vt:lpstr>Proton pump inhibitors</vt:lpstr>
      <vt:lpstr>Proton pump inhibitors</vt:lpstr>
      <vt:lpstr>Proton pump inhibitors</vt:lpstr>
      <vt:lpstr>Proton pump inhibitors</vt:lpstr>
      <vt:lpstr>Proton pump inhibitors</vt:lpstr>
      <vt:lpstr>Proton pump inhibitors</vt:lpstr>
      <vt:lpstr>Proton pump inhibitors</vt:lpstr>
      <vt:lpstr>Proton pump inhibitors</vt:lpstr>
      <vt:lpstr>Proton pump inhibitors</vt:lpstr>
      <vt:lpstr>Proton pump inhibitors</vt:lpstr>
      <vt:lpstr>Proton pump inhibitors</vt:lpstr>
      <vt:lpstr>Reversible proton pump inhibitors</vt:lpstr>
      <vt:lpstr>Reversible proton pump inhibitors</vt:lpstr>
      <vt:lpstr>Reversible proton pump inhibitors</vt:lpstr>
      <vt:lpstr>Prostaglandines</vt:lpstr>
      <vt:lpstr>Cortisol synthesis inhibitors</vt:lpstr>
      <vt:lpstr>Cortisol synthesis inhibitors</vt:lpstr>
      <vt:lpstr>Muscarinic M1 inhibitors</vt:lpstr>
      <vt:lpstr>Muscarinic M1 inhibitors</vt:lpstr>
      <vt:lpstr>Cholecystokinin antagonists</vt:lpstr>
      <vt:lpstr>Antioxidants</vt:lpstr>
      <vt:lpstr>Mucoprotective agents</vt:lpstr>
      <vt:lpstr>Mucoprotective agents</vt:lpstr>
      <vt:lpstr>Sucralfate synthesis</vt:lpstr>
      <vt:lpstr>Mucoprotective agents</vt:lpstr>
      <vt:lpstr>Drugs for Helicobacter pylori eradication</vt:lpstr>
      <vt:lpstr>Drugs for Helicobacter pylori eradication</vt:lpstr>
    </vt:vector>
  </TitlesOfParts>
  <Company>VFU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Goněc</dc:creator>
  <cp:lastModifiedBy>Tomáš Goněc</cp:lastModifiedBy>
  <cp:revision>42</cp:revision>
  <dcterms:created xsi:type="dcterms:W3CDTF">2011-11-27T11:36:35Z</dcterms:created>
  <dcterms:modified xsi:type="dcterms:W3CDTF">2022-10-24T01:39:21Z</dcterms:modified>
</cp:coreProperties>
</file>