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8"/>
  </p:notesMasterIdLst>
  <p:sldIdLst>
    <p:sldId id="256" r:id="rId2"/>
    <p:sldId id="257" r:id="rId3"/>
    <p:sldId id="258" r:id="rId4"/>
    <p:sldId id="262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77" autoAdjust="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02B298-0ECF-48E3-A82D-4771E28023FC}" type="datetimeFigureOut">
              <a:rPr lang="cs-CZ" smtClean="0"/>
              <a:pPr/>
              <a:t>10.4.2009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66D54D-F58A-4C52-BCAB-37BF8E60D28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66D54D-F58A-4C52-BCAB-37BF8E60D28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9B2C-21D7-4208-AA46-9BC0E613AAB9}" type="datetimeFigureOut">
              <a:rPr lang="cs-CZ" smtClean="0"/>
              <a:pPr/>
              <a:t>10.4.2009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43AC7EB-9C71-4DFD-BE82-1EB756B96C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9B2C-21D7-4208-AA46-9BC0E613AAB9}" type="datetimeFigureOut">
              <a:rPr lang="cs-CZ" smtClean="0"/>
              <a:pPr/>
              <a:t>10.4.2009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C7EB-9C71-4DFD-BE82-1EB756B96C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9B2C-21D7-4208-AA46-9BC0E613AAB9}" type="datetimeFigureOut">
              <a:rPr lang="cs-CZ" smtClean="0"/>
              <a:pPr/>
              <a:t>10.4.2009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C7EB-9C71-4DFD-BE82-1EB756B96C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9B2C-21D7-4208-AA46-9BC0E613AAB9}" type="datetimeFigureOut">
              <a:rPr lang="cs-CZ" smtClean="0"/>
              <a:pPr/>
              <a:t>10.4.2009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43AC7EB-9C71-4DFD-BE82-1EB756B96C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9B2C-21D7-4208-AA46-9BC0E613AAB9}" type="datetimeFigureOut">
              <a:rPr lang="cs-CZ" smtClean="0"/>
              <a:pPr/>
              <a:t>10.4.2009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C7EB-9C71-4DFD-BE82-1EB756B96C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9B2C-21D7-4208-AA46-9BC0E613AAB9}" type="datetimeFigureOut">
              <a:rPr lang="cs-CZ" smtClean="0"/>
              <a:pPr/>
              <a:t>10.4.2009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C7EB-9C71-4DFD-BE82-1EB756B96C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9B2C-21D7-4208-AA46-9BC0E613AAB9}" type="datetimeFigureOut">
              <a:rPr lang="cs-CZ" smtClean="0"/>
              <a:pPr/>
              <a:t>10.4.2009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43AC7EB-9C71-4DFD-BE82-1EB756B96C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9B2C-21D7-4208-AA46-9BC0E613AAB9}" type="datetimeFigureOut">
              <a:rPr lang="cs-CZ" smtClean="0"/>
              <a:pPr/>
              <a:t>10.4.2009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C7EB-9C71-4DFD-BE82-1EB756B96C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9B2C-21D7-4208-AA46-9BC0E613AAB9}" type="datetimeFigureOut">
              <a:rPr lang="cs-CZ" smtClean="0"/>
              <a:pPr/>
              <a:t>10.4.2009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C7EB-9C71-4DFD-BE82-1EB756B96C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9B2C-21D7-4208-AA46-9BC0E613AAB9}" type="datetimeFigureOut">
              <a:rPr lang="cs-CZ" smtClean="0"/>
              <a:pPr/>
              <a:t>10.4.2009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C7EB-9C71-4DFD-BE82-1EB756B96C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9B2C-21D7-4208-AA46-9BC0E613AAB9}" type="datetimeFigureOut">
              <a:rPr lang="cs-CZ" smtClean="0"/>
              <a:pPr/>
              <a:t>10.4.2009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C7EB-9C71-4DFD-BE82-1EB756B96C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23C9B2C-21D7-4208-AA46-9BC0E613AAB9}" type="datetimeFigureOut">
              <a:rPr lang="cs-CZ" smtClean="0"/>
              <a:pPr/>
              <a:t>10.4.2009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43AC7EB-9C71-4DFD-BE82-1EB756B96C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357166"/>
            <a:ext cx="8458200" cy="1222375"/>
          </a:xfrm>
        </p:spPr>
        <p:txBody>
          <a:bodyPr>
            <a:normAutofit/>
          </a:bodyPr>
          <a:lstStyle/>
          <a:p>
            <a:pPr algn="ctr"/>
            <a:r>
              <a:rPr lang="cs-CZ" sz="6000" dirty="0" smtClean="0"/>
              <a:t>Umělá Inteligence</a:t>
            </a:r>
            <a:endParaRPr lang="cs-CZ" sz="6000" dirty="0"/>
          </a:p>
        </p:txBody>
      </p:sp>
      <p:pic>
        <p:nvPicPr>
          <p:cNvPr id="3" name="Obrázek 2" descr="ture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18" y="1500174"/>
            <a:ext cx="5572985" cy="48577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Co to je umělá inteligence?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28596" y="1714488"/>
            <a:ext cx="8429684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800" dirty="0"/>
              <a:t>J</a:t>
            </a:r>
            <a:r>
              <a:rPr lang="cs-CZ" sz="2800" dirty="0" smtClean="0"/>
              <a:t>e to obor informatiky zabývající se tvorbou strojů vykazujících známky inteligentního chování</a:t>
            </a:r>
          </a:p>
          <a:p>
            <a:pPr>
              <a:buFont typeface="Wingdings" pitchFamily="2" charset="2"/>
              <a:buChar char="§"/>
            </a:pPr>
            <a:endParaRPr lang="cs-CZ" sz="2800" dirty="0" smtClean="0"/>
          </a:p>
          <a:p>
            <a:pPr>
              <a:buFont typeface="Wingdings" pitchFamily="2" charset="2"/>
              <a:buChar char="§"/>
            </a:pPr>
            <a:r>
              <a:rPr lang="cs-CZ" sz="2800" dirty="0" smtClean="0"/>
              <a:t>věda</a:t>
            </a:r>
            <a:r>
              <a:rPr lang="cs-CZ" sz="2800" dirty="0" smtClean="0"/>
              <a:t>, která se zabývá tím jak přinutit stroje, aby exhibovaly chování takové, které by v případě člověka vykazovalo potřebu inteligence </a:t>
            </a:r>
          </a:p>
          <a:p>
            <a:r>
              <a:rPr lang="cs-CZ" sz="2800" dirty="0" smtClean="0"/>
              <a:t>(</a:t>
            </a:r>
            <a:r>
              <a:rPr lang="cs-CZ" sz="2800" dirty="0" err="1" smtClean="0"/>
              <a:t>Marvin</a:t>
            </a:r>
            <a:r>
              <a:rPr lang="cs-CZ" sz="2800" dirty="0" smtClean="0"/>
              <a:t> Minsky</a:t>
            </a:r>
            <a:r>
              <a:rPr lang="cs-CZ" sz="2800" dirty="0" smtClean="0"/>
              <a:t>)</a:t>
            </a:r>
          </a:p>
          <a:p>
            <a:endParaRPr lang="cs-CZ" sz="2800" dirty="0" smtClean="0"/>
          </a:p>
          <a:p>
            <a:pPr>
              <a:buFont typeface="Wingdings" pitchFamily="2" charset="2"/>
              <a:buChar char="§"/>
            </a:pPr>
            <a:r>
              <a:rPr lang="cs-CZ" sz="2800" dirty="0" smtClean="0"/>
              <a:t>Zabývá se </a:t>
            </a:r>
            <a:r>
              <a:rPr lang="cs-CZ" sz="2800" dirty="0" smtClean="0"/>
              <a:t>tím, </a:t>
            </a:r>
            <a:r>
              <a:rPr lang="cs-CZ" sz="2800" dirty="0" smtClean="0"/>
              <a:t>jak počítačově </a:t>
            </a:r>
            <a:r>
              <a:rPr lang="cs-CZ" sz="2800" dirty="0" smtClean="0"/>
              <a:t>řešit úlohy, které dnes zatím zvládají lidé </a:t>
            </a:r>
            <a:r>
              <a:rPr lang="cs-CZ" sz="2800" dirty="0" smtClean="0"/>
              <a:t>lépe (E. </a:t>
            </a:r>
            <a:r>
              <a:rPr lang="cs-CZ" sz="2800" dirty="0" err="1" smtClean="0"/>
              <a:t>Richová</a:t>
            </a:r>
            <a:r>
              <a:rPr lang="cs-CZ" sz="2800" smtClean="0"/>
              <a:t>)</a:t>
            </a:r>
          </a:p>
          <a:p>
            <a:pPr>
              <a:buFont typeface="Wingdings" pitchFamily="2" charset="2"/>
              <a:buChar char="§"/>
            </a:pPr>
            <a:endParaRPr lang="cs-CZ" sz="2800" dirty="0" smtClean="0"/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785786" y="1785926"/>
            <a:ext cx="40446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err="1" smtClean="0"/>
              <a:t>Turingův</a:t>
            </a:r>
            <a:r>
              <a:rPr lang="cs-CZ" sz="3200" b="1" dirty="0" smtClean="0"/>
              <a:t> test (1950)</a:t>
            </a:r>
            <a:endParaRPr lang="cs-CZ" sz="32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4000496" y="3000372"/>
            <a:ext cx="70884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/>
              <a:t>v</a:t>
            </a:r>
            <a:r>
              <a:rPr lang="cs-CZ" sz="3200" dirty="0" smtClean="0"/>
              <a:t>s.</a:t>
            </a:r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857356" y="4500570"/>
            <a:ext cx="711521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err="1" smtClean="0"/>
              <a:t>Searlův</a:t>
            </a:r>
            <a:r>
              <a:rPr lang="cs-CZ" sz="3200" b="1" dirty="0" smtClean="0"/>
              <a:t> Argument Čínského Pokoje</a:t>
            </a:r>
          </a:p>
          <a:p>
            <a:r>
              <a:rPr lang="cs-CZ" sz="3200" b="1" dirty="0" smtClean="0"/>
              <a:t>(1980)</a:t>
            </a:r>
            <a:endParaRPr lang="cs-CZ" sz="3200" b="1" dirty="0"/>
          </a:p>
        </p:txBody>
      </p:sp>
      <p:pic>
        <p:nvPicPr>
          <p:cNvPr id="5" name="Obrázek 4" descr="tur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2198" y="1214422"/>
            <a:ext cx="1426528" cy="1928826"/>
          </a:xfrm>
          <a:prstGeom prst="rect">
            <a:avLst/>
          </a:prstGeom>
        </p:spPr>
      </p:pic>
      <p:pic>
        <p:nvPicPr>
          <p:cNvPr id="8" name="Obrázek 7" descr="Searl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4143380"/>
            <a:ext cx="1539612" cy="1785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Počítač hraje šach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2071678"/>
            <a:ext cx="8686800" cy="4525963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cs-CZ" sz="1800" dirty="0" smtClean="0">
                <a:solidFill>
                  <a:schemeClr val="tx1"/>
                </a:solidFill>
              </a:rPr>
              <a:t>„Papírový stroj Alana </a:t>
            </a:r>
            <a:r>
              <a:rPr lang="cs-CZ" sz="1800" dirty="0" err="1" smtClean="0">
                <a:solidFill>
                  <a:schemeClr val="tx1"/>
                </a:solidFill>
              </a:rPr>
              <a:t>Turinga</a:t>
            </a:r>
            <a:r>
              <a:rPr lang="cs-CZ" sz="1800" dirty="0" smtClean="0">
                <a:solidFill>
                  <a:schemeClr val="tx1"/>
                </a:solidFill>
              </a:rPr>
              <a:t>“  (1952)</a:t>
            </a:r>
          </a:p>
          <a:p>
            <a:pPr>
              <a:buFont typeface="Arial" pitchFamily="34" charset="0"/>
              <a:buChar char="•"/>
            </a:pPr>
            <a:r>
              <a:rPr lang="cs-CZ" sz="1800" dirty="0" err="1" smtClean="0">
                <a:solidFill>
                  <a:schemeClr val="tx1"/>
                </a:solidFill>
              </a:rPr>
              <a:t>Shannonovy</a:t>
            </a:r>
            <a:r>
              <a:rPr lang="cs-CZ" sz="1800" dirty="0" smtClean="0">
                <a:solidFill>
                  <a:schemeClr val="tx1"/>
                </a:solidFill>
              </a:rPr>
              <a:t> strategie – přednáška, která poznamenala dějiny nejen počítačového šachu, ale i celé UI</a:t>
            </a:r>
          </a:p>
          <a:p>
            <a:pPr>
              <a:buFont typeface="Arial" pitchFamily="34" charset="0"/>
              <a:buChar char="•"/>
            </a:pPr>
            <a:r>
              <a:rPr lang="cs-CZ" sz="1800" dirty="0" smtClean="0">
                <a:solidFill>
                  <a:schemeClr val="tx1"/>
                </a:solidFill>
              </a:rPr>
              <a:t>Šachy místo atomových bomb – John </a:t>
            </a:r>
            <a:r>
              <a:rPr lang="cs-CZ" sz="1800" dirty="0" err="1" smtClean="0">
                <a:solidFill>
                  <a:schemeClr val="tx1"/>
                </a:solidFill>
              </a:rPr>
              <a:t>von</a:t>
            </a:r>
            <a:r>
              <a:rPr lang="cs-CZ" sz="1800" dirty="0" smtClean="0">
                <a:solidFill>
                  <a:schemeClr val="tx1"/>
                </a:solidFill>
              </a:rPr>
              <a:t> Neumann a jeho MANIAC I (1950)</a:t>
            </a:r>
          </a:p>
          <a:p>
            <a:pPr>
              <a:buNone/>
            </a:pPr>
            <a:r>
              <a:rPr lang="cs-CZ" sz="1800" dirty="0" smtClean="0">
                <a:solidFill>
                  <a:schemeClr val="tx1"/>
                </a:solidFill>
              </a:rPr>
              <a:t>   - osudové utkání roku 1956 – </a:t>
            </a:r>
            <a:r>
              <a:rPr lang="cs-CZ" sz="1800" dirty="0" err="1" smtClean="0">
                <a:solidFill>
                  <a:schemeClr val="tx1"/>
                </a:solidFill>
              </a:rPr>
              <a:t>histrický</a:t>
            </a:r>
            <a:r>
              <a:rPr lang="cs-CZ" sz="1800" dirty="0" smtClean="0">
                <a:solidFill>
                  <a:schemeClr val="tx1"/>
                </a:solidFill>
              </a:rPr>
              <a:t> mezník pro celou vědní disciplínu        umělé  inteligence     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   </a:t>
            </a:r>
          </a:p>
          <a:p>
            <a:pPr>
              <a:buNone/>
            </a:pPr>
            <a:r>
              <a:rPr lang="cs-CZ" sz="1800" dirty="0" smtClean="0"/>
              <a:t>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42910" y="1285860"/>
            <a:ext cx="8072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Vědci se poprvé dočkali toho, že počítač dělá něco, co u člověka vyžaduje inteligenci</a:t>
            </a:r>
            <a:endParaRPr lang="cs-CZ" dirty="0"/>
          </a:p>
        </p:txBody>
      </p:sp>
      <p:pic>
        <p:nvPicPr>
          <p:cNvPr id="5" name="Obrázek 4" descr="pocita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0298" y="4143380"/>
            <a:ext cx="4250519" cy="24288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571472" y="1428736"/>
            <a:ext cx="7358114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u="sng" dirty="0"/>
              <a:t>TŘI ZÁKLADNÍ PROUDY UMĚLÉ </a:t>
            </a:r>
            <a:r>
              <a:rPr lang="cs-CZ" sz="2400" u="sng" dirty="0" smtClean="0"/>
              <a:t>INTELIGENCE</a:t>
            </a:r>
          </a:p>
          <a:p>
            <a:endParaRPr lang="cs-CZ" dirty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Symbolický funkcionalismus</a:t>
            </a:r>
          </a:p>
          <a:p>
            <a:pPr>
              <a:buFont typeface="Wingdings" pitchFamily="2" charset="2"/>
              <a:buChar char="Ø"/>
            </a:pPr>
            <a:endParaRPr lang="cs-CZ" sz="1000" dirty="0" smtClean="0"/>
          </a:p>
          <a:p>
            <a:pPr>
              <a:buFont typeface="Wingdings" pitchFamily="2" charset="2"/>
              <a:buChar char="Ø"/>
            </a:pPr>
            <a:r>
              <a:rPr lang="cs-CZ" dirty="0" err="1" smtClean="0"/>
              <a:t>Konekcionismus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endParaRPr lang="cs-CZ" sz="1000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Robotický funkcionalismus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71472" y="3786190"/>
            <a:ext cx="2816797" cy="2185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u="sng" dirty="0" smtClean="0"/>
              <a:t>KATEGORIZACE</a:t>
            </a:r>
          </a:p>
          <a:p>
            <a:endParaRPr lang="cs-CZ" u="sng" dirty="0"/>
          </a:p>
          <a:p>
            <a:pPr>
              <a:buFont typeface="Wingdings" pitchFamily="2" charset="2"/>
              <a:buChar char="Ø"/>
            </a:pPr>
            <a:r>
              <a:rPr lang="cs-CZ" i="1" dirty="0" smtClean="0"/>
              <a:t>Slabá</a:t>
            </a:r>
            <a:r>
              <a:rPr lang="cs-CZ" dirty="0" smtClean="0"/>
              <a:t> umělá inteligence</a:t>
            </a:r>
          </a:p>
          <a:p>
            <a:pPr>
              <a:buFont typeface="Wingdings" pitchFamily="2" charset="2"/>
              <a:buChar char="Ø"/>
            </a:pPr>
            <a:endParaRPr lang="cs-CZ" sz="1000" dirty="0" smtClean="0"/>
          </a:p>
          <a:p>
            <a:pPr>
              <a:buFont typeface="Wingdings" pitchFamily="2" charset="2"/>
              <a:buChar char="Ø"/>
            </a:pPr>
            <a:r>
              <a:rPr lang="cs-CZ" i="1" dirty="0" smtClean="0"/>
              <a:t>Silná</a:t>
            </a:r>
            <a:r>
              <a:rPr lang="cs-CZ" dirty="0" smtClean="0"/>
              <a:t> umělá inteligence</a:t>
            </a:r>
          </a:p>
          <a:p>
            <a:endParaRPr lang="cs-CZ" sz="2400" u="sng" dirty="0"/>
          </a:p>
          <a:p>
            <a:endParaRPr lang="cs-CZ" sz="2400" u="sng" dirty="0"/>
          </a:p>
        </p:txBody>
      </p:sp>
      <p:pic>
        <p:nvPicPr>
          <p:cNvPr id="4" name="Obrázek 3" descr="AI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3570" y="2714620"/>
            <a:ext cx="2298176" cy="30003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Možná využití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cs-CZ" sz="2800" dirty="0" smtClean="0">
                <a:solidFill>
                  <a:schemeClr val="tx1"/>
                </a:solidFill>
              </a:rPr>
              <a:t>Genetické programování</a:t>
            </a:r>
          </a:p>
          <a:p>
            <a:pPr>
              <a:buFont typeface="Wingdings" pitchFamily="2" charset="2"/>
              <a:buChar char="v"/>
            </a:pPr>
            <a:r>
              <a:rPr lang="cs-CZ" sz="2800" dirty="0" smtClean="0">
                <a:solidFill>
                  <a:schemeClr val="tx1"/>
                </a:solidFill>
              </a:rPr>
              <a:t>Neuronové sítě</a:t>
            </a:r>
          </a:p>
          <a:p>
            <a:pPr>
              <a:buFont typeface="Wingdings" pitchFamily="2" charset="2"/>
              <a:buChar char="v"/>
            </a:pPr>
            <a:r>
              <a:rPr lang="cs-CZ" sz="2800" dirty="0" smtClean="0">
                <a:solidFill>
                  <a:schemeClr val="tx1"/>
                </a:solidFill>
              </a:rPr>
              <a:t>Prohledávání stavového </a:t>
            </a:r>
            <a:r>
              <a:rPr lang="cs-CZ" sz="2800" dirty="0" err="1" smtClean="0">
                <a:solidFill>
                  <a:schemeClr val="tx1"/>
                </a:solidFill>
              </a:rPr>
              <a:t>prosotru</a:t>
            </a:r>
            <a:endParaRPr lang="cs-CZ" sz="28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cs-CZ" sz="2800" dirty="0" smtClean="0">
                <a:solidFill>
                  <a:schemeClr val="tx1"/>
                </a:solidFill>
              </a:rPr>
              <a:t>Expertní systémy</a:t>
            </a:r>
            <a:endParaRPr lang="cs-CZ" sz="2800" dirty="0">
              <a:solidFill>
                <a:schemeClr val="tx1"/>
              </a:solidFill>
            </a:endParaRPr>
          </a:p>
        </p:txBody>
      </p:sp>
      <p:pic>
        <p:nvPicPr>
          <p:cNvPr id="4" name="Obrázek 3" descr="neuronova sit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438" y="3571876"/>
            <a:ext cx="3200400" cy="2857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149</TotalTime>
  <Words>186</Words>
  <Application>Microsoft Office PowerPoint</Application>
  <PresentationFormat>Předvádění na obrazovce (4:3)</PresentationFormat>
  <Paragraphs>41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Cesta</vt:lpstr>
      <vt:lpstr>Umělá Inteligence</vt:lpstr>
      <vt:lpstr>Co to je umělá inteligence?</vt:lpstr>
      <vt:lpstr>Snímek 3</vt:lpstr>
      <vt:lpstr>Počítač hraje šach</vt:lpstr>
      <vt:lpstr>Snímek 5</vt:lpstr>
      <vt:lpstr>Možná využití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Umělá Inteligence</dc:title>
  <dc:creator>Petr Věžník</dc:creator>
  <cp:lastModifiedBy>Petr Věžník</cp:lastModifiedBy>
  <cp:revision>14</cp:revision>
  <dcterms:created xsi:type="dcterms:W3CDTF">2009-04-10T05:18:56Z</dcterms:created>
  <dcterms:modified xsi:type="dcterms:W3CDTF">2009-04-10T09:55:32Z</dcterms:modified>
</cp:coreProperties>
</file>