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3B9EB54-3336-49F5-912B-449E7F0E877F}" type="datetimeFigureOut">
              <a:rPr lang="cs-CZ" smtClean="0"/>
              <a:t>4.3.2010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0AC9BAC-CE24-420B-8E9E-55F3A051481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9EB54-3336-49F5-912B-449E7F0E877F}" type="datetimeFigureOut">
              <a:rPr lang="cs-CZ" smtClean="0"/>
              <a:t>4.3.2010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C9BAC-CE24-420B-8E9E-55F3A051481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3B9EB54-3336-49F5-912B-449E7F0E877F}" type="datetimeFigureOut">
              <a:rPr lang="cs-CZ" smtClean="0"/>
              <a:t>4.3.2010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0AC9BAC-CE24-420B-8E9E-55F3A051481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9EB54-3336-49F5-912B-449E7F0E877F}" type="datetimeFigureOut">
              <a:rPr lang="cs-CZ" smtClean="0"/>
              <a:t>4.3.2010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C9BAC-CE24-420B-8E9E-55F3A051481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B9EB54-3336-49F5-912B-449E7F0E877F}" type="datetimeFigureOut">
              <a:rPr lang="cs-CZ" smtClean="0"/>
              <a:t>4.3.2010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0AC9BAC-CE24-420B-8E9E-55F3A051481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9EB54-3336-49F5-912B-449E7F0E877F}" type="datetimeFigureOut">
              <a:rPr lang="cs-CZ" smtClean="0"/>
              <a:t>4.3.2010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C9BAC-CE24-420B-8E9E-55F3A051481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9EB54-3336-49F5-912B-449E7F0E877F}" type="datetimeFigureOut">
              <a:rPr lang="cs-CZ" smtClean="0"/>
              <a:t>4.3.2010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C9BAC-CE24-420B-8E9E-55F3A051481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9EB54-3336-49F5-912B-449E7F0E877F}" type="datetimeFigureOut">
              <a:rPr lang="cs-CZ" smtClean="0"/>
              <a:t>4.3.2010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C9BAC-CE24-420B-8E9E-55F3A051481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B9EB54-3336-49F5-912B-449E7F0E877F}" type="datetimeFigureOut">
              <a:rPr lang="cs-CZ" smtClean="0"/>
              <a:t>4.3.2010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C9BAC-CE24-420B-8E9E-55F3A051481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9EB54-3336-49F5-912B-449E7F0E877F}" type="datetimeFigureOut">
              <a:rPr lang="cs-CZ" smtClean="0"/>
              <a:t>4.3.2010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C9BAC-CE24-420B-8E9E-55F3A051481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9EB54-3336-49F5-912B-449E7F0E877F}" type="datetimeFigureOut">
              <a:rPr lang="cs-CZ" smtClean="0"/>
              <a:t>4.3.2010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C9BAC-CE24-420B-8E9E-55F3A051481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3B9EB54-3336-49F5-912B-449E7F0E877F}" type="datetimeFigureOut">
              <a:rPr lang="cs-CZ" smtClean="0"/>
              <a:t>4.3.2010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0AC9BAC-CE24-420B-8E9E-55F3A051481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reader/0631191453/ref=sib_dp_pt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4572031"/>
          </a:xfrm>
        </p:spPr>
        <p:txBody>
          <a:bodyPr>
            <a:normAutofit/>
          </a:bodyPr>
          <a:lstStyle/>
          <a:p>
            <a:r>
              <a:rPr lang="cs-CZ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Žena v tradiční kultuře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Nástin vývoje bádání a změn ve společenském postavení žen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argaret Mea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8611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 descr="http://www.psychologytoday.com/files/u15/Margaret_Mead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786058"/>
            <a:ext cx="2951186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286116" y="357166"/>
            <a:ext cx="538980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Margaret </a:t>
            </a:r>
            <a:r>
              <a:rPr lang="cs-CZ" sz="2800" dirty="0" err="1" smtClean="0"/>
              <a:t>Mead</a:t>
            </a:r>
            <a:endParaRPr lang="cs-CZ" sz="2800" dirty="0" smtClean="0"/>
          </a:p>
          <a:p>
            <a:endParaRPr lang="cs-CZ" dirty="0"/>
          </a:p>
          <a:p>
            <a:r>
              <a:rPr lang="cs-CZ" dirty="0" smtClean="0"/>
              <a:t>Sex </a:t>
            </a:r>
            <a:r>
              <a:rPr lang="cs-CZ" dirty="0" err="1" smtClean="0"/>
              <a:t>and</a:t>
            </a:r>
            <a:r>
              <a:rPr lang="cs-CZ" dirty="0" smtClean="0"/>
              <a:t> Temperament in </a:t>
            </a:r>
            <a:r>
              <a:rPr lang="cs-CZ" dirty="0" err="1" smtClean="0"/>
              <a:t>Three</a:t>
            </a:r>
            <a:r>
              <a:rPr lang="cs-CZ" dirty="0" smtClean="0"/>
              <a:t> Primitive </a:t>
            </a:r>
            <a:r>
              <a:rPr lang="cs-CZ" dirty="0" err="1" smtClean="0"/>
              <a:t>Societies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1935</a:t>
            </a:r>
            <a:endParaRPr lang="cs-CZ" dirty="0"/>
          </a:p>
        </p:txBody>
      </p:sp>
      <p:pic>
        <p:nvPicPr>
          <p:cNvPr id="5" name="Obrázek 4" descr="http://www.harpercollins.com/harperimages/isbn/large/8/97800609349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714620"/>
            <a:ext cx="235745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0100" y="785794"/>
            <a:ext cx="4951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Vývoj bádání na území ČR</a:t>
            </a:r>
            <a:endParaRPr lang="cs-CZ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14348" y="2214554"/>
            <a:ext cx="361291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Karel Slavoj </a:t>
            </a:r>
            <a:r>
              <a:rPr lang="cs-CZ" sz="2800" dirty="0" err="1" smtClean="0"/>
              <a:t>Amerling</a:t>
            </a:r>
            <a:endParaRPr lang="cs-CZ" sz="2800" dirty="0" smtClean="0"/>
          </a:p>
          <a:p>
            <a:endParaRPr lang="cs-CZ" dirty="0" smtClean="0"/>
          </a:p>
          <a:p>
            <a:r>
              <a:rPr lang="cs-CZ" dirty="0" smtClean="0"/>
              <a:t>Encyklopedie pro dámy</a:t>
            </a:r>
          </a:p>
          <a:p>
            <a:r>
              <a:rPr lang="cs-CZ" dirty="0" err="1" smtClean="0"/>
              <a:t>Damen</a:t>
            </a:r>
            <a:r>
              <a:rPr lang="cs-CZ" dirty="0" smtClean="0"/>
              <a:t> </a:t>
            </a:r>
            <a:r>
              <a:rPr lang="cs-CZ" dirty="0" err="1" smtClean="0"/>
              <a:t>Conversations</a:t>
            </a:r>
            <a:r>
              <a:rPr lang="cs-CZ" dirty="0" smtClean="0"/>
              <a:t> Lexikon</a:t>
            </a:r>
            <a:endParaRPr lang="cs-CZ" dirty="0"/>
          </a:p>
        </p:txBody>
      </p:sp>
      <p:pic>
        <p:nvPicPr>
          <p:cNvPr id="4" name="Obrázek 3" descr="http://www.muzeumbn.cz/user_data/zpravodajstvi/obrazky/Image/rejstrik/amerling_karel_slavoj_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357298"/>
            <a:ext cx="350046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8" name="Picture 2" descr="http://malotridka.ic.cz/gallery/historie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8"/>
            <a:ext cx="423501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2844" y="714356"/>
            <a:ext cx="778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F. </a:t>
            </a:r>
            <a:r>
              <a:rPr lang="cs-CZ" dirty="0"/>
              <a:t>Dvorský-Staré písemné památky žen a </a:t>
            </a:r>
            <a:r>
              <a:rPr lang="cs-CZ" dirty="0" err="1"/>
              <a:t>decr</a:t>
            </a:r>
            <a:r>
              <a:rPr lang="cs-CZ" dirty="0"/>
              <a:t> českých. Praha 1869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Vlasta Kučerová – K historii </a:t>
            </a:r>
            <a:r>
              <a:rPr lang="cs-CZ" dirty="0" err="1"/>
              <a:t>ženskéhu</a:t>
            </a:r>
            <a:r>
              <a:rPr lang="cs-CZ" dirty="0"/>
              <a:t> hnutí v Čechách (</a:t>
            </a:r>
            <a:r>
              <a:rPr lang="cs-CZ" dirty="0" err="1"/>
              <a:t>Amerlingova</a:t>
            </a:r>
            <a:r>
              <a:rPr lang="cs-CZ" dirty="0"/>
              <a:t> éra). Zábřeh 1914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S. K. Neumann - Dějiny ženy I-IV. Praha 1931-32.</a:t>
            </a:r>
          </a:p>
          <a:p>
            <a:endParaRPr lang="cs-CZ" dirty="0"/>
          </a:p>
        </p:txBody>
      </p:sp>
      <p:pic>
        <p:nvPicPr>
          <p:cNvPr id="3" name="Obrázek 2" descr="http://www.antikvariat-domecek.cz/files/obr1/neumann_dejinyzeny_slovensky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714620"/>
            <a:ext cx="3000396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642918"/>
            <a:ext cx="7412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Simone de </a:t>
            </a:r>
            <a:r>
              <a:rPr lang="cs-CZ" sz="3600" dirty="0" err="1" smtClean="0"/>
              <a:t>Beauvoir</a:t>
            </a:r>
            <a:r>
              <a:rPr lang="cs-CZ" sz="3600" dirty="0" smtClean="0"/>
              <a:t>: Druhé pohlaví</a:t>
            </a:r>
            <a:endParaRPr lang="cs-CZ" sz="3600" dirty="0"/>
          </a:p>
        </p:txBody>
      </p:sp>
      <p:pic>
        <p:nvPicPr>
          <p:cNvPr id="3" name="Obrázek 2" descr="http://www.reflex.cz/images/tistenyrx/2009/10/56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321471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3500430" y="35004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i="1" dirty="0"/>
              <a:t>AUTORKA KNIHY DRUHÉ POHLAVÍ </a:t>
            </a:r>
            <a:r>
              <a:rPr lang="cs-CZ" dirty="0"/>
              <a:t>„Tímto dílem zneuctila francouzské muže!“ prohlásil spisovatel a filozof Albert </a:t>
            </a:r>
            <a:r>
              <a:rPr lang="cs-CZ" dirty="0" err="1"/>
              <a:t>Camus</a:t>
            </a:r>
            <a:r>
              <a:rPr lang="cs-CZ" dirty="0"/>
              <a:t>, když v roce 1949, před šedesáti lety, vydala v pařížském nakladatelství </a:t>
            </a:r>
            <a:r>
              <a:rPr lang="cs-CZ" dirty="0" err="1"/>
              <a:t>Gallimard</a:t>
            </a:r>
            <a:r>
              <a:rPr lang="cs-CZ" dirty="0"/>
              <a:t> knihu LE DEUXIEME SEXE. Za první týden se jí prodalo dvacet tisíc a brzy způsobila skandál v celém světě.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Users\Klára\Desktop\žena\Milena%20Lenderov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36433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4500562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928662" y="335756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u="sng" dirty="0"/>
              <a:t>Prof. PhDr. Milena </a:t>
            </a:r>
            <a:r>
              <a:rPr lang="cs-CZ" u="sng" dirty="0" err="1"/>
              <a:t>Lenderová</a:t>
            </a:r>
            <a:r>
              <a:rPr lang="cs-CZ" u="sng" dirty="0"/>
              <a:t>, </a:t>
            </a:r>
            <a:r>
              <a:rPr lang="cs-CZ" u="sng" dirty="0" err="1"/>
              <a:t>Csc</a:t>
            </a:r>
            <a:r>
              <a:rPr lang="cs-CZ" u="sng" dirty="0"/>
              <a:t>. </a:t>
            </a:r>
            <a:r>
              <a:rPr lang="cs-CZ" dirty="0"/>
              <a:t>(1947), historička</a:t>
            </a:r>
            <a:r>
              <a:rPr lang="cs-CZ" dirty="0" smtClean="0"/>
              <a:t>, </a:t>
            </a:r>
            <a:r>
              <a:rPr lang="cs-CZ" dirty="0"/>
              <a:t>působí na FF Univerzity Pardubice. Zabývá se kulturními dějinami, </a:t>
            </a:r>
            <a:r>
              <a:rPr lang="cs-CZ" dirty="0" err="1"/>
              <a:t>dějinami</a:t>
            </a:r>
            <a:r>
              <a:rPr lang="cs-CZ" dirty="0"/>
              <a:t> ženy a dítěte. Autorka knih "K hříchu i modlitbě. Žena v minulém století","Eva nejen v ráji. Žena v Čechách od středověku do 19. století" a </a:t>
            </a:r>
            <a:r>
              <a:rPr lang="cs-CZ" dirty="0" err="1"/>
              <a:t>spoluatorka</a:t>
            </a:r>
            <a:r>
              <a:rPr lang="cs-CZ" dirty="0"/>
              <a:t> knihy "Radostné dětství? Dítě v Čechách 19. století".</a:t>
            </a:r>
          </a:p>
        </p:txBody>
      </p:sp>
      <p:pic>
        <p:nvPicPr>
          <p:cNvPr id="5" name="Obrázek 4" descr="C:\Users\Klára\Desktop\žena\1306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290"/>
            <a:ext cx="1905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http://www.ikarmel.cz/img/obalky/KRL01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928802"/>
            <a:ext cx="15293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http://www.alescenek.cz/data/produkty/paseka_radost_detstvi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214818"/>
            <a:ext cx="192882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http://www.alescenek.cz/data/produkty/chytila_karolinum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0"/>
            <a:ext cx="15716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57224" y="1643050"/>
            <a:ext cx="48958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dirty="0" smtClean="0"/>
              <a:t>1770 organizovaná zdravotní péče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1775 povinnost vzdělávání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1811 vznik moderního občanského zákoníku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/>
              <a:t> </a:t>
            </a:r>
            <a:r>
              <a:rPr lang="cs-CZ" sz="2800" dirty="0" smtClean="0"/>
              <a:t>atd. atd...</a:t>
            </a:r>
          </a:p>
          <a:p>
            <a:pPr>
              <a:buFont typeface="Wingdings" pitchFamily="2" charset="2"/>
              <a:buChar char="q"/>
            </a:pPr>
            <a:endParaRPr lang="cs-CZ" sz="2800" dirty="0"/>
          </a:p>
          <a:p>
            <a:pPr>
              <a:buFont typeface="Wingdings" pitchFamily="2" charset="2"/>
              <a:buChar char="q"/>
            </a:pPr>
            <a:endParaRPr lang="cs-CZ" sz="2800" dirty="0" smtClean="0"/>
          </a:p>
          <a:p>
            <a:r>
              <a:rPr lang="cs-CZ" sz="2800" dirty="0" smtClean="0"/>
              <a:t>Lépe bude začít jinak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7158" y="571480"/>
            <a:ext cx="8133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Dějiny žen – ženské dějiny – </a:t>
            </a:r>
            <a:r>
              <a:rPr lang="cs-CZ" sz="2800" b="1" dirty="0" err="1" smtClean="0"/>
              <a:t>women</a:t>
            </a:r>
            <a:r>
              <a:rPr lang="cs-CZ" sz="2800" b="1" dirty="0" smtClean="0"/>
              <a:t>‘s </a:t>
            </a:r>
            <a:r>
              <a:rPr lang="cs-CZ" sz="2800" b="1" dirty="0" err="1" smtClean="0"/>
              <a:t>history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www.moca.org/wack/wp-content/uploads/2007/02/berwic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928934"/>
            <a:ext cx="5238750" cy="360997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00034" y="500042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u="sng" dirty="0" err="1" smtClean="0"/>
              <a:t>Women</a:t>
            </a:r>
            <a:r>
              <a:rPr lang="cs-CZ" sz="3600" u="sng" dirty="0" smtClean="0"/>
              <a:t>‘s </a:t>
            </a:r>
            <a:r>
              <a:rPr lang="cs-CZ" sz="3600" u="sng" dirty="0" err="1" smtClean="0"/>
              <a:t>history</a:t>
            </a:r>
            <a:endParaRPr lang="cs-CZ" sz="3600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857225" y="1357299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Témata: ženská emancipace, boj žen za politická práva, dějiny ženských hnutí…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57224" y="2071678"/>
            <a:ext cx="6604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Ženská otázka není feminismus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obrázek 1" descr="Obálka: Ženy v evropských dějiná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2643182"/>
            <a:ext cx="2219591" cy="3286148"/>
          </a:xfrm>
          <a:prstGeom prst="rect">
            <a:avLst/>
          </a:prstGeom>
          <a:noFill/>
        </p:spPr>
      </p:pic>
      <p:pic>
        <p:nvPicPr>
          <p:cNvPr id="114690" name="prodImage" descr="Women in European History (Making of Europe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714620"/>
            <a:ext cx="2514600" cy="2514600"/>
          </a:xfrm>
          <a:prstGeom prst="rect">
            <a:avLst/>
          </a:prstGeom>
          <a:noFill/>
        </p:spPr>
      </p:pic>
      <p:pic>
        <p:nvPicPr>
          <p:cNvPr id="114689" name="obrázek 7" descr="Gisela Bock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500042"/>
            <a:ext cx="2720638" cy="3500438"/>
          </a:xfrm>
          <a:prstGeom prst="rect">
            <a:avLst/>
          </a:prstGeom>
          <a:noFill/>
        </p:spPr>
      </p:pic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0" y="514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0" y="7524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28596" y="714356"/>
            <a:ext cx="2930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Gisela </a:t>
            </a:r>
            <a:r>
              <a:rPr lang="cs-CZ" sz="3200" dirty="0" err="1" smtClean="0"/>
              <a:t>Bocková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28596" y="1928802"/>
            <a:ext cx="4327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Ženy v evropských dějinách. Praha 2007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000364" y="5572141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Frauen</a:t>
            </a:r>
            <a:r>
              <a:rPr lang="cs-CZ" dirty="0" smtClean="0"/>
              <a:t> in </a:t>
            </a:r>
            <a:r>
              <a:rPr lang="cs-CZ" dirty="0" err="1" smtClean="0"/>
              <a:t>europäischen</a:t>
            </a:r>
            <a:r>
              <a:rPr lang="cs-CZ" dirty="0" smtClean="0"/>
              <a:t> </a:t>
            </a:r>
            <a:r>
              <a:rPr lang="cs-CZ" dirty="0" err="1" smtClean="0"/>
              <a:t>Geschichte</a:t>
            </a:r>
            <a:r>
              <a:rPr lang="cs-CZ" dirty="0" smtClean="0"/>
              <a:t> (2002)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www.tele-akademie.de/begleit/pics/0206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28601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000365" y="642918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Karin </a:t>
            </a:r>
            <a:r>
              <a:rPr lang="cs-CZ" sz="2800" dirty="0" err="1" smtClean="0"/>
              <a:t>Hausen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14678" y="185736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2643174" y="1321579"/>
            <a:ext cx="514353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Die Polarisierung der "Geschlechtscharaktere". Eine Spiegelung der Dissoziation von Erwerbs- und Familienleben, in: W. Conze (HG.): Sozialgeschichte der Familie in der Neuzeit Europas. Neuere Forschungen,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Kleh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Verlag, Stuttgart, 1976, S. 363 - 393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Frauen suchen ihre Geschichte (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Hg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.) Historische Studien zum 19. und 20. Jhd., Beck Verlag, München, 1983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Wie männlich ist die Wissenschaft (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Hg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zus. Mit H. Nowotny), Suhrkamp Verlag, Frankfurt /Main, 1986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Frauengeschichte - Geschlechtergeschichte (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Hg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zus. Mit H. Wunder), Campus Verlag, Frankfurt /Main, New York, 1992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Geschlechterhierarchie und Arbeitsteilung. Zur Geschichte ungleicher Erwerbschancen von Männern und Frauen (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Hg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und eingeleitet),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Vandenhoeck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&amp; Ruprecht Verlag, Göttingen, 1993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Geschlecht und Ökonomie, In: G. Ambrosius, D.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Petzina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W. Plumpe (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Hg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.): Moderne Wirtschaftsgeschichte. Eine Einführung für Historiker und Ökonomen, Oldenburg Verlag, München, 1996, S. 89 - 103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Die Nicht-Einheit der Geschichte als historiographische Herausforderung. Zur historiographischen Relevanz und Anstößigkeit der Geschlechtergeschichte, In: Hans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Medick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Anne-Charlotte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Trepp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Hg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.): Geschlechtergeschichte und Allgemeine Geschichte. Herausforderungen und Perspektiven, Göttinger Gespräche zur Geschichtswissenschaft, Band 5, S. 15 -55, Wallstein Verlag, Göttingen, 1998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Arbeit und Geschlecht, In: J.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Kocka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C. Offe (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Hg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.): Geschichte und Zukunft der Arbeit, Campus Verlag, Frankfurt /Main, New York, 2000, S. 434 - 361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www.uni-bielefeld.de/wlug/Images/Wisslive_Frevert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14290"/>
            <a:ext cx="418423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57158" y="857232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Ute</a:t>
            </a:r>
            <a:r>
              <a:rPr lang="cs-CZ" sz="2800" dirty="0" smtClean="0"/>
              <a:t> </a:t>
            </a:r>
            <a:r>
              <a:rPr lang="cs-CZ" sz="2800" dirty="0" err="1" smtClean="0"/>
              <a:t>Frevert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14348" y="3214686"/>
            <a:ext cx="6286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Frauen</a:t>
            </a:r>
            <a:r>
              <a:rPr lang="cs-CZ" b="1" dirty="0"/>
              <a:t>-</a:t>
            </a:r>
            <a:r>
              <a:rPr lang="cs-CZ" b="1" dirty="0" err="1"/>
              <a:t>Geschichte</a:t>
            </a:r>
            <a:r>
              <a:rPr lang="cs-CZ" b="1" dirty="0"/>
              <a:t> </a:t>
            </a:r>
            <a:r>
              <a:rPr lang="cs-CZ" b="1" dirty="0" err="1"/>
              <a:t>Zwischen</a:t>
            </a:r>
            <a:r>
              <a:rPr lang="cs-CZ" b="1" dirty="0"/>
              <a:t> </a:t>
            </a:r>
            <a:r>
              <a:rPr lang="cs-CZ" b="1" dirty="0" err="1"/>
              <a:t>Bürgerlicher</a:t>
            </a:r>
            <a:r>
              <a:rPr lang="cs-CZ" b="1" dirty="0"/>
              <a:t> </a:t>
            </a:r>
            <a:r>
              <a:rPr lang="cs-CZ" b="1" dirty="0" err="1"/>
              <a:t>Verbesserung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Neuer</a:t>
            </a:r>
            <a:r>
              <a:rPr lang="cs-CZ" b="1" dirty="0"/>
              <a:t> </a:t>
            </a:r>
            <a:r>
              <a:rPr lang="cs-CZ" b="1" dirty="0" err="1"/>
              <a:t>Weiblichkeit</a:t>
            </a:r>
            <a:r>
              <a:rPr lang="cs-CZ" dirty="0"/>
              <a:t> </a:t>
            </a:r>
            <a:r>
              <a:rPr lang="cs-CZ" dirty="0" err="1"/>
              <a:t>edition</a:t>
            </a:r>
            <a:r>
              <a:rPr lang="cs-CZ" dirty="0"/>
              <a:t> </a:t>
            </a:r>
            <a:r>
              <a:rPr lang="cs-CZ" dirty="0" err="1"/>
              <a:t>Suhrkamp</a:t>
            </a:r>
            <a:r>
              <a:rPr lang="cs-CZ" dirty="0"/>
              <a:t>, Frankfurt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1997, 1. vydání 1986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(</a:t>
            </a:r>
            <a:r>
              <a:rPr lang="cs-CZ" dirty="0"/>
              <a:t>Dějiny ženy Mezi </a:t>
            </a:r>
            <a:r>
              <a:rPr lang="cs-CZ" dirty="0" err="1"/>
              <a:t>měštáckým</a:t>
            </a:r>
            <a:r>
              <a:rPr lang="cs-CZ" dirty="0"/>
              <a:t> drilem a novou ženskostí). Historička U. </a:t>
            </a:r>
            <a:r>
              <a:rPr lang="cs-CZ" dirty="0" err="1"/>
              <a:t>Frevert</a:t>
            </a:r>
            <a:r>
              <a:rPr lang="cs-CZ" dirty="0"/>
              <a:t> podává v pěti kapitolách výklad lidských práv a ženských povinností od konce 18. století k ženskému hnutí konce 20. století. 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obrázek 26" descr="http://www.medievalbookshop.co.uk/ahpics/AHI0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786214" cy="4992193"/>
          </a:xfrm>
          <a:prstGeom prst="rect">
            <a:avLst/>
          </a:prstGeom>
          <a:noFill/>
        </p:spPr>
      </p:pic>
      <p:pic>
        <p:nvPicPr>
          <p:cNvPr id="116737" name="obrázek 29" descr="http://img.over-blog.com/300x502/2/45/42/71/philippe-9/9782262018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928670"/>
            <a:ext cx="3357586" cy="5605461"/>
          </a:xfrm>
          <a:prstGeom prst="rect">
            <a:avLst/>
          </a:prstGeom>
          <a:noFill/>
        </p:spPr>
      </p:pic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785786" y="458252"/>
            <a:ext cx="70723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Histoire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des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femmes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Occident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George</a:t>
            </a:r>
            <a:r>
              <a:rPr kumimoji="0" lang="cs-CZ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DUBY; </a:t>
            </a:r>
            <a:r>
              <a:rPr kumimoji="0" lang="cs-CZ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Michelle</a:t>
            </a:r>
            <a:r>
              <a:rPr kumimoji="0" lang="cs-CZ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Perrot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0" y="448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Joan Scott portrai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64320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214678" y="785794"/>
            <a:ext cx="38576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/>
              <a:t>Joan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Wallach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Scott</a:t>
            </a:r>
            <a:r>
              <a:rPr lang="cs-CZ" sz="2800" dirty="0" smtClean="0"/>
              <a:t> 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1472" y="3786190"/>
            <a:ext cx="65008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Feminism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 </a:t>
            </a:r>
            <a:br>
              <a:rPr lang="cs-CZ" dirty="0"/>
            </a:br>
            <a:endParaRPr lang="cs-CZ" dirty="0" smtClean="0"/>
          </a:p>
          <a:p>
            <a:r>
              <a:rPr lang="cs-CZ" dirty="0" err="1"/>
              <a:t>Feminists</a:t>
            </a:r>
            <a:r>
              <a:rPr lang="cs-CZ" dirty="0"/>
              <a:t> </a:t>
            </a:r>
            <a:r>
              <a:rPr lang="cs-CZ" dirty="0" err="1"/>
              <a:t>Theorize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endParaRPr lang="cs-CZ" dirty="0" smtClean="0"/>
          </a:p>
          <a:p>
            <a:endParaRPr lang="cs-CZ" dirty="0"/>
          </a:p>
          <a:p>
            <a:r>
              <a:rPr lang="cs-CZ" dirty="0" err="1"/>
              <a:t>Gender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Politics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History</a:t>
            </a:r>
            <a:endParaRPr lang="cs-CZ" dirty="0" smtClean="0"/>
          </a:p>
          <a:p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Glassworkers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Carmaux</a:t>
            </a:r>
            <a:r>
              <a:rPr lang="cs-CZ" dirty="0"/>
              <a:t> </a:t>
            </a:r>
            <a:endParaRPr lang="cs-CZ" dirty="0" smtClean="0"/>
          </a:p>
          <a:p>
            <a:endParaRPr lang="cs-CZ" dirty="0"/>
          </a:p>
          <a:p>
            <a:r>
              <a:rPr lang="cs-CZ" dirty="0" err="1"/>
              <a:t>Going</a:t>
            </a:r>
            <a:r>
              <a:rPr lang="cs-CZ" dirty="0"/>
              <a:t> Public : </a:t>
            </a:r>
            <a:r>
              <a:rPr lang="cs-CZ" dirty="0" err="1"/>
              <a:t>Feminism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Shifting</a:t>
            </a:r>
            <a:r>
              <a:rPr lang="cs-CZ" dirty="0"/>
              <a:t> </a:t>
            </a:r>
            <a:r>
              <a:rPr lang="cs-CZ" dirty="0" err="1"/>
              <a:t>Boundaries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Sphere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7857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Mythmaking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Mind</a:t>
            </a:r>
            <a:r>
              <a:rPr lang="cs-CZ" dirty="0"/>
              <a:t>: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Imagination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Culture</a:t>
            </a:r>
            <a:r>
              <a:rPr lang="cs-CZ" dirty="0"/>
              <a:t> </a:t>
            </a:r>
          </a:p>
        </p:txBody>
      </p:sp>
      <p:pic>
        <p:nvPicPr>
          <p:cNvPr id="3" name="Obrázek 2" descr="http://isbn.abebooks.com/mz/md/16/67/md06746393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42852"/>
            <a:ext cx="285752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214282" y="20716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Paradoxes</a:t>
            </a:r>
            <a:r>
              <a:rPr lang="cs-CZ" dirty="0"/>
              <a:t> to </a:t>
            </a:r>
            <a:r>
              <a:rPr lang="cs-CZ" dirty="0" err="1"/>
              <a:t>Offer</a:t>
            </a:r>
            <a:r>
              <a:rPr lang="cs-CZ" dirty="0"/>
              <a:t>: </a:t>
            </a:r>
            <a:r>
              <a:rPr lang="cs-CZ" dirty="0" err="1"/>
              <a:t>French</a:t>
            </a:r>
            <a:r>
              <a:rPr lang="cs-CZ" dirty="0"/>
              <a:t> </a:t>
            </a:r>
            <a:r>
              <a:rPr lang="cs-CZ" dirty="0" err="1"/>
              <a:t>Feminists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Rights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Man </a:t>
            </a:r>
          </a:p>
        </p:txBody>
      </p:sp>
      <p:pic>
        <p:nvPicPr>
          <p:cNvPr id="5" name="Obrázek 4" descr="http://isbn.abebooks.com/mz/md/06/22/md02262597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143248"/>
            <a:ext cx="221457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3000364" y="47148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err="1"/>
              <a:t>Reason</a:t>
            </a:r>
            <a:r>
              <a:rPr lang="cs-CZ" dirty="0"/>
              <a:t>'s </a:t>
            </a:r>
            <a:r>
              <a:rPr lang="cs-CZ" dirty="0" err="1"/>
              <a:t>Muse</a:t>
            </a:r>
            <a:r>
              <a:rPr lang="cs-CZ" dirty="0"/>
              <a:t> : </a:t>
            </a:r>
            <a:r>
              <a:rPr lang="cs-CZ" dirty="0" err="1"/>
              <a:t>Sexual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Birth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Democracy</a:t>
            </a:r>
            <a:r>
              <a:rPr lang="cs-CZ" dirty="0"/>
              <a:t>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000364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err="1"/>
              <a:t>Transitions</a:t>
            </a:r>
            <a:r>
              <a:rPr lang="cs-CZ" dirty="0"/>
              <a:t>, </a:t>
            </a:r>
            <a:r>
              <a:rPr lang="cs-CZ" dirty="0" err="1"/>
              <a:t>Environments</a:t>
            </a:r>
            <a:r>
              <a:rPr lang="cs-CZ" dirty="0"/>
              <a:t>, </a:t>
            </a:r>
            <a:r>
              <a:rPr lang="cs-CZ" dirty="0" err="1"/>
              <a:t>Translations</a:t>
            </a:r>
            <a:r>
              <a:rPr lang="cs-CZ" dirty="0"/>
              <a:t>: </a:t>
            </a:r>
            <a:r>
              <a:rPr lang="cs-CZ" dirty="0" err="1"/>
              <a:t>Feminisms</a:t>
            </a:r>
            <a:r>
              <a:rPr lang="cs-CZ" dirty="0"/>
              <a:t> in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Politics</a:t>
            </a:r>
            <a:r>
              <a:rPr lang="cs-CZ" dirty="0"/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071802" y="3786190"/>
            <a:ext cx="2893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Women</a:t>
            </a:r>
            <a:r>
              <a:rPr lang="cs-CZ" dirty="0"/>
              <a:t>, </a:t>
            </a:r>
            <a:r>
              <a:rPr lang="cs-CZ" dirty="0" err="1"/>
              <a:t>Work</a:t>
            </a:r>
            <a:r>
              <a:rPr lang="cs-CZ" dirty="0"/>
              <a:t>,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Family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80</TotalTime>
  <Words>596</Words>
  <Application>Microsoft Office PowerPoint</Application>
  <PresentationFormat>Předvádění na obrazovce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Bohatý</vt:lpstr>
      <vt:lpstr>Žena v tradiční kultuře  Nástin vývoje bádání a změn ve společenském postavení žen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Company>MyCompany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Žena v tradiční kultuře  Nástin vývoje bádání a změn ve společenském postavení žen</dc:title>
  <dc:creator>Customer</dc:creator>
  <cp:lastModifiedBy>Customer</cp:lastModifiedBy>
  <cp:revision>9</cp:revision>
  <dcterms:created xsi:type="dcterms:W3CDTF">2010-03-04T13:34:13Z</dcterms:created>
  <dcterms:modified xsi:type="dcterms:W3CDTF">2010-03-04T14:54:25Z</dcterms:modified>
</cp:coreProperties>
</file>